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442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6" name="Google Shape;2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 rot="5400000">
            <a:off x="5370480" y="1484280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905744" y="325755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320" cy="55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Calibri"/>
              <a:buNone/>
              <a:defRPr sz="788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2" y="0"/>
            <a:ext cx="9143989" cy="368630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10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  <a:defRPr sz="1125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675"/>
              <a:buNone/>
              <a:defRPr sz="675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Calibri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Calibri"/>
              <a:buChar char="◦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527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5275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050"/>
              <a:buFont typeface="Calibri"/>
              <a:buChar char="◦"/>
              <a:defRPr sz="10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88"/>
              <a:buFont typeface="Calibri"/>
              <a:buNone/>
              <a:defRPr sz="788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F8F0"/>
            </a:gs>
            <a:gs pos="73828">
              <a:srgbClr val="F7C893"/>
            </a:gs>
            <a:gs pos="84000">
              <a:srgbClr val="F6C690"/>
            </a:gs>
            <a:gs pos="89000">
              <a:srgbClr val="F7C995"/>
            </a:gs>
            <a:gs pos="98000">
              <a:srgbClr val="F7CB98"/>
            </a:gs>
            <a:gs pos="100000">
              <a:srgbClr val="F7CE9E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ctrTitle"/>
          </p:nvPr>
        </p:nvSpPr>
        <p:spPr>
          <a:xfrm>
            <a:off x="708837" y="751472"/>
            <a:ext cx="7570381" cy="2112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r>
              <a:rPr lang="en-US" sz="4400" b="1"/>
              <a:t>Market Reactions to SPAC vs. Traditional Mergers</a:t>
            </a:r>
            <a:endParaRPr sz="4400" b="1"/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alibri"/>
              <a:buNone/>
            </a:pPr>
            <a:br>
              <a:rPr lang="en-US" sz="4400" b="1"/>
            </a:br>
            <a:r>
              <a:rPr lang="en-US" sz="3100" i="1"/>
              <a:t>Evidence from an Event Study of Target Firms</a:t>
            </a:r>
            <a:endParaRPr sz="5000" i="1"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249873" y="3742650"/>
            <a:ext cx="38373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300"/>
              <a:t>FIN 309 RESEARCH SEMINAR IN FINANCE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900"/>
          </a:p>
        </p:txBody>
      </p:sp>
      <p:sp>
        <p:nvSpPr>
          <p:cNvPr id="103" name="Google Shape;103;p13"/>
          <p:cNvSpPr txBox="1"/>
          <p:nvPr/>
        </p:nvSpPr>
        <p:spPr>
          <a:xfrm>
            <a:off x="5697279" y="3968383"/>
            <a:ext cx="319685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Team 2</a:t>
            </a:r>
            <a:br>
              <a:rPr lang="en-US"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Pengyu Wang · Zoe · Harish · Guy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240774" y="710550"/>
            <a:ext cx="4097309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SPAC Deal Volume by Year (2010–2024)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 txBox="1">
            <a:spLocks noGrp="1"/>
          </p:cNvSpPr>
          <p:nvPr>
            <p:ph type="body" idx="1"/>
          </p:nvPr>
        </p:nvSpPr>
        <p:spPr>
          <a:xfrm>
            <a:off x="308499" y="1602350"/>
            <a:ext cx="3591900" cy="29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8580" lvl="0" indent="-1143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Deal activity rose post-2015.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11430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Peak: 2023 = 22 deals (15.38%)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11430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Drop in 2024 likely due to regulatory tightening.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2" title="Screenshot (2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75" y="977075"/>
            <a:ext cx="4818876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/>
          </p:nvPr>
        </p:nvSpPr>
        <p:spPr>
          <a:xfrm>
            <a:off x="294200" y="892758"/>
            <a:ext cx="3858000" cy="54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CARs Across All Mergers</a:t>
            </a:r>
            <a:endParaRPr sz="1800" b="1"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1"/>
          </p:nvPr>
        </p:nvSpPr>
        <p:spPr>
          <a:xfrm>
            <a:off x="240777" y="1869949"/>
            <a:ext cx="3586500" cy="2879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84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All event windows show positive and significant abnormal returns.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84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Highest CAR: (0, +3) = 20.81%, t = 10.114***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845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(+1, +10) still positive: 2.82%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5752925" y="804425"/>
            <a:ext cx="3404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3" title="Screenshot (21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425" y="524150"/>
            <a:ext cx="4699250" cy="433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/>
          <p:nvPr/>
        </p:nvSpPr>
        <p:spPr>
          <a:xfrm>
            <a:off x="0" y="32525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294200" y="951350"/>
            <a:ext cx="5085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CAR Comparison: SPAC vs Traditional Mergers</a:t>
            </a:r>
            <a:endParaRPr sz="1800" b="1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240775" y="1869950"/>
            <a:ext cx="36027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SPACs had higher CARs in all windows.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(0, +2) → SPAC = 24.77%, Traditional = 16.55%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Significant differences in (0, +1) and (0, +2)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24" title="Screenshot (2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175" y="1539175"/>
            <a:ext cx="5014200" cy="3488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/>
          <p:nvPr/>
        </p:nvSpPr>
        <p:spPr>
          <a:xfrm>
            <a:off x="0" y="0"/>
            <a:ext cx="917270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308609" y="743583"/>
            <a:ext cx="4292100" cy="64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T-Test Comparison of CARs: SPAC vs Traditional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308600" y="1886063"/>
            <a:ext cx="3372300" cy="293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457200" lvl="0" indent="-30734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Clearly shows higher CARs for SPACs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34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Largest gap in (0,+2) = 8.22%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34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Statistical significance mentioned in paper for (0,+1) and (0,+2)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100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5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25" title="Screenshot (21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9975" y="1727950"/>
            <a:ext cx="4378500" cy="2711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0" y="0"/>
            <a:ext cx="917270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308609" y="743583"/>
            <a:ext cx="4292100" cy="596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Regression Results: Basic Controls</a:t>
            </a:r>
            <a:endParaRPr sz="1800" b="1"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308602" y="1999350"/>
            <a:ext cx="32919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/>
          <a:p>
            <a:pPr marL="457200" lvl="0" indent="-3079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SPAC dummy = positive &amp; significant in (0, +1), (0, +2)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(0, +2) → +0.070*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Deal value = negative &amp; significant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Target asset size = not significant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26" title="Screenshot (2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575" y="1339700"/>
            <a:ext cx="4311000" cy="2915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title"/>
          </p:nvPr>
        </p:nvSpPr>
        <p:spPr>
          <a:xfrm>
            <a:off x="308500" y="728000"/>
            <a:ext cx="4599900" cy="6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Regression: Extended Controls</a:t>
            </a:r>
            <a:endParaRPr sz="1800" b="1"/>
          </a:p>
        </p:txBody>
      </p:sp>
      <p:sp>
        <p:nvSpPr>
          <p:cNvPr id="233" name="Google Shape;233;p27"/>
          <p:cNvSpPr txBox="1">
            <a:spLocks noGrp="1"/>
          </p:cNvSpPr>
          <p:nvPr>
            <p:ph type="body" idx="1"/>
          </p:nvPr>
        </p:nvSpPr>
        <p:spPr>
          <a:xfrm>
            <a:off x="308593" y="1999350"/>
            <a:ext cx="34779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SPAC dummy remains significant: +0.062* in both key windows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Profitability &amp; Market-to-Book ratio = not significant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Effect of deal value persists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34" name="Google Shape;234;p27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7" title="Screenshot (21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500" y="1170125"/>
            <a:ext cx="4523099" cy="2775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/>
          </p:nvPr>
        </p:nvSpPr>
        <p:spPr>
          <a:xfrm>
            <a:off x="308609" y="743583"/>
            <a:ext cx="4292100" cy="53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Main Finding</a:t>
            </a:r>
            <a:endParaRPr sz="1800" b="1"/>
          </a:p>
        </p:txBody>
      </p:sp>
      <p:sp>
        <p:nvSpPr>
          <p:cNvPr id="243" name="Google Shape;243;p28"/>
          <p:cNvSpPr txBox="1">
            <a:spLocks noGrp="1"/>
          </p:cNvSpPr>
          <p:nvPr>
            <p:ph type="body" idx="1"/>
          </p:nvPr>
        </p:nvSpPr>
        <p:spPr>
          <a:xfrm>
            <a:off x="322991" y="2021950"/>
            <a:ext cx="80706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SPAC mergers lead to higher short-term abnormal returns (CARs) for target firms, compared to traditional mergers.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the (0, +2) window, SPAC targets had a mean CAR of 24.77%, while regular mergers had only 16.55%.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79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5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That’s a difference of more than 8 percentage points.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44" name="Google Shape;244;p28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308608" y="743583"/>
            <a:ext cx="5291205" cy="53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Why Does This Matter?</a:t>
            </a:r>
            <a:endParaRPr sz="1800" b="1"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323006" y="2021950"/>
            <a:ext cx="80790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It shows that investors may prefer SPAC structures in the short term.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Because SPACs are faster, more flexible, and less regulated.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That creates more room for negotiation and faster access to capital.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Helps investors and analysts compare risk and return.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Font typeface="Times New Roman"/>
              <a:buChar char="➢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If someone focuses on short-term profits, investing in SPAC targets might be a better choice.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53" name="Google Shape;253;p29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>
            <a:spLocks noGrp="1"/>
          </p:cNvSpPr>
          <p:nvPr>
            <p:ph type="title"/>
          </p:nvPr>
        </p:nvSpPr>
        <p:spPr>
          <a:xfrm>
            <a:off x="308608" y="743583"/>
            <a:ext cx="5291205" cy="53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Limitations of Our Study</a:t>
            </a:r>
            <a:endParaRPr sz="1800" b="1"/>
          </a:p>
        </p:txBody>
      </p:sp>
      <p:sp>
        <p:nvSpPr>
          <p:cNvPr id="261" name="Google Shape;261;p30"/>
          <p:cNvSpPr txBox="1">
            <a:spLocks noGrp="1"/>
          </p:cNvSpPr>
          <p:nvPr>
            <p:ph type="body" idx="1"/>
          </p:nvPr>
        </p:nvSpPr>
        <p:spPr>
          <a:xfrm>
            <a:off x="323007" y="2021950"/>
            <a:ext cx="82575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8580" lvl="0" indent="-95250" algn="l" rtl="0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First, we only looked at short-term market reactions. We did not analyze long-term performance, so we don’t know if SPAC targets continue to do well over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95250" algn="l" rtl="0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Second, we didn’t control for SPAC sponsor quality. Some sponsors are very experienced and well-known — others are not.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95250" algn="l" rtl="0">
              <a:lnSpc>
                <a:spcPct val="115000"/>
              </a:lnSpc>
              <a:spcBef>
                <a:spcPts val="125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Third, we didn’t explore industry differences.A tech firm and a healthcare firm may have very different stock reactions — but we treated all industries the same in this version of the study.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  <p:sp>
        <p:nvSpPr>
          <p:cNvPr id="262" name="Google Shape;262;p30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>
            <a:spLocks noGrp="1"/>
          </p:cNvSpPr>
          <p:nvPr>
            <p:ph type="title"/>
          </p:nvPr>
        </p:nvSpPr>
        <p:spPr>
          <a:xfrm>
            <a:off x="308608" y="743583"/>
            <a:ext cx="5291205" cy="53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Future Research Directions</a:t>
            </a:r>
            <a:endParaRPr sz="1800" b="1"/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323006" y="2021950"/>
            <a:ext cx="82170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"/>
              <a:buNone/>
            </a:pPr>
            <a:r>
              <a:rPr lang="en-US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forward, researchers can explore several things:</a:t>
            </a:r>
            <a:endParaRPr sz="19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62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-US" sz="196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Longer-term returns</a:t>
            </a:r>
            <a:r>
              <a:rPr lang="en-US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What happens to SPAC targets 1 or 2 years after the merger?</a:t>
            </a:r>
            <a:endParaRPr sz="19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62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-US" sz="196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Cross-country comparisons</a:t>
            </a:r>
            <a:r>
              <a:rPr lang="en-US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Are results similar in Europe or Asia?</a:t>
            </a:r>
            <a:endParaRPr sz="19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462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➔"/>
            </a:pPr>
            <a:r>
              <a:rPr lang="en-US" sz="1964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detailed SPAC characteristics</a:t>
            </a:r>
            <a:r>
              <a:rPr lang="en-US" sz="196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Like redemption rates, sponsor background, or the industry of the target firm.</a:t>
            </a:r>
            <a:endParaRPr sz="196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</p:txBody>
      </p:sp>
      <p:sp>
        <p:nvSpPr>
          <p:cNvPr id="271" name="Google Shape;271;p31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08610" y="17141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lt1"/>
            </a:gs>
            <a:gs pos="100000">
              <a:schemeClr val="lt1"/>
            </a:gs>
          </a:gsLst>
          <a:lin ang="4800000" scaled="0"/>
        </a:gra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78117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Do SPAC Mergers Generate Different Market Reactions than Traditional Mergers</a:t>
            </a:r>
            <a:endParaRPr sz="1800" b="1"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308498" y="1771575"/>
            <a:ext cx="8149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SPACs: faster, more flexible, less regulated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Traditional M&amp;A: established, scrutinized, slower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>
            <a:spLocks noGrp="1"/>
          </p:cNvSpPr>
          <p:nvPr>
            <p:ph type="title"/>
          </p:nvPr>
        </p:nvSpPr>
        <p:spPr>
          <a:xfrm>
            <a:off x="687900" y="1251350"/>
            <a:ext cx="7768200" cy="27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rPr lang="en-US" sz="6000">
                <a:latin typeface="Impact"/>
                <a:ea typeface="Impact"/>
                <a:cs typeface="Impact"/>
                <a:sym typeface="Impact"/>
              </a:rPr>
              <a:t>Thank You – Questions?</a:t>
            </a:r>
            <a:endParaRPr sz="6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9" name="Google Shape;279;p32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What is SPAC?</a:t>
            </a:r>
            <a:endParaRPr sz="1800" b="1"/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1"/>
          </p:nvPr>
        </p:nvSpPr>
        <p:spPr>
          <a:xfrm>
            <a:off x="308498" y="1944950"/>
            <a:ext cx="8149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1910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SPAC, or Special Purpose Acquisition Company, is a publicly traded shell company created specifically to acquire or merge with a private company, effectively taking it public without going through a traditional IPO.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0" indent="-190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5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Research Gap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308498" y="1916050"/>
            <a:ext cx="8149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Little focus on target firms’ stock performance, especially comparing SPAC and non-SPAC acquirers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Font typeface="+mj-lt"/>
              <a:buAutoNum type="alphaL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+mj-lt"/>
              <a:buAutoNum type="alphaLcPeriod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Few studies compare SPAC vs. traditional mergers from the target’s perspective.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Do target firms experience different stock reactions when acquired by SPACs?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Hypotheses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308489" y="1588562"/>
            <a:ext cx="8149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H1a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SPAC targets experience higher positive ARs than traditional merger targets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H1b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SPAC targets experience lower positive ARs due to concerns about quality/transparency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7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 &amp; Data Summary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308499" y="1916050"/>
            <a:ext cx="39654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study investigates Compare market reaction to SPAC vs. traditional mergers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Sample: 271 mergers from 2010–2024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137 SPACs, 134 non-SPACs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150"/>
              </a:spcAft>
              <a:buClr>
                <a:schemeClr val="dk1"/>
              </a:buClr>
              <a:buSzPts val="1100"/>
              <a:buFont typeface="Times New Roman"/>
              <a:buChar char=" "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8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663925" y="1825200"/>
            <a:ext cx="34128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includes:</a:t>
            </a:r>
            <a:b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Times New Roman"/>
              <a:buChar char="➔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Announcement date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Times New Roman"/>
              <a:buChar char="➔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Deal value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Times New Roman"/>
              <a:buChar char="➔"/>
            </a:pPr>
            <a:r>
              <a:rPr lang="en-US" sz="150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 financials (e.g., total assets)</a:t>
            </a:r>
            <a:endParaRPr sz="150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0A116-5E30-301D-792F-D8F49C8BDB9F}"/>
              </a:ext>
            </a:extLst>
          </p:cNvPr>
          <p:cNvSpPr/>
          <p:nvPr/>
        </p:nvSpPr>
        <p:spPr>
          <a:xfrm>
            <a:off x="4663925" y="1916050"/>
            <a:ext cx="3241419" cy="149310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 – Event Study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08500" y="1588550"/>
            <a:ext cx="8564700" cy="29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Market model using CRSP Value-Weighted Index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WRDS Eventus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Event windows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(0,0), (0,+1), (0,+2), (0,+3), (–1,0), (+1,+10)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Estimation window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250 trading days, ending 50 days before event 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Cumulative Abnormal Returns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(CARs)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are computed as the primary outcome variable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9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240775" y="710550"/>
            <a:ext cx="38580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T-Test &amp; Regression Framework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308498" y="1916050"/>
            <a:ext cx="8149800" cy="2619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compare CARs between SPAC and traditional acquirers using two-sample t-tests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 run OLS regressions using SPAC dummy, deal value, TASS, year effects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Times New Roman"/>
              <a:buChar char="❖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Extended model includes profitability and market-to-book ratio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0"/>
            <a:ext cx="9157625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>
            <a:off x="240774" y="710550"/>
            <a:ext cx="4097309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990"/>
              <a:buFont typeface="Times New Roman"/>
              <a:buNone/>
            </a:pPr>
            <a:r>
              <a:rPr lang="en-US" sz="1800" b="1">
                <a:solidFill>
                  <a:srgbClr val="2D3B45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Event Study and Regression Results</a:t>
            </a:r>
            <a:endParaRPr sz="1800" b="1">
              <a:solidFill>
                <a:srgbClr val="2D3B45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1"/>
          </p:nvPr>
        </p:nvSpPr>
        <p:spPr>
          <a:xfrm>
            <a:off x="308498" y="1916050"/>
            <a:ext cx="8149800" cy="26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68580" lvl="0" indent="-95250" algn="l" rtl="0">
              <a:spcBef>
                <a:spcPts val="900"/>
              </a:spcBef>
              <a:spcAft>
                <a:spcPts val="0"/>
              </a:spcAft>
              <a:buSzPts val="15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This section presents our main findings using event study, t-tests, and regressions.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95250" algn="l" rtl="0">
              <a:spcBef>
                <a:spcPts val="900"/>
              </a:spcBef>
              <a:spcAft>
                <a:spcPts val="0"/>
              </a:spcAft>
              <a:buSzPts val="15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CARs calculated over six event windows.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" lvl="0" indent="-95250" algn="l" rtl="0">
              <a:spcBef>
                <a:spcPts val="900"/>
              </a:spcBef>
              <a:spcAft>
                <a:spcPts val="0"/>
              </a:spcAft>
              <a:buSzPts val="15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Results show distinct short-term reactions to SPAC vs traditional mergers.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7800" lvl="0" indent="-88900" algn="l" rtl="0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>
            <a:off x="486839" y="290912"/>
            <a:ext cx="54900" cy="41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308510" y="1388356"/>
            <a:ext cx="3291900" cy="138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900</Words>
  <Application>Microsoft Office PowerPoint</Application>
  <PresentationFormat>On-screen Show (16:9)</PresentationFormat>
  <Paragraphs>119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Impact</vt:lpstr>
      <vt:lpstr>Times New Roman</vt:lpstr>
      <vt:lpstr>Retrospect</vt:lpstr>
      <vt:lpstr>Market Reactions to SPAC vs. Traditional Mergers  Evidence from an Event Study of Target Firms</vt:lpstr>
      <vt:lpstr>Do SPAC Mergers Generate Different Market Reactions than Traditional Mergers</vt:lpstr>
      <vt:lpstr>What is SPAC?</vt:lpstr>
      <vt:lpstr>Research Gap</vt:lpstr>
      <vt:lpstr>Hypotheses</vt:lpstr>
      <vt:lpstr>Objective &amp; Data Summary</vt:lpstr>
      <vt:lpstr>Method – Event Study</vt:lpstr>
      <vt:lpstr>T-Test &amp; Regression Framework</vt:lpstr>
      <vt:lpstr>Event Study and Regression Results</vt:lpstr>
      <vt:lpstr>SPAC Deal Volume by Year (2010–2024)</vt:lpstr>
      <vt:lpstr>CARs Across All Mergers</vt:lpstr>
      <vt:lpstr>CAR Comparison: SPAC vs Traditional Mergers</vt:lpstr>
      <vt:lpstr>T-Test Comparison of CARs: SPAC vs Traditional</vt:lpstr>
      <vt:lpstr>Regression Results: Basic Controls</vt:lpstr>
      <vt:lpstr>Regression: Extended Controls</vt:lpstr>
      <vt:lpstr>Main Finding</vt:lpstr>
      <vt:lpstr>Why Does This Matter?</vt:lpstr>
      <vt:lpstr>Limitations of Our Study</vt:lpstr>
      <vt:lpstr>Future Research Directions</vt:lpstr>
      <vt:lpstr>Thank You –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Harish Manohar</dc:creator>
  <cp:lastModifiedBy>Harish Manohar</cp:lastModifiedBy>
  <cp:revision>2</cp:revision>
  <dcterms:modified xsi:type="dcterms:W3CDTF">2025-05-13T05:51:39Z</dcterms:modified>
</cp:coreProperties>
</file>