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59" r:id="rId6"/>
    <p:sldId id="284" r:id="rId7"/>
    <p:sldId id="279" r:id="rId8"/>
    <p:sldId id="285" r:id="rId9"/>
    <p:sldId id="280" r:id="rId10"/>
    <p:sldId id="286" r:id="rId11"/>
    <p:sldId id="287" r:id="rId12"/>
    <p:sldId id="288" r:id="rId13"/>
    <p:sldId id="290" r:id="rId14"/>
    <p:sldId id="289" r:id="rId15"/>
    <p:sldId id="291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198BCC-B407-AE40-AA23-C6C4DDADA94F}">
          <p14:sldIdLst>
            <p14:sldId id="256"/>
            <p14:sldId id="257"/>
            <p14:sldId id="258"/>
            <p14:sldId id="278"/>
            <p14:sldId id="259"/>
            <p14:sldId id="284"/>
            <p14:sldId id="279"/>
            <p14:sldId id="285"/>
            <p14:sldId id="280"/>
            <p14:sldId id="286"/>
            <p14:sldId id="287"/>
            <p14:sldId id="288"/>
            <p14:sldId id="290"/>
            <p14:sldId id="289"/>
            <p14:sldId id="291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61C4-048B-476E-BE08-31ABE4BCD5EC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6815-3517-4938-BD83-9B39E85A3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0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1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8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9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5A6A9D6-CC9C-4B8B-951D-61813A26E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5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7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1ED00F-3310-45D0-9DFE-4C8423ECAC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1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4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AN001/Big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A0F1F10A-89EE-6E48-A0EF-BDB18027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5134C2-F167-4BB8-B313-02DD0EDF0E37}"/>
              </a:ext>
            </a:extLst>
          </p:cNvPr>
          <p:cNvSpPr txBox="1"/>
          <p:nvPr/>
        </p:nvSpPr>
        <p:spPr>
          <a:xfrm>
            <a:off x="6879405" y="1704052"/>
            <a:ext cx="4960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11</a:t>
            </a:r>
          </a:p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609FC3-64E8-4D2C-9A05-8B3C8345D530}"/>
              </a:ext>
            </a:extLst>
          </p:cNvPr>
          <p:cNvGrpSpPr/>
          <p:nvPr/>
        </p:nvGrpSpPr>
        <p:grpSpPr>
          <a:xfrm>
            <a:off x="6889382" y="1517263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6DF8E0-EF4E-4EB3-9A92-1789996FA8EA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1E853-05FE-4812-8A20-46B689E0D4A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21B4847-F0D4-4F8C-8AE1-821F60A33EF0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E59B52-8924-4A1B-8A98-6506E2DBF6B4}"/>
              </a:ext>
            </a:extLst>
          </p:cNvPr>
          <p:cNvGrpSpPr/>
          <p:nvPr/>
        </p:nvGrpSpPr>
        <p:grpSpPr>
          <a:xfrm flipH="1">
            <a:off x="11228396" y="1502858"/>
            <a:ext cx="514350" cy="2638425"/>
            <a:chOff x="5172075" y="1009650"/>
            <a:chExt cx="514350" cy="26384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B241A48-A866-4BCD-B500-7C0F0A79B8CA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534998B-A737-476D-B31C-8878975FC077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E728C8B-9603-4E45-9366-0D7AB731325C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6A3CEB8-D78F-497A-8E67-7737DAFFF434}"/>
              </a:ext>
            </a:extLst>
          </p:cNvPr>
          <p:cNvSpPr/>
          <p:nvPr/>
        </p:nvSpPr>
        <p:spPr>
          <a:xfrm>
            <a:off x="8039714" y="3820209"/>
            <a:ext cx="2809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Final presentation for</a:t>
            </a:r>
          </a:p>
          <a:p>
            <a:pPr algn="ctr"/>
            <a:r>
              <a:rPr lang="en-US" altLang="zh-CN" sz="1200" dirty="0"/>
              <a:t>Engineering of Big-Data System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DFC0B8-C7DD-4721-95B0-F7D937D4A427}"/>
              </a:ext>
            </a:extLst>
          </p:cNvPr>
          <p:cNvSpPr txBox="1"/>
          <p:nvPr/>
        </p:nvSpPr>
        <p:spPr>
          <a:xfrm>
            <a:off x="8789382" y="1180832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Xu Han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37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>
            <a:extLst>
              <a:ext uri="{FF2B5EF4-FFF2-40B4-BE49-F238E27FC236}">
                <a16:creationId xmlns:a16="http://schemas.microsoft.com/office/drawing/2014/main" id="{B647E88D-6D08-B943-BE6D-89E284F191A4}"/>
              </a:ext>
            </a:extLst>
          </p:cNvPr>
          <p:cNvSpPr/>
          <p:nvPr/>
        </p:nvSpPr>
        <p:spPr>
          <a:xfrm>
            <a:off x="4282802" y="1372121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5879701A-F833-D34C-924A-24631B097002}"/>
              </a:ext>
            </a:extLst>
          </p:cNvPr>
          <p:cNvSpPr/>
          <p:nvPr/>
        </p:nvSpPr>
        <p:spPr>
          <a:xfrm>
            <a:off x="4906690" y="1211825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1013" dirty="0" err="1"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1013" dirty="0">
                <a:latin typeface="微软雅黑" pitchFamily="34" charset="-122"/>
                <a:ea typeface="微软雅黑" pitchFamily="34" charset="-122"/>
              </a:rPr>
              <a:t> table in Hive</a:t>
            </a:r>
            <a:endParaRPr lang="zh-CN" altLang="en-US" sz="101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六边形 3">
            <a:extLst>
              <a:ext uri="{FF2B5EF4-FFF2-40B4-BE49-F238E27FC236}">
                <a16:creationId xmlns:a16="http://schemas.microsoft.com/office/drawing/2014/main" id="{85DB155D-A9FF-1A43-8BE1-E3571D8A99ED}"/>
              </a:ext>
            </a:extLst>
          </p:cNvPr>
          <p:cNvSpPr/>
          <p:nvPr/>
        </p:nvSpPr>
        <p:spPr>
          <a:xfrm>
            <a:off x="1223408" y="2241695"/>
            <a:ext cx="2022894" cy="1830726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Process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cxnSp>
        <p:nvCxnSpPr>
          <p:cNvPr id="23" name="直接箭头连接符 4">
            <a:extLst>
              <a:ext uri="{FF2B5EF4-FFF2-40B4-BE49-F238E27FC236}">
                <a16:creationId xmlns:a16="http://schemas.microsoft.com/office/drawing/2014/main" id="{B2E1D91D-39E2-134F-9478-2CBFCC74D73D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 flipV="1">
            <a:off x="2788621" y="1913043"/>
            <a:ext cx="1494181" cy="32865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">
            <a:extLst>
              <a:ext uri="{FF2B5EF4-FFF2-40B4-BE49-F238E27FC236}">
                <a16:creationId xmlns:a16="http://schemas.microsoft.com/office/drawing/2014/main" id="{26A1F648-4D19-6849-BA74-C745E11EE6C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3246302" y="3157058"/>
            <a:ext cx="1036500" cy="10613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6">
            <a:extLst>
              <a:ext uri="{FF2B5EF4-FFF2-40B4-BE49-F238E27FC236}">
                <a16:creationId xmlns:a16="http://schemas.microsoft.com/office/drawing/2014/main" id="{B14CA295-E4C9-5D44-AE74-1E2EA68A20F5}"/>
              </a:ext>
            </a:extLst>
          </p:cNvPr>
          <p:cNvCxnSpPr>
            <a:cxnSpLocks/>
            <a:stCxn id="22" idx="1"/>
            <a:endCxn id="30" idx="1"/>
          </p:cNvCxnSpPr>
          <p:nvPr/>
        </p:nvCxnSpPr>
        <p:spPr>
          <a:xfrm>
            <a:off x="2788621" y="4072421"/>
            <a:ext cx="1494181" cy="54092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83">
            <a:extLst>
              <a:ext uri="{FF2B5EF4-FFF2-40B4-BE49-F238E27FC236}">
                <a16:creationId xmlns:a16="http://schemas.microsoft.com/office/drawing/2014/main" id="{3D59F91F-A396-3244-BE2A-535B9231CC10}"/>
              </a:ext>
            </a:extLst>
          </p:cNvPr>
          <p:cNvSpPr txBox="1"/>
          <p:nvPr/>
        </p:nvSpPr>
        <p:spPr>
          <a:xfrm>
            <a:off x="4444820" y="1589867"/>
            <a:ext cx="453650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It would be better to have a temp table that contains all necessary fields we need. Export data from original table.</a:t>
            </a:r>
            <a:endParaRPr lang="zh-CN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8">
            <a:extLst>
              <a:ext uri="{FF2B5EF4-FFF2-40B4-BE49-F238E27FC236}">
                <a16:creationId xmlns:a16="http://schemas.microsoft.com/office/drawing/2014/main" id="{16983E5D-4A7D-374B-AC1F-F5DCED5FC13F}"/>
              </a:ext>
            </a:extLst>
          </p:cNvPr>
          <p:cNvSpPr/>
          <p:nvPr/>
        </p:nvSpPr>
        <p:spPr>
          <a:xfrm>
            <a:off x="4282802" y="2722271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8" name="矩形 9">
            <a:extLst>
              <a:ext uri="{FF2B5EF4-FFF2-40B4-BE49-F238E27FC236}">
                <a16:creationId xmlns:a16="http://schemas.microsoft.com/office/drawing/2014/main" id="{3DE03E35-5F9A-8C41-9CE2-0AB104F668BC}"/>
              </a:ext>
            </a:extLst>
          </p:cNvPr>
          <p:cNvSpPr/>
          <p:nvPr/>
        </p:nvSpPr>
        <p:spPr>
          <a:xfrm>
            <a:off x="4906690" y="2561975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微软雅黑" pitchFamily="34" charset="-122"/>
                <a:ea typeface="微软雅黑" pitchFamily="34" charset="-122"/>
              </a:rPr>
              <a:t>Create new table in MySQL</a:t>
            </a:r>
            <a:endParaRPr lang="zh-CN" altLang="en-US" sz="101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86">
            <a:extLst>
              <a:ext uri="{FF2B5EF4-FFF2-40B4-BE49-F238E27FC236}">
                <a16:creationId xmlns:a16="http://schemas.microsoft.com/office/drawing/2014/main" id="{BB5C36BA-43CA-ED4F-A0D0-C0FBBA14DA4A}"/>
              </a:ext>
            </a:extLst>
          </p:cNvPr>
          <p:cNvSpPr txBox="1"/>
          <p:nvPr/>
        </p:nvSpPr>
        <p:spPr>
          <a:xfrm>
            <a:off x="4444820" y="2940017"/>
            <a:ext cx="453650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There should be a table with same fields in MySQL so that all data could match perfectly</a:t>
            </a:r>
            <a:endParaRPr lang="zh-CN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11">
            <a:extLst>
              <a:ext uri="{FF2B5EF4-FFF2-40B4-BE49-F238E27FC236}">
                <a16:creationId xmlns:a16="http://schemas.microsoft.com/office/drawing/2014/main" id="{74D77FC1-54DB-C243-8401-FFBF6B53634A}"/>
              </a:ext>
            </a:extLst>
          </p:cNvPr>
          <p:cNvSpPr/>
          <p:nvPr/>
        </p:nvSpPr>
        <p:spPr>
          <a:xfrm>
            <a:off x="4282802" y="4072421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72DFE2B3-B67A-3A41-B7CE-2F06058C4517}"/>
              </a:ext>
            </a:extLst>
          </p:cNvPr>
          <p:cNvSpPr/>
          <p:nvPr/>
        </p:nvSpPr>
        <p:spPr>
          <a:xfrm>
            <a:off x="4906690" y="3912125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微软雅黑" pitchFamily="34" charset="-122"/>
                <a:ea typeface="微软雅黑" pitchFamily="34" charset="-122"/>
              </a:rPr>
              <a:t>Using Sqoop to export data</a:t>
            </a:r>
            <a:endParaRPr lang="zh-CN" altLang="en-US" sz="101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89">
            <a:extLst>
              <a:ext uri="{FF2B5EF4-FFF2-40B4-BE49-F238E27FC236}">
                <a16:creationId xmlns:a16="http://schemas.microsoft.com/office/drawing/2014/main" id="{B354C86C-6F11-D340-BCBB-9BE344A58B89}"/>
              </a:ext>
            </a:extLst>
          </p:cNvPr>
          <p:cNvSpPr txBox="1"/>
          <p:nvPr/>
        </p:nvSpPr>
        <p:spPr>
          <a:xfrm>
            <a:off x="4444820" y="4290167"/>
            <a:ext cx="4536504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Sqoop could help us export data from Hive to MySQL. The query is: 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export [--connect] [--username] [--password] [--table] [--export-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] [--fields-terminated-by] </a:t>
            </a:r>
            <a:endParaRPr lang="zh-CN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1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1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6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1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6" grpId="0"/>
          <p:bldP spid="26" grpId="1"/>
          <p:bldP spid="27" grpId="0" animBg="1"/>
          <p:bldP spid="28" grpId="0" animBg="1"/>
          <p:bldP spid="29" grpId="0"/>
          <p:bldP spid="29" grpId="1"/>
          <p:bldP spid="30" grpId="0" animBg="1"/>
          <p:bldP spid="31" grpId="0" animBg="1"/>
          <p:bldP spid="32" grpId="0"/>
          <p:bldP spid="3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81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6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1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6" grpId="0"/>
          <p:bldP spid="26" grpId="1"/>
          <p:bldP spid="27" grpId="0" animBg="1"/>
          <p:bldP spid="28" grpId="0" animBg="1"/>
          <p:bldP spid="29" grpId="0"/>
          <p:bldP spid="29" grpId="1"/>
          <p:bldP spid="30" grpId="0" animBg="1"/>
          <p:bldP spid="31" grpId="0" animBg="1"/>
          <p:bldP spid="32" grpId="0"/>
          <p:bldP spid="32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DABD4-F6D0-7E42-A017-BEDD77714B05}"/>
              </a:ext>
            </a:extLst>
          </p:cNvPr>
          <p:cNvSpPr txBox="1"/>
          <p:nvPr/>
        </p:nvSpPr>
        <p:spPr>
          <a:xfrm>
            <a:off x="4529138" y="357188"/>
            <a:ext cx="18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2D58A-F0C3-2140-AF5C-4B2CB77E3AC6}"/>
              </a:ext>
            </a:extLst>
          </p:cNvPr>
          <p:cNvSpPr txBox="1"/>
          <p:nvPr/>
        </p:nvSpPr>
        <p:spPr>
          <a:xfrm>
            <a:off x="914400" y="1371600"/>
            <a:ext cx="9145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create table </a:t>
            </a:r>
          </a:p>
          <a:p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dbtaobao.inner_user_log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(</a:t>
            </a:r>
          </a:p>
          <a:p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INT,item_id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INT,cat_id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INT,</a:t>
            </a:r>
          </a:p>
          <a:p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merchant_id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INT,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month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STRING,day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STRING,action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INT,</a:t>
            </a:r>
          </a:p>
          <a:p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age_range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INT,gender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INT,province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STRING) 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COMMENT ‘Temp inner table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inner_user_log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‘ 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ROW FORMAT DELIMITED FIELDS TERMINATED BY ',' STORED AS TEXTFILE;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02D5E-4BE9-674B-AC8A-A2E23769B9BD}"/>
              </a:ext>
            </a:extLst>
          </p:cNvPr>
          <p:cNvSpPr txBox="1"/>
          <p:nvPr/>
        </p:nvSpPr>
        <p:spPr>
          <a:xfrm>
            <a:off x="914400" y="3914061"/>
            <a:ext cx="8869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mysql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&gt; CREATE TABLE 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`.`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(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varchar(20),`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item_id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varchar(20),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cat_id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varchar(20),`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merchant_id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varchar(20),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varchar(20), `month` varchar(6),`day` varchar(6),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`action` varchar(6),`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age_range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 varchar(6),`gender` varchar(6),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`province` varchar(10)) ENGINE=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InnoDB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DEFAULT CHARSET=utf8;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6B545-4C47-D94A-9996-8EE96265D1F7}"/>
              </a:ext>
            </a:extLst>
          </p:cNvPr>
          <p:cNvSpPr txBox="1"/>
          <p:nvPr/>
        </p:nvSpPr>
        <p:spPr>
          <a:xfrm>
            <a:off x="914400" y="5934670"/>
            <a:ext cx="10799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./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sqoop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export --connect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jdbc:mysql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://localhost:3306/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--username root --password root --table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--export-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dir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'/user/hive/warehouse/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dbtaobao.db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inner_user_log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' --fields-terminated-by ',';</a:t>
            </a:r>
          </a:p>
        </p:txBody>
      </p:sp>
    </p:spTree>
    <p:extLst>
      <p:ext uri="{BB962C8B-B14F-4D97-AF65-F5344CB8AC3E}">
        <p14:creationId xmlns:p14="http://schemas.microsoft.com/office/powerpoint/2010/main" val="7151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267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7145657" y="1596509"/>
            <a:ext cx="209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Spark Analyzation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95383" y="2474223"/>
            <a:ext cx="3038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We need a machine learning model to help us decide who are the loyal buyer and who are not. Spark is a great tool for big data machine learning.</a:t>
            </a:r>
            <a:endParaRPr lang="zh-CN" alt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">
            <a:extLst>
              <a:ext uri="{FF2B5EF4-FFF2-40B4-BE49-F238E27FC236}">
                <a16:creationId xmlns:a16="http://schemas.microsoft.com/office/drawing/2014/main" id="{993BD860-FCDB-1743-8FB3-B3E1EBE86F78}"/>
              </a:ext>
            </a:extLst>
          </p:cNvPr>
          <p:cNvSpPr/>
          <p:nvPr/>
        </p:nvSpPr>
        <p:spPr>
          <a:xfrm>
            <a:off x="457200" y="985838"/>
            <a:ext cx="10858499" cy="4384531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6963AC83-FE12-7A4E-A6BC-83E399C4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76165" cy="592586"/>
          </a:xfrm>
          <a:prstGeom prst="homePlate">
            <a:avLst>
              <a:gd name="adj" fmla="val 63872"/>
            </a:avLst>
          </a:prstGeom>
          <a:solidFill>
            <a:srgbClr val="4144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 dirty="0"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About SVM</a:t>
            </a:r>
            <a:endParaRPr lang="zh-CN" altLang="zh-CN" b="1" dirty="0"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ctr"/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61063-2569-CD4F-AFE8-6797417464EC}"/>
              </a:ext>
            </a:extLst>
          </p:cNvPr>
          <p:cNvSpPr txBox="1"/>
          <p:nvPr/>
        </p:nvSpPr>
        <p:spPr>
          <a:xfrm>
            <a:off x="514349" y="2184401"/>
            <a:ext cx="10744200" cy="19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support-vector machines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 are supervised learning models with associated learning algorithms that analyze data used for classification and regression analysis. Given a set of training examples, each marked as belonging to one or the other of two categories, an SVM training algorithm builds a model that assigns new examples to one category or the other, making it a non-probabilistic binary linear classifier. 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A8200877-3D81-5447-BBDD-64810471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TextBox 83">
            <a:extLst>
              <a:ext uri="{FF2B5EF4-FFF2-40B4-BE49-F238E27FC236}">
                <a16:creationId xmlns:a16="http://schemas.microsoft.com/office/drawing/2014/main" id="{58CA2C45-4119-8548-8E50-E7CE052DCC6C}"/>
              </a:ext>
            </a:extLst>
          </p:cNvPr>
          <p:cNvSpPr txBox="1"/>
          <p:nvPr/>
        </p:nvSpPr>
        <p:spPr>
          <a:xfrm>
            <a:off x="9157538" y="2527242"/>
            <a:ext cx="2894929" cy="7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Spark is running as pseudo distributed mode so we need Hadoop. MySQL service is also required as data source</a:t>
            </a:r>
            <a:endParaRPr lang="zh-CN" altLang="en-US" sz="105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同心圆 34">
            <a:extLst>
              <a:ext uri="{FF2B5EF4-FFF2-40B4-BE49-F238E27FC236}">
                <a16:creationId xmlns:a16="http://schemas.microsoft.com/office/drawing/2014/main" id="{E66DE566-BDF5-0142-884E-41CF2BCD3934}"/>
              </a:ext>
            </a:extLst>
          </p:cNvPr>
          <p:cNvSpPr/>
          <p:nvPr/>
        </p:nvSpPr>
        <p:spPr>
          <a:xfrm>
            <a:off x="4200602" y="2778354"/>
            <a:ext cx="2611115" cy="2611115"/>
          </a:xfrm>
          <a:prstGeom prst="donut">
            <a:avLst>
              <a:gd name="adj" fmla="val 7852"/>
            </a:avLst>
          </a:prstGeom>
          <a:solidFill>
            <a:srgbClr val="414455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32" name="同心圆 35">
            <a:extLst>
              <a:ext uri="{FF2B5EF4-FFF2-40B4-BE49-F238E27FC236}">
                <a16:creationId xmlns:a16="http://schemas.microsoft.com/office/drawing/2014/main" id="{1B2D55CE-D111-CF4A-A38E-DB7E89E206BE}"/>
              </a:ext>
            </a:extLst>
          </p:cNvPr>
          <p:cNvSpPr/>
          <p:nvPr/>
        </p:nvSpPr>
        <p:spPr>
          <a:xfrm>
            <a:off x="4491740" y="2368731"/>
            <a:ext cx="1944216" cy="1944216"/>
          </a:xfrm>
          <a:prstGeom prst="donut">
            <a:avLst>
              <a:gd name="adj" fmla="val 7852"/>
            </a:avLst>
          </a:prstGeom>
          <a:solidFill>
            <a:srgbClr val="414455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635000" extrusionH="95250" prstMaterial="flat">
            <a:bevelT h="57150"/>
            <a:bevelB h="571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33" name="同心圆 37">
            <a:extLst>
              <a:ext uri="{FF2B5EF4-FFF2-40B4-BE49-F238E27FC236}">
                <a16:creationId xmlns:a16="http://schemas.microsoft.com/office/drawing/2014/main" id="{91764EA9-0B41-C842-973C-052FA8AF93FE}"/>
              </a:ext>
            </a:extLst>
          </p:cNvPr>
          <p:cNvSpPr/>
          <p:nvPr/>
        </p:nvSpPr>
        <p:spPr>
          <a:xfrm>
            <a:off x="5118704" y="3156396"/>
            <a:ext cx="774911" cy="774911"/>
          </a:xfrm>
          <a:prstGeom prst="donut">
            <a:avLst>
              <a:gd name="adj" fmla="val 12925"/>
            </a:avLst>
          </a:prstGeom>
          <a:solidFill>
            <a:srgbClr val="414455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905000" extrusionH="95250" prstMaterial="flat">
            <a:bevelT w="38100" h="19050"/>
            <a:bevelB w="38100" h="190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34" name="椭圆 5">
            <a:extLst>
              <a:ext uri="{FF2B5EF4-FFF2-40B4-BE49-F238E27FC236}">
                <a16:creationId xmlns:a16="http://schemas.microsoft.com/office/drawing/2014/main" id="{952D1828-7F91-184F-BFC7-3D8C80622A8F}"/>
              </a:ext>
            </a:extLst>
          </p:cNvPr>
          <p:cNvSpPr/>
          <p:nvPr/>
        </p:nvSpPr>
        <p:spPr>
          <a:xfrm flipV="1">
            <a:off x="5344141" y="3229229"/>
            <a:ext cx="324036" cy="324036"/>
          </a:xfrm>
          <a:prstGeom prst="ellipse">
            <a:avLst/>
          </a:prstGeom>
          <a:solidFill>
            <a:srgbClr val="414455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2374900"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cxnSp>
        <p:nvCxnSpPr>
          <p:cNvPr id="35" name="直接连接符 6">
            <a:extLst>
              <a:ext uri="{FF2B5EF4-FFF2-40B4-BE49-F238E27FC236}">
                <a16:creationId xmlns:a16="http://schemas.microsoft.com/office/drawing/2014/main" id="{1407F65B-D026-3048-AF9F-52C4992922A6}"/>
              </a:ext>
            </a:extLst>
          </p:cNvPr>
          <p:cNvCxnSpPr/>
          <p:nvPr/>
        </p:nvCxnSpPr>
        <p:spPr>
          <a:xfrm>
            <a:off x="5893615" y="1830685"/>
            <a:ext cx="2844682" cy="0"/>
          </a:xfrm>
          <a:prstGeom prst="line">
            <a:avLst/>
          </a:prstGeom>
          <a:noFill/>
          <a:ln>
            <a:solidFill>
              <a:srgbClr val="41445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8">
            <a:extLst>
              <a:ext uri="{FF2B5EF4-FFF2-40B4-BE49-F238E27FC236}">
                <a16:creationId xmlns:a16="http://schemas.microsoft.com/office/drawing/2014/main" id="{882668C5-D6CC-7D46-AD83-A2379AB81A40}"/>
              </a:ext>
            </a:extLst>
          </p:cNvPr>
          <p:cNvCxnSpPr/>
          <p:nvPr/>
        </p:nvCxnSpPr>
        <p:spPr>
          <a:xfrm>
            <a:off x="6271657" y="2878235"/>
            <a:ext cx="2466640" cy="0"/>
          </a:xfrm>
          <a:prstGeom prst="line">
            <a:avLst/>
          </a:prstGeom>
          <a:noFill/>
          <a:ln>
            <a:solidFill>
              <a:srgbClr val="41445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连接符 10">
            <a:extLst>
              <a:ext uri="{FF2B5EF4-FFF2-40B4-BE49-F238E27FC236}">
                <a16:creationId xmlns:a16="http://schemas.microsoft.com/office/drawing/2014/main" id="{DB432724-FC29-FD4C-AB0B-56AA68327F4A}"/>
              </a:ext>
            </a:extLst>
          </p:cNvPr>
          <p:cNvCxnSpPr/>
          <p:nvPr/>
        </p:nvCxnSpPr>
        <p:spPr>
          <a:xfrm>
            <a:off x="6919729" y="4229677"/>
            <a:ext cx="1818568" cy="0"/>
          </a:xfrm>
          <a:prstGeom prst="line">
            <a:avLst/>
          </a:prstGeom>
          <a:noFill/>
          <a:ln>
            <a:solidFill>
              <a:srgbClr val="414455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79">
            <a:extLst>
              <a:ext uri="{FF2B5EF4-FFF2-40B4-BE49-F238E27FC236}">
                <a16:creationId xmlns:a16="http://schemas.microsoft.com/office/drawing/2014/main" id="{1F7CD3EA-F249-054C-BEAA-70B306C219F5}"/>
              </a:ext>
            </a:extLst>
          </p:cNvPr>
          <p:cNvSpPr txBox="1"/>
          <p:nvPr/>
        </p:nvSpPr>
        <p:spPr>
          <a:xfrm>
            <a:off x="9095035" y="3972696"/>
            <a:ext cx="2894929" cy="49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Use Scala in spark shell to build model and train with data.</a:t>
            </a:r>
            <a:endParaRPr lang="zh-CN" altLang="en-US" sz="105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80">
            <a:extLst>
              <a:ext uri="{FF2B5EF4-FFF2-40B4-BE49-F238E27FC236}">
                <a16:creationId xmlns:a16="http://schemas.microsoft.com/office/drawing/2014/main" id="{5DC92F20-9202-8C45-86CF-3771A6DA8A23}"/>
              </a:ext>
            </a:extLst>
          </p:cNvPr>
          <p:cNvSpPr txBox="1"/>
          <p:nvPr/>
        </p:nvSpPr>
        <p:spPr>
          <a:xfrm>
            <a:off x="7105918" y="3881335"/>
            <a:ext cx="20565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Start programming</a:t>
            </a:r>
            <a:endParaRPr lang="zh-CN" altLang="en-US" sz="15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84">
            <a:extLst>
              <a:ext uri="{FF2B5EF4-FFF2-40B4-BE49-F238E27FC236}">
                <a16:creationId xmlns:a16="http://schemas.microsoft.com/office/drawing/2014/main" id="{516944DF-2243-674D-91F8-E3F7663894C3}"/>
              </a:ext>
            </a:extLst>
          </p:cNvPr>
          <p:cNvSpPr txBox="1"/>
          <p:nvPr/>
        </p:nvSpPr>
        <p:spPr>
          <a:xfrm>
            <a:off x="7110887" y="2508691"/>
            <a:ext cx="2046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Prepare all services</a:t>
            </a:r>
            <a:endParaRPr lang="zh-CN" altLang="en-US" sz="15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87">
            <a:extLst>
              <a:ext uri="{FF2B5EF4-FFF2-40B4-BE49-F238E27FC236}">
                <a16:creationId xmlns:a16="http://schemas.microsoft.com/office/drawing/2014/main" id="{3AFD8465-39F7-C846-846B-5866BF395E2B}"/>
              </a:ext>
            </a:extLst>
          </p:cNvPr>
          <p:cNvSpPr txBox="1"/>
          <p:nvPr/>
        </p:nvSpPr>
        <p:spPr>
          <a:xfrm>
            <a:off x="9095035" y="1559521"/>
            <a:ext cx="2894929" cy="7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Original dataset is not clean enough. We need to use bash shell to clean data again then store them to MySQL.</a:t>
            </a:r>
            <a:endParaRPr lang="zh-CN" altLang="en-US" sz="105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88">
            <a:extLst>
              <a:ext uri="{FF2B5EF4-FFF2-40B4-BE49-F238E27FC236}">
                <a16:creationId xmlns:a16="http://schemas.microsoft.com/office/drawing/2014/main" id="{22EB8410-52D8-244B-BF23-5B175FC35A9E}"/>
              </a:ext>
            </a:extLst>
          </p:cNvPr>
          <p:cNvSpPr txBox="1"/>
          <p:nvPr/>
        </p:nvSpPr>
        <p:spPr>
          <a:xfrm>
            <a:off x="7061802" y="1492580"/>
            <a:ext cx="21448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Pre-Processing Data</a:t>
            </a:r>
            <a:endParaRPr lang="zh-CN" altLang="en-US" sz="15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2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79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79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290"/>
                                </p:stCondLst>
                                <p:childTnLst>
                                  <p:par>
                                    <p:cTn id="3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240"/>
                                </p:stCondLst>
                                <p:childTnLst>
                                  <p:par>
                                    <p:cTn id="4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240"/>
                                </p:stCondLst>
                                <p:childTnLst>
                                  <p:par>
                                    <p:cTn id="5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24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740"/>
                                </p:stCondLst>
                                <p:childTnLst>
                                  <p:par>
                                    <p:cTn id="6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269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543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8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6" grpId="1"/>
          <p:bldP spid="31" grpId="0" animBg="1"/>
          <p:bldP spid="32" grpId="0" animBg="1"/>
          <p:bldP spid="33" grpId="0" animBg="1"/>
          <p:bldP spid="34" grpId="0" animBg="1"/>
          <p:bldP spid="38" grpId="0"/>
          <p:bldP spid="38" grpId="1"/>
          <p:bldP spid="39" grpId="0"/>
          <p:bldP spid="41" grpId="0"/>
          <p:bldP spid="42" grpId="0"/>
          <p:bldP spid="42" grpId="1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79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79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290"/>
                                </p:stCondLst>
                                <p:childTnLst>
                                  <p:par>
                                    <p:cTn id="3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240"/>
                                </p:stCondLst>
                                <p:childTnLst>
                                  <p:par>
                                    <p:cTn id="4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240"/>
                                </p:stCondLst>
                                <p:childTnLst>
                                  <p:par>
                                    <p:cTn id="5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24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740"/>
                                </p:stCondLst>
                                <p:childTnLst>
                                  <p:par>
                                    <p:cTn id="6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269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543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8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6" grpId="1"/>
          <p:bldP spid="31" grpId="0" animBg="1"/>
          <p:bldP spid="32" grpId="0" animBg="1"/>
          <p:bldP spid="33" grpId="0" animBg="1"/>
          <p:bldP spid="34" grpId="0" animBg="1"/>
          <p:bldP spid="38" grpId="0"/>
          <p:bldP spid="38" grpId="1"/>
          <p:bldP spid="39" grpId="0"/>
          <p:bldP spid="41" grpId="0"/>
          <p:bldP spid="42" grpId="0"/>
          <p:bldP spid="42" grpId="1"/>
          <p:bldP spid="4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7145657" y="1596509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95383" y="2474223"/>
            <a:ext cx="3038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Compose up everything and serve data on web page for visualization.</a:t>
            </a:r>
            <a:endParaRPr lang="zh-CN" alt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2995724-6A8B-4CBE-BC4E-E2F26CDC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6A4DBD-8FB0-49EF-93E8-D1D70CC9E4E6}"/>
              </a:ext>
            </a:extLst>
          </p:cNvPr>
          <p:cNvSpPr/>
          <p:nvPr/>
        </p:nvSpPr>
        <p:spPr>
          <a:xfrm>
            <a:off x="5943934" y="1102386"/>
            <a:ext cx="35253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7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animBg="1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A4DBD-8FB0-49EF-93E8-D1D70CC9E4E6}"/>
              </a:ext>
            </a:extLst>
          </p:cNvPr>
          <p:cNvSpPr/>
          <p:nvPr/>
        </p:nvSpPr>
        <p:spPr>
          <a:xfrm>
            <a:off x="5914905" y="826615"/>
            <a:ext cx="39150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EDC36B-B845-4A2C-A2F9-55168A70A1F9}"/>
              </a:ext>
            </a:extLst>
          </p:cNvPr>
          <p:cNvGrpSpPr/>
          <p:nvPr/>
        </p:nvGrpSpPr>
        <p:grpSpPr>
          <a:xfrm>
            <a:off x="4117917" y="2053663"/>
            <a:ext cx="1234668" cy="1269400"/>
            <a:chOff x="2812677" y="3391963"/>
            <a:chExt cx="877066" cy="877066"/>
          </a:xfrm>
        </p:grpSpPr>
        <p:sp>
          <p:nvSpPr>
            <p:cNvPr id="13" name="椭圆 50">
              <a:extLst>
                <a:ext uri="{FF2B5EF4-FFF2-40B4-BE49-F238E27FC236}">
                  <a16:creationId xmlns:a16="http://schemas.microsoft.com/office/drawing/2014/main" id="{04ED7E17-3423-46F9-9B8D-C2686A7B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4" name="Picture 4" descr="D:\360data\重要数据\桌面\未标题-3.png">
              <a:extLst>
                <a:ext uri="{FF2B5EF4-FFF2-40B4-BE49-F238E27FC236}">
                  <a16:creationId xmlns:a16="http://schemas.microsoft.com/office/drawing/2014/main" id="{47AFB692-6B63-4790-95B3-A7EE4E1BD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8AD30CFF-E2AA-4C40-94EB-E20A8AA2BA5F}"/>
              </a:ext>
            </a:extLst>
          </p:cNvPr>
          <p:cNvSpPr/>
          <p:nvPr/>
        </p:nvSpPr>
        <p:spPr>
          <a:xfrm>
            <a:off x="2352907" y="3719285"/>
            <a:ext cx="8151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“Double 11” is a crazy day in China makes the Black Friday and Cyber Monday look tame. The goal of this project is to use different technology to analyze users’ shopping behaviors.</a:t>
            </a: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Click here for </a:t>
            </a:r>
            <a:r>
              <a:rPr lang="en-US" b="1" dirty="0">
                <a:hlinkClick r:id="rId3"/>
              </a:rPr>
              <a:t>Architecture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.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267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7145657" y="1596509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Set up environment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95383" y="2474223"/>
            <a:ext cx="3038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Operation System: Ubuntu 18.04.3 LTS </a:t>
            </a:r>
          </a:p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Java: JDK 1.8 </a:t>
            </a:r>
          </a:p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Hadoop version: Hadoop 3.2.1 </a:t>
            </a:r>
          </a:p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Hive version: Apache-Hive 3.1.2</a:t>
            </a:r>
          </a:p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Sqoop version: Apache-Sqoop 1.4.7</a:t>
            </a:r>
          </a:p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MySQL version: MySQL 5.7</a:t>
            </a:r>
          </a:p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Spark version: Apache Spark 2.4.4</a:t>
            </a:r>
          </a:p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Spring version: Spring-boot 2.2.1</a:t>
            </a:r>
          </a:p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Angular version: Angular 8</a:t>
            </a:r>
          </a:p>
        </p:txBody>
      </p:sp>
    </p:spTree>
    <p:extLst>
      <p:ext uri="{BB962C8B-B14F-4D97-AF65-F5344CB8AC3E}">
        <p14:creationId xmlns:p14="http://schemas.microsoft.com/office/powerpoint/2010/main" val="31836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267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7145657" y="1596509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Load data to Hive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59667" y="2652281"/>
            <a:ext cx="303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Data set is not always tidy and clean. We need a series of processes to clean and upload our data.</a:t>
            </a:r>
            <a:endParaRPr lang="zh-CN" alt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5">
            <a:extLst>
              <a:ext uri="{FF2B5EF4-FFF2-40B4-BE49-F238E27FC236}">
                <a16:creationId xmlns:a16="http://schemas.microsoft.com/office/drawing/2014/main" id="{FEB87D03-8B2C-4E44-A152-70B042AED16A}"/>
              </a:ext>
            </a:extLst>
          </p:cNvPr>
          <p:cNvSpPr txBox="1"/>
          <p:nvPr/>
        </p:nvSpPr>
        <p:spPr>
          <a:xfrm>
            <a:off x="0" y="0"/>
            <a:ext cx="752776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Final 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cd /home/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han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/Desktop/INFO7250/Final    </a:t>
            </a: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Final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mkdir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dataset                          </a:t>
            </a: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dataset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mkdir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machineLearnig</a:t>
            </a:r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dataset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mkdir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user_data</a:t>
            </a:r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 err="1">
                <a:solidFill>
                  <a:srgbClr val="400BD9"/>
                </a:solidFill>
                <a:latin typeface="Andale Mono" panose="020B0509000000000004" pitchFamily="49" charset="0"/>
              </a:rPr>
              <a:t>user_data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touch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pre_process.sh</a:t>
            </a:r>
            <a:r>
              <a:rPr lang="en-US" dirty="0">
                <a:solidFill>
                  <a:srgbClr val="00FF00"/>
                </a:solidFill>
                <a:latin typeface="Andale Mono" panose="020B0509000000000004" pitchFamily="49" charset="0"/>
              </a:rPr>
              <a:t> </a:t>
            </a:r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#!/bin/bash </a:t>
            </a: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#cut first 10000 line as </a:t>
            </a:r>
            <a:r>
              <a:rPr 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smller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 input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#first parameter as input </a:t>
            </a:r>
            <a:r>
              <a:rPr 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dir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infile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$1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#second parameter as output </a:t>
            </a:r>
            <a:r>
              <a:rPr 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dir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outfile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$2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awk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-F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'BEGIN{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id=0;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if($6==11 &amp;&amp; $7==11){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id=id+1;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print $1","$2","$3","$4","$5","$6","$7","$8","$9","$10","$11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if(id==10000){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exit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}'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infile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&gt;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outfile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5">
            <a:extLst>
              <a:ext uri="{FF2B5EF4-FFF2-40B4-BE49-F238E27FC236}">
                <a16:creationId xmlns:a16="http://schemas.microsoft.com/office/drawing/2014/main" id="{FEB87D03-8B2C-4E44-A152-70B042AED16A}"/>
              </a:ext>
            </a:extLst>
          </p:cNvPr>
          <p:cNvSpPr txBox="1"/>
          <p:nvPr/>
        </p:nvSpPr>
        <p:spPr>
          <a:xfrm>
            <a:off x="0" y="0"/>
            <a:ext cx="7527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 err="1">
                <a:solidFill>
                  <a:srgbClr val="400BD9"/>
                </a:solidFill>
                <a:latin typeface="Andale Mono" panose="020B0509000000000004" pitchFamily="49" charset="0"/>
              </a:rPr>
              <a:t>user_data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cd 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/local/bin/hadoop-3.2.1/bin </a:t>
            </a: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bin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hadoop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fs -put ~/Desktop/INFO7250/Final/dataset/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user_data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/user_log_10000.csv 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/dataset/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bin 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cd 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/local/bin/apache-hive-3.1.2-bin/bin                              </a:t>
            </a:r>
          </a:p>
          <a:p>
            <a:r>
              <a:rPr lang="en-US" dirty="0">
                <a:solidFill>
                  <a:srgbClr val="2FB41D"/>
                </a:solidFill>
                <a:latin typeface="Andale Mono" panose="020B0509000000000004" pitchFamily="49" charset="0"/>
              </a:rPr>
              <a:t>➜ </a:t>
            </a:r>
            <a:r>
              <a:rPr lang="en-US" dirty="0">
                <a:solidFill>
                  <a:srgbClr val="400BD9"/>
                </a:solidFill>
                <a:latin typeface="Andale Mono" panose="020B0509000000000004" pitchFamily="49" charset="0"/>
              </a:rPr>
              <a:t>bin 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./hive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create database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;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use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;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CREATE EXTERNAL TABLE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dbtaobao.user_log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INT,item_id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INT,cat_id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INT,merchant_id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INT,month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STRING,day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STRING,action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INT,age_range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INT,gender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INT,province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STRING) COMMENT ‘Hello World' ROW FORMAT DELIMITED FIELDS TERMINATED BY ',' STORED AS TEXTFILE LOCATION '/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dbtaobao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/dataset/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';</a:t>
            </a: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267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6853092" y="1568939"/>
            <a:ext cx="2485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Analyzing data with Hive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95383" y="2474223"/>
            <a:ext cx="3038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Instead of using regular Map reduce, hive is a very efficient tool for us to analyze data. Since we already uploaded data, we can now analyze them with hive!</a:t>
            </a:r>
            <a:endParaRPr lang="zh-CN" alt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5">
            <a:extLst>
              <a:ext uri="{FF2B5EF4-FFF2-40B4-BE49-F238E27FC236}">
                <a16:creationId xmlns:a16="http://schemas.microsoft.com/office/drawing/2014/main" id="{FEB87D03-8B2C-4E44-A152-70B042AED16A}"/>
              </a:ext>
            </a:extLst>
          </p:cNvPr>
          <p:cNvSpPr txBox="1"/>
          <p:nvPr/>
        </p:nvSpPr>
        <p:spPr>
          <a:xfrm>
            <a:off x="0" y="0"/>
            <a:ext cx="752776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#How many items were bought on that day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select count(distinct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) from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where action=‘2’;</a:t>
            </a: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#specify a brand and calculate how many items were bought on double 11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select count(*) from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where action='2' and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=2661;</a:t>
            </a: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#how many users actually bought item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select count(distinct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) from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where action='2’; </a:t>
            </a: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#Scan time based on different brand</a:t>
            </a: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create table scan(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INT,scan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INT) COMMENT 'This is the search of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bigdatataobao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' ROW FORMAT DELIMITED FIELDS TERMINATED BY '\t' STORED AS TEXTFILE;</a:t>
            </a:r>
          </a:p>
          <a:p>
            <a:endParaRPr lang="zh-CN" alt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altLang="zh-CN" dirty="0">
                <a:solidFill>
                  <a:srgbClr val="2FFF12"/>
                </a:solidFill>
                <a:latin typeface="Andale Mono" panose="020B0509000000000004" pitchFamily="49" charset="0"/>
              </a:rPr>
              <a:t>#insert data to scan table</a:t>
            </a:r>
            <a:br>
              <a:rPr lang="zh-CN" altLang="en-US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hive&gt; insert overwrite table scan select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brand_id,count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(action) from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user_log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where action='2' group by </a:t>
            </a:r>
            <a:r>
              <a:rPr lang="en-US" dirty="0" err="1">
                <a:solidFill>
                  <a:srgbClr val="2FFF12"/>
                </a:solidFill>
                <a:latin typeface="Andale Mono" panose="020B0509000000000004" pitchFamily="49" charset="0"/>
              </a:rPr>
              <a:t>brand_id</a:t>
            </a: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;</a:t>
            </a:r>
            <a:endParaRPr lang="zh-CN" alt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endParaRPr lang="en-US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DBB7A6F5-485A-41A5-B101-165F44B40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7ABFF-053C-4FB8-A8CA-BD9AC614D5FC}"/>
              </a:ext>
            </a:extLst>
          </p:cNvPr>
          <p:cNvSpPr txBox="1"/>
          <p:nvPr/>
        </p:nvSpPr>
        <p:spPr>
          <a:xfrm>
            <a:off x="1038225" y="1790700"/>
            <a:ext cx="267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6A3E25-607B-4C26-A1F0-D2FD7B7491B2}"/>
              </a:ext>
            </a:extLst>
          </p:cNvPr>
          <p:cNvGrpSpPr/>
          <p:nvPr/>
        </p:nvGrpSpPr>
        <p:grpSpPr>
          <a:xfrm>
            <a:off x="6238875" y="17621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299AD8-9D60-4B43-ABC7-2974647016CC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37A679-186A-4A1E-B6A5-EFFF25CC42D3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598EE68-FC24-4471-8576-188585F328A6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EEF745-95A8-47EC-8E31-49CCFC54D799}"/>
              </a:ext>
            </a:extLst>
          </p:cNvPr>
          <p:cNvGrpSpPr/>
          <p:nvPr/>
        </p:nvGrpSpPr>
        <p:grpSpPr>
          <a:xfrm flipH="1">
            <a:off x="9338582" y="1771650"/>
            <a:ext cx="514350" cy="2638425"/>
            <a:chOff x="5172075" y="1009650"/>
            <a:chExt cx="514350" cy="2638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0EF985-F7A6-44D0-BC46-05E47DB63BD3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13158D7-B3B7-4F14-B3C0-9F0F0E156F3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99D8AB-8915-4F83-BEED-2722898F14E3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8489CE-A8A8-49A9-9CE7-B88650BB13F9}"/>
              </a:ext>
            </a:extLst>
          </p:cNvPr>
          <p:cNvSpPr/>
          <p:nvPr/>
        </p:nvSpPr>
        <p:spPr>
          <a:xfrm>
            <a:off x="7145657" y="1596509"/>
            <a:ext cx="222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Export data to MySQL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50FBB-4F23-41BB-AEC6-75DBBCFEAA3B}"/>
              </a:ext>
            </a:extLst>
          </p:cNvPr>
          <p:cNvSpPr/>
          <p:nvPr/>
        </p:nvSpPr>
        <p:spPr>
          <a:xfrm>
            <a:off x="6595383" y="2474223"/>
            <a:ext cx="303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</a:rPr>
              <a:t>Since we are building a web application, I decided to use MySQL as relational database for performance and convenience.</a:t>
            </a:r>
            <a:endParaRPr lang="zh-CN" altLang="en-US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1160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YaHei</vt:lpstr>
      <vt:lpstr>Microsoft YaHei</vt:lpstr>
      <vt:lpstr>宋体</vt:lpstr>
      <vt:lpstr>Andale Mono</vt:lpstr>
      <vt:lpstr>Arial</vt:lpstr>
      <vt:lpstr>Calibri</vt:lpstr>
      <vt:lpstr>Menlo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jiangyu_0402@163.com</cp:lastModifiedBy>
  <cp:revision>65</cp:revision>
  <dcterms:created xsi:type="dcterms:W3CDTF">2017-06-12T06:58:55Z</dcterms:created>
  <dcterms:modified xsi:type="dcterms:W3CDTF">2019-12-10T18:33:52Z</dcterms:modified>
</cp:coreProperties>
</file>