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57" r:id="rId3"/>
    <p:sldId id="292" r:id="rId4"/>
    <p:sldId id="258" r:id="rId5"/>
    <p:sldId id="278" r:id="rId6"/>
    <p:sldId id="259" r:id="rId7"/>
    <p:sldId id="284" r:id="rId8"/>
    <p:sldId id="279" r:id="rId9"/>
    <p:sldId id="285" r:id="rId10"/>
    <p:sldId id="280" r:id="rId11"/>
    <p:sldId id="286" r:id="rId12"/>
    <p:sldId id="287" r:id="rId13"/>
    <p:sldId id="288" r:id="rId14"/>
    <p:sldId id="290" r:id="rId15"/>
    <p:sldId id="289" r:id="rId16"/>
    <p:sldId id="291" r:id="rId17"/>
    <p:sldId id="28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198BCC-B407-AE40-AA23-C6C4DDADA94F}">
          <p14:sldIdLst>
            <p14:sldId id="256"/>
            <p14:sldId id="257"/>
            <p14:sldId id="292"/>
            <p14:sldId id="258"/>
            <p14:sldId id="278"/>
            <p14:sldId id="259"/>
            <p14:sldId id="284"/>
            <p14:sldId id="279"/>
            <p14:sldId id="285"/>
            <p14:sldId id="280"/>
            <p14:sldId id="286"/>
            <p14:sldId id="287"/>
            <p14:sldId id="288"/>
            <p14:sldId id="290"/>
            <p14:sldId id="289"/>
            <p14:sldId id="291"/>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94" autoAdjust="0"/>
    <p:restoredTop sz="94660"/>
  </p:normalViewPr>
  <p:slideViewPr>
    <p:cSldViewPr snapToGrid="0">
      <p:cViewPr varScale="1">
        <p:scale>
          <a:sx n="138" d="100"/>
          <a:sy n="138" d="100"/>
        </p:scale>
        <p:origin x="248" y="6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661C4-048B-476E-BE08-31ABE4BCD5EC}" type="datetimeFigureOut">
              <a:rPr lang="zh-CN" altLang="en-US" smtClean="0"/>
              <a:t>2019/12/13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C6815-3517-4938-BD83-9B39E85A3DBD}" type="slidenum">
              <a:rPr lang="zh-CN" altLang="en-US" smtClean="0"/>
              <a:t>‹#›</a:t>
            </a:fld>
            <a:endParaRPr lang="zh-CN" altLang="en-US"/>
          </a:p>
        </p:txBody>
      </p:sp>
    </p:spTree>
    <p:extLst>
      <p:ext uri="{BB962C8B-B14F-4D97-AF65-F5344CB8AC3E}">
        <p14:creationId xmlns:p14="http://schemas.microsoft.com/office/powerpoint/2010/main" val="285030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5" name="Footer Placeholder 4"/>
          <p:cNvSpPr>
            <a:spLocks noGrp="1"/>
          </p:cNvSpPr>
          <p:nvPr>
            <p:ph type="ftr" sz="quarter" idx="11"/>
          </p:nvPr>
        </p:nvSpPr>
        <p:spPr>
          <a:xfrm>
            <a:off x="1451579" y="329307"/>
            <a:ext cx="5626774" cy="309201"/>
          </a:xfrm>
        </p:spPr>
        <p:txBody>
          <a:bodyPr/>
          <a:lstStyle/>
          <a:p>
            <a:endParaRPr lang="zh-CN" altLang="en-US"/>
          </a:p>
        </p:txBody>
      </p:sp>
      <p:sp>
        <p:nvSpPr>
          <p:cNvPr id="6" name="Slide Number Placeholder 5"/>
          <p:cNvSpPr>
            <a:spLocks noGrp="1"/>
          </p:cNvSpPr>
          <p:nvPr>
            <p:ph type="sldNum" sz="quarter" idx="12"/>
          </p:nvPr>
        </p:nvSpPr>
        <p:spPr>
          <a:xfrm>
            <a:off x="476834" y="798973"/>
            <a:ext cx="811019" cy="503578"/>
          </a:xfrm>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110901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409428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1847598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5A6A9D6-CC9C-4B8B-951D-61813A26E1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58797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273129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138867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185519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290705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33988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118410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1ED00F-3310-45D0-9DFE-4C8423ECACDF}" type="datetimeFigureOut">
              <a:rPr lang="zh-CN" altLang="en-US" smtClean="0"/>
              <a:t>2019/12/13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196907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1ED00F-3310-45D0-9DFE-4C8423ECACDF}" type="datetimeFigureOut">
              <a:rPr lang="zh-CN" altLang="en-US" smtClean="0"/>
              <a:t>2019/12/13</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8B46BBFF-604F-451F-845C-6866DB53A8A5}" type="slidenum">
              <a:rPr lang="zh-CN" altLang="en-US" smtClean="0"/>
              <a:t>‹#›</a:t>
            </a:fld>
            <a:endParaRPr lang="zh-CN" altLang="en-US"/>
          </a:p>
        </p:txBody>
      </p:sp>
    </p:spTree>
    <p:extLst>
      <p:ext uri="{BB962C8B-B14F-4D97-AF65-F5344CB8AC3E}">
        <p14:creationId xmlns:p14="http://schemas.microsoft.com/office/powerpoint/2010/main" val="426651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E5758D-A3C3-4E88-8AC0-22500507BD7E}" type="datetimeFigureOut">
              <a:rPr lang="zh-CN" altLang="en-US" smtClean="0">
                <a:solidFill>
                  <a:prstClr val="black">
                    <a:tint val="75000"/>
                  </a:prstClr>
                </a:solidFill>
              </a:rPr>
              <a:pPr/>
              <a:t>2019/12/13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24583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HAN001/BigData" TargetMode="Externa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hyperlink" Target="https://drive.google.com/file/d/1KV_uyniNjiKGzO7A370P9Nz1liqEC31S/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4" descr="图片包含 文字&#10;&#10;已生成极高可信度的说明">
            <a:extLst>
              <a:ext uri="{FF2B5EF4-FFF2-40B4-BE49-F238E27FC236}">
                <a16:creationId xmlns:a16="http://schemas.microsoft.com/office/drawing/2014/main" id="{A0F1F10A-89EE-6E48-A0EF-BDB180274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055134C2-F167-4BB8-B313-02DD0EDF0E37}"/>
              </a:ext>
            </a:extLst>
          </p:cNvPr>
          <p:cNvSpPr txBox="1"/>
          <p:nvPr/>
        </p:nvSpPr>
        <p:spPr>
          <a:xfrm>
            <a:off x="6879405" y="1704052"/>
            <a:ext cx="4960012" cy="2031325"/>
          </a:xfrm>
          <a:prstGeom prst="rect">
            <a:avLst/>
          </a:prstGeom>
          <a:noFill/>
        </p:spPr>
        <p:txBody>
          <a:bodyPr wrap="none" rtlCol="0">
            <a:spAutoFit/>
          </a:bodyPr>
          <a:lstStyle/>
          <a:p>
            <a:pPr algn="ctr"/>
            <a:r>
              <a:rPr lang="en-US" altLang="zh-CN" sz="7200" b="1" dirty="0">
                <a:solidFill>
                  <a:schemeClr val="tx1">
                    <a:lumMod val="65000"/>
                    <a:lumOff val="35000"/>
                  </a:schemeClr>
                </a:solidFill>
                <a:latin typeface="微软雅黑" panose="020B0503020204020204" pitchFamily="34" charset="-122"/>
                <a:ea typeface="微软雅黑" panose="020B0503020204020204" pitchFamily="34" charset="-122"/>
              </a:rPr>
              <a:t>Double 11</a:t>
            </a:r>
          </a:p>
          <a:p>
            <a:pPr algn="ctr"/>
            <a:r>
              <a:rPr lang="en-US" altLang="zh-CN" sz="5400" b="1" dirty="0">
                <a:solidFill>
                  <a:schemeClr val="tx1">
                    <a:lumMod val="65000"/>
                    <a:lumOff val="35000"/>
                  </a:schemeClr>
                </a:solidFill>
                <a:latin typeface="微软雅黑" panose="020B0503020204020204" pitchFamily="34" charset="-122"/>
                <a:ea typeface="微软雅黑" panose="020B0503020204020204" pitchFamily="34" charset="-122"/>
              </a:rPr>
              <a:t>Analyzer</a:t>
            </a:r>
            <a:endPar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D9609FC3-64E8-4D2C-9A05-8B3C8345D530}"/>
              </a:ext>
            </a:extLst>
          </p:cNvPr>
          <p:cNvGrpSpPr/>
          <p:nvPr/>
        </p:nvGrpSpPr>
        <p:grpSpPr>
          <a:xfrm>
            <a:off x="6889382" y="1517263"/>
            <a:ext cx="514350" cy="2638425"/>
            <a:chOff x="5172075" y="1009650"/>
            <a:chExt cx="514350" cy="2638425"/>
          </a:xfrm>
        </p:grpSpPr>
        <p:cxnSp>
          <p:nvCxnSpPr>
            <p:cNvPr id="8" name="直接连接符 7">
              <a:extLst>
                <a:ext uri="{FF2B5EF4-FFF2-40B4-BE49-F238E27FC236}">
                  <a16:creationId xmlns:a16="http://schemas.microsoft.com/office/drawing/2014/main" id="{0F6DF8E0-EF4E-4EB3-9A92-1789996FA8EA}"/>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3B1E853-05FE-4812-8A20-46B689E0D4A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21B4847-F0D4-4F8C-8AE1-821F60A33EF0}"/>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DEE59B52-8924-4A1B-8A98-6506E2DBF6B4}"/>
              </a:ext>
            </a:extLst>
          </p:cNvPr>
          <p:cNvGrpSpPr/>
          <p:nvPr/>
        </p:nvGrpSpPr>
        <p:grpSpPr>
          <a:xfrm flipH="1">
            <a:off x="11228396" y="1502858"/>
            <a:ext cx="514350" cy="2638425"/>
            <a:chOff x="5172075" y="1009650"/>
            <a:chExt cx="514350" cy="2638425"/>
          </a:xfrm>
        </p:grpSpPr>
        <p:cxnSp>
          <p:nvCxnSpPr>
            <p:cNvPr id="12" name="直接连接符 11">
              <a:extLst>
                <a:ext uri="{FF2B5EF4-FFF2-40B4-BE49-F238E27FC236}">
                  <a16:creationId xmlns:a16="http://schemas.microsoft.com/office/drawing/2014/main" id="{0B241A48-A866-4BCD-B500-7C0F0A79B8CA}"/>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534998B-A737-476D-B31C-8878975FC077}"/>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E728C8B-9603-4E45-9366-0D7AB731325C}"/>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36A3CEB8-D78F-497A-8E67-7737DAFFF434}"/>
              </a:ext>
            </a:extLst>
          </p:cNvPr>
          <p:cNvSpPr/>
          <p:nvPr/>
        </p:nvSpPr>
        <p:spPr>
          <a:xfrm>
            <a:off x="8039714" y="3820209"/>
            <a:ext cx="2809875" cy="461665"/>
          </a:xfrm>
          <a:prstGeom prst="rect">
            <a:avLst/>
          </a:prstGeom>
        </p:spPr>
        <p:txBody>
          <a:bodyPr wrap="square">
            <a:spAutoFit/>
          </a:bodyPr>
          <a:lstStyle/>
          <a:p>
            <a:pPr algn="ctr"/>
            <a:r>
              <a:rPr lang="en-US" altLang="zh-CN" sz="1200" dirty="0"/>
              <a:t>Final presentation for</a:t>
            </a:r>
          </a:p>
          <a:p>
            <a:pPr algn="ctr"/>
            <a:r>
              <a:rPr lang="en-US" altLang="zh-CN" sz="1200" dirty="0"/>
              <a:t>Engineering of Big-Data System</a:t>
            </a:r>
            <a:endParaRPr lang="zh-CN" altLang="en-US" sz="1200" dirty="0"/>
          </a:p>
        </p:txBody>
      </p:sp>
      <p:sp>
        <p:nvSpPr>
          <p:cNvPr id="16" name="文本框 15">
            <a:extLst>
              <a:ext uri="{FF2B5EF4-FFF2-40B4-BE49-F238E27FC236}">
                <a16:creationId xmlns:a16="http://schemas.microsoft.com/office/drawing/2014/main" id="{8ADFC0B8-C7DD-4721-95B0-F7D937D4A427}"/>
              </a:ext>
            </a:extLst>
          </p:cNvPr>
          <p:cNvSpPr txBox="1"/>
          <p:nvPr/>
        </p:nvSpPr>
        <p:spPr>
          <a:xfrm>
            <a:off x="8789382" y="1180832"/>
            <a:ext cx="1311578" cy="523220"/>
          </a:xfrm>
          <a:prstGeom prst="rect">
            <a:avLst/>
          </a:prstGeom>
          <a:noFill/>
        </p:spPr>
        <p:txBody>
          <a:bodyPr wrap="none" rtlCol="0">
            <a:spAutoFit/>
          </a:bodyPr>
          <a:lstStyle/>
          <a:p>
            <a:r>
              <a:rPr lang="en-US" altLang="zh-CN" sz="2800" dirty="0"/>
              <a:t>Xu Han</a:t>
            </a:r>
            <a:endParaRPr lang="zh-CN" altLang="en-US" sz="2800" dirty="0"/>
          </a:p>
        </p:txBody>
      </p:sp>
    </p:spTree>
    <p:extLst>
      <p:ext uri="{BB962C8B-B14F-4D97-AF65-F5344CB8AC3E}">
        <p14:creationId xmlns:p14="http://schemas.microsoft.com/office/powerpoint/2010/main" val="2963787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0.70"/>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strips(down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038225" y="1790700"/>
            <a:ext cx="2677721" cy="1200329"/>
          </a:xfrm>
          <a:prstGeom prst="rect">
            <a:avLst/>
          </a:prstGeom>
          <a:noFill/>
        </p:spPr>
        <p:txBody>
          <a:bodyPr wrap="none" rtlCol="0">
            <a:spAutoFit/>
          </a:bodyPr>
          <a:lstStyle/>
          <a:p>
            <a:r>
              <a:rPr lang="en-US" altLang="zh-CN" sz="7200" dirty="0">
                <a:latin typeface="微软雅黑" panose="020B0503020204020204" pitchFamily="34" charset="-122"/>
                <a:ea typeface="微软雅黑" panose="020B0503020204020204" pitchFamily="34" charset="-122"/>
              </a:rPr>
              <a:t>Step4</a:t>
            </a:r>
            <a:endParaRPr lang="zh-CN" altLang="en-US" sz="720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C6A3E25-607B-4C26-A1F0-D2FD7B7491B2}"/>
              </a:ext>
            </a:extLst>
          </p:cNvPr>
          <p:cNvGrpSpPr/>
          <p:nvPr/>
        </p:nvGrpSpPr>
        <p:grpSpPr>
          <a:xfrm>
            <a:off x="6238875" y="1762125"/>
            <a:ext cx="514350" cy="2638425"/>
            <a:chOff x="5172075" y="1009650"/>
            <a:chExt cx="514350" cy="2638425"/>
          </a:xfrm>
        </p:grpSpPr>
        <p:cxnSp>
          <p:nvCxnSpPr>
            <p:cNvPr id="8" name="直接连接符 7">
              <a:extLst>
                <a:ext uri="{FF2B5EF4-FFF2-40B4-BE49-F238E27FC236}">
                  <a16:creationId xmlns:a16="http://schemas.microsoft.com/office/drawing/2014/main" id="{19299AD8-9D60-4B43-ABC7-2974647016CC}"/>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37A679-186A-4A1E-B6A5-EFFF25CC42D3}"/>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598EE68-FC24-4471-8576-188585F328A6}"/>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EEF745-95A8-47EC-8E31-49CCFC54D799}"/>
              </a:ext>
            </a:extLst>
          </p:cNvPr>
          <p:cNvGrpSpPr/>
          <p:nvPr/>
        </p:nvGrpSpPr>
        <p:grpSpPr>
          <a:xfrm flipH="1">
            <a:off x="9338582" y="1771650"/>
            <a:ext cx="514350" cy="2638425"/>
            <a:chOff x="5172075" y="1009650"/>
            <a:chExt cx="514350" cy="2638425"/>
          </a:xfrm>
        </p:grpSpPr>
        <p:cxnSp>
          <p:nvCxnSpPr>
            <p:cNvPr id="15" name="直接连接符 14">
              <a:extLst>
                <a:ext uri="{FF2B5EF4-FFF2-40B4-BE49-F238E27FC236}">
                  <a16:creationId xmlns:a16="http://schemas.microsoft.com/office/drawing/2014/main" id="{350EF985-F7A6-44D0-BC46-05E47DB63BD3}"/>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3158D7-B3B7-4F14-B3C0-9F0F0E156F3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699D8AB-8915-4F83-BEED-2722898F14E3}"/>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268489CE-A8A8-49A9-9CE7-B88650BB13F9}"/>
              </a:ext>
            </a:extLst>
          </p:cNvPr>
          <p:cNvSpPr/>
          <p:nvPr/>
        </p:nvSpPr>
        <p:spPr>
          <a:xfrm>
            <a:off x="7145657" y="1596509"/>
            <a:ext cx="2227726" cy="369332"/>
          </a:xfrm>
          <a:prstGeom prst="rect">
            <a:avLst/>
          </a:prstGeom>
        </p:spPr>
        <p:txBody>
          <a:bodyPr wrap="none">
            <a:spAutoFit/>
          </a:bodyPr>
          <a:lstStyle/>
          <a:p>
            <a:r>
              <a:rPr lang="en-US" altLang="zh-CN" dirty="0"/>
              <a:t>Export data to MySQL</a:t>
            </a:r>
            <a:endParaRPr lang="zh-CN" altLang="en-US" dirty="0"/>
          </a:p>
        </p:txBody>
      </p:sp>
      <p:sp>
        <p:nvSpPr>
          <p:cNvPr id="19" name="矩形 18">
            <a:extLst>
              <a:ext uri="{FF2B5EF4-FFF2-40B4-BE49-F238E27FC236}">
                <a16:creationId xmlns:a16="http://schemas.microsoft.com/office/drawing/2014/main" id="{66D50FBB-4F23-41BB-AEC6-75DBBCFEAA3B}"/>
              </a:ext>
            </a:extLst>
          </p:cNvPr>
          <p:cNvSpPr/>
          <p:nvPr/>
        </p:nvSpPr>
        <p:spPr>
          <a:xfrm>
            <a:off x="6595383" y="2474223"/>
            <a:ext cx="3038475" cy="646331"/>
          </a:xfrm>
          <a:prstGeom prst="rect">
            <a:avLst/>
          </a:prstGeom>
        </p:spPr>
        <p:txBody>
          <a:bodyPr wrap="square">
            <a:spAutoFit/>
          </a:bodyPr>
          <a:lstStyle/>
          <a:p>
            <a:r>
              <a:rPr lang="en-US" altLang="zh-CN" sz="1200" dirty="0">
                <a:solidFill>
                  <a:schemeClr val="tx2">
                    <a:lumMod val="25000"/>
                  </a:schemeClr>
                </a:solidFill>
              </a:rPr>
              <a:t>Since we are building a web application, I decided to use MySQL as relational database for performance and convenience.</a:t>
            </a:r>
            <a:endParaRPr lang="zh-CN" altLang="en-US" sz="1200" dirty="0">
              <a:solidFill>
                <a:schemeClr val="tx2">
                  <a:lumMod val="25000"/>
                </a:schemeClr>
              </a:solidFill>
            </a:endParaRPr>
          </a:p>
        </p:txBody>
      </p:sp>
    </p:spTree>
    <p:extLst>
      <p:ext uri="{BB962C8B-B14F-4D97-AF65-F5344CB8AC3E}">
        <p14:creationId xmlns:p14="http://schemas.microsoft.com/office/powerpoint/2010/main" val="24384015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
            <a:extLst>
              <a:ext uri="{FF2B5EF4-FFF2-40B4-BE49-F238E27FC236}">
                <a16:creationId xmlns:a16="http://schemas.microsoft.com/office/drawing/2014/main" id="{B647E88D-6D08-B943-BE6D-89E284F191A4}"/>
              </a:ext>
            </a:extLst>
          </p:cNvPr>
          <p:cNvSpPr/>
          <p:nvPr/>
        </p:nvSpPr>
        <p:spPr>
          <a:xfrm>
            <a:off x="4282802" y="1372121"/>
            <a:ext cx="4770835" cy="108184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1" name="矩形 2">
            <a:extLst>
              <a:ext uri="{FF2B5EF4-FFF2-40B4-BE49-F238E27FC236}">
                <a16:creationId xmlns:a16="http://schemas.microsoft.com/office/drawing/2014/main" id="{5879701A-F833-D34C-924A-24631B097002}"/>
              </a:ext>
            </a:extLst>
          </p:cNvPr>
          <p:cNvSpPr/>
          <p:nvPr/>
        </p:nvSpPr>
        <p:spPr>
          <a:xfrm>
            <a:off x="4906690" y="1211825"/>
            <a:ext cx="3514725" cy="347663"/>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dirty="0">
                <a:latin typeface="微软雅黑" pitchFamily="34" charset="-122"/>
                <a:ea typeface="微软雅黑" pitchFamily="34" charset="-122"/>
              </a:rPr>
              <a:t>Create </a:t>
            </a:r>
            <a:r>
              <a:rPr lang="en-US" altLang="zh-CN" sz="1013" dirty="0" err="1">
                <a:latin typeface="微软雅黑" pitchFamily="34" charset="-122"/>
                <a:ea typeface="微软雅黑" pitchFamily="34" charset="-122"/>
              </a:rPr>
              <a:t>tmp</a:t>
            </a:r>
            <a:r>
              <a:rPr lang="en-US" altLang="zh-CN" sz="1013" dirty="0">
                <a:latin typeface="微软雅黑" pitchFamily="34" charset="-122"/>
                <a:ea typeface="微软雅黑" pitchFamily="34" charset="-122"/>
              </a:rPr>
              <a:t> table in Hive</a:t>
            </a:r>
            <a:endParaRPr lang="zh-CN" altLang="en-US" sz="1013" dirty="0">
              <a:latin typeface="微软雅黑" pitchFamily="34" charset="-122"/>
              <a:ea typeface="微软雅黑" pitchFamily="34" charset="-122"/>
            </a:endParaRPr>
          </a:p>
        </p:txBody>
      </p:sp>
      <p:sp>
        <p:nvSpPr>
          <p:cNvPr id="22" name="六边形 3">
            <a:extLst>
              <a:ext uri="{FF2B5EF4-FFF2-40B4-BE49-F238E27FC236}">
                <a16:creationId xmlns:a16="http://schemas.microsoft.com/office/drawing/2014/main" id="{85DB155D-A9FF-1A43-8BE1-E3571D8A99ED}"/>
              </a:ext>
            </a:extLst>
          </p:cNvPr>
          <p:cNvSpPr/>
          <p:nvPr/>
        </p:nvSpPr>
        <p:spPr>
          <a:xfrm>
            <a:off x="1223408" y="2241695"/>
            <a:ext cx="2022894" cy="1830726"/>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itchFamily="34" charset="-122"/>
                <a:ea typeface="微软雅黑" pitchFamily="34" charset="-122"/>
                <a:sym typeface="宋体" panose="02010600030101010101" pitchFamily="2" charset="-122"/>
              </a:rPr>
              <a:t>Process</a:t>
            </a:r>
            <a:endParaRPr lang="zh-CN" altLang="zh-CN" sz="2400" b="1" dirty="0">
              <a:solidFill>
                <a:schemeClr val="bg1"/>
              </a:solidFill>
              <a:latin typeface="微软雅黑" pitchFamily="34" charset="-122"/>
              <a:ea typeface="微软雅黑" pitchFamily="34" charset="-122"/>
              <a:sym typeface="宋体" panose="02010600030101010101" pitchFamily="2" charset="-122"/>
            </a:endParaRPr>
          </a:p>
        </p:txBody>
      </p:sp>
      <p:cxnSp>
        <p:nvCxnSpPr>
          <p:cNvPr id="23" name="直接箭头连接符 4">
            <a:extLst>
              <a:ext uri="{FF2B5EF4-FFF2-40B4-BE49-F238E27FC236}">
                <a16:creationId xmlns:a16="http://schemas.microsoft.com/office/drawing/2014/main" id="{B2E1D91D-39E2-134F-9478-2CBFCC74D73D}"/>
              </a:ext>
            </a:extLst>
          </p:cNvPr>
          <p:cNvCxnSpPr>
            <a:cxnSpLocks/>
            <a:stCxn id="22" idx="5"/>
            <a:endCxn id="20" idx="1"/>
          </p:cNvCxnSpPr>
          <p:nvPr/>
        </p:nvCxnSpPr>
        <p:spPr>
          <a:xfrm flipV="1">
            <a:off x="2788621" y="1913043"/>
            <a:ext cx="1494181" cy="32865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5">
            <a:extLst>
              <a:ext uri="{FF2B5EF4-FFF2-40B4-BE49-F238E27FC236}">
                <a16:creationId xmlns:a16="http://schemas.microsoft.com/office/drawing/2014/main" id="{26A1F648-4D19-6849-BA74-C745E11EE6C7}"/>
              </a:ext>
            </a:extLst>
          </p:cNvPr>
          <p:cNvCxnSpPr>
            <a:cxnSpLocks/>
            <a:stCxn id="22" idx="0"/>
            <a:endCxn id="27" idx="1"/>
          </p:cNvCxnSpPr>
          <p:nvPr/>
        </p:nvCxnSpPr>
        <p:spPr>
          <a:xfrm>
            <a:off x="3246302" y="3157058"/>
            <a:ext cx="1036500" cy="10613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6">
            <a:extLst>
              <a:ext uri="{FF2B5EF4-FFF2-40B4-BE49-F238E27FC236}">
                <a16:creationId xmlns:a16="http://schemas.microsoft.com/office/drawing/2014/main" id="{B14CA295-E4C9-5D44-AE74-1E2EA68A20F5}"/>
              </a:ext>
            </a:extLst>
          </p:cNvPr>
          <p:cNvCxnSpPr>
            <a:cxnSpLocks/>
            <a:stCxn id="22" idx="1"/>
            <a:endCxn id="30" idx="1"/>
          </p:cNvCxnSpPr>
          <p:nvPr/>
        </p:nvCxnSpPr>
        <p:spPr>
          <a:xfrm>
            <a:off x="2788621" y="4072421"/>
            <a:ext cx="1494181" cy="54092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6" name="TextBox 83">
            <a:extLst>
              <a:ext uri="{FF2B5EF4-FFF2-40B4-BE49-F238E27FC236}">
                <a16:creationId xmlns:a16="http://schemas.microsoft.com/office/drawing/2014/main" id="{3D59F91F-A396-3244-BE2A-535B9231CC10}"/>
              </a:ext>
            </a:extLst>
          </p:cNvPr>
          <p:cNvSpPr txBox="1"/>
          <p:nvPr/>
        </p:nvSpPr>
        <p:spPr>
          <a:xfrm>
            <a:off x="4444820" y="1589867"/>
            <a:ext cx="4536504" cy="549061"/>
          </a:xfrm>
          <a:prstGeom prst="rect">
            <a:avLst/>
          </a:prstGeom>
          <a:noFill/>
        </p:spPr>
        <p:txBody>
          <a:bodyPr wrap="square" rtlCol="0">
            <a:spAutoFit/>
          </a:bodyPr>
          <a:lstStyle/>
          <a:p>
            <a:pPr>
              <a:lnSpc>
                <a:spcPct val="130000"/>
              </a:lnSpc>
            </a:pPr>
            <a:r>
              <a:rPr lang="en-US" altLang="zh-CN" sz="1200" dirty="0">
                <a:solidFill>
                  <a:sysClr val="windowText" lastClr="000000"/>
                </a:solidFill>
                <a:latin typeface="微软雅黑" pitchFamily="34" charset="-122"/>
                <a:ea typeface="微软雅黑" pitchFamily="34" charset="-122"/>
              </a:rPr>
              <a:t>It would be better to have a temp table that contains all necessary fields we need. Export data from original table.</a:t>
            </a:r>
            <a:endParaRPr lang="zh-CN" altLang="en-US" sz="1200" dirty="0">
              <a:solidFill>
                <a:sysClr val="windowText" lastClr="000000"/>
              </a:solidFill>
              <a:latin typeface="微软雅黑" pitchFamily="34" charset="-122"/>
              <a:ea typeface="微软雅黑" pitchFamily="34" charset="-122"/>
            </a:endParaRPr>
          </a:p>
        </p:txBody>
      </p:sp>
      <p:sp>
        <p:nvSpPr>
          <p:cNvPr id="27" name="矩形 8">
            <a:extLst>
              <a:ext uri="{FF2B5EF4-FFF2-40B4-BE49-F238E27FC236}">
                <a16:creationId xmlns:a16="http://schemas.microsoft.com/office/drawing/2014/main" id="{16983E5D-4A7D-374B-AC1F-F5DCED5FC13F}"/>
              </a:ext>
            </a:extLst>
          </p:cNvPr>
          <p:cNvSpPr/>
          <p:nvPr/>
        </p:nvSpPr>
        <p:spPr>
          <a:xfrm>
            <a:off x="4282802" y="2722271"/>
            <a:ext cx="4770835" cy="108184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矩形 9">
            <a:extLst>
              <a:ext uri="{FF2B5EF4-FFF2-40B4-BE49-F238E27FC236}">
                <a16:creationId xmlns:a16="http://schemas.microsoft.com/office/drawing/2014/main" id="{3DE03E35-5F9A-8C41-9CE2-0AB104F668BC}"/>
              </a:ext>
            </a:extLst>
          </p:cNvPr>
          <p:cNvSpPr/>
          <p:nvPr/>
        </p:nvSpPr>
        <p:spPr>
          <a:xfrm>
            <a:off x="4906690" y="2561975"/>
            <a:ext cx="3514725" cy="347663"/>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dirty="0">
                <a:latin typeface="微软雅黑" pitchFamily="34" charset="-122"/>
                <a:ea typeface="微软雅黑" pitchFamily="34" charset="-122"/>
              </a:rPr>
              <a:t>Create new table in MySQL</a:t>
            </a:r>
            <a:endParaRPr lang="zh-CN" altLang="en-US" sz="1013" dirty="0">
              <a:latin typeface="微软雅黑" pitchFamily="34" charset="-122"/>
              <a:ea typeface="微软雅黑" pitchFamily="34" charset="-122"/>
            </a:endParaRPr>
          </a:p>
        </p:txBody>
      </p:sp>
      <p:sp>
        <p:nvSpPr>
          <p:cNvPr id="29" name="TextBox 86">
            <a:extLst>
              <a:ext uri="{FF2B5EF4-FFF2-40B4-BE49-F238E27FC236}">
                <a16:creationId xmlns:a16="http://schemas.microsoft.com/office/drawing/2014/main" id="{BB5C36BA-43CA-ED4F-A0D0-C0FBBA14DA4A}"/>
              </a:ext>
            </a:extLst>
          </p:cNvPr>
          <p:cNvSpPr txBox="1"/>
          <p:nvPr/>
        </p:nvSpPr>
        <p:spPr>
          <a:xfrm>
            <a:off x="4444820" y="2940017"/>
            <a:ext cx="4536504" cy="549061"/>
          </a:xfrm>
          <a:prstGeom prst="rect">
            <a:avLst/>
          </a:prstGeom>
          <a:noFill/>
        </p:spPr>
        <p:txBody>
          <a:bodyPr wrap="square" rtlCol="0">
            <a:spAutoFit/>
          </a:bodyPr>
          <a:lstStyle/>
          <a:p>
            <a:pPr>
              <a:lnSpc>
                <a:spcPct val="130000"/>
              </a:lnSpc>
            </a:pPr>
            <a:r>
              <a:rPr lang="en-US" altLang="zh-CN" sz="1200" dirty="0">
                <a:solidFill>
                  <a:sysClr val="windowText" lastClr="000000"/>
                </a:solidFill>
                <a:latin typeface="微软雅黑" pitchFamily="34" charset="-122"/>
                <a:ea typeface="微软雅黑" pitchFamily="34" charset="-122"/>
              </a:rPr>
              <a:t>There should be a table with same fields in MySQL so that all data could match perfectly</a:t>
            </a:r>
            <a:endParaRPr lang="zh-CN" altLang="en-US" sz="1200" dirty="0">
              <a:solidFill>
                <a:sysClr val="windowText" lastClr="000000"/>
              </a:solidFill>
              <a:latin typeface="微软雅黑" pitchFamily="34" charset="-122"/>
              <a:ea typeface="微软雅黑" pitchFamily="34" charset="-122"/>
            </a:endParaRPr>
          </a:p>
        </p:txBody>
      </p:sp>
      <p:sp>
        <p:nvSpPr>
          <p:cNvPr id="30" name="矩形 11">
            <a:extLst>
              <a:ext uri="{FF2B5EF4-FFF2-40B4-BE49-F238E27FC236}">
                <a16:creationId xmlns:a16="http://schemas.microsoft.com/office/drawing/2014/main" id="{74D77FC1-54DB-C243-8401-FFBF6B53634A}"/>
              </a:ext>
            </a:extLst>
          </p:cNvPr>
          <p:cNvSpPr/>
          <p:nvPr/>
        </p:nvSpPr>
        <p:spPr>
          <a:xfrm>
            <a:off x="4282802" y="4072421"/>
            <a:ext cx="4770835" cy="108184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1" name="矩形 12">
            <a:extLst>
              <a:ext uri="{FF2B5EF4-FFF2-40B4-BE49-F238E27FC236}">
                <a16:creationId xmlns:a16="http://schemas.microsoft.com/office/drawing/2014/main" id="{72DFE2B3-B67A-3A41-B7CE-2F06058C4517}"/>
              </a:ext>
            </a:extLst>
          </p:cNvPr>
          <p:cNvSpPr/>
          <p:nvPr/>
        </p:nvSpPr>
        <p:spPr>
          <a:xfrm>
            <a:off x="4906690" y="3912125"/>
            <a:ext cx="3514725" cy="347663"/>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dirty="0">
                <a:latin typeface="微软雅黑" pitchFamily="34" charset="-122"/>
                <a:ea typeface="微软雅黑" pitchFamily="34" charset="-122"/>
              </a:rPr>
              <a:t>Using Sqoop to export data</a:t>
            </a:r>
            <a:endParaRPr lang="zh-CN" altLang="en-US" sz="1013" dirty="0">
              <a:latin typeface="微软雅黑" pitchFamily="34" charset="-122"/>
              <a:ea typeface="微软雅黑" pitchFamily="34" charset="-122"/>
            </a:endParaRPr>
          </a:p>
        </p:txBody>
      </p:sp>
      <p:sp>
        <p:nvSpPr>
          <p:cNvPr id="32" name="TextBox 89">
            <a:extLst>
              <a:ext uri="{FF2B5EF4-FFF2-40B4-BE49-F238E27FC236}">
                <a16:creationId xmlns:a16="http://schemas.microsoft.com/office/drawing/2014/main" id="{B354C86C-6F11-D340-BCBB-9BE344A58B89}"/>
              </a:ext>
            </a:extLst>
          </p:cNvPr>
          <p:cNvSpPr txBox="1"/>
          <p:nvPr/>
        </p:nvSpPr>
        <p:spPr>
          <a:xfrm>
            <a:off x="4444820" y="4290167"/>
            <a:ext cx="4536504" cy="789127"/>
          </a:xfrm>
          <a:prstGeom prst="rect">
            <a:avLst/>
          </a:prstGeom>
          <a:noFill/>
        </p:spPr>
        <p:txBody>
          <a:bodyPr wrap="square" rtlCol="0">
            <a:spAutoFit/>
          </a:bodyPr>
          <a:lstStyle/>
          <a:p>
            <a:pPr>
              <a:lnSpc>
                <a:spcPct val="130000"/>
              </a:lnSpc>
            </a:pPr>
            <a:r>
              <a:rPr lang="en-US" altLang="zh-CN" sz="1200" dirty="0">
                <a:solidFill>
                  <a:sysClr val="windowText" lastClr="000000"/>
                </a:solidFill>
                <a:latin typeface="微软雅黑" pitchFamily="34" charset="-122"/>
                <a:ea typeface="微软雅黑" pitchFamily="34" charset="-122"/>
              </a:rPr>
              <a:t>Sqoop could help us export data from Hive to MySQL. The query is: </a:t>
            </a:r>
            <a:r>
              <a:rPr lang="en-US" altLang="zh-CN" sz="1200" dirty="0" err="1">
                <a:solidFill>
                  <a:sysClr val="windowText" lastClr="000000"/>
                </a:solidFill>
                <a:latin typeface="微软雅黑" pitchFamily="34" charset="-122"/>
                <a:ea typeface="微软雅黑" pitchFamily="34" charset="-122"/>
              </a:rPr>
              <a:t>sqoop</a:t>
            </a:r>
            <a:r>
              <a:rPr lang="en-US" altLang="zh-CN" sz="1200" dirty="0">
                <a:solidFill>
                  <a:sysClr val="windowText" lastClr="000000"/>
                </a:solidFill>
                <a:latin typeface="微软雅黑" pitchFamily="34" charset="-122"/>
                <a:ea typeface="微软雅黑" pitchFamily="34" charset="-122"/>
              </a:rPr>
              <a:t> export [--connect] [--username] [--password] [--table] [--export-</a:t>
            </a:r>
            <a:r>
              <a:rPr lang="en-US" altLang="zh-CN" sz="1200" dirty="0" err="1">
                <a:solidFill>
                  <a:sysClr val="windowText" lastClr="000000"/>
                </a:solidFill>
                <a:latin typeface="微软雅黑" pitchFamily="34" charset="-122"/>
                <a:ea typeface="微软雅黑" pitchFamily="34" charset="-122"/>
              </a:rPr>
              <a:t>dir</a:t>
            </a:r>
            <a:r>
              <a:rPr lang="en-US" altLang="zh-CN" sz="1200" dirty="0">
                <a:solidFill>
                  <a:sysClr val="windowText" lastClr="000000"/>
                </a:solidFill>
                <a:latin typeface="微软雅黑" pitchFamily="34" charset="-122"/>
                <a:ea typeface="微软雅黑" pitchFamily="34" charset="-122"/>
              </a:rPr>
              <a:t>] [--fields-terminated-by] </a:t>
            </a:r>
            <a:endParaRPr lang="zh-CN" altLang="en-US" sz="120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801924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par>
                                    <p:cTn id="12" presetID="22" presetClass="entr" presetSubtype="8"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par>
                                    <p:cTn id="15" presetID="22" presetClass="entr" presetSubtype="8"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arn(outVertical)">
                                          <p:cBhvr>
                                            <p:cTn id="21" dur="500"/>
                                            <p:tgtEl>
                                              <p:spTgt spid="21"/>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14:bounceEnd="50000">
                                          <p:cBhvr additive="base">
                                            <p:cTn id="25"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20"/>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26"/>
                                            </p:tgtEl>
                                            <p:attrNameLst>
                                              <p:attrName>style.visibility</p:attrName>
                                            </p:attrNameLst>
                                          </p:cBhvr>
                                          <p:to>
                                            <p:strVal val="visible"/>
                                          </p:to>
                                        </p:set>
                                        <p:animEffect transition="in" filter="wipe(left)">
                                          <p:cBhvr>
                                            <p:cTn id="30" dur="100"/>
                                            <p:tgtEl>
                                              <p:spTgt spid="2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26"/>
                                            </p:tgtEl>
                                          </p:cBhvr>
                                          <p:to x="80000" y="100000"/>
                                        </p:animScale>
                                        <p:anim by="(#ppt_w*0.10)" calcmode="lin" valueType="num">
                                          <p:cBhvr>
                                            <p:cTn id="33" dur="50" autoRev="1" fill="hold">
                                              <p:stCondLst>
                                                <p:cond delay="0"/>
                                              </p:stCondLst>
                                            </p:cTn>
                                            <p:tgtEl>
                                              <p:spTgt spid="26"/>
                                            </p:tgtEl>
                                            <p:attrNameLst>
                                              <p:attrName>ppt_x</p:attrName>
                                            </p:attrNameLst>
                                          </p:cBhvr>
                                        </p:anim>
                                        <p:anim by="(-#ppt_w*0.10)" calcmode="lin" valueType="num">
                                          <p:cBhvr>
                                            <p:cTn id="34" dur="50" autoRev="1" fill="hold">
                                              <p:stCondLst>
                                                <p:cond delay="0"/>
                                              </p:stCondLst>
                                            </p:cTn>
                                            <p:tgtEl>
                                              <p:spTgt spid="26"/>
                                            </p:tgtEl>
                                            <p:attrNameLst>
                                              <p:attrName>ppt_y</p:attrName>
                                            </p:attrNameLst>
                                          </p:cBhvr>
                                        </p:anim>
                                        <p:animRot by="-480000">
                                          <p:cBhvr>
                                            <p:cTn id="35" dur="50" autoRev="1" fill="hold">
                                              <p:stCondLst>
                                                <p:cond delay="0"/>
                                              </p:stCondLst>
                                            </p:cTn>
                                            <p:tgtEl>
                                              <p:spTgt spid="26"/>
                                            </p:tgtEl>
                                            <p:attrNameLst>
                                              <p:attrName>r</p:attrName>
                                            </p:attrNameLst>
                                          </p:cBhvr>
                                        </p:animRot>
                                      </p:childTnLst>
                                    </p:cTn>
                                  </p:par>
                                </p:childTnLst>
                              </p:cTn>
                            </p:par>
                            <p:par>
                              <p:cTn id="36" fill="hold">
                                <p:stCondLst>
                                  <p:cond delay="4950"/>
                                </p:stCondLst>
                                <p:childTnLst>
                                  <p:par>
                                    <p:cTn id="37" presetID="16" presetClass="entr" presetSubtype="37"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outVertical)">
                                          <p:cBhvr>
                                            <p:cTn id="39" dur="500"/>
                                            <p:tgtEl>
                                              <p:spTgt spid="28"/>
                                            </p:tgtEl>
                                          </p:cBhvr>
                                        </p:animEffect>
                                      </p:childTnLst>
                                    </p:cTn>
                                  </p:par>
                                </p:childTnLst>
                              </p:cTn>
                            </p:par>
                            <p:par>
                              <p:cTn id="40" fill="hold">
                                <p:stCondLst>
                                  <p:cond delay="545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14:bounceEnd="50000">
                                          <p:cBhvr additive="base">
                                            <p:cTn id="43" dur="5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7"/>
                                            </p:tgtEl>
                                            <p:attrNameLst>
                                              <p:attrName>ppt_y</p:attrName>
                                            </p:attrNameLst>
                                          </p:cBhvr>
                                          <p:tavLst>
                                            <p:tav tm="0">
                                              <p:val>
                                                <p:strVal val="0-#ppt_h/2"/>
                                              </p:val>
                                            </p:tav>
                                            <p:tav tm="100000">
                                              <p:val>
                                                <p:strVal val="#ppt_y"/>
                                              </p:val>
                                            </p:tav>
                                          </p:tavLst>
                                        </p:anim>
                                      </p:childTnLst>
                                    </p:cTn>
                                  </p:par>
                                </p:childTnLst>
                              </p:cTn>
                            </p:par>
                            <p:par>
                              <p:cTn id="45" fill="hold">
                                <p:stCondLst>
                                  <p:cond delay="59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29"/>
                                            </p:tgtEl>
                                            <p:attrNameLst>
                                              <p:attrName>style.visibility</p:attrName>
                                            </p:attrNameLst>
                                          </p:cBhvr>
                                          <p:to>
                                            <p:strVal val="visible"/>
                                          </p:to>
                                        </p:set>
                                        <p:animEffect transition="in" filter="wipe(left)">
                                          <p:cBhvr>
                                            <p:cTn id="48" dur="100"/>
                                            <p:tgtEl>
                                              <p:spTgt spid="29"/>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29"/>
                                            </p:tgtEl>
                                          </p:cBhvr>
                                          <p:to x="80000" y="100000"/>
                                        </p:animScale>
                                        <p:anim by="(#ppt_w*0.10)" calcmode="lin" valueType="num">
                                          <p:cBhvr>
                                            <p:cTn id="51" dur="50" autoRev="1" fill="hold">
                                              <p:stCondLst>
                                                <p:cond delay="0"/>
                                              </p:stCondLst>
                                            </p:cTn>
                                            <p:tgtEl>
                                              <p:spTgt spid="29"/>
                                            </p:tgtEl>
                                            <p:attrNameLst>
                                              <p:attrName>ppt_x</p:attrName>
                                            </p:attrNameLst>
                                          </p:cBhvr>
                                        </p:anim>
                                        <p:anim by="(-#ppt_w*0.10)" calcmode="lin" valueType="num">
                                          <p:cBhvr>
                                            <p:cTn id="52" dur="50" autoRev="1" fill="hold">
                                              <p:stCondLst>
                                                <p:cond delay="0"/>
                                              </p:stCondLst>
                                            </p:cTn>
                                            <p:tgtEl>
                                              <p:spTgt spid="29"/>
                                            </p:tgtEl>
                                            <p:attrNameLst>
                                              <p:attrName>ppt_y</p:attrName>
                                            </p:attrNameLst>
                                          </p:cBhvr>
                                        </p:anim>
                                        <p:animRot by="-480000">
                                          <p:cBhvr>
                                            <p:cTn id="53" dur="50" autoRev="1" fill="hold">
                                              <p:stCondLst>
                                                <p:cond delay="0"/>
                                              </p:stCondLst>
                                            </p:cTn>
                                            <p:tgtEl>
                                              <p:spTgt spid="29"/>
                                            </p:tgtEl>
                                            <p:attrNameLst>
                                              <p:attrName>r</p:attrName>
                                            </p:attrNameLst>
                                          </p:cBhvr>
                                        </p:animRot>
                                      </p:childTnLst>
                                    </p:cTn>
                                  </p:par>
                                </p:childTnLst>
                              </p:cTn>
                            </p:par>
                            <p:par>
                              <p:cTn id="54" fill="hold">
                                <p:stCondLst>
                                  <p:cond delay="8180"/>
                                </p:stCondLst>
                                <p:childTnLst>
                                  <p:par>
                                    <p:cTn id="55" presetID="16" presetClass="entr" presetSubtype="37"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arn(outVertical)">
                                          <p:cBhvr>
                                            <p:cTn id="57" dur="500"/>
                                            <p:tgtEl>
                                              <p:spTgt spid="31"/>
                                            </p:tgtEl>
                                          </p:cBhvr>
                                        </p:animEffect>
                                      </p:childTnLst>
                                    </p:cTn>
                                  </p:par>
                                </p:childTnLst>
                              </p:cTn>
                            </p:par>
                            <p:par>
                              <p:cTn id="58" fill="hold">
                                <p:stCondLst>
                                  <p:cond delay="868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14:bounceEnd="50000">
                                          <p:cBhvr additive="base">
                                            <p:cTn id="61" dur="5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30"/>
                                            </p:tgtEl>
                                            <p:attrNameLst>
                                              <p:attrName>ppt_y</p:attrName>
                                            </p:attrNameLst>
                                          </p:cBhvr>
                                          <p:tavLst>
                                            <p:tav tm="0">
                                              <p:val>
                                                <p:strVal val="0-#ppt_h/2"/>
                                              </p:val>
                                            </p:tav>
                                            <p:tav tm="100000">
                                              <p:val>
                                                <p:strVal val="#ppt_y"/>
                                              </p:val>
                                            </p:tav>
                                          </p:tavLst>
                                        </p:anim>
                                      </p:childTnLst>
                                    </p:cTn>
                                  </p:par>
                                </p:childTnLst>
                              </p:cTn>
                            </p:par>
                            <p:par>
                              <p:cTn id="63" fill="hold">
                                <p:stCondLst>
                                  <p:cond delay="918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32"/>
                                            </p:tgtEl>
                                            <p:attrNameLst>
                                              <p:attrName>style.visibility</p:attrName>
                                            </p:attrNameLst>
                                          </p:cBhvr>
                                          <p:to>
                                            <p:strVal val="visible"/>
                                          </p:to>
                                        </p:set>
                                        <p:animEffect transition="in" filter="wipe(left)">
                                          <p:cBhvr>
                                            <p:cTn id="66" dur="100"/>
                                            <p:tgtEl>
                                              <p:spTgt spid="32"/>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32"/>
                                            </p:tgtEl>
                                          </p:cBhvr>
                                          <p:to x="80000" y="100000"/>
                                        </p:animScale>
                                        <p:anim by="(#ppt_w*0.10)" calcmode="lin" valueType="num">
                                          <p:cBhvr>
                                            <p:cTn id="69" dur="50" autoRev="1" fill="hold">
                                              <p:stCondLst>
                                                <p:cond delay="0"/>
                                              </p:stCondLst>
                                            </p:cTn>
                                            <p:tgtEl>
                                              <p:spTgt spid="32"/>
                                            </p:tgtEl>
                                            <p:attrNameLst>
                                              <p:attrName>ppt_x</p:attrName>
                                            </p:attrNameLst>
                                          </p:cBhvr>
                                        </p:anim>
                                        <p:anim by="(-#ppt_w*0.10)" calcmode="lin" valueType="num">
                                          <p:cBhvr>
                                            <p:cTn id="70" dur="50" autoRev="1" fill="hold">
                                              <p:stCondLst>
                                                <p:cond delay="0"/>
                                              </p:stCondLst>
                                            </p:cTn>
                                            <p:tgtEl>
                                              <p:spTgt spid="32"/>
                                            </p:tgtEl>
                                            <p:attrNameLst>
                                              <p:attrName>ppt_y</p:attrName>
                                            </p:attrNameLst>
                                          </p:cBhvr>
                                        </p:anim>
                                        <p:animRot by="-480000">
                                          <p:cBhvr>
                                            <p:cTn id="71" dur="50" autoRev="1" fill="hold">
                                              <p:stCondLst>
                                                <p:cond delay="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6" grpId="0"/>
          <p:bldP spid="26" grpId="1"/>
          <p:bldP spid="27" grpId="0" animBg="1"/>
          <p:bldP spid="28" grpId="0" animBg="1"/>
          <p:bldP spid="29" grpId="0"/>
          <p:bldP spid="29" grpId="1"/>
          <p:bldP spid="30" grpId="0" animBg="1"/>
          <p:bldP spid="31" grpId="0" animBg="1"/>
          <p:bldP spid="32" grpId="0"/>
          <p:bldP spid="3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par>
                                    <p:cTn id="12" presetID="22" presetClass="entr" presetSubtype="8"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par>
                                    <p:cTn id="15" presetID="22" presetClass="entr" presetSubtype="8"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arn(outVertical)">
                                          <p:cBhvr>
                                            <p:cTn id="21" dur="500"/>
                                            <p:tgtEl>
                                              <p:spTgt spid="21"/>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26"/>
                                            </p:tgtEl>
                                            <p:attrNameLst>
                                              <p:attrName>style.visibility</p:attrName>
                                            </p:attrNameLst>
                                          </p:cBhvr>
                                          <p:to>
                                            <p:strVal val="visible"/>
                                          </p:to>
                                        </p:set>
                                        <p:animEffect transition="in" filter="wipe(left)">
                                          <p:cBhvr>
                                            <p:cTn id="30" dur="100"/>
                                            <p:tgtEl>
                                              <p:spTgt spid="2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26"/>
                                            </p:tgtEl>
                                          </p:cBhvr>
                                          <p:to x="80000" y="100000"/>
                                        </p:animScale>
                                        <p:anim by="(#ppt_w*0.10)" calcmode="lin" valueType="num">
                                          <p:cBhvr>
                                            <p:cTn id="33" dur="50" autoRev="1" fill="hold">
                                              <p:stCondLst>
                                                <p:cond delay="0"/>
                                              </p:stCondLst>
                                            </p:cTn>
                                            <p:tgtEl>
                                              <p:spTgt spid="26"/>
                                            </p:tgtEl>
                                            <p:attrNameLst>
                                              <p:attrName>ppt_x</p:attrName>
                                            </p:attrNameLst>
                                          </p:cBhvr>
                                        </p:anim>
                                        <p:anim by="(-#ppt_w*0.10)" calcmode="lin" valueType="num">
                                          <p:cBhvr>
                                            <p:cTn id="34" dur="50" autoRev="1" fill="hold">
                                              <p:stCondLst>
                                                <p:cond delay="0"/>
                                              </p:stCondLst>
                                            </p:cTn>
                                            <p:tgtEl>
                                              <p:spTgt spid="26"/>
                                            </p:tgtEl>
                                            <p:attrNameLst>
                                              <p:attrName>ppt_y</p:attrName>
                                            </p:attrNameLst>
                                          </p:cBhvr>
                                        </p:anim>
                                        <p:animRot by="-480000">
                                          <p:cBhvr>
                                            <p:cTn id="35" dur="50" autoRev="1" fill="hold">
                                              <p:stCondLst>
                                                <p:cond delay="0"/>
                                              </p:stCondLst>
                                            </p:cTn>
                                            <p:tgtEl>
                                              <p:spTgt spid="26"/>
                                            </p:tgtEl>
                                            <p:attrNameLst>
                                              <p:attrName>r</p:attrName>
                                            </p:attrNameLst>
                                          </p:cBhvr>
                                        </p:animRot>
                                      </p:childTnLst>
                                    </p:cTn>
                                  </p:par>
                                </p:childTnLst>
                              </p:cTn>
                            </p:par>
                            <p:par>
                              <p:cTn id="36" fill="hold">
                                <p:stCondLst>
                                  <p:cond delay="4950"/>
                                </p:stCondLst>
                                <p:childTnLst>
                                  <p:par>
                                    <p:cTn id="37" presetID="16" presetClass="entr" presetSubtype="37"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outVertical)">
                                          <p:cBhvr>
                                            <p:cTn id="39" dur="500"/>
                                            <p:tgtEl>
                                              <p:spTgt spid="28"/>
                                            </p:tgtEl>
                                          </p:cBhvr>
                                        </p:animEffect>
                                      </p:childTnLst>
                                    </p:cTn>
                                  </p:par>
                                </p:childTnLst>
                              </p:cTn>
                            </p:par>
                            <p:par>
                              <p:cTn id="40" fill="hold">
                                <p:stCondLst>
                                  <p:cond delay="5450"/>
                                </p:stCondLst>
                                <p:childTnLst>
                                  <p:par>
                                    <p:cTn id="41" presetID="2" presetClass="entr" presetSubtype="1"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0-#ppt_h/2"/>
                                              </p:val>
                                            </p:tav>
                                            <p:tav tm="100000">
                                              <p:val>
                                                <p:strVal val="#ppt_y"/>
                                              </p:val>
                                            </p:tav>
                                          </p:tavLst>
                                        </p:anim>
                                      </p:childTnLst>
                                    </p:cTn>
                                  </p:par>
                                </p:childTnLst>
                              </p:cTn>
                            </p:par>
                            <p:par>
                              <p:cTn id="45" fill="hold">
                                <p:stCondLst>
                                  <p:cond delay="59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29"/>
                                            </p:tgtEl>
                                            <p:attrNameLst>
                                              <p:attrName>style.visibility</p:attrName>
                                            </p:attrNameLst>
                                          </p:cBhvr>
                                          <p:to>
                                            <p:strVal val="visible"/>
                                          </p:to>
                                        </p:set>
                                        <p:animEffect transition="in" filter="wipe(left)">
                                          <p:cBhvr>
                                            <p:cTn id="48" dur="100"/>
                                            <p:tgtEl>
                                              <p:spTgt spid="29"/>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29"/>
                                            </p:tgtEl>
                                          </p:cBhvr>
                                          <p:to x="80000" y="100000"/>
                                        </p:animScale>
                                        <p:anim by="(#ppt_w*0.10)" calcmode="lin" valueType="num">
                                          <p:cBhvr>
                                            <p:cTn id="51" dur="50" autoRev="1" fill="hold">
                                              <p:stCondLst>
                                                <p:cond delay="0"/>
                                              </p:stCondLst>
                                            </p:cTn>
                                            <p:tgtEl>
                                              <p:spTgt spid="29"/>
                                            </p:tgtEl>
                                            <p:attrNameLst>
                                              <p:attrName>ppt_x</p:attrName>
                                            </p:attrNameLst>
                                          </p:cBhvr>
                                        </p:anim>
                                        <p:anim by="(-#ppt_w*0.10)" calcmode="lin" valueType="num">
                                          <p:cBhvr>
                                            <p:cTn id="52" dur="50" autoRev="1" fill="hold">
                                              <p:stCondLst>
                                                <p:cond delay="0"/>
                                              </p:stCondLst>
                                            </p:cTn>
                                            <p:tgtEl>
                                              <p:spTgt spid="29"/>
                                            </p:tgtEl>
                                            <p:attrNameLst>
                                              <p:attrName>ppt_y</p:attrName>
                                            </p:attrNameLst>
                                          </p:cBhvr>
                                        </p:anim>
                                        <p:animRot by="-480000">
                                          <p:cBhvr>
                                            <p:cTn id="53" dur="50" autoRev="1" fill="hold">
                                              <p:stCondLst>
                                                <p:cond delay="0"/>
                                              </p:stCondLst>
                                            </p:cTn>
                                            <p:tgtEl>
                                              <p:spTgt spid="29"/>
                                            </p:tgtEl>
                                            <p:attrNameLst>
                                              <p:attrName>r</p:attrName>
                                            </p:attrNameLst>
                                          </p:cBhvr>
                                        </p:animRot>
                                      </p:childTnLst>
                                    </p:cTn>
                                  </p:par>
                                </p:childTnLst>
                              </p:cTn>
                            </p:par>
                            <p:par>
                              <p:cTn id="54" fill="hold">
                                <p:stCondLst>
                                  <p:cond delay="8180"/>
                                </p:stCondLst>
                                <p:childTnLst>
                                  <p:par>
                                    <p:cTn id="55" presetID="16" presetClass="entr" presetSubtype="37"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arn(outVertical)">
                                          <p:cBhvr>
                                            <p:cTn id="57" dur="500"/>
                                            <p:tgtEl>
                                              <p:spTgt spid="31"/>
                                            </p:tgtEl>
                                          </p:cBhvr>
                                        </p:animEffect>
                                      </p:childTnLst>
                                    </p:cTn>
                                  </p:par>
                                </p:childTnLst>
                              </p:cTn>
                            </p:par>
                            <p:par>
                              <p:cTn id="58" fill="hold">
                                <p:stCondLst>
                                  <p:cond delay="8680"/>
                                </p:stCondLst>
                                <p:childTnLst>
                                  <p:par>
                                    <p:cTn id="59" presetID="2" presetClass="entr" presetSubtype="1"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0-#ppt_h/2"/>
                                              </p:val>
                                            </p:tav>
                                            <p:tav tm="100000">
                                              <p:val>
                                                <p:strVal val="#ppt_y"/>
                                              </p:val>
                                            </p:tav>
                                          </p:tavLst>
                                        </p:anim>
                                      </p:childTnLst>
                                    </p:cTn>
                                  </p:par>
                                </p:childTnLst>
                              </p:cTn>
                            </p:par>
                            <p:par>
                              <p:cTn id="63" fill="hold">
                                <p:stCondLst>
                                  <p:cond delay="918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32"/>
                                            </p:tgtEl>
                                            <p:attrNameLst>
                                              <p:attrName>style.visibility</p:attrName>
                                            </p:attrNameLst>
                                          </p:cBhvr>
                                          <p:to>
                                            <p:strVal val="visible"/>
                                          </p:to>
                                        </p:set>
                                        <p:animEffect transition="in" filter="wipe(left)">
                                          <p:cBhvr>
                                            <p:cTn id="66" dur="100"/>
                                            <p:tgtEl>
                                              <p:spTgt spid="32"/>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32"/>
                                            </p:tgtEl>
                                          </p:cBhvr>
                                          <p:to x="80000" y="100000"/>
                                        </p:animScale>
                                        <p:anim by="(#ppt_w*0.10)" calcmode="lin" valueType="num">
                                          <p:cBhvr>
                                            <p:cTn id="69" dur="50" autoRev="1" fill="hold">
                                              <p:stCondLst>
                                                <p:cond delay="0"/>
                                              </p:stCondLst>
                                            </p:cTn>
                                            <p:tgtEl>
                                              <p:spTgt spid="32"/>
                                            </p:tgtEl>
                                            <p:attrNameLst>
                                              <p:attrName>ppt_x</p:attrName>
                                            </p:attrNameLst>
                                          </p:cBhvr>
                                        </p:anim>
                                        <p:anim by="(-#ppt_w*0.10)" calcmode="lin" valueType="num">
                                          <p:cBhvr>
                                            <p:cTn id="70" dur="50" autoRev="1" fill="hold">
                                              <p:stCondLst>
                                                <p:cond delay="0"/>
                                              </p:stCondLst>
                                            </p:cTn>
                                            <p:tgtEl>
                                              <p:spTgt spid="32"/>
                                            </p:tgtEl>
                                            <p:attrNameLst>
                                              <p:attrName>ppt_y</p:attrName>
                                            </p:attrNameLst>
                                          </p:cBhvr>
                                        </p:anim>
                                        <p:animRot by="-480000">
                                          <p:cBhvr>
                                            <p:cTn id="71" dur="50" autoRev="1" fill="hold">
                                              <p:stCondLst>
                                                <p:cond delay="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6" grpId="0"/>
          <p:bldP spid="26" grpId="1"/>
          <p:bldP spid="27" grpId="0" animBg="1"/>
          <p:bldP spid="28" grpId="0" animBg="1"/>
          <p:bldP spid="29" grpId="0"/>
          <p:bldP spid="29" grpId="1"/>
          <p:bldP spid="30" grpId="0" animBg="1"/>
          <p:bldP spid="31" grpId="0" animBg="1"/>
          <p:bldP spid="32" grpId="0"/>
          <p:bldP spid="32" grpId="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DABD4-F6D0-7E42-A017-BEDD77714B05}"/>
              </a:ext>
            </a:extLst>
          </p:cNvPr>
          <p:cNvSpPr txBox="1"/>
          <p:nvPr/>
        </p:nvSpPr>
        <p:spPr>
          <a:xfrm>
            <a:off x="4529138" y="357188"/>
            <a:ext cx="1885260" cy="369332"/>
          </a:xfrm>
          <a:prstGeom prst="rect">
            <a:avLst/>
          </a:prstGeom>
          <a:noFill/>
        </p:spPr>
        <p:txBody>
          <a:bodyPr wrap="none" rtlCol="0">
            <a:spAutoFit/>
          </a:bodyPr>
          <a:lstStyle/>
          <a:p>
            <a:r>
              <a:rPr lang="en-US" dirty="0"/>
              <a:t>Sample Queries</a:t>
            </a:r>
          </a:p>
        </p:txBody>
      </p:sp>
      <p:sp>
        <p:nvSpPr>
          <p:cNvPr id="3" name="TextBox 2">
            <a:extLst>
              <a:ext uri="{FF2B5EF4-FFF2-40B4-BE49-F238E27FC236}">
                <a16:creationId xmlns:a16="http://schemas.microsoft.com/office/drawing/2014/main" id="{A192D58A-F0C3-2140-AF5C-4B2CB77E3AC6}"/>
              </a:ext>
            </a:extLst>
          </p:cNvPr>
          <p:cNvSpPr txBox="1"/>
          <p:nvPr/>
        </p:nvSpPr>
        <p:spPr>
          <a:xfrm>
            <a:off x="914400" y="1371600"/>
            <a:ext cx="9145452" cy="2308324"/>
          </a:xfrm>
          <a:prstGeom prst="rect">
            <a:avLst/>
          </a:prstGeom>
          <a:noFill/>
        </p:spPr>
        <p:txBody>
          <a:bodyPr wrap="none" rtlCol="0">
            <a:spAutoFit/>
          </a:bodyPr>
          <a:lstStyle/>
          <a:p>
            <a:r>
              <a:rPr lang="en-US" dirty="0">
                <a:solidFill>
                  <a:srgbClr val="2FFF12"/>
                </a:solidFill>
                <a:latin typeface="Andale Mono" panose="020B0509000000000004" pitchFamily="49" charset="0"/>
              </a:rPr>
              <a:t>hive&gt; create table </a:t>
            </a:r>
          </a:p>
          <a:p>
            <a:r>
              <a:rPr lang="en-US" dirty="0" err="1">
                <a:solidFill>
                  <a:srgbClr val="2FFF12"/>
                </a:solidFill>
                <a:latin typeface="Andale Mono" panose="020B0509000000000004" pitchFamily="49" charset="0"/>
              </a:rPr>
              <a:t>dbtaobao.inner_user_log</a:t>
            </a:r>
            <a:r>
              <a:rPr lang="en-US" dirty="0">
                <a:solidFill>
                  <a:srgbClr val="2FFF12"/>
                </a:solidFill>
                <a:latin typeface="Andale Mono" panose="020B0509000000000004" pitchFamily="49" charset="0"/>
              </a:rPr>
              <a:t>(</a:t>
            </a:r>
          </a:p>
          <a:p>
            <a:r>
              <a:rPr lang="en-US" dirty="0" err="1">
                <a:solidFill>
                  <a:srgbClr val="2FFF12"/>
                </a:solidFill>
                <a:latin typeface="Andale Mono" panose="020B0509000000000004" pitchFamily="49" charset="0"/>
              </a:rPr>
              <a:t>user_id</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INT,item_id</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INT,cat_id</a:t>
            </a:r>
            <a:r>
              <a:rPr lang="en-US" dirty="0">
                <a:solidFill>
                  <a:srgbClr val="2FFF12"/>
                </a:solidFill>
                <a:latin typeface="Andale Mono" panose="020B0509000000000004" pitchFamily="49" charset="0"/>
              </a:rPr>
              <a:t> INT,</a:t>
            </a:r>
          </a:p>
          <a:p>
            <a:r>
              <a:rPr lang="en-US" dirty="0" err="1">
                <a:solidFill>
                  <a:srgbClr val="2FFF12"/>
                </a:solidFill>
                <a:latin typeface="Andale Mono" panose="020B0509000000000004" pitchFamily="49" charset="0"/>
              </a:rPr>
              <a:t>merchant_id</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INT,brand_id</a:t>
            </a:r>
            <a:r>
              <a:rPr lang="en-US" dirty="0">
                <a:solidFill>
                  <a:srgbClr val="2FFF12"/>
                </a:solidFill>
                <a:latin typeface="Andale Mono" panose="020B0509000000000004" pitchFamily="49" charset="0"/>
              </a:rPr>
              <a:t> INT,</a:t>
            </a:r>
          </a:p>
          <a:p>
            <a:r>
              <a:rPr lang="en-US" dirty="0">
                <a:solidFill>
                  <a:srgbClr val="2FFF12"/>
                </a:solidFill>
                <a:latin typeface="Andale Mono" panose="020B0509000000000004" pitchFamily="49" charset="0"/>
              </a:rPr>
              <a:t>month </a:t>
            </a:r>
            <a:r>
              <a:rPr lang="en-US" dirty="0" err="1">
                <a:solidFill>
                  <a:srgbClr val="2FFF12"/>
                </a:solidFill>
                <a:latin typeface="Andale Mono" panose="020B0509000000000004" pitchFamily="49" charset="0"/>
              </a:rPr>
              <a:t>STRING,day</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STRING,action</a:t>
            </a:r>
            <a:r>
              <a:rPr lang="en-US" dirty="0">
                <a:solidFill>
                  <a:srgbClr val="2FFF12"/>
                </a:solidFill>
                <a:latin typeface="Andale Mono" panose="020B0509000000000004" pitchFamily="49" charset="0"/>
              </a:rPr>
              <a:t> INT,</a:t>
            </a:r>
          </a:p>
          <a:p>
            <a:r>
              <a:rPr lang="en-US" dirty="0" err="1">
                <a:solidFill>
                  <a:srgbClr val="2FFF12"/>
                </a:solidFill>
                <a:latin typeface="Andale Mono" panose="020B0509000000000004" pitchFamily="49" charset="0"/>
              </a:rPr>
              <a:t>age_range</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INT,gender</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INT,province</a:t>
            </a:r>
            <a:r>
              <a:rPr lang="en-US" dirty="0">
                <a:solidFill>
                  <a:srgbClr val="2FFF12"/>
                </a:solidFill>
                <a:latin typeface="Andale Mono" panose="020B0509000000000004" pitchFamily="49" charset="0"/>
              </a:rPr>
              <a:t> STRING) </a:t>
            </a:r>
          </a:p>
          <a:p>
            <a:r>
              <a:rPr lang="en-US" dirty="0">
                <a:solidFill>
                  <a:srgbClr val="2FFF12"/>
                </a:solidFill>
                <a:latin typeface="Andale Mono" panose="020B0509000000000004" pitchFamily="49" charset="0"/>
              </a:rPr>
              <a:t>COMMENT ‘Temp inner table </a:t>
            </a:r>
            <a:r>
              <a:rPr lang="en-US" dirty="0" err="1">
                <a:solidFill>
                  <a:srgbClr val="2FFF12"/>
                </a:solidFill>
                <a:latin typeface="Andale Mono" panose="020B0509000000000004" pitchFamily="49" charset="0"/>
              </a:rPr>
              <a:t>inner_user_log</a:t>
            </a:r>
            <a:r>
              <a:rPr lang="en-US" dirty="0">
                <a:solidFill>
                  <a:srgbClr val="2FFF12"/>
                </a:solidFill>
                <a:latin typeface="Andale Mono" panose="020B0509000000000004" pitchFamily="49" charset="0"/>
              </a:rPr>
              <a:t> ‘ </a:t>
            </a:r>
          </a:p>
          <a:p>
            <a:r>
              <a:rPr lang="en-US" dirty="0">
                <a:solidFill>
                  <a:srgbClr val="2FFF12"/>
                </a:solidFill>
                <a:latin typeface="Andale Mono" panose="020B0509000000000004" pitchFamily="49" charset="0"/>
              </a:rPr>
              <a:t>ROW FORMAT DELIMITED FIELDS TERMINATED BY ',' STORED AS TEXTFILE;</a:t>
            </a:r>
          </a:p>
        </p:txBody>
      </p:sp>
      <p:sp>
        <p:nvSpPr>
          <p:cNvPr id="4" name="TextBox 3">
            <a:extLst>
              <a:ext uri="{FF2B5EF4-FFF2-40B4-BE49-F238E27FC236}">
                <a16:creationId xmlns:a16="http://schemas.microsoft.com/office/drawing/2014/main" id="{7AB02D5E-4BE9-674B-AC8A-A2E23769B9BD}"/>
              </a:ext>
            </a:extLst>
          </p:cNvPr>
          <p:cNvSpPr txBox="1"/>
          <p:nvPr/>
        </p:nvSpPr>
        <p:spPr>
          <a:xfrm>
            <a:off x="914400" y="3914061"/>
            <a:ext cx="8869736" cy="1754326"/>
          </a:xfrm>
          <a:prstGeom prst="rect">
            <a:avLst/>
          </a:prstGeom>
          <a:noFill/>
        </p:spPr>
        <p:txBody>
          <a:bodyPr wrap="none" rtlCol="0">
            <a:spAutoFit/>
          </a:bodyPr>
          <a:lstStyle/>
          <a:p>
            <a:r>
              <a:rPr lang="en-US" dirty="0" err="1">
                <a:solidFill>
                  <a:srgbClr val="2FFF12"/>
                </a:solidFill>
                <a:latin typeface="Andale Mono" panose="020B0509000000000004" pitchFamily="49" charset="0"/>
              </a:rPr>
              <a:t>mysql</a:t>
            </a:r>
            <a:r>
              <a:rPr lang="en-US" dirty="0">
                <a:solidFill>
                  <a:srgbClr val="2FFF12"/>
                </a:solidFill>
                <a:latin typeface="Andale Mono" panose="020B0509000000000004" pitchFamily="49" charset="0"/>
              </a:rPr>
              <a:t>&gt; CREATE TABLE `</a:t>
            </a:r>
            <a:r>
              <a:rPr lang="en-US" dirty="0" err="1">
                <a:solidFill>
                  <a:srgbClr val="2FFF12"/>
                </a:solidFill>
                <a:latin typeface="Andale Mono" panose="020B0509000000000004" pitchFamily="49" charset="0"/>
              </a:rPr>
              <a:t>dbtaobao</a:t>
            </a:r>
            <a:r>
              <a:rPr lang="en-US" dirty="0">
                <a:solidFill>
                  <a:srgbClr val="2FFF12"/>
                </a:solidFill>
                <a:latin typeface="Andale Mono" panose="020B0509000000000004" pitchFamily="49" charset="0"/>
              </a:rPr>
              <a:t>`.`</a:t>
            </a:r>
            <a:r>
              <a:rPr lang="en-US" dirty="0" err="1">
                <a:solidFill>
                  <a:srgbClr val="2FFF12"/>
                </a:solidFill>
                <a:latin typeface="Andale Mono" panose="020B0509000000000004" pitchFamily="49" charset="0"/>
              </a:rPr>
              <a:t>user_log</a:t>
            </a:r>
            <a:r>
              <a:rPr lang="en-US" dirty="0">
                <a:solidFill>
                  <a:srgbClr val="2FFF12"/>
                </a:solidFill>
                <a:latin typeface="Andale Mono" panose="020B0509000000000004" pitchFamily="49" charset="0"/>
              </a:rPr>
              <a:t>` (</a:t>
            </a:r>
          </a:p>
          <a:p>
            <a:r>
              <a:rPr lang="en-US" dirty="0">
                <a:solidFill>
                  <a:srgbClr val="2FFF12"/>
                </a:solidFill>
                <a:latin typeface="Andale Mono" panose="020B0509000000000004" pitchFamily="49" charset="0"/>
              </a:rPr>
              <a:t>`</a:t>
            </a:r>
            <a:r>
              <a:rPr lang="en-US" dirty="0" err="1">
                <a:solidFill>
                  <a:srgbClr val="2FFF12"/>
                </a:solidFill>
                <a:latin typeface="Andale Mono" panose="020B0509000000000004" pitchFamily="49" charset="0"/>
              </a:rPr>
              <a:t>user_id</a:t>
            </a:r>
            <a:r>
              <a:rPr lang="en-US" dirty="0">
                <a:solidFill>
                  <a:srgbClr val="2FFF12"/>
                </a:solidFill>
                <a:latin typeface="Andale Mono" panose="020B0509000000000004" pitchFamily="49" charset="0"/>
              </a:rPr>
              <a:t>` varchar(20),`</a:t>
            </a:r>
            <a:r>
              <a:rPr lang="en-US" dirty="0" err="1">
                <a:solidFill>
                  <a:srgbClr val="2FFF12"/>
                </a:solidFill>
                <a:latin typeface="Andale Mono" panose="020B0509000000000004" pitchFamily="49" charset="0"/>
              </a:rPr>
              <a:t>item_id</a:t>
            </a:r>
            <a:r>
              <a:rPr lang="en-US" dirty="0">
                <a:solidFill>
                  <a:srgbClr val="2FFF12"/>
                </a:solidFill>
                <a:latin typeface="Andale Mono" panose="020B0509000000000004" pitchFamily="49" charset="0"/>
              </a:rPr>
              <a:t>` varchar(20),</a:t>
            </a:r>
          </a:p>
          <a:p>
            <a:r>
              <a:rPr lang="en-US" dirty="0">
                <a:solidFill>
                  <a:srgbClr val="2FFF12"/>
                </a:solidFill>
                <a:latin typeface="Andale Mono" panose="020B0509000000000004" pitchFamily="49" charset="0"/>
              </a:rPr>
              <a:t>`</a:t>
            </a:r>
            <a:r>
              <a:rPr lang="en-US" dirty="0" err="1">
                <a:solidFill>
                  <a:srgbClr val="2FFF12"/>
                </a:solidFill>
                <a:latin typeface="Andale Mono" panose="020B0509000000000004" pitchFamily="49" charset="0"/>
              </a:rPr>
              <a:t>cat_id</a:t>
            </a:r>
            <a:r>
              <a:rPr lang="en-US" dirty="0">
                <a:solidFill>
                  <a:srgbClr val="2FFF12"/>
                </a:solidFill>
                <a:latin typeface="Andale Mono" panose="020B0509000000000004" pitchFamily="49" charset="0"/>
              </a:rPr>
              <a:t>` varchar(20),`</a:t>
            </a:r>
            <a:r>
              <a:rPr lang="en-US" dirty="0" err="1">
                <a:solidFill>
                  <a:srgbClr val="2FFF12"/>
                </a:solidFill>
                <a:latin typeface="Andale Mono" panose="020B0509000000000004" pitchFamily="49" charset="0"/>
              </a:rPr>
              <a:t>merchant_id</a:t>
            </a:r>
            <a:r>
              <a:rPr lang="en-US" dirty="0">
                <a:solidFill>
                  <a:srgbClr val="2FFF12"/>
                </a:solidFill>
                <a:latin typeface="Andale Mono" panose="020B0509000000000004" pitchFamily="49" charset="0"/>
              </a:rPr>
              <a:t>` varchar(20),</a:t>
            </a:r>
          </a:p>
          <a:p>
            <a:r>
              <a:rPr lang="en-US" dirty="0">
                <a:solidFill>
                  <a:srgbClr val="2FFF12"/>
                </a:solidFill>
                <a:latin typeface="Andale Mono" panose="020B0509000000000004" pitchFamily="49" charset="0"/>
              </a:rPr>
              <a:t>`</a:t>
            </a:r>
            <a:r>
              <a:rPr lang="en-US" dirty="0" err="1">
                <a:solidFill>
                  <a:srgbClr val="2FFF12"/>
                </a:solidFill>
                <a:latin typeface="Andale Mono" panose="020B0509000000000004" pitchFamily="49" charset="0"/>
              </a:rPr>
              <a:t>brand_id</a:t>
            </a:r>
            <a:r>
              <a:rPr lang="en-US" dirty="0">
                <a:solidFill>
                  <a:srgbClr val="2FFF12"/>
                </a:solidFill>
                <a:latin typeface="Andale Mono" panose="020B0509000000000004" pitchFamily="49" charset="0"/>
              </a:rPr>
              <a:t>` varchar(20), `month` varchar(6),`day` varchar(6),</a:t>
            </a:r>
          </a:p>
          <a:p>
            <a:r>
              <a:rPr lang="en-US" dirty="0">
                <a:solidFill>
                  <a:srgbClr val="2FFF12"/>
                </a:solidFill>
                <a:latin typeface="Andale Mono" panose="020B0509000000000004" pitchFamily="49" charset="0"/>
              </a:rPr>
              <a:t>`action` varchar(6),`</a:t>
            </a:r>
            <a:r>
              <a:rPr lang="en-US" dirty="0" err="1">
                <a:solidFill>
                  <a:srgbClr val="2FFF12"/>
                </a:solidFill>
                <a:latin typeface="Andale Mono" panose="020B0509000000000004" pitchFamily="49" charset="0"/>
              </a:rPr>
              <a:t>age_range</a:t>
            </a:r>
            <a:r>
              <a:rPr lang="en-US" dirty="0">
                <a:solidFill>
                  <a:srgbClr val="2FFF12"/>
                </a:solidFill>
                <a:latin typeface="Andale Mono" panose="020B0509000000000004" pitchFamily="49" charset="0"/>
              </a:rPr>
              <a:t>` varchar(6),`gender` varchar(6),</a:t>
            </a:r>
          </a:p>
          <a:p>
            <a:r>
              <a:rPr lang="en-US" dirty="0">
                <a:solidFill>
                  <a:srgbClr val="2FFF12"/>
                </a:solidFill>
                <a:latin typeface="Andale Mono" panose="020B0509000000000004" pitchFamily="49" charset="0"/>
              </a:rPr>
              <a:t>`province` varchar(10)) ENGINE=</a:t>
            </a:r>
            <a:r>
              <a:rPr lang="en-US" dirty="0" err="1">
                <a:solidFill>
                  <a:srgbClr val="2FFF12"/>
                </a:solidFill>
                <a:latin typeface="Andale Mono" panose="020B0509000000000004" pitchFamily="49" charset="0"/>
              </a:rPr>
              <a:t>InnoDB</a:t>
            </a:r>
            <a:r>
              <a:rPr lang="en-US" dirty="0">
                <a:solidFill>
                  <a:srgbClr val="2FFF12"/>
                </a:solidFill>
                <a:latin typeface="Andale Mono" panose="020B0509000000000004" pitchFamily="49" charset="0"/>
              </a:rPr>
              <a:t> DEFAULT CHARSET=utf8;</a:t>
            </a:r>
          </a:p>
        </p:txBody>
      </p:sp>
      <p:sp>
        <p:nvSpPr>
          <p:cNvPr id="7" name="TextBox 6">
            <a:extLst>
              <a:ext uri="{FF2B5EF4-FFF2-40B4-BE49-F238E27FC236}">
                <a16:creationId xmlns:a16="http://schemas.microsoft.com/office/drawing/2014/main" id="{E566B545-4C47-D94A-9996-8EE96265D1F7}"/>
              </a:ext>
            </a:extLst>
          </p:cNvPr>
          <p:cNvSpPr txBox="1"/>
          <p:nvPr/>
        </p:nvSpPr>
        <p:spPr>
          <a:xfrm>
            <a:off x="914400" y="5934670"/>
            <a:ext cx="10799751" cy="923330"/>
          </a:xfrm>
          <a:prstGeom prst="rect">
            <a:avLst/>
          </a:prstGeom>
          <a:noFill/>
        </p:spPr>
        <p:txBody>
          <a:bodyPr wrap="none" rtlCol="0">
            <a:spAutoFit/>
          </a:bodyPr>
          <a:lstStyle/>
          <a:p>
            <a:r>
              <a:rPr lang="en-US" dirty="0">
                <a:solidFill>
                  <a:srgbClr val="2FFF12"/>
                </a:solidFill>
                <a:latin typeface="Andale Mono" panose="020B0509000000000004" pitchFamily="49" charset="0"/>
              </a:rPr>
              <a:t>./</a:t>
            </a:r>
            <a:r>
              <a:rPr lang="en-US" dirty="0" err="1">
                <a:solidFill>
                  <a:srgbClr val="2FFF12"/>
                </a:solidFill>
                <a:latin typeface="Andale Mono" panose="020B0509000000000004" pitchFamily="49" charset="0"/>
              </a:rPr>
              <a:t>sqoop</a:t>
            </a:r>
            <a:r>
              <a:rPr lang="en-US" dirty="0">
                <a:solidFill>
                  <a:srgbClr val="2FFF12"/>
                </a:solidFill>
                <a:latin typeface="Andale Mono" panose="020B0509000000000004" pitchFamily="49" charset="0"/>
              </a:rPr>
              <a:t> export --connect </a:t>
            </a:r>
            <a:r>
              <a:rPr lang="en-US" dirty="0" err="1">
                <a:solidFill>
                  <a:srgbClr val="2FFF12"/>
                </a:solidFill>
                <a:latin typeface="Andale Mono" panose="020B0509000000000004" pitchFamily="49" charset="0"/>
              </a:rPr>
              <a:t>jdbc:mysql</a:t>
            </a:r>
            <a:r>
              <a:rPr lang="en-US" dirty="0">
                <a:solidFill>
                  <a:srgbClr val="2FFF12"/>
                </a:solidFill>
                <a:latin typeface="Andale Mono" panose="020B0509000000000004" pitchFamily="49" charset="0"/>
              </a:rPr>
              <a:t>://localhost:3306/</a:t>
            </a:r>
            <a:r>
              <a:rPr lang="en-US" dirty="0" err="1">
                <a:solidFill>
                  <a:srgbClr val="2FFF12"/>
                </a:solidFill>
                <a:latin typeface="Andale Mono" panose="020B0509000000000004" pitchFamily="49" charset="0"/>
              </a:rPr>
              <a:t>dbtaobao</a:t>
            </a:r>
            <a:r>
              <a:rPr lang="en-US" dirty="0">
                <a:solidFill>
                  <a:srgbClr val="2FFF12"/>
                </a:solidFill>
                <a:latin typeface="Andale Mono" panose="020B0509000000000004" pitchFamily="49" charset="0"/>
              </a:rPr>
              <a:t> </a:t>
            </a:r>
          </a:p>
          <a:p>
            <a:r>
              <a:rPr lang="en-US" dirty="0">
                <a:solidFill>
                  <a:srgbClr val="2FFF12"/>
                </a:solidFill>
                <a:latin typeface="Andale Mono" panose="020B0509000000000004" pitchFamily="49" charset="0"/>
              </a:rPr>
              <a:t>--username root --password root --table </a:t>
            </a:r>
            <a:r>
              <a:rPr lang="en-US" dirty="0" err="1">
                <a:solidFill>
                  <a:srgbClr val="2FFF12"/>
                </a:solidFill>
                <a:latin typeface="Andale Mono" panose="020B0509000000000004" pitchFamily="49" charset="0"/>
              </a:rPr>
              <a:t>user_log</a:t>
            </a:r>
            <a:r>
              <a:rPr lang="en-US" dirty="0">
                <a:solidFill>
                  <a:srgbClr val="2FFF12"/>
                </a:solidFill>
                <a:latin typeface="Andale Mono" panose="020B0509000000000004" pitchFamily="49" charset="0"/>
              </a:rPr>
              <a:t> --export-</a:t>
            </a:r>
            <a:r>
              <a:rPr lang="en-US" dirty="0" err="1">
                <a:solidFill>
                  <a:srgbClr val="2FFF12"/>
                </a:solidFill>
                <a:latin typeface="Andale Mono" panose="020B0509000000000004" pitchFamily="49" charset="0"/>
              </a:rPr>
              <a:t>dir</a:t>
            </a:r>
            <a:r>
              <a:rPr lang="en-US" dirty="0">
                <a:solidFill>
                  <a:srgbClr val="2FFF12"/>
                </a:solidFill>
                <a:latin typeface="Andale Mono" panose="020B0509000000000004" pitchFamily="49" charset="0"/>
              </a:rPr>
              <a:t> </a:t>
            </a:r>
          </a:p>
          <a:p>
            <a:r>
              <a:rPr lang="en-US" dirty="0">
                <a:solidFill>
                  <a:srgbClr val="2FFF12"/>
                </a:solidFill>
                <a:latin typeface="Andale Mono" panose="020B0509000000000004" pitchFamily="49" charset="0"/>
              </a:rPr>
              <a:t>'/user/hive/warehouse/</a:t>
            </a:r>
            <a:r>
              <a:rPr lang="en-US" dirty="0" err="1">
                <a:solidFill>
                  <a:srgbClr val="2FFF12"/>
                </a:solidFill>
                <a:latin typeface="Andale Mono" panose="020B0509000000000004" pitchFamily="49" charset="0"/>
              </a:rPr>
              <a:t>dbtaobao.db</a:t>
            </a:r>
            <a:r>
              <a:rPr lang="en-US" dirty="0">
                <a:solidFill>
                  <a:srgbClr val="2FFF12"/>
                </a:solidFill>
                <a:latin typeface="Andale Mono" panose="020B0509000000000004" pitchFamily="49" charset="0"/>
              </a:rPr>
              <a:t>/</a:t>
            </a:r>
            <a:r>
              <a:rPr lang="en-US" dirty="0" err="1">
                <a:solidFill>
                  <a:srgbClr val="2FFF12"/>
                </a:solidFill>
                <a:latin typeface="Andale Mono" panose="020B0509000000000004" pitchFamily="49" charset="0"/>
              </a:rPr>
              <a:t>inner_user_log</a:t>
            </a:r>
            <a:r>
              <a:rPr lang="en-US" dirty="0">
                <a:solidFill>
                  <a:srgbClr val="2FFF12"/>
                </a:solidFill>
                <a:latin typeface="Andale Mono" panose="020B0509000000000004" pitchFamily="49" charset="0"/>
              </a:rPr>
              <a:t>' --fields-terminated-by ',';</a:t>
            </a:r>
          </a:p>
        </p:txBody>
      </p:sp>
    </p:spTree>
    <p:extLst>
      <p:ext uri="{BB962C8B-B14F-4D97-AF65-F5344CB8AC3E}">
        <p14:creationId xmlns:p14="http://schemas.microsoft.com/office/powerpoint/2010/main" val="7151605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038225" y="1790700"/>
            <a:ext cx="2677721" cy="1200329"/>
          </a:xfrm>
          <a:prstGeom prst="rect">
            <a:avLst/>
          </a:prstGeom>
          <a:noFill/>
        </p:spPr>
        <p:txBody>
          <a:bodyPr wrap="none" rtlCol="0">
            <a:spAutoFit/>
          </a:bodyPr>
          <a:lstStyle/>
          <a:p>
            <a:r>
              <a:rPr lang="en-US" altLang="zh-CN" sz="7200" dirty="0">
                <a:latin typeface="微软雅黑" panose="020B0503020204020204" pitchFamily="34" charset="-122"/>
                <a:ea typeface="微软雅黑" panose="020B0503020204020204" pitchFamily="34" charset="-122"/>
              </a:rPr>
              <a:t>Step5</a:t>
            </a:r>
            <a:endParaRPr lang="zh-CN" altLang="en-US" sz="720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C6A3E25-607B-4C26-A1F0-D2FD7B7491B2}"/>
              </a:ext>
            </a:extLst>
          </p:cNvPr>
          <p:cNvGrpSpPr/>
          <p:nvPr/>
        </p:nvGrpSpPr>
        <p:grpSpPr>
          <a:xfrm>
            <a:off x="6238875" y="1762125"/>
            <a:ext cx="514350" cy="2638425"/>
            <a:chOff x="5172075" y="1009650"/>
            <a:chExt cx="514350" cy="2638425"/>
          </a:xfrm>
        </p:grpSpPr>
        <p:cxnSp>
          <p:nvCxnSpPr>
            <p:cNvPr id="8" name="直接连接符 7">
              <a:extLst>
                <a:ext uri="{FF2B5EF4-FFF2-40B4-BE49-F238E27FC236}">
                  <a16:creationId xmlns:a16="http://schemas.microsoft.com/office/drawing/2014/main" id="{19299AD8-9D60-4B43-ABC7-2974647016CC}"/>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37A679-186A-4A1E-B6A5-EFFF25CC42D3}"/>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598EE68-FC24-4471-8576-188585F328A6}"/>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EEF745-95A8-47EC-8E31-49CCFC54D799}"/>
              </a:ext>
            </a:extLst>
          </p:cNvPr>
          <p:cNvGrpSpPr/>
          <p:nvPr/>
        </p:nvGrpSpPr>
        <p:grpSpPr>
          <a:xfrm flipH="1">
            <a:off x="9338582" y="1771650"/>
            <a:ext cx="514350" cy="2638425"/>
            <a:chOff x="5172075" y="1009650"/>
            <a:chExt cx="514350" cy="2638425"/>
          </a:xfrm>
        </p:grpSpPr>
        <p:cxnSp>
          <p:nvCxnSpPr>
            <p:cNvPr id="15" name="直接连接符 14">
              <a:extLst>
                <a:ext uri="{FF2B5EF4-FFF2-40B4-BE49-F238E27FC236}">
                  <a16:creationId xmlns:a16="http://schemas.microsoft.com/office/drawing/2014/main" id="{350EF985-F7A6-44D0-BC46-05E47DB63BD3}"/>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3158D7-B3B7-4F14-B3C0-9F0F0E156F3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699D8AB-8915-4F83-BEED-2722898F14E3}"/>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268489CE-A8A8-49A9-9CE7-B88650BB13F9}"/>
              </a:ext>
            </a:extLst>
          </p:cNvPr>
          <p:cNvSpPr/>
          <p:nvPr/>
        </p:nvSpPr>
        <p:spPr>
          <a:xfrm>
            <a:off x="7145657" y="1596509"/>
            <a:ext cx="2092624" cy="369332"/>
          </a:xfrm>
          <a:prstGeom prst="rect">
            <a:avLst/>
          </a:prstGeom>
        </p:spPr>
        <p:txBody>
          <a:bodyPr wrap="none">
            <a:spAutoFit/>
          </a:bodyPr>
          <a:lstStyle/>
          <a:p>
            <a:r>
              <a:rPr lang="en-US" altLang="zh-CN" dirty="0"/>
              <a:t>Spark Analyzation</a:t>
            </a:r>
            <a:endParaRPr lang="zh-CN" altLang="en-US" dirty="0"/>
          </a:p>
        </p:txBody>
      </p:sp>
      <p:sp>
        <p:nvSpPr>
          <p:cNvPr id="19" name="矩形 18">
            <a:extLst>
              <a:ext uri="{FF2B5EF4-FFF2-40B4-BE49-F238E27FC236}">
                <a16:creationId xmlns:a16="http://schemas.microsoft.com/office/drawing/2014/main" id="{66D50FBB-4F23-41BB-AEC6-75DBBCFEAA3B}"/>
              </a:ext>
            </a:extLst>
          </p:cNvPr>
          <p:cNvSpPr/>
          <p:nvPr/>
        </p:nvSpPr>
        <p:spPr>
          <a:xfrm>
            <a:off x="6595383" y="2474223"/>
            <a:ext cx="3038475" cy="830997"/>
          </a:xfrm>
          <a:prstGeom prst="rect">
            <a:avLst/>
          </a:prstGeom>
        </p:spPr>
        <p:txBody>
          <a:bodyPr wrap="square">
            <a:spAutoFit/>
          </a:bodyPr>
          <a:lstStyle/>
          <a:p>
            <a:r>
              <a:rPr lang="en-US" altLang="zh-CN" sz="1200" dirty="0">
                <a:solidFill>
                  <a:schemeClr val="tx2">
                    <a:lumMod val="25000"/>
                  </a:schemeClr>
                </a:solidFill>
              </a:rPr>
              <a:t>We need a machine learning model to help us decide who are the loyal buyer and who are not. Spark is a great tool for big data machine learning.</a:t>
            </a:r>
            <a:endParaRPr lang="zh-CN" altLang="en-US" sz="1200" dirty="0">
              <a:solidFill>
                <a:schemeClr val="tx2">
                  <a:lumMod val="25000"/>
                </a:schemeClr>
              </a:solidFill>
            </a:endParaRPr>
          </a:p>
        </p:txBody>
      </p:sp>
    </p:spTree>
    <p:extLst>
      <p:ext uri="{BB962C8B-B14F-4D97-AF65-F5344CB8AC3E}">
        <p14:creationId xmlns:p14="http://schemas.microsoft.com/office/powerpoint/2010/main" val="7087385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
            <a:extLst>
              <a:ext uri="{FF2B5EF4-FFF2-40B4-BE49-F238E27FC236}">
                <a16:creationId xmlns:a16="http://schemas.microsoft.com/office/drawing/2014/main" id="{993BD860-FCDB-1743-8FB3-B3E1EBE86F78}"/>
              </a:ext>
            </a:extLst>
          </p:cNvPr>
          <p:cNvSpPr/>
          <p:nvPr/>
        </p:nvSpPr>
        <p:spPr>
          <a:xfrm>
            <a:off x="457200" y="985838"/>
            <a:ext cx="10858499" cy="4384531"/>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AutoShape 12">
            <a:extLst>
              <a:ext uri="{FF2B5EF4-FFF2-40B4-BE49-F238E27FC236}">
                <a16:creationId xmlns:a16="http://schemas.microsoft.com/office/drawing/2014/main" id="{6963AC83-FE12-7A4E-A6BC-83E399C4160B}"/>
              </a:ext>
            </a:extLst>
          </p:cNvPr>
          <p:cNvSpPr>
            <a:spLocks noChangeArrowheads="1"/>
          </p:cNvSpPr>
          <p:nvPr/>
        </p:nvSpPr>
        <p:spPr bwMode="auto">
          <a:xfrm>
            <a:off x="0" y="0"/>
            <a:ext cx="2776165" cy="592586"/>
          </a:xfrm>
          <a:prstGeom prst="homePlate">
            <a:avLst>
              <a:gd name="adj" fmla="val 63872"/>
            </a:avLst>
          </a:prstGeom>
          <a:solidFill>
            <a:srgbClr val="414455"/>
          </a:solidFill>
          <a:ln w="9525">
            <a:noFill/>
            <a:miter lim="800000"/>
            <a:headEnd/>
            <a:tailEnd/>
          </a:ln>
        </p:spPr>
        <p:txBody>
          <a:bodyPr wrap="none" anchor="ctr"/>
          <a:lstStyle/>
          <a:p>
            <a:pPr algn="ctr"/>
            <a:endParaRPr lang="en-US" altLang="zh-CN" b="1" dirty="0">
              <a:latin typeface="微软雅黑" pitchFamily="34" charset="-122"/>
              <a:ea typeface="微软雅黑" pitchFamily="34" charset="-122"/>
              <a:sym typeface="宋体" panose="02010600030101010101" pitchFamily="2" charset="-122"/>
            </a:endParaRPr>
          </a:p>
          <a:p>
            <a:pPr algn="ctr"/>
            <a:r>
              <a:rPr lang="en-US" altLang="zh-CN" b="1" dirty="0">
                <a:latin typeface="微软雅黑" pitchFamily="34" charset="-122"/>
                <a:ea typeface="微软雅黑" pitchFamily="34" charset="-122"/>
                <a:sym typeface="宋体" panose="02010600030101010101" pitchFamily="2" charset="-122"/>
              </a:rPr>
              <a:t>About SVM</a:t>
            </a:r>
            <a:endParaRPr lang="zh-CN" altLang="zh-CN" b="1" dirty="0">
              <a:latin typeface="微软雅黑" pitchFamily="34" charset="-122"/>
              <a:ea typeface="微软雅黑" pitchFamily="34" charset="-122"/>
              <a:sym typeface="宋体" panose="02010600030101010101" pitchFamily="2" charset="-122"/>
            </a:endParaRPr>
          </a:p>
          <a:p>
            <a:pPr algn="ctr"/>
            <a:endParaRPr lang="zh-CN" altLang="en-US" sz="1800" b="1" dirty="0">
              <a:latin typeface="微软雅黑" pitchFamily="34" charset="-122"/>
              <a:ea typeface="微软雅黑" pitchFamily="34" charset="-122"/>
            </a:endParaRPr>
          </a:p>
        </p:txBody>
      </p:sp>
      <p:sp>
        <p:nvSpPr>
          <p:cNvPr id="18" name="TextBox 17">
            <a:extLst>
              <a:ext uri="{FF2B5EF4-FFF2-40B4-BE49-F238E27FC236}">
                <a16:creationId xmlns:a16="http://schemas.microsoft.com/office/drawing/2014/main" id="{DDE61063-2569-CD4F-AFE8-6797417464EC}"/>
              </a:ext>
            </a:extLst>
          </p:cNvPr>
          <p:cNvSpPr txBox="1"/>
          <p:nvPr/>
        </p:nvSpPr>
        <p:spPr>
          <a:xfrm>
            <a:off x="514349" y="2184401"/>
            <a:ext cx="10744200" cy="1987404"/>
          </a:xfrm>
          <a:prstGeom prst="rect">
            <a:avLst/>
          </a:prstGeom>
          <a:noFill/>
        </p:spPr>
        <p:txBody>
          <a:bodyPr wrap="square" rtlCol="0">
            <a:spAutoFit/>
          </a:bodyPr>
          <a:lstStyle/>
          <a:p>
            <a:pPr>
              <a:lnSpc>
                <a:spcPct val="200000"/>
              </a:lnSpc>
            </a:pPr>
            <a:r>
              <a:rPr lang="en-US" sz="1600" b="1" dirty="0">
                <a:solidFill>
                  <a:srgbClr val="222222"/>
                </a:solidFill>
                <a:latin typeface="Arial" panose="020B0604020202020204" pitchFamily="34" charset="0"/>
              </a:rPr>
              <a:t>support-vector machines</a:t>
            </a:r>
            <a:r>
              <a:rPr lang="en-US" sz="1600" dirty="0">
                <a:solidFill>
                  <a:srgbClr val="222222"/>
                </a:solidFill>
                <a:latin typeface="Arial" panose="020B0604020202020204" pitchFamily="34" charset="0"/>
              </a:rPr>
              <a:t>  are supervised learning models with associated learning algorithms that analyze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 </a:t>
            </a:r>
            <a:endParaRPr lang="zh-CN" altLang="en-US" sz="160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3853143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par>
                          <p:cTn id="13" fill="hold">
                            <p:stCondLst>
                              <p:cond delay="10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8"/>
                                        </p:tgtEl>
                                        <p:attrNameLst>
                                          <p:attrName>style.visibility</p:attrName>
                                        </p:attrNameLst>
                                      </p:cBhvr>
                                      <p:to>
                                        <p:strVal val="visible"/>
                                      </p:to>
                                    </p:set>
                                    <p:animEffect transition="in" filter="wipe(left)">
                                      <p:cBhvr>
                                        <p:cTn id="16" dur="100"/>
                                        <p:tgtEl>
                                          <p:spTgt spid="18"/>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8"/>
                                        </p:tgtEl>
                                      </p:cBhvr>
                                      <p:to x="80000" y="100000"/>
                                    </p:animScale>
                                    <p:anim by="(#ppt_w*0.10)" calcmode="lin" valueType="num">
                                      <p:cBhvr>
                                        <p:cTn id="19" dur="50" autoRev="1" fill="hold">
                                          <p:stCondLst>
                                            <p:cond delay="0"/>
                                          </p:stCondLst>
                                        </p:cTn>
                                        <p:tgtEl>
                                          <p:spTgt spid="18"/>
                                        </p:tgtEl>
                                        <p:attrNameLst>
                                          <p:attrName>ppt_x</p:attrName>
                                        </p:attrNameLst>
                                      </p:cBhvr>
                                    </p:anim>
                                    <p:anim by="(-#ppt_w*0.10)" calcmode="lin" valueType="num">
                                      <p:cBhvr>
                                        <p:cTn id="20" dur="50" autoRev="1" fill="hold">
                                          <p:stCondLst>
                                            <p:cond delay="0"/>
                                          </p:stCondLst>
                                        </p:cTn>
                                        <p:tgtEl>
                                          <p:spTgt spid="18"/>
                                        </p:tgtEl>
                                        <p:attrNameLst>
                                          <p:attrName>ppt_y</p:attrName>
                                        </p:attrNameLst>
                                      </p:cBhvr>
                                    </p:anim>
                                    <p:animRot by="-480000">
                                      <p:cBhvr>
                                        <p:cTn id="21"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 descr="图片包含 文字&#10;&#10;已生成极高可信度的说明">
            <a:extLst>
              <a:ext uri="{FF2B5EF4-FFF2-40B4-BE49-F238E27FC236}">
                <a16:creationId xmlns:a16="http://schemas.microsoft.com/office/drawing/2014/main" id="{A8200877-3D81-5447-BBDD-648104719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TextBox 83">
            <a:extLst>
              <a:ext uri="{FF2B5EF4-FFF2-40B4-BE49-F238E27FC236}">
                <a16:creationId xmlns:a16="http://schemas.microsoft.com/office/drawing/2014/main" id="{58CA2C45-4119-8548-8E50-E7CE052DCC6C}"/>
              </a:ext>
            </a:extLst>
          </p:cNvPr>
          <p:cNvSpPr txBox="1"/>
          <p:nvPr/>
        </p:nvSpPr>
        <p:spPr>
          <a:xfrm>
            <a:off x="9157538" y="2527242"/>
            <a:ext cx="2894929" cy="701987"/>
          </a:xfrm>
          <a:prstGeom prst="rect">
            <a:avLst/>
          </a:prstGeom>
          <a:noFill/>
        </p:spPr>
        <p:txBody>
          <a:bodyPr wrap="square" rtlCol="0">
            <a:spAutoFit/>
          </a:bodyPr>
          <a:lstStyle/>
          <a:p>
            <a:pPr>
              <a:lnSpc>
                <a:spcPct val="130000"/>
              </a:lnSpc>
            </a:pPr>
            <a:r>
              <a:rPr lang="en-US" altLang="zh-CN" sz="1050" dirty="0">
                <a:solidFill>
                  <a:sysClr val="windowText" lastClr="000000"/>
                </a:solidFill>
                <a:latin typeface="微软雅黑" pitchFamily="34" charset="-122"/>
                <a:ea typeface="微软雅黑" pitchFamily="34" charset="-122"/>
              </a:rPr>
              <a:t>Spark is running as pseudo distributed mode so we need Hadoop. MySQL service is also required as data source</a:t>
            </a:r>
            <a:endParaRPr lang="zh-CN" altLang="en-US" sz="1050" dirty="0">
              <a:solidFill>
                <a:sysClr val="windowText" lastClr="000000"/>
              </a:solidFill>
              <a:latin typeface="微软雅黑" pitchFamily="34" charset="-122"/>
              <a:ea typeface="微软雅黑" pitchFamily="34" charset="-122"/>
            </a:endParaRPr>
          </a:p>
        </p:txBody>
      </p:sp>
      <p:sp>
        <p:nvSpPr>
          <p:cNvPr id="31" name="同心圆 34">
            <a:extLst>
              <a:ext uri="{FF2B5EF4-FFF2-40B4-BE49-F238E27FC236}">
                <a16:creationId xmlns:a16="http://schemas.microsoft.com/office/drawing/2014/main" id="{E66DE566-BDF5-0142-884E-41CF2BCD3934}"/>
              </a:ext>
            </a:extLst>
          </p:cNvPr>
          <p:cNvSpPr/>
          <p:nvPr/>
        </p:nvSpPr>
        <p:spPr>
          <a:xfrm>
            <a:off x="4200602" y="2778354"/>
            <a:ext cx="2611115" cy="2611115"/>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32" name="同心圆 35">
            <a:extLst>
              <a:ext uri="{FF2B5EF4-FFF2-40B4-BE49-F238E27FC236}">
                <a16:creationId xmlns:a16="http://schemas.microsoft.com/office/drawing/2014/main" id="{1B2D55CE-D111-CF4A-A38E-DB7E89E206BE}"/>
              </a:ext>
            </a:extLst>
          </p:cNvPr>
          <p:cNvSpPr/>
          <p:nvPr/>
        </p:nvSpPr>
        <p:spPr>
          <a:xfrm>
            <a:off x="4491740" y="2368731"/>
            <a:ext cx="1944216" cy="1944216"/>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33" name="同心圆 37">
            <a:extLst>
              <a:ext uri="{FF2B5EF4-FFF2-40B4-BE49-F238E27FC236}">
                <a16:creationId xmlns:a16="http://schemas.microsoft.com/office/drawing/2014/main" id="{91764EA9-0B41-C842-973C-052FA8AF93FE}"/>
              </a:ext>
            </a:extLst>
          </p:cNvPr>
          <p:cNvSpPr/>
          <p:nvPr/>
        </p:nvSpPr>
        <p:spPr>
          <a:xfrm>
            <a:off x="5118704" y="3156396"/>
            <a:ext cx="774911" cy="774911"/>
          </a:xfrm>
          <a:prstGeom prst="donut">
            <a:avLst>
              <a:gd name="adj" fmla="val 12925"/>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34" name="椭圆 5">
            <a:extLst>
              <a:ext uri="{FF2B5EF4-FFF2-40B4-BE49-F238E27FC236}">
                <a16:creationId xmlns:a16="http://schemas.microsoft.com/office/drawing/2014/main" id="{952D1828-7F91-184F-BFC7-3D8C80622A8F}"/>
              </a:ext>
            </a:extLst>
          </p:cNvPr>
          <p:cNvSpPr/>
          <p:nvPr/>
        </p:nvSpPr>
        <p:spPr>
          <a:xfrm flipV="1">
            <a:off x="5344141" y="3229229"/>
            <a:ext cx="324036" cy="324036"/>
          </a:xfrm>
          <a:prstGeom prst="ellipse">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cxnSp>
        <p:nvCxnSpPr>
          <p:cNvPr id="35" name="直接连接符 6">
            <a:extLst>
              <a:ext uri="{FF2B5EF4-FFF2-40B4-BE49-F238E27FC236}">
                <a16:creationId xmlns:a16="http://schemas.microsoft.com/office/drawing/2014/main" id="{1407F65B-D026-3048-AF9F-52C4992922A6}"/>
              </a:ext>
            </a:extLst>
          </p:cNvPr>
          <p:cNvCxnSpPr/>
          <p:nvPr/>
        </p:nvCxnSpPr>
        <p:spPr>
          <a:xfrm>
            <a:off x="5893615" y="1830685"/>
            <a:ext cx="2844682"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6" name="直接连接符 8">
            <a:extLst>
              <a:ext uri="{FF2B5EF4-FFF2-40B4-BE49-F238E27FC236}">
                <a16:creationId xmlns:a16="http://schemas.microsoft.com/office/drawing/2014/main" id="{882668C5-D6CC-7D46-AD83-A2379AB81A40}"/>
              </a:ext>
            </a:extLst>
          </p:cNvPr>
          <p:cNvCxnSpPr/>
          <p:nvPr/>
        </p:nvCxnSpPr>
        <p:spPr>
          <a:xfrm>
            <a:off x="6271657" y="2878235"/>
            <a:ext cx="2466640"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10">
            <a:extLst>
              <a:ext uri="{FF2B5EF4-FFF2-40B4-BE49-F238E27FC236}">
                <a16:creationId xmlns:a16="http://schemas.microsoft.com/office/drawing/2014/main" id="{DB432724-FC29-FD4C-AB0B-56AA68327F4A}"/>
              </a:ext>
            </a:extLst>
          </p:cNvPr>
          <p:cNvCxnSpPr/>
          <p:nvPr/>
        </p:nvCxnSpPr>
        <p:spPr>
          <a:xfrm>
            <a:off x="6919729" y="4229677"/>
            <a:ext cx="1818568"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38" name="TextBox 79">
            <a:extLst>
              <a:ext uri="{FF2B5EF4-FFF2-40B4-BE49-F238E27FC236}">
                <a16:creationId xmlns:a16="http://schemas.microsoft.com/office/drawing/2014/main" id="{1F7CD3EA-F249-054C-BEAA-70B306C219F5}"/>
              </a:ext>
            </a:extLst>
          </p:cNvPr>
          <p:cNvSpPr txBox="1"/>
          <p:nvPr/>
        </p:nvSpPr>
        <p:spPr>
          <a:xfrm>
            <a:off x="9095035" y="3972696"/>
            <a:ext cx="2894929" cy="491930"/>
          </a:xfrm>
          <a:prstGeom prst="rect">
            <a:avLst/>
          </a:prstGeom>
          <a:noFill/>
        </p:spPr>
        <p:txBody>
          <a:bodyPr wrap="square" rtlCol="0">
            <a:spAutoFit/>
          </a:bodyPr>
          <a:lstStyle/>
          <a:p>
            <a:pPr>
              <a:lnSpc>
                <a:spcPct val="130000"/>
              </a:lnSpc>
            </a:pPr>
            <a:r>
              <a:rPr lang="en-US" altLang="zh-CN" sz="1050" dirty="0">
                <a:solidFill>
                  <a:sysClr val="windowText" lastClr="000000"/>
                </a:solidFill>
                <a:latin typeface="微软雅黑" pitchFamily="34" charset="-122"/>
                <a:ea typeface="微软雅黑" pitchFamily="34" charset="-122"/>
              </a:rPr>
              <a:t>Use Scala in spark shell to build model and train with data.</a:t>
            </a:r>
            <a:endParaRPr lang="zh-CN" altLang="en-US" sz="1050" dirty="0">
              <a:solidFill>
                <a:sysClr val="windowText" lastClr="000000"/>
              </a:solidFill>
              <a:latin typeface="微软雅黑" pitchFamily="34" charset="-122"/>
              <a:ea typeface="微软雅黑" pitchFamily="34" charset="-122"/>
            </a:endParaRPr>
          </a:p>
        </p:txBody>
      </p:sp>
      <p:sp>
        <p:nvSpPr>
          <p:cNvPr id="39" name="TextBox 80">
            <a:extLst>
              <a:ext uri="{FF2B5EF4-FFF2-40B4-BE49-F238E27FC236}">
                <a16:creationId xmlns:a16="http://schemas.microsoft.com/office/drawing/2014/main" id="{5DC92F20-9202-8C45-86CF-3771A6DA8A23}"/>
              </a:ext>
            </a:extLst>
          </p:cNvPr>
          <p:cNvSpPr txBox="1"/>
          <p:nvPr/>
        </p:nvSpPr>
        <p:spPr>
          <a:xfrm>
            <a:off x="7105918" y="3881335"/>
            <a:ext cx="2056590" cy="323165"/>
          </a:xfrm>
          <a:prstGeom prst="rect">
            <a:avLst/>
          </a:prstGeom>
          <a:noFill/>
        </p:spPr>
        <p:txBody>
          <a:bodyPr wrap="none" rtlCol="0">
            <a:spAutoFit/>
          </a:bodyPr>
          <a:lstStyle/>
          <a:p>
            <a:pPr algn="ctr"/>
            <a:r>
              <a:rPr lang="en-US" altLang="zh-CN" sz="1500" b="1" dirty="0">
                <a:solidFill>
                  <a:srgbClr val="414455"/>
                </a:solidFill>
                <a:latin typeface="微软雅黑" pitchFamily="34" charset="-122"/>
                <a:ea typeface="微软雅黑" pitchFamily="34" charset="-122"/>
              </a:rPr>
              <a:t>Start programming</a:t>
            </a:r>
            <a:endParaRPr lang="zh-CN" altLang="en-US" sz="1500" b="1" dirty="0">
              <a:solidFill>
                <a:srgbClr val="414455"/>
              </a:solidFill>
              <a:latin typeface="微软雅黑" pitchFamily="34" charset="-122"/>
              <a:ea typeface="微软雅黑" pitchFamily="34" charset="-122"/>
            </a:endParaRPr>
          </a:p>
        </p:txBody>
      </p:sp>
      <p:sp>
        <p:nvSpPr>
          <p:cNvPr id="41" name="TextBox 84">
            <a:extLst>
              <a:ext uri="{FF2B5EF4-FFF2-40B4-BE49-F238E27FC236}">
                <a16:creationId xmlns:a16="http://schemas.microsoft.com/office/drawing/2014/main" id="{516944DF-2243-674D-91F8-E3F7663894C3}"/>
              </a:ext>
            </a:extLst>
          </p:cNvPr>
          <p:cNvSpPr txBox="1"/>
          <p:nvPr/>
        </p:nvSpPr>
        <p:spPr>
          <a:xfrm>
            <a:off x="7110887" y="2508691"/>
            <a:ext cx="2046651" cy="323165"/>
          </a:xfrm>
          <a:prstGeom prst="rect">
            <a:avLst/>
          </a:prstGeom>
          <a:noFill/>
        </p:spPr>
        <p:txBody>
          <a:bodyPr wrap="none" rtlCol="0">
            <a:spAutoFit/>
          </a:bodyPr>
          <a:lstStyle/>
          <a:p>
            <a:pPr algn="ctr"/>
            <a:r>
              <a:rPr lang="en-US" altLang="zh-CN" sz="1500" b="1" dirty="0">
                <a:solidFill>
                  <a:srgbClr val="414455"/>
                </a:solidFill>
                <a:latin typeface="微软雅黑" pitchFamily="34" charset="-122"/>
                <a:ea typeface="微软雅黑" pitchFamily="34" charset="-122"/>
              </a:rPr>
              <a:t>Prepare all services</a:t>
            </a:r>
            <a:endParaRPr lang="zh-CN" altLang="en-US" sz="1500" b="1" dirty="0">
              <a:solidFill>
                <a:srgbClr val="414455"/>
              </a:solidFill>
              <a:latin typeface="微软雅黑" pitchFamily="34" charset="-122"/>
              <a:ea typeface="微软雅黑" pitchFamily="34" charset="-122"/>
            </a:endParaRPr>
          </a:p>
        </p:txBody>
      </p:sp>
      <p:sp>
        <p:nvSpPr>
          <p:cNvPr id="42" name="TextBox 87">
            <a:extLst>
              <a:ext uri="{FF2B5EF4-FFF2-40B4-BE49-F238E27FC236}">
                <a16:creationId xmlns:a16="http://schemas.microsoft.com/office/drawing/2014/main" id="{3AFD8465-39F7-C846-846B-5866BF395E2B}"/>
              </a:ext>
            </a:extLst>
          </p:cNvPr>
          <p:cNvSpPr txBox="1"/>
          <p:nvPr/>
        </p:nvSpPr>
        <p:spPr>
          <a:xfrm>
            <a:off x="9095035" y="1559521"/>
            <a:ext cx="2894929" cy="701987"/>
          </a:xfrm>
          <a:prstGeom prst="rect">
            <a:avLst/>
          </a:prstGeom>
          <a:noFill/>
        </p:spPr>
        <p:txBody>
          <a:bodyPr wrap="square" rtlCol="0">
            <a:spAutoFit/>
          </a:bodyPr>
          <a:lstStyle/>
          <a:p>
            <a:pPr>
              <a:lnSpc>
                <a:spcPct val="130000"/>
              </a:lnSpc>
            </a:pPr>
            <a:r>
              <a:rPr lang="en-US" altLang="zh-CN" sz="1050" dirty="0">
                <a:solidFill>
                  <a:sysClr val="windowText" lastClr="000000"/>
                </a:solidFill>
                <a:latin typeface="微软雅黑" pitchFamily="34" charset="-122"/>
                <a:ea typeface="微软雅黑" pitchFamily="34" charset="-122"/>
              </a:rPr>
              <a:t>Original dataset is not clean enough. We need to use bash shell to clean data again then store them to MySQL.</a:t>
            </a:r>
            <a:endParaRPr lang="zh-CN" altLang="en-US" sz="1050" dirty="0">
              <a:solidFill>
                <a:sysClr val="windowText" lastClr="000000"/>
              </a:solidFill>
              <a:latin typeface="微软雅黑" pitchFamily="34" charset="-122"/>
              <a:ea typeface="微软雅黑" pitchFamily="34" charset="-122"/>
            </a:endParaRPr>
          </a:p>
        </p:txBody>
      </p:sp>
      <p:sp>
        <p:nvSpPr>
          <p:cNvPr id="43" name="TextBox 88">
            <a:extLst>
              <a:ext uri="{FF2B5EF4-FFF2-40B4-BE49-F238E27FC236}">
                <a16:creationId xmlns:a16="http://schemas.microsoft.com/office/drawing/2014/main" id="{22EB8410-52D8-244B-BF23-5B175FC35A9E}"/>
              </a:ext>
            </a:extLst>
          </p:cNvPr>
          <p:cNvSpPr txBox="1"/>
          <p:nvPr/>
        </p:nvSpPr>
        <p:spPr>
          <a:xfrm>
            <a:off x="7061802" y="1492580"/>
            <a:ext cx="2144819" cy="323165"/>
          </a:xfrm>
          <a:prstGeom prst="rect">
            <a:avLst/>
          </a:prstGeom>
          <a:noFill/>
        </p:spPr>
        <p:txBody>
          <a:bodyPr wrap="none" rtlCol="0">
            <a:spAutoFit/>
          </a:bodyPr>
          <a:lstStyle/>
          <a:p>
            <a:pPr algn="ctr"/>
            <a:r>
              <a:rPr lang="en-US" altLang="zh-CN" sz="1500" b="1" dirty="0">
                <a:solidFill>
                  <a:srgbClr val="414455"/>
                </a:solidFill>
                <a:latin typeface="微软雅黑" pitchFamily="34" charset="-122"/>
                <a:ea typeface="微软雅黑" pitchFamily="34" charset="-122"/>
              </a:rPr>
              <a:t>Pre-Processing Data</a:t>
            </a:r>
            <a:endParaRPr lang="zh-CN" altLang="en-US" sz="1500" b="1" dirty="0">
              <a:solidFill>
                <a:srgbClr val="414455"/>
              </a:solidFill>
              <a:latin typeface="微软雅黑" pitchFamily="34" charset="-122"/>
              <a:ea typeface="微软雅黑" pitchFamily="34" charset="-122"/>
            </a:endParaRPr>
          </a:p>
        </p:txBody>
      </p:sp>
    </p:spTree>
    <p:extLst>
      <p:ext uri="{BB962C8B-B14F-4D97-AF65-F5344CB8AC3E}">
        <p14:creationId xmlns:p14="http://schemas.microsoft.com/office/powerpoint/2010/main" val="4010286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14:bounceEnd="50000">
                                          <p:cBhvr additive="base">
                                            <p:cTn id="7" dur="100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500"/>
                                </p:stCondLst>
                                <p:childTnLst>
                                  <p:par>
                                    <p:cTn id="14" presetID="17" presetClass="entr" presetSubtype="1" fill="hold" grpId="0" nodeType="afterEffect">
                                      <p:stCondLst>
                                        <p:cond delay="0"/>
                                      </p:stCondLst>
                                      <p:iterate type="lt">
                                        <p:tmPct val="40000"/>
                                      </p:iterate>
                                      <p:childTnLst>
                                        <p:set>
                                          <p:cBhvr>
                                            <p:cTn id="15" dur="1" fill="hold">
                                              <p:stCondLst>
                                                <p:cond delay="0"/>
                                              </p:stCondLst>
                                            </p:cTn>
                                            <p:tgtEl>
                                              <p:spTgt spid="39"/>
                                            </p:tgtEl>
                                            <p:attrNameLst>
                                              <p:attrName>style.visibility</p:attrName>
                                            </p:attrNameLst>
                                          </p:cBhvr>
                                          <p:to>
                                            <p:strVal val="visible"/>
                                          </p:to>
                                        </p:set>
                                        <p:anim calcmode="lin" valueType="num">
                                          <p:cBhvr>
                                            <p:cTn id="16" dur="250" fill="hold"/>
                                            <p:tgtEl>
                                              <p:spTgt spid="39"/>
                                            </p:tgtEl>
                                            <p:attrNameLst>
                                              <p:attrName>ppt_x</p:attrName>
                                            </p:attrNameLst>
                                          </p:cBhvr>
                                          <p:tavLst>
                                            <p:tav tm="0">
                                              <p:val>
                                                <p:strVal val="#ppt_x"/>
                                              </p:val>
                                            </p:tav>
                                            <p:tav tm="100000">
                                              <p:val>
                                                <p:strVal val="#ppt_x"/>
                                              </p:val>
                                            </p:tav>
                                          </p:tavLst>
                                        </p:anim>
                                        <p:anim calcmode="lin" valueType="num">
                                          <p:cBhvr>
                                            <p:cTn id="17" dur="250" fill="hold"/>
                                            <p:tgtEl>
                                              <p:spTgt spid="39"/>
                                            </p:tgtEl>
                                            <p:attrNameLst>
                                              <p:attrName>ppt_y</p:attrName>
                                            </p:attrNameLst>
                                          </p:cBhvr>
                                          <p:tavLst>
                                            <p:tav tm="0">
                                              <p:val>
                                                <p:strVal val="#ppt_y-#ppt_h/2"/>
                                              </p:val>
                                            </p:tav>
                                            <p:tav tm="100000">
                                              <p:val>
                                                <p:strVal val="#ppt_y"/>
                                              </p:val>
                                            </p:tav>
                                          </p:tavLst>
                                        </p:anim>
                                        <p:anim calcmode="lin" valueType="num">
                                          <p:cBhvr>
                                            <p:cTn id="18" dur="250" fill="hold"/>
                                            <p:tgtEl>
                                              <p:spTgt spid="39"/>
                                            </p:tgtEl>
                                            <p:attrNameLst>
                                              <p:attrName>ppt_w</p:attrName>
                                            </p:attrNameLst>
                                          </p:cBhvr>
                                          <p:tavLst>
                                            <p:tav tm="0">
                                              <p:val>
                                                <p:strVal val="#ppt_w"/>
                                              </p:val>
                                            </p:tav>
                                            <p:tav tm="100000">
                                              <p:val>
                                                <p:strVal val="#ppt_w"/>
                                              </p:val>
                                            </p:tav>
                                          </p:tavLst>
                                        </p:anim>
                                        <p:anim calcmode="lin" valueType="num">
                                          <p:cBhvr>
                                            <p:cTn id="19" dur="250" fill="hold"/>
                                            <p:tgtEl>
                                              <p:spTgt spid="39"/>
                                            </p:tgtEl>
                                            <p:attrNameLst>
                                              <p:attrName>ppt_h</p:attrName>
                                            </p:attrNameLst>
                                          </p:cBhvr>
                                          <p:tavLst>
                                            <p:tav tm="0">
                                              <p:val>
                                                <p:fltVal val="0"/>
                                              </p:val>
                                            </p:tav>
                                            <p:tav tm="100000">
                                              <p:val>
                                                <p:strVal val="#ppt_h"/>
                                              </p:val>
                                            </p:tav>
                                          </p:tavLst>
                                        </p:anim>
                                      </p:childTnLst>
                                    </p:cTn>
                                  </p:par>
                                </p:childTnLst>
                              </p:cTn>
                            </p:par>
                            <p:par>
                              <p:cTn id="20" fill="hold">
                                <p:stCondLst>
                                  <p:cond delay="325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38"/>
                                            </p:tgtEl>
                                            <p:attrNameLst>
                                              <p:attrName>style.visibility</p:attrName>
                                            </p:attrNameLst>
                                          </p:cBhvr>
                                          <p:to>
                                            <p:strVal val="visible"/>
                                          </p:to>
                                        </p:set>
                                        <p:animEffect transition="in" filter="wipe(left)">
                                          <p:cBhvr>
                                            <p:cTn id="23" dur="100"/>
                                            <p:tgtEl>
                                              <p:spTgt spid="38"/>
                                            </p:tgtEl>
                                          </p:cBhvr>
                                        </p:animEffect>
                                      </p:childTnLst>
                                    </p:cTn>
                                  </p:par>
                                  <p:par>
                                    <p:cTn id="24" presetID="36" presetClass="emph" presetSubtype="0" fill="hold" grpId="1" nodeType="withEffect">
                                      <p:stCondLst>
                                        <p:cond delay="0"/>
                                      </p:stCondLst>
                                      <p:iterate type="lt">
                                        <p:tmPct val="30000"/>
                                      </p:iterate>
                                      <p:childTnLst>
                                        <p:animScale>
                                          <p:cBhvr>
                                            <p:cTn id="25" dur="50" autoRev="1" fill="hold">
                                              <p:stCondLst>
                                                <p:cond delay="0"/>
                                              </p:stCondLst>
                                            </p:cTn>
                                            <p:tgtEl>
                                              <p:spTgt spid="38"/>
                                            </p:tgtEl>
                                          </p:cBhvr>
                                          <p:to x="80000" y="100000"/>
                                        </p:animScale>
                                        <p:anim by="(#ppt_w*0.10)" calcmode="lin" valueType="num">
                                          <p:cBhvr>
                                            <p:cTn id="26" dur="50" autoRev="1" fill="hold">
                                              <p:stCondLst>
                                                <p:cond delay="0"/>
                                              </p:stCondLst>
                                            </p:cTn>
                                            <p:tgtEl>
                                              <p:spTgt spid="38"/>
                                            </p:tgtEl>
                                            <p:attrNameLst>
                                              <p:attrName>ppt_x</p:attrName>
                                            </p:attrNameLst>
                                          </p:cBhvr>
                                        </p:anim>
                                        <p:anim by="(-#ppt_w*0.10)" calcmode="lin" valueType="num">
                                          <p:cBhvr>
                                            <p:cTn id="27" dur="50" autoRev="1" fill="hold">
                                              <p:stCondLst>
                                                <p:cond delay="0"/>
                                              </p:stCondLst>
                                            </p:cTn>
                                            <p:tgtEl>
                                              <p:spTgt spid="38"/>
                                            </p:tgtEl>
                                            <p:attrNameLst>
                                              <p:attrName>ppt_y</p:attrName>
                                            </p:attrNameLst>
                                          </p:cBhvr>
                                        </p:anim>
                                        <p:animRot by="-480000">
                                          <p:cBhvr>
                                            <p:cTn id="28" dur="50" autoRev="1" fill="hold">
                                              <p:stCondLst>
                                                <p:cond delay="0"/>
                                              </p:stCondLst>
                                            </p:cTn>
                                            <p:tgtEl>
                                              <p:spTgt spid="38"/>
                                            </p:tgtEl>
                                            <p:attrNameLst>
                                              <p:attrName>r</p:attrName>
                                            </p:attrNameLst>
                                          </p:cBhvr>
                                        </p:animRot>
                                      </p:childTnLst>
                                    </p:cTn>
                                  </p:par>
                                </p:childTnLst>
                              </p:cTn>
                            </p:par>
                            <p:par>
                              <p:cTn id="29" fill="hold">
                                <p:stCondLst>
                                  <p:cond delay="4790"/>
                                </p:stCondLst>
                                <p:childTnLst>
                                  <p:par>
                                    <p:cTn id="30" presetID="2" presetClass="entr" presetSubtype="1" fill="hold" grpId="0" nodeType="afterEffect" p14:presetBounceEnd="50000">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14:bounceEnd="50000">
                                          <p:cBhvr additive="base">
                                            <p:cTn id="32" dur="1000" fill="hold"/>
                                            <p:tgtEl>
                                              <p:spTgt spid="32"/>
                                            </p:tgtEl>
                                            <p:attrNameLst>
                                              <p:attrName>ppt_x</p:attrName>
                                            </p:attrNameLst>
                                          </p:cBhvr>
                                          <p:tavLst>
                                            <p:tav tm="0">
                                              <p:val>
                                                <p:strVal val="#ppt_x"/>
                                              </p:val>
                                            </p:tav>
                                            <p:tav tm="100000">
                                              <p:val>
                                                <p:strVal val="#ppt_x"/>
                                              </p:val>
                                            </p:tav>
                                          </p:tavLst>
                                        </p:anim>
                                        <p:anim calcmode="lin" valueType="num" p14:bounceEnd="50000">
                                          <p:cBhvr additive="base">
                                            <p:cTn id="33" dur="1000" fill="hold"/>
                                            <p:tgtEl>
                                              <p:spTgt spid="32"/>
                                            </p:tgtEl>
                                            <p:attrNameLst>
                                              <p:attrName>ppt_y</p:attrName>
                                            </p:attrNameLst>
                                          </p:cBhvr>
                                          <p:tavLst>
                                            <p:tav tm="0">
                                              <p:val>
                                                <p:strVal val="0-#ppt_h/2"/>
                                              </p:val>
                                            </p:tav>
                                            <p:tav tm="100000">
                                              <p:val>
                                                <p:strVal val="#ppt_y"/>
                                              </p:val>
                                            </p:tav>
                                          </p:tavLst>
                                        </p:anim>
                                      </p:childTnLst>
                                    </p:cTn>
                                  </p:par>
                                </p:childTnLst>
                              </p:cTn>
                            </p:par>
                            <p:par>
                              <p:cTn id="34" fill="hold">
                                <p:stCondLst>
                                  <p:cond delay="579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par>
                              <p:cTn id="38" fill="hold">
                                <p:stCondLst>
                                  <p:cond delay="629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41"/>
                                            </p:tgtEl>
                                            <p:attrNameLst>
                                              <p:attrName>style.visibility</p:attrName>
                                            </p:attrNameLst>
                                          </p:cBhvr>
                                          <p:to>
                                            <p:strVal val="visible"/>
                                          </p:to>
                                        </p:set>
                                        <p:anim calcmode="lin" valueType="num">
                                          <p:cBhvr>
                                            <p:cTn id="41" dur="250" fill="hold"/>
                                            <p:tgtEl>
                                              <p:spTgt spid="41"/>
                                            </p:tgtEl>
                                            <p:attrNameLst>
                                              <p:attrName>ppt_x</p:attrName>
                                            </p:attrNameLst>
                                          </p:cBhvr>
                                          <p:tavLst>
                                            <p:tav tm="0">
                                              <p:val>
                                                <p:strVal val="#ppt_x"/>
                                              </p:val>
                                            </p:tav>
                                            <p:tav tm="100000">
                                              <p:val>
                                                <p:strVal val="#ppt_x"/>
                                              </p:val>
                                            </p:tav>
                                          </p:tavLst>
                                        </p:anim>
                                        <p:anim calcmode="lin" valueType="num">
                                          <p:cBhvr>
                                            <p:cTn id="42" dur="250" fill="hold"/>
                                            <p:tgtEl>
                                              <p:spTgt spid="41"/>
                                            </p:tgtEl>
                                            <p:attrNameLst>
                                              <p:attrName>ppt_y</p:attrName>
                                            </p:attrNameLst>
                                          </p:cBhvr>
                                          <p:tavLst>
                                            <p:tav tm="0">
                                              <p:val>
                                                <p:strVal val="#ppt_y-#ppt_h/2"/>
                                              </p:val>
                                            </p:tav>
                                            <p:tav tm="100000">
                                              <p:val>
                                                <p:strVal val="#ppt_y"/>
                                              </p:val>
                                            </p:tav>
                                          </p:tavLst>
                                        </p:anim>
                                        <p:anim calcmode="lin" valueType="num">
                                          <p:cBhvr>
                                            <p:cTn id="43" dur="250" fill="hold"/>
                                            <p:tgtEl>
                                              <p:spTgt spid="41"/>
                                            </p:tgtEl>
                                            <p:attrNameLst>
                                              <p:attrName>ppt_w</p:attrName>
                                            </p:attrNameLst>
                                          </p:cBhvr>
                                          <p:tavLst>
                                            <p:tav tm="0">
                                              <p:val>
                                                <p:strVal val="#ppt_w"/>
                                              </p:val>
                                            </p:tav>
                                            <p:tav tm="100000">
                                              <p:val>
                                                <p:strVal val="#ppt_w"/>
                                              </p:val>
                                            </p:tav>
                                          </p:tavLst>
                                        </p:anim>
                                        <p:anim calcmode="lin" valueType="num">
                                          <p:cBhvr>
                                            <p:cTn id="44" dur="250" fill="hold"/>
                                            <p:tgtEl>
                                              <p:spTgt spid="41"/>
                                            </p:tgtEl>
                                            <p:attrNameLst>
                                              <p:attrName>ppt_h</p:attrName>
                                            </p:attrNameLst>
                                          </p:cBhvr>
                                          <p:tavLst>
                                            <p:tav tm="0">
                                              <p:val>
                                                <p:fltVal val="0"/>
                                              </p:val>
                                            </p:tav>
                                            <p:tav tm="100000">
                                              <p:val>
                                                <p:strVal val="#ppt_h"/>
                                              </p:val>
                                            </p:tav>
                                          </p:tavLst>
                                        </p:anim>
                                      </p:childTnLst>
                                    </p:cTn>
                                  </p:par>
                                </p:childTnLst>
                              </p:cTn>
                            </p:par>
                            <p:par>
                              <p:cTn id="45" fill="hold">
                                <p:stCondLst>
                                  <p:cond delay="8240"/>
                                </p:stCondLst>
                                <p:childTnLst>
                                  <p:par>
                                    <p:cTn id="46" presetID="2" presetClass="entr" presetSubtype="1" fill="hold" grpId="0" nodeType="afterEffect" p14:presetBounceEnd="50000">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14:bounceEnd="50000">
                                          <p:cBhvr additive="base">
                                            <p:cTn id="48" dur="1000" fill="hold"/>
                                            <p:tgtEl>
                                              <p:spTgt spid="33"/>
                                            </p:tgtEl>
                                            <p:attrNameLst>
                                              <p:attrName>ppt_x</p:attrName>
                                            </p:attrNameLst>
                                          </p:cBhvr>
                                          <p:tavLst>
                                            <p:tav tm="0">
                                              <p:val>
                                                <p:strVal val="#ppt_x"/>
                                              </p:val>
                                            </p:tav>
                                            <p:tav tm="100000">
                                              <p:val>
                                                <p:strVal val="#ppt_x"/>
                                              </p:val>
                                            </p:tav>
                                          </p:tavLst>
                                        </p:anim>
                                        <p:anim calcmode="lin" valueType="num" p14:bounceEnd="50000">
                                          <p:cBhvr additive="base">
                                            <p:cTn id="49" dur="1000" fill="hold"/>
                                            <p:tgtEl>
                                              <p:spTgt spid="33"/>
                                            </p:tgtEl>
                                            <p:attrNameLst>
                                              <p:attrName>ppt_y</p:attrName>
                                            </p:attrNameLst>
                                          </p:cBhvr>
                                          <p:tavLst>
                                            <p:tav tm="0">
                                              <p:val>
                                                <p:strVal val="0-#ppt_h/2"/>
                                              </p:val>
                                            </p:tav>
                                            <p:tav tm="100000">
                                              <p:val>
                                                <p:strVal val="#ppt_y"/>
                                              </p:val>
                                            </p:tav>
                                          </p:tavLst>
                                        </p:anim>
                                      </p:childTnLst>
                                    </p:cTn>
                                  </p:par>
                                </p:childTnLst>
                              </p:cTn>
                            </p:par>
                            <p:par>
                              <p:cTn id="50" fill="hold">
                                <p:stCondLst>
                                  <p:cond delay="9240"/>
                                </p:stCondLst>
                                <p:childTnLst>
                                  <p:par>
                                    <p:cTn id="51" presetID="2" presetClass="entr" presetSubtype="1" fill="hold" grpId="0" nodeType="afterEffect" p14:presetBounceEnd="50000">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14:bounceEnd="50000">
                                          <p:cBhvr additive="base">
                                            <p:cTn id="53" dur="10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54" dur="1000" fill="hold"/>
                                            <p:tgtEl>
                                              <p:spTgt spid="34"/>
                                            </p:tgtEl>
                                            <p:attrNameLst>
                                              <p:attrName>ppt_y</p:attrName>
                                            </p:attrNameLst>
                                          </p:cBhvr>
                                          <p:tavLst>
                                            <p:tav tm="0">
                                              <p:val>
                                                <p:strVal val="0-#ppt_h/2"/>
                                              </p:val>
                                            </p:tav>
                                            <p:tav tm="100000">
                                              <p:val>
                                                <p:strVal val="#ppt_y"/>
                                              </p:val>
                                            </p:tav>
                                          </p:tavLst>
                                        </p:anim>
                                      </p:childTnLst>
                                    </p:cTn>
                                  </p:par>
                                </p:childTnLst>
                              </p:cTn>
                            </p:par>
                            <p:par>
                              <p:cTn id="55" fill="hold">
                                <p:stCondLst>
                                  <p:cond delay="1024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10740"/>
                                </p:stCondLst>
                                <p:childTnLst>
                                  <p:par>
                                    <p:cTn id="60" presetID="17" presetClass="entr" presetSubtype="1" fill="hold" grpId="0" nodeType="afterEffect">
                                      <p:stCondLst>
                                        <p:cond delay="0"/>
                                      </p:stCondLst>
                                      <p:iterate type="lt">
                                        <p:tmPct val="40000"/>
                                      </p:iterate>
                                      <p:childTnLst>
                                        <p:set>
                                          <p:cBhvr>
                                            <p:cTn id="61" dur="1" fill="hold">
                                              <p:stCondLst>
                                                <p:cond delay="0"/>
                                              </p:stCondLst>
                                            </p:cTn>
                                            <p:tgtEl>
                                              <p:spTgt spid="43"/>
                                            </p:tgtEl>
                                            <p:attrNameLst>
                                              <p:attrName>style.visibility</p:attrName>
                                            </p:attrNameLst>
                                          </p:cBhvr>
                                          <p:to>
                                            <p:strVal val="visible"/>
                                          </p:to>
                                        </p:set>
                                        <p:anim calcmode="lin" valueType="num">
                                          <p:cBhvr>
                                            <p:cTn id="62" dur="250" fill="hold"/>
                                            <p:tgtEl>
                                              <p:spTgt spid="43"/>
                                            </p:tgtEl>
                                            <p:attrNameLst>
                                              <p:attrName>ppt_x</p:attrName>
                                            </p:attrNameLst>
                                          </p:cBhvr>
                                          <p:tavLst>
                                            <p:tav tm="0">
                                              <p:val>
                                                <p:strVal val="#ppt_x"/>
                                              </p:val>
                                            </p:tav>
                                            <p:tav tm="100000">
                                              <p:val>
                                                <p:strVal val="#ppt_x"/>
                                              </p:val>
                                            </p:tav>
                                          </p:tavLst>
                                        </p:anim>
                                        <p:anim calcmode="lin" valueType="num">
                                          <p:cBhvr>
                                            <p:cTn id="63" dur="250" fill="hold"/>
                                            <p:tgtEl>
                                              <p:spTgt spid="43"/>
                                            </p:tgtEl>
                                            <p:attrNameLst>
                                              <p:attrName>ppt_y</p:attrName>
                                            </p:attrNameLst>
                                          </p:cBhvr>
                                          <p:tavLst>
                                            <p:tav tm="0">
                                              <p:val>
                                                <p:strVal val="#ppt_y-#ppt_h/2"/>
                                              </p:val>
                                            </p:tav>
                                            <p:tav tm="100000">
                                              <p:val>
                                                <p:strVal val="#ppt_y"/>
                                              </p:val>
                                            </p:tav>
                                          </p:tavLst>
                                        </p:anim>
                                        <p:anim calcmode="lin" valueType="num">
                                          <p:cBhvr>
                                            <p:cTn id="64" dur="250" fill="hold"/>
                                            <p:tgtEl>
                                              <p:spTgt spid="43"/>
                                            </p:tgtEl>
                                            <p:attrNameLst>
                                              <p:attrName>ppt_w</p:attrName>
                                            </p:attrNameLst>
                                          </p:cBhvr>
                                          <p:tavLst>
                                            <p:tav tm="0">
                                              <p:val>
                                                <p:strVal val="#ppt_w"/>
                                              </p:val>
                                            </p:tav>
                                            <p:tav tm="100000">
                                              <p:val>
                                                <p:strVal val="#ppt_w"/>
                                              </p:val>
                                            </p:tav>
                                          </p:tavLst>
                                        </p:anim>
                                        <p:anim calcmode="lin" valueType="num">
                                          <p:cBhvr>
                                            <p:cTn id="65" dur="250" fill="hold"/>
                                            <p:tgtEl>
                                              <p:spTgt spid="43"/>
                                            </p:tgtEl>
                                            <p:attrNameLst>
                                              <p:attrName>ppt_h</p:attrName>
                                            </p:attrNameLst>
                                          </p:cBhvr>
                                          <p:tavLst>
                                            <p:tav tm="0">
                                              <p:val>
                                                <p:fltVal val="0"/>
                                              </p:val>
                                            </p:tav>
                                            <p:tav tm="100000">
                                              <p:val>
                                                <p:strVal val="#ppt_h"/>
                                              </p:val>
                                            </p:tav>
                                          </p:tavLst>
                                        </p:anim>
                                      </p:childTnLst>
                                    </p:cTn>
                                  </p:par>
                                </p:childTnLst>
                              </p:cTn>
                            </p:par>
                            <p:par>
                              <p:cTn id="66" fill="hold">
                                <p:stCondLst>
                                  <p:cond delay="12690"/>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2"/>
                                            </p:tgtEl>
                                            <p:attrNameLst>
                                              <p:attrName>style.visibility</p:attrName>
                                            </p:attrNameLst>
                                          </p:cBhvr>
                                          <p:to>
                                            <p:strVal val="visible"/>
                                          </p:to>
                                        </p:set>
                                        <p:animEffect transition="in" filter="wipe(left)">
                                          <p:cBhvr>
                                            <p:cTn id="69" dur="100"/>
                                            <p:tgtEl>
                                              <p:spTgt spid="42"/>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2"/>
                                            </p:tgtEl>
                                          </p:cBhvr>
                                          <p:to x="80000" y="100000"/>
                                        </p:animScale>
                                        <p:anim by="(#ppt_w*0.10)" calcmode="lin" valueType="num">
                                          <p:cBhvr>
                                            <p:cTn id="72" dur="50" autoRev="1" fill="hold">
                                              <p:stCondLst>
                                                <p:cond delay="0"/>
                                              </p:stCondLst>
                                            </p:cTn>
                                            <p:tgtEl>
                                              <p:spTgt spid="42"/>
                                            </p:tgtEl>
                                            <p:attrNameLst>
                                              <p:attrName>ppt_x</p:attrName>
                                            </p:attrNameLst>
                                          </p:cBhvr>
                                        </p:anim>
                                        <p:anim by="(-#ppt_w*0.10)" calcmode="lin" valueType="num">
                                          <p:cBhvr>
                                            <p:cTn id="73" dur="50" autoRev="1" fill="hold">
                                              <p:stCondLst>
                                                <p:cond delay="0"/>
                                              </p:stCondLst>
                                            </p:cTn>
                                            <p:tgtEl>
                                              <p:spTgt spid="42"/>
                                            </p:tgtEl>
                                            <p:attrNameLst>
                                              <p:attrName>ppt_y</p:attrName>
                                            </p:attrNameLst>
                                          </p:cBhvr>
                                        </p:anim>
                                        <p:animRot by="-480000">
                                          <p:cBhvr>
                                            <p:cTn id="74" dur="50" autoRev="1" fill="hold">
                                              <p:stCondLst>
                                                <p:cond delay="0"/>
                                              </p:stCondLst>
                                            </p:cTn>
                                            <p:tgtEl>
                                              <p:spTgt spid="42"/>
                                            </p:tgtEl>
                                            <p:attrNameLst>
                                              <p:attrName>r</p:attrName>
                                            </p:attrNameLst>
                                          </p:cBhvr>
                                        </p:animRot>
                                      </p:childTnLst>
                                    </p:cTn>
                                  </p:par>
                                </p:childTnLst>
                              </p:cTn>
                            </p:par>
                            <p:par>
                              <p:cTn id="75" fill="hold">
                                <p:stCondLst>
                                  <p:cond delay="1543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46"/>
                                            </p:tgtEl>
                                            <p:attrNameLst>
                                              <p:attrName>style.visibility</p:attrName>
                                            </p:attrNameLst>
                                          </p:cBhvr>
                                          <p:to>
                                            <p:strVal val="visible"/>
                                          </p:to>
                                        </p:set>
                                        <p:animEffect transition="in" filter="wipe(left)">
                                          <p:cBhvr>
                                            <p:cTn id="78" dur="100"/>
                                            <p:tgtEl>
                                              <p:spTgt spid="46"/>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46"/>
                                            </p:tgtEl>
                                          </p:cBhvr>
                                          <p:to x="80000" y="100000"/>
                                        </p:animScale>
                                        <p:anim by="(#ppt_w*0.10)" calcmode="lin" valueType="num">
                                          <p:cBhvr>
                                            <p:cTn id="81" dur="50" autoRev="1" fill="hold">
                                              <p:stCondLst>
                                                <p:cond delay="0"/>
                                              </p:stCondLst>
                                            </p:cTn>
                                            <p:tgtEl>
                                              <p:spTgt spid="46"/>
                                            </p:tgtEl>
                                            <p:attrNameLst>
                                              <p:attrName>ppt_x</p:attrName>
                                            </p:attrNameLst>
                                          </p:cBhvr>
                                        </p:anim>
                                        <p:anim by="(-#ppt_w*0.10)" calcmode="lin" valueType="num">
                                          <p:cBhvr>
                                            <p:cTn id="82" dur="50" autoRev="1" fill="hold">
                                              <p:stCondLst>
                                                <p:cond delay="0"/>
                                              </p:stCondLst>
                                            </p:cTn>
                                            <p:tgtEl>
                                              <p:spTgt spid="46"/>
                                            </p:tgtEl>
                                            <p:attrNameLst>
                                              <p:attrName>ppt_y</p:attrName>
                                            </p:attrNameLst>
                                          </p:cBhvr>
                                        </p:anim>
                                        <p:animRot by="-480000">
                                          <p:cBhvr>
                                            <p:cTn id="83" dur="50" autoRev="1" fill="hold">
                                              <p:stCondLst>
                                                <p:cond delay="0"/>
                                              </p:stCondLst>
                                            </p:cTn>
                                            <p:tgtEl>
                                              <p:spTgt spid="46"/>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18" presetClass="entr" presetSubtype="12" fill="hold"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strips(downLeft)">
                                          <p:cBhvr>
                                            <p:cTn id="8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31" grpId="0" animBg="1"/>
          <p:bldP spid="32" grpId="0" animBg="1"/>
          <p:bldP spid="33" grpId="0" animBg="1"/>
          <p:bldP spid="34" grpId="0" animBg="1"/>
          <p:bldP spid="38" grpId="0"/>
          <p:bldP spid="38" grpId="1"/>
          <p:bldP spid="39" grpId="0"/>
          <p:bldP spid="41" grpId="0"/>
          <p:bldP spid="42" grpId="0"/>
          <p:bldP spid="42" grpId="1"/>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500"/>
                                </p:stCondLst>
                                <p:childTnLst>
                                  <p:par>
                                    <p:cTn id="14" presetID="17" presetClass="entr" presetSubtype="1" fill="hold" grpId="0" nodeType="afterEffect">
                                      <p:stCondLst>
                                        <p:cond delay="0"/>
                                      </p:stCondLst>
                                      <p:iterate type="lt">
                                        <p:tmPct val="40000"/>
                                      </p:iterate>
                                      <p:childTnLst>
                                        <p:set>
                                          <p:cBhvr>
                                            <p:cTn id="15" dur="1" fill="hold">
                                              <p:stCondLst>
                                                <p:cond delay="0"/>
                                              </p:stCondLst>
                                            </p:cTn>
                                            <p:tgtEl>
                                              <p:spTgt spid="39"/>
                                            </p:tgtEl>
                                            <p:attrNameLst>
                                              <p:attrName>style.visibility</p:attrName>
                                            </p:attrNameLst>
                                          </p:cBhvr>
                                          <p:to>
                                            <p:strVal val="visible"/>
                                          </p:to>
                                        </p:set>
                                        <p:anim calcmode="lin" valueType="num">
                                          <p:cBhvr>
                                            <p:cTn id="16" dur="250" fill="hold"/>
                                            <p:tgtEl>
                                              <p:spTgt spid="39"/>
                                            </p:tgtEl>
                                            <p:attrNameLst>
                                              <p:attrName>ppt_x</p:attrName>
                                            </p:attrNameLst>
                                          </p:cBhvr>
                                          <p:tavLst>
                                            <p:tav tm="0">
                                              <p:val>
                                                <p:strVal val="#ppt_x"/>
                                              </p:val>
                                            </p:tav>
                                            <p:tav tm="100000">
                                              <p:val>
                                                <p:strVal val="#ppt_x"/>
                                              </p:val>
                                            </p:tav>
                                          </p:tavLst>
                                        </p:anim>
                                        <p:anim calcmode="lin" valueType="num">
                                          <p:cBhvr>
                                            <p:cTn id="17" dur="250" fill="hold"/>
                                            <p:tgtEl>
                                              <p:spTgt spid="39"/>
                                            </p:tgtEl>
                                            <p:attrNameLst>
                                              <p:attrName>ppt_y</p:attrName>
                                            </p:attrNameLst>
                                          </p:cBhvr>
                                          <p:tavLst>
                                            <p:tav tm="0">
                                              <p:val>
                                                <p:strVal val="#ppt_y-#ppt_h/2"/>
                                              </p:val>
                                            </p:tav>
                                            <p:tav tm="100000">
                                              <p:val>
                                                <p:strVal val="#ppt_y"/>
                                              </p:val>
                                            </p:tav>
                                          </p:tavLst>
                                        </p:anim>
                                        <p:anim calcmode="lin" valueType="num">
                                          <p:cBhvr>
                                            <p:cTn id="18" dur="250" fill="hold"/>
                                            <p:tgtEl>
                                              <p:spTgt spid="39"/>
                                            </p:tgtEl>
                                            <p:attrNameLst>
                                              <p:attrName>ppt_w</p:attrName>
                                            </p:attrNameLst>
                                          </p:cBhvr>
                                          <p:tavLst>
                                            <p:tav tm="0">
                                              <p:val>
                                                <p:strVal val="#ppt_w"/>
                                              </p:val>
                                            </p:tav>
                                            <p:tav tm="100000">
                                              <p:val>
                                                <p:strVal val="#ppt_w"/>
                                              </p:val>
                                            </p:tav>
                                          </p:tavLst>
                                        </p:anim>
                                        <p:anim calcmode="lin" valueType="num">
                                          <p:cBhvr>
                                            <p:cTn id="19" dur="250" fill="hold"/>
                                            <p:tgtEl>
                                              <p:spTgt spid="39"/>
                                            </p:tgtEl>
                                            <p:attrNameLst>
                                              <p:attrName>ppt_h</p:attrName>
                                            </p:attrNameLst>
                                          </p:cBhvr>
                                          <p:tavLst>
                                            <p:tav tm="0">
                                              <p:val>
                                                <p:fltVal val="0"/>
                                              </p:val>
                                            </p:tav>
                                            <p:tav tm="100000">
                                              <p:val>
                                                <p:strVal val="#ppt_h"/>
                                              </p:val>
                                            </p:tav>
                                          </p:tavLst>
                                        </p:anim>
                                      </p:childTnLst>
                                    </p:cTn>
                                  </p:par>
                                </p:childTnLst>
                              </p:cTn>
                            </p:par>
                            <p:par>
                              <p:cTn id="20" fill="hold">
                                <p:stCondLst>
                                  <p:cond delay="325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38"/>
                                            </p:tgtEl>
                                            <p:attrNameLst>
                                              <p:attrName>style.visibility</p:attrName>
                                            </p:attrNameLst>
                                          </p:cBhvr>
                                          <p:to>
                                            <p:strVal val="visible"/>
                                          </p:to>
                                        </p:set>
                                        <p:animEffect transition="in" filter="wipe(left)">
                                          <p:cBhvr>
                                            <p:cTn id="23" dur="100"/>
                                            <p:tgtEl>
                                              <p:spTgt spid="38"/>
                                            </p:tgtEl>
                                          </p:cBhvr>
                                        </p:animEffect>
                                      </p:childTnLst>
                                    </p:cTn>
                                  </p:par>
                                  <p:par>
                                    <p:cTn id="24" presetID="36" presetClass="emph" presetSubtype="0" fill="hold" grpId="1" nodeType="withEffect">
                                      <p:stCondLst>
                                        <p:cond delay="0"/>
                                      </p:stCondLst>
                                      <p:iterate type="lt">
                                        <p:tmPct val="30000"/>
                                      </p:iterate>
                                      <p:childTnLst>
                                        <p:animScale>
                                          <p:cBhvr>
                                            <p:cTn id="25" dur="50" autoRev="1" fill="hold">
                                              <p:stCondLst>
                                                <p:cond delay="0"/>
                                              </p:stCondLst>
                                            </p:cTn>
                                            <p:tgtEl>
                                              <p:spTgt spid="38"/>
                                            </p:tgtEl>
                                          </p:cBhvr>
                                          <p:to x="80000" y="100000"/>
                                        </p:animScale>
                                        <p:anim by="(#ppt_w*0.10)" calcmode="lin" valueType="num">
                                          <p:cBhvr>
                                            <p:cTn id="26" dur="50" autoRev="1" fill="hold">
                                              <p:stCondLst>
                                                <p:cond delay="0"/>
                                              </p:stCondLst>
                                            </p:cTn>
                                            <p:tgtEl>
                                              <p:spTgt spid="38"/>
                                            </p:tgtEl>
                                            <p:attrNameLst>
                                              <p:attrName>ppt_x</p:attrName>
                                            </p:attrNameLst>
                                          </p:cBhvr>
                                        </p:anim>
                                        <p:anim by="(-#ppt_w*0.10)" calcmode="lin" valueType="num">
                                          <p:cBhvr>
                                            <p:cTn id="27" dur="50" autoRev="1" fill="hold">
                                              <p:stCondLst>
                                                <p:cond delay="0"/>
                                              </p:stCondLst>
                                            </p:cTn>
                                            <p:tgtEl>
                                              <p:spTgt spid="38"/>
                                            </p:tgtEl>
                                            <p:attrNameLst>
                                              <p:attrName>ppt_y</p:attrName>
                                            </p:attrNameLst>
                                          </p:cBhvr>
                                        </p:anim>
                                        <p:animRot by="-480000">
                                          <p:cBhvr>
                                            <p:cTn id="28" dur="50" autoRev="1" fill="hold">
                                              <p:stCondLst>
                                                <p:cond delay="0"/>
                                              </p:stCondLst>
                                            </p:cTn>
                                            <p:tgtEl>
                                              <p:spTgt spid="38"/>
                                            </p:tgtEl>
                                            <p:attrNameLst>
                                              <p:attrName>r</p:attrName>
                                            </p:attrNameLst>
                                          </p:cBhvr>
                                        </p:animRot>
                                      </p:childTnLst>
                                    </p:cTn>
                                  </p:par>
                                </p:childTnLst>
                              </p:cTn>
                            </p:par>
                            <p:par>
                              <p:cTn id="29" fill="hold">
                                <p:stCondLst>
                                  <p:cond delay="4790"/>
                                </p:stCondLst>
                                <p:childTnLst>
                                  <p:par>
                                    <p:cTn id="30" presetID="2" presetClass="entr" presetSubtype="1"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1000" fill="hold"/>
                                            <p:tgtEl>
                                              <p:spTgt spid="32"/>
                                            </p:tgtEl>
                                            <p:attrNameLst>
                                              <p:attrName>ppt_x</p:attrName>
                                            </p:attrNameLst>
                                          </p:cBhvr>
                                          <p:tavLst>
                                            <p:tav tm="0">
                                              <p:val>
                                                <p:strVal val="#ppt_x"/>
                                              </p:val>
                                            </p:tav>
                                            <p:tav tm="100000">
                                              <p:val>
                                                <p:strVal val="#ppt_x"/>
                                              </p:val>
                                            </p:tav>
                                          </p:tavLst>
                                        </p:anim>
                                        <p:anim calcmode="lin" valueType="num">
                                          <p:cBhvr additive="base">
                                            <p:cTn id="33" dur="1000" fill="hold"/>
                                            <p:tgtEl>
                                              <p:spTgt spid="32"/>
                                            </p:tgtEl>
                                            <p:attrNameLst>
                                              <p:attrName>ppt_y</p:attrName>
                                            </p:attrNameLst>
                                          </p:cBhvr>
                                          <p:tavLst>
                                            <p:tav tm="0">
                                              <p:val>
                                                <p:strVal val="0-#ppt_h/2"/>
                                              </p:val>
                                            </p:tav>
                                            <p:tav tm="100000">
                                              <p:val>
                                                <p:strVal val="#ppt_y"/>
                                              </p:val>
                                            </p:tav>
                                          </p:tavLst>
                                        </p:anim>
                                      </p:childTnLst>
                                    </p:cTn>
                                  </p:par>
                                </p:childTnLst>
                              </p:cTn>
                            </p:par>
                            <p:par>
                              <p:cTn id="34" fill="hold">
                                <p:stCondLst>
                                  <p:cond delay="579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par>
                              <p:cTn id="38" fill="hold">
                                <p:stCondLst>
                                  <p:cond delay="629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41"/>
                                            </p:tgtEl>
                                            <p:attrNameLst>
                                              <p:attrName>style.visibility</p:attrName>
                                            </p:attrNameLst>
                                          </p:cBhvr>
                                          <p:to>
                                            <p:strVal val="visible"/>
                                          </p:to>
                                        </p:set>
                                        <p:anim calcmode="lin" valueType="num">
                                          <p:cBhvr>
                                            <p:cTn id="41" dur="250" fill="hold"/>
                                            <p:tgtEl>
                                              <p:spTgt spid="41"/>
                                            </p:tgtEl>
                                            <p:attrNameLst>
                                              <p:attrName>ppt_x</p:attrName>
                                            </p:attrNameLst>
                                          </p:cBhvr>
                                          <p:tavLst>
                                            <p:tav tm="0">
                                              <p:val>
                                                <p:strVal val="#ppt_x"/>
                                              </p:val>
                                            </p:tav>
                                            <p:tav tm="100000">
                                              <p:val>
                                                <p:strVal val="#ppt_x"/>
                                              </p:val>
                                            </p:tav>
                                          </p:tavLst>
                                        </p:anim>
                                        <p:anim calcmode="lin" valueType="num">
                                          <p:cBhvr>
                                            <p:cTn id="42" dur="250" fill="hold"/>
                                            <p:tgtEl>
                                              <p:spTgt spid="41"/>
                                            </p:tgtEl>
                                            <p:attrNameLst>
                                              <p:attrName>ppt_y</p:attrName>
                                            </p:attrNameLst>
                                          </p:cBhvr>
                                          <p:tavLst>
                                            <p:tav tm="0">
                                              <p:val>
                                                <p:strVal val="#ppt_y-#ppt_h/2"/>
                                              </p:val>
                                            </p:tav>
                                            <p:tav tm="100000">
                                              <p:val>
                                                <p:strVal val="#ppt_y"/>
                                              </p:val>
                                            </p:tav>
                                          </p:tavLst>
                                        </p:anim>
                                        <p:anim calcmode="lin" valueType="num">
                                          <p:cBhvr>
                                            <p:cTn id="43" dur="250" fill="hold"/>
                                            <p:tgtEl>
                                              <p:spTgt spid="41"/>
                                            </p:tgtEl>
                                            <p:attrNameLst>
                                              <p:attrName>ppt_w</p:attrName>
                                            </p:attrNameLst>
                                          </p:cBhvr>
                                          <p:tavLst>
                                            <p:tav tm="0">
                                              <p:val>
                                                <p:strVal val="#ppt_w"/>
                                              </p:val>
                                            </p:tav>
                                            <p:tav tm="100000">
                                              <p:val>
                                                <p:strVal val="#ppt_w"/>
                                              </p:val>
                                            </p:tav>
                                          </p:tavLst>
                                        </p:anim>
                                        <p:anim calcmode="lin" valueType="num">
                                          <p:cBhvr>
                                            <p:cTn id="44" dur="250" fill="hold"/>
                                            <p:tgtEl>
                                              <p:spTgt spid="41"/>
                                            </p:tgtEl>
                                            <p:attrNameLst>
                                              <p:attrName>ppt_h</p:attrName>
                                            </p:attrNameLst>
                                          </p:cBhvr>
                                          <p:tavLst>
                                            <p:tav tm="0">
                                              <p:val>
                                                <p:fltVal val="0"/>
                                              </p:val>
                                            </p:tav>
                                            <p:tav tm="100000">
                                              <p:val>
                                                <p:strVal val="#ppt_h"/>
                                              </p:val>
                                            </p:tav>
                                          </p:tavLst>
                                        </p:anim>
                                      </p:childTnLst>
                                    </p:cTn>
                                  </p:par>
                                </p:childTnLst>
                              </p:cTn>
                            </p:par>
                            <p:par>
                              <p:cTn id="45" fill="hold">
                                <p:stCondLst>
                                  <p:cond delay="8240"/>
                                </p:stCondLst>
                                <p:childTnLst>
                                  <p:par>
                                    <p:cTn id="46" presetID="2" presetClass="entr" presetSubtype="1"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1000" fill="hold"/>
                                            <p:tgtEl>
                                              <p:spTgt spid="33"/>
                                            </p:tgtEl>
                                            <p:attrNameLst>
                                              <p:attrName>ppt_x</p:attrName>
                                            </p:attrNameLst>
                                          </p:cBhvr>
                                          <p:tavLst>
                                            <p:tav tm="0">
                                              <p:val>
                                                <p:strVal val="#ppt_x"/>
                                              </p:val>
                                            </p:tav>
                                            <p:tav tm="100000">
                                              <p:val>
                                                <p:strVal val="#ppt_x"/>
                                              </p:val>
                                            </p:tav>
                                          </p:tavLst>
                                        </p:anim>
                                        <p:anim calcmode="lin" valueType="num">
                                          <p:cBhvr additive="base">
                                            <p:cTn id="49" dur="1000" fill="hold"/>
                                            <p:tgtEl>
                                              <p:spTgt spid="33"/>
                                            </p:tgtEl>
                                            <p:attrNameLst>
                                              <p:attrName>ppt_y</p:attrName>
                                            </p:attrNameLst>
                                          </p:cBhvr>
                                          <p:tavLst>
                                            <p:tav tm="0">
                                              <p:val>
                                                <p:strVal val="0-#ppt_h/2"/>
                                              </p:val>
                                            </p:tav>
                                            <p:tav tm="100000">
                                              <p:val>
                                                <p:strVal val="#ppt_y"/>
                                              </p:val>
                                            </p:tav>
                                          </p:tavLst>
                                        </p:anim>
                                      </p:childTnLst>
                                    </p:cTn>
                                  </p:par>
                                </p:childTnLst>
                              </p:cTn>
                            </p:par>
                            <p:par>
                              <p:cTn id="50" fill="hold">
                                <p:stCondLst>
                                  <p:cond delay="9240"/>
                                </p:stCondLst>
                                <p:childTnLst>
                                  <p:par>
                                    <p:cTn id="51" presetID="2" presetClass="entr" presetSubtype="1"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1000" fill="hold"/>
                                            <p:tgtEl>
                                              <p:spTgt spid="34"/>
                                            </p:tgtEl>
                                            <p:attrNameLst>
                                              <p:attrName>ppt_x</p:attrName>
                                            </p:attrNameLst>
                                          </p:cBhvr>
                                          <p:tavLst>
                                            <p:tav tm="0">
                                              <p:val>
                                                <p:strVal val="#ppt_x"/>
                                              </p:val>
                                            </p:tav>
                                            <p:tav tm="100000">
                                              <p:val>
                                                <p:strVal val="#ppt_x"/>
                                              </p:val>
                                            </p:tav>
                                          </p:tavLst>
                                        </p:anim>
                                        <p:anim calcmode="lin" valueType="num">
                                          <p:cBhvr additive="base">
                                            <p:cTn id="54" dur="1000" fill="hold"/>
                                            <p:tgtEl>
                                              <p:spTgt spid="34"/>
                                            </p:tgtEl>
                                            <p:attrNameLst>
                                              <p:attrName>ppt_y</p:attrName>
                                            </p:attrNameLst>
                                          </p:cBhvr>
                                          <p:tavLst>
                                            <p:tav tm="0">
                                              <p:val>
                                                <p:strVal val="0-#ppt_h/2"/>
                                              </p:val>
                                            </p:tav>
                                            <p:tav tm="100000">
                                              <p:val>
                                                <p:strVal val="#ppt_y"/>
                                              </p:val>
                                            </p:tav>
                                          </p:tavLst>
                                        </p:anim>
                                      </p:childTnLst>
                                    </p:cTn>
                                  </p:par>
                                </p:childTnLst>
                              </p:cTn>
                            </p:par>
                            <p:par>
                              <p:cTn id="55" fill="hold">
                                <p:stCondLst>
                                  <p:cond delay="1024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10740"/>
                                </p:stCondLst>
                                <p:childTnLst>
                                  <p:par>
                                    <p:cTn id="60" presetID="17" presetClass="entr" presetSubtype="1" fill="hold" grpId="0" nodeType="afterEffect">
                                      <p:stCondLst>
                                        <p:cond delay="0"/>
                                      </p:stCondLst>
                                      <p:iterate type="lt">
                                        <p:tmPct val="40000"/>
                                      </p:iterate>
                                      <p:childTnLst>
                                        <p:set>
                                          <p:cBhvr>
                                            <p:cTn id="61" dur="1" fill="hold">
                                              <p:stCondLst>
                                                <p:cond delay="0"/>
                                              </p:stCondLst>
                                            </p:cTn>
                                            <p:tgtEl>
                                              <p:spTgt spid="43"/>
                                            </p:tgtEl>
                                            <p:attrNameLst>
                                              <p:attrName>style.visibility</p:attrName>
                                            </p:attrNameLst>
                                          </p:cBhvr>
                                          <p:to>
                                            <p:strVal val="visible"/>
                                          </p:to>
                                        </p:set>
                                        <p:anim calcmode="lin" valueType="num">
                                          <p:cBhvr>
                                            <p:cTn id="62" dur="250" fill="hold"/>
                                            <p:tgtEl>
                                              <p:spTgt spid="43"/>
                                            </p:tgtEl>
                                            <p:attrNameLst>
                                              <p:attrName>ppt_x</p:attrName>
                                            </p:attrNameLst>
                                          </p:cBhvr>
                                          <p:tavLst>
                                            <p:tav tm="0">
                                              <p:val>
                                                <p:strVal val="#ppt_x"/>
                                              </p:val>
                                            </p:tav>
                                            <p:tav tm="100000">
                                              <p:val>
                                                <p:strVal val="#ppt_x"/>
                                              </p:val>
                                            </p:tav>
                                          </p:tavLst>
                                        </p:anim>
                                        <p:anim calcmode="lin" valueType="num">
                                          <p:cBhvr>
                                            <p:cTn id="63" dur="250" fill="hold"/>
                                            <p:tgtEl>
                                              <p:spTgt spid="43"/>
                                            </p:tgtEl>
                                            <p:attrNameLst>
                                              <p:attrName>ppt_y</p:attrName>
                                            </p:attrNameLst>
                                          </p:cBhvr>
                                          <p:tavLst>
                                            <p:tav tm="0">
                                              <p:val>
                                                <p:strVal val="#ppt_y-#ppt_h/2"/>
                                              </p:val>
                                            </p:tav>
                                            <p:tav tm="100000">
                                              <p:val>
                                                <p:strVal val="#ppt_y"/>
                                              </p:val>
                                            </p:tav>
                                          </p:tavLst>
                                        </p:anim>
                                        <p:anim calcmode="lin" valueType="num">
                                          <p:cBhvr>
                                            <p:cTn id="64" dur="250" fill="hold"/>
                                            <p:tgtEl>
                                              <p:spTgt spid="43"/>
                                            </p:tgtEl>
                                            <p:attrNameLst>
                                              <p:attrName>ppt_w</p:attrName>
                                            </p:attrNameLst>
                                          </p:cBhvr>
                                          <p:tavLst>
                                            <p:tav tm="0">
                                              <p:val>
                                                <p:strVal val="#ppt_w"/>
                                              </p:val>
                                            </p:tav>
                                            <p:tav tm="100000">
                                              <p:val>
                                                <p:strVal val="#ppt_w"/>
                                              </p:val>
                                            </p:tav>
                                          </p:tavLst>
                                        </p:anim>
                                        <p:anim calcmode="lin" valueType="num">
                                          <p:cBhvr>
                                            <p:cTn id="65" dur="250" fill="hold"/>
                                            <p:tgtEl>
                                              <p:spTgt spid="43"/>
                                            </p:tgtEl>
                                            <p:attrNameLst>
                                              <p:attrName>ppt_h</p:attrName>
                                            </p:attrNameLst>
                                          </p:cBhvr>
                                          <p:tavLst>
                                            <p:tav tm="0">
                                              <p:val>
                                                <p:fltVal val="0"/>
                                              </p:val>
                                            </p:tav>
                                            <p:tav tm="100000">
                                              <p:val>
                                                <p:strVal val="#ppt_h"/>
                                              </p:val>
                                            </p:tav>
                                          </p:tavLst>
                                        </p:anim>
                                      </p:childTnLst>
                                    </p:cTn>
                                  </p:par>
                                </p:childTnLst>
                              </p:cTn>
                            </p:par>
                            <p:par>
                              <p:cTn id="66" fill="hold">
                                <p:stCondLst>
                                  <p:cond delay="12690"/>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2"/>
                                            </p:tgtEl>
                                            <p:attrNameLst>
                                              <p:attrName>style.visibility</p:attrName>
                                            </p:attrNameLst>
                                          </p:cBhvr>
                                          <p:to>
                                            <p:strVal val="visible"/>
                                          </p:to>
                                        </p:set>
                                        <p:animEffect transition="in" filter="wipe(left)">
                                          <p:cBhvr>
                                            <p:cTn id="69" dur="100"/>
                                            <p:tgtEl>
                                              <p:spTgt spid="42"/>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2"/>
                                            </p:tgtEl>
                                          </p:cBhvr>
                                          <p:to x="80000" y="100000"/>
                                        </p:animScale>
                                        <p:anim by="(#ppt_w*0.10)" calcmode="lin" valueType="num">
                                          <p:cBhvr>
                                            <p:cTn id="72" dur="50" autoRev="1" fill="hold">
                                              <p:stCondLst>
                                                <p:cond delay="0"/>
                                              </p:stCondLst>
                                            </p:cTn>
                                            <p:tgtEl>
                                              <p:spTgt spid="42"/>
                                            </p:tgtEl>
                                            <p:attrNameLst>
                                              <p:attrName>ppt_x</p:attrName>
                                            </p:attrNameLst>
                                          </p:cBhvr>
                                        </p:anim>
                                        <p:anim by="(-#ppt_w*0.10)" calcmode="lin" valueType="num">
                                          <p:cBhvr>
                                            <p:cTn id="73" dur="50" autoRev="1" fill="hold">
                                              <p:stCondLst>
                                                <p:cond delay="0"/>
                                              </p:stCondLst>
                                            </p:cTn>
                                            <p:tgtEl>
                                              <p:spTgt spid="42"/>
                                            </p:tgtEl>
                                            <p:attrNameLst>
                                              <p:attrName>ppt_y</p:attrName>
                                            </p:attrNameLst>
                                          </p:cBhvr>
                                        </p:anim>
                                        <p:animRot by="-480000">
                                          <p:cBhvr>
                                            <p:cTn id="74" dur="50" autoRev="1" fill="hold">
                                              <p:stCondLst>
                                                <p:cond delay="0"/>
                                              </p:stCondLst>
                                            </p:cTn>
                                            <p:tgtEl>
                                              <p:spTgt spid="42"/>
                                            </p:tgtEl>
                                            <p:attrNameLst>
                                              <p:attrName>r</p:attrName>
                                            </p:attrNameLst>
                                          </p:cBhvr>
                                        </p:animRot>
                                      </p:childTnLst>
                                    </p:cTn>
                                  </p:par>
                                </p:childTnLst>
                              </p:cTn>
                            </p:par>
                            <p:par>
                              <p:cTn id="75" fill="hold">
                                <p:stCondLst>
                                  <p:cond delay="1543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46"/>
                                            </p:tgtEl>
                                            <p:attrNameLst>
                                              <p:attrName>style.visibility</p:attrName>
                                            </p:attrNameLst>
                                          </p:cBhvr>
                                          <p:to>
                                            <p:strVal val="visible"/>
                                          </p:to>
                                        </p:set>
                                        <p:animEffect transition="in" filter="wipe(left)">
                                          <p:cBhvr>
                                            <p:cTn id="78" dur="100"/>
                                            <p:tgtEl>
                                              <p:spTgt spid="46"/>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46"/>
                                            </p:tgtEl>
                                          </p:cBhvr>
                                          <p:to x="80000" y="100000"/>
                                        </p:animScale>
                                        <p:anim by="(#ppt_w*0.10)" calcmode="lin" valueType="num">
                                          <p:cBhvr>
                                            <p:cTn id="81" dur="50" autoRev="1" fill="hold">
                                              <p:stCondLst>
                                                <p:cond delay="0"/>
                                              </p:stCondLst>
                                            </p:cTn>
                                            <p:tgtEl>
                                              <p:spTgt spid="46"/>
                                            </p:tgtEl>
                                            <p:attrNameLst>
                                              <p:attrName>ppt_x</p:attrName>
                                            </p:attrNameLst>
                                          </p:cBhvr>
                                        </p:anim>
                                        <p:anim by="(-#ppt_w*0.10)" calcmode="lin" valueType="num">
                                          <p:cBhvr>
                                            <p:cTn id="82" dur="50" autoRev="1" fill="hold">
                                              <p:stCondLst>
                                                <p:cond delay="0"/>
                                              </p:stCondLst>
                                            </p:cTn>
                                            <p:tgtEl>
                                              <p:spTgt spid="46"/>
                                            </p:tgtEl>
                                            <p:attrNameLst>
                                              <p:attrName>ppt_y</p:attrName>
                                            </p:attrNameLst>
                                          </p:cBhvr>
                                        </p:anim>
                                        <p:animRot by="-480000">
                                          <p:cBhvr>
                                            <p:cTn id="83" dur="50" autoRev="1" fill="hold">
                                              <p:stCondLst>
                                                <p:cond delay="0"/>
                                              </p:stCondLst>
                                            </p:cTn>
                                            <p:tgtEl>
                                              <p:spTgt spid="46"/>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18" presetClass="entr" presetSubtype="12" fill="hold"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strips(downLeft)">
                                          <p:cBhvr>
                                            <p:cTn id="8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31" grpId="0" animBg="1"/>
          <p:bldP spid="32" grpId="0" animBg="1"/>
          <p:bldP spid="33" grpId="0" animBg="1"/>
          <p:bldP spid="34" grpId="0" animBg="1"/>
          <p:bldP spid="38" grpId="0"/>
          <p:bldP spid="38" grpId="1"/>
          <p:bldP spid="39" grpId="0"/>
          <p:bldP spid="41" grpId="0"/>
          <p:bldP spid="42" grpId="0"/>
          <p:bldP spid="42" grpId="1"/>
          <p:bldP spid="43"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15660" y="1808157"/>
            <a:ext cx="3845925" cy="923330"/>
          </a:xfrm>
          <a:prstGeom prst="rect">
            <a:avLst/>
          </a:prstGeom>
          <a:noFill/>
        </p:spPr>
        <p:txBody>
          <a:bodyPr wrap="none" rtlCol="0">
            <a:spAutoFit/>
          </a:bodyPr>
          <a:lstStyle/>
          <a:p>
            <a:r>
              <a:rPr lang="en-US" altLang="zh-CN" sz="5400" dirty="0">
                <a:latin typeface="微软雅黑" panose="020B0503020204020204" pitchFamily="34" charset="-122"/>
                <a:ea typeface="微软雅黑" panose="020B0503020204020204" pitchFamily="34" charset="-122"/>
              </a:rPr>
              <a:t>Conclusion</a:t>
            </a:r>
            <a:endParaRPr lang="zh-CN" altLang="en-US" sz="5400"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6D50FBB-4F23-41BB-AEC6-75DBBCFEAA3B}"/>
              </a:ext>
            </a:extLst>
          </p:cNvPr>
          <p:cNvSpPr/>
          <p:nvPr/>
        </p:nvSpPr>
        <p:spPr>
          <a:xfrm>
            <a:off x="4077245" y="1433813"/>
            <a:ext cx="5222421" cy="2308324"/>
          </a:xfrm>
          <a:prstGeom prst="rect">
            <a:avLst/>
          </a:prstGeom>
        </p:spPr>
        <p:txBody>
          <a:bodyPr wrap="square">
            <a:spAutoFit/>
          </a:bodyPr>
          <a:lstStyle/>
          <a:p>
            <a:r>
              <a:rPr lang="en-US" altLang="zh-CN" sz="1200" dirty="0">
                <a:solidFill>
                  <a:schemeClr val="tx2">
                    <a:lumMod val="25000"/>
                  </a:schemeClr>
                </a:solidFill>
              </a:rPr>
              <a:t>We can split the project into </a:t>
            </a:r>
            <a:r>
              <a:rPr lang="en-US" altLang="zh-CN" sz="1200">
                <a:solidFill>
                  <a:schemeClr val="tx2">
                    <a:lumMod val="25000"/>
                  </a:schemeClr>
                </a:solidFill>
              </a:rPr>
              <a:t>serparts</a:t>
            </a:r>
            <a:r>
              <a:rPr lang="en-US" altLang="zh-CN" sz="1200" dirty="0">
                <a:solidFill>
                  <a:schemeClr val="tx2">
                    <a:lumMod val="25000"/>
                  </a:schemeClr>
                </a:solidFill>
              </a:rPr>
              <a:t>:</a:t>
            </a:r>
          </a:p>
          <a:p>
            <a:r>
              <a:rPr lang="en-US" altLang="zh-CN" sz="1200" dirty="0">
                <a:solidFill>
                  <a:schemeClr val="tx2">
                    <a:lumMod val="25000"/>
                  </a:schemeClr>
                </a:solidFill>
              </a:rPr>
              <a:t>Data cleansing: Using bash script to cut the data that we actually need.</a:t>
            </a:r>
          </a:p>
          <a:p>
            <a:r>
              <a:rPr lang="en-US" altLang="zh-CN" sz="1200" dirty="0">
                <a:solidFill>
                  <a:schemeClr val="tx2">
                    <a:lumMod val="25000"/>
                  </a:schemeClr>
                </a:solidFill>
              </a:rPr>
              <a:t>Data uploading: Utilized shell query in terminal to upload the data from local to HDFS, then connect data between HDFS and Hive.</a:t>
            </a:r>
          </a:p>
          <a:p>
            <a:r>
              <a:rPr lang="en-US" altLang="zh-CN" sz="1200" dirty="0">
                <a:solidFill>
                  <a:schemeClr val="tx2">
                    <a:lumMod val="25000"/>
                  </a:schemeClr>
                </a:solidFill>
              </a:rPr>
              <a:t>Data transfer: Promoted data transfer workflow with Sqoop, make it easier to transfer data between data warehouse and relational database.</a:t>
            </a:r>
          </a:p>
          <a:p>
            <a:r>
              <a:rPr lang="en-US" altLang="zh-CN" sz="1200" dirty="0">
                <a:solidFill>
                  <a:schemeClr val="tx2">
                    <a:lumMod val="25000"/>
                  </a:schemeClr>
                </a:solidFill>
              </a:rPr>
              <a:t>Machine Learning: Built a spark model to predict user loyalty.</a:t>
            </a:r>
          </a:p>
          <a:p>
            <a:r>
              <a:rPr lang="en-US" altLang="zh-CN" sz="1200" dirty="0">
                <a:solidFill>
                  <a:schemeClr val="tx2">
                    <a:lumMod val="25000"/>
                  </a:schemeClr>
                </a:solidFill>
              </a:rPr>
              <a:t>Data transaction: Composed up MySQL database for real time transaction.</a:t>
            </a:r>
          </a:p>
          <a:p>
            <a:r>
              <a:rPr lang="en-US" altLang="zh-CN" sz="1200" dirty="0">
                <a:solidFill>
                  <a:schemeClr val="tx2">
                    <a:lumMod val="25000"/>
                  </a:schemeClr>
                </a:solidFill>
              </a:rPr>
              <a:t>Web server: Spring micro service and Angular framework were used to support a better online visualization.</a:t>
            </a:r>
          </a:p>
          <a:p>
            <a:endParaRPr lang="zh-CN" altLang="en-US" sz="1200" dirty="0">
              <a:solidFill>
                <a:schemeClr val="tx2">
                  <a:lumMod val="25000"/>
                </a:schemeClr>
              </a:solidFill>
            </a:endParaRPr>
          </a:p>
        </p:txBody>
      </p:sp>
    </p:spTree>
    <p:extLst>
      <p:ext uri="{BB962C8B-B14F-4D97-AF65-F5344CB8AC3E}">
        <p14:creationId xmlns:p14="http://schemas.microsoft.com/office/powerpoint/2010/main" val="4981703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12995724-6A8B-4CBE-BC4E-E2F26CDC0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7" name="矩形 6">
            <a:extLst>
              <a:ext uri="{FF2B5EF4-FFF2-40B4-BE49-F238E27FC236}">
                <a16:creationId xmlns:a16="http://schemas.microsoft.com/office/drawing/2014/main" id="{3A6A4DBD-8FB0-49EF-93E8-D1D70CC9E4E6}"/>
              </a:ext>
            </a:extLst>
          </p:cNvPr>
          <p:cNvSpPr/>
          <p:nvPr/>
        </p:nvSpPr>
        <p:spPr>
          <a:xfrm>
            <a:off x="5943934" y="1102386"/>
            <a:ext cx="352532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THANKS</a:t>
            </a:r>
            <a:endParaRPr lang="zh-CN" alt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17980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ppt_x"/>
                                              </p:val>
                                            </p:tav>
                                            <p:tav tm="100000">
                                              <p:val>
                                                <p:strVal val="#ppt_x"/>
                                              </p:val>
                                            </p:tav>
                                          </p:tavLst>
                                        </p:anim>
                                        <p:anim calcmode="lin" valueType="num">
                                          <p:cBhvr additive="base">
                                            <p:cTn id="22" dur="1000" fill="hold"/>
                                            <p:tgtEl>
                                              <p:spTgt spid="9"/>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000"/>
                                </p:stCondLst>
                                <p:childTnLst>
                                  <p:par>
                                    <p:cTn id="29" presetID="2" presetClass="entr" presetSubtype="1"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1000" fill="hold"/>
                                            <p:tgtEl>
                                              <p:spTgt spid="15"/>
                                            </p:tgtEl>
                                            <p:attrNameLst>
                                              <p:attrName>ppt_x</p:attrName>
                                            </p:attrNameLst>
                                          </p:cBhvr>
                                          <p:tavLst>
                                            <p:tav tm="0">
                                              <p:val>
                                                <p:strVal val="#ppt_x"/>
                                              </p:val>
                                            </p:tav>
                                            <p:tav tm="100000">
                                              <p:val>
                                                <p:strVal val="#ppt_x"/>
                                              </p:val>
                                            </p:tav>
                                          </p:tavLst>
                                        </p:anim>
                                        <p:anim calcmode="lin" valueType="num">
                                          <p:cBhvr additive="base">
                                            <p:cTn id="32" dur="1000" fill="hold"/>
                                            <p:tgtEl>
                                              <p:spTgt spid="15"/>
                                            </p:tgtEl>
                                            <p:attrNameLst>
                                              <p:attrName>ppt_y</p:attrName>
                                            </p:attrNameLst>
                                          </p:cBhvr>
                                          <p:tavLst>
                                            <p:tav tm="0">
                                              <p:val>
                                                <p:strVal val="0-#ppt_h/2"/>
                                              </p:val>
                                            </p:tav>
                                            <p:tav tm="100000">
                                              <p:val>
                                                <p:strVal val="#ppt_y"/>
                                              </p:val>
                                            </p:tav>
                                          </p:tavLst>
                                        </p:anim>
                                      </p:childTnLst>
                                    </p:cTn>
                                  </p:par>
                                </p:childTnLst>
                              </p:cTn>
                            </p:par>
                            <p:par>
                              <p:cTn id="33" fill="hold">
                                <p:stCondLst>
                                  <p:cond delay="4000"/>
                                </p:stCondLst>
                                <p:childTnLst>
                                  <p:par>
                                    <p:cTn id="34" presetID="2" presetClass="entr" presetSubtype="1"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1000" fill="hold"/>
                                            <p:tgtEl>
                                              <p:spTgt spid="18"/>
                                            </p:tgtEl>
                                            <p:attrNameLst>
                                              <p:attrName>ppt_x</p:attrName>
                                            </p:attrNameLst>
                                          </p:cBhvr>
                                          <p:tavLst>
                                            <p:tav tm="0">
                                              <p:val>
                                                <p:strVal val="#ppt_x"/>
                                              </p:val>
                                            </p:tav>
                                            <p:tav tm="100000">
                                              <p:val>
                                                <p:strVal val="#ppt_x"/>
                                              </p:val>
                                            </p:tav>
                                          </p:tavLst>
                                        </p:anim>
                                        <p:anim calcmode="lin" valueType="num">
                                          <p:cBhvr additive="base">
                                            <p:cTn id="37"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1" grpId="0"/>
          <p:bldP spid="22" grpId="0"/>
          <p:bldP spid="23" grpId="0"/>
          <p:bldP spid="24"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A6A4DBD-8FB0-49EF-93E8-D1D70CC9E4E6}"/>
              </a:ext>
            </a:extLst>
          </p:cNvPr>
          <p:cNvSpPr/>
          <p:nvPr/>
        </p:nvSpPr>
        <p:spPr>
          <a:xfrm>
            <a:off x="5914905" y="826615"/>
            <a:ext cx="3915046"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Background</a:t>
            </a:r>
            <a:endParaRPr lang="zh-CN" altLang="en-US" sz="48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31EDC36B-B845-4A2C-A2F9-55168A70A1F9}"/>
              </a:ext>
            </a:extLst>
          </p:cNvPr>
          <p:cNvGrpSpPr/>
          <p:nvPr/>
        </p:nvGrpSpPr>
        <p:grpSpPr>
          <a:xfrm>
            <a:off x="4117917" y="2053663"/>
            <a:ext cx="1234668" cy="1269400"/>
            <a:chOff x="2812677" y="3391963"/>
            <a:chExt cx="877066" cy="877066"/>
          </a:xfrm>
        </p:grpSpPr>
        <p:sp>
          <p:nvSpPr>
            <p:cNvPr id="13" name="椭圆 50">
              <a:extLst>
                <a:ext uri="{FF2B5EF4-FFF2-40B4-BE49-F238E27FC236}">
                  <a16:creationId xmlns:a16="http://schemas.microsoft.com/office/drawing/2014/main" id="{04ED7E17-3423-46F9-9B8D-C2686A7B7C2B}"/>
                </a:ext>
              </a:extLst>
            </p:cNvPr>
            <p:cNvSpPr>
              <a:spLocks noChangeArrowheads="1"/>
            </p:cNvSpPr>
            <p:nvPr/>
          </p:nvSpPr>
          <p:spPr bwMode="auto">
            <a:xfrm>
              <a:off x="2812677" y="3391963"/>
              <a:ext cx="877066" cy="877066"/>
            </a:xfrm>
            <a:prstGeom prst="ellipse">
              <a:avLst/>
            </a:prstGeom>
            <a:solidFill>
              <a:srgbClr val="414455"/>
            </a:solidFill>
            <a:ln w="76200" cap="sq" cmpd="sng">
              <a:solidFill>
                <a:schemeClr val="bg1">
                  <a:lumMod val="95000"/>
                </a:schemeClr>
              </a:solidFill>
              <a:round/>
              <a:headEnd/>
              <a:tailEnd/>
            </a:ln>
          </p:spPr>
          <p:txBody>
            <a:bodyPr anchor="ctr"/>
            <a:lstStyle/>
            <a:p>
              <a:pPr algn="ctr"/>
              <a:endParaRPr lang="zh-CN" altLang="zh-CN" sz="2400" dirty="0">
                <a:solidFill>
                  <a:srgbClr val="FFFFFF"/>
                </a:solidFill>
                <a:latin typeface="宋体" panose="02010600030101010101" pitchFamily="2" charset="-122"/>
                <a:sym typeface="宋体" panose="02010600030101010101" pitchFamily="2" charset="-122"/>
              </a:endParaRPr>
            </a:p>
          </p:txBody>
        </p:sp>
        <p:pic>
          <p:nvPicPr>
            <p:cNvPr id="14" name="Picture 4" descr="D:\360data\重要数据\桌面\未标题-3.png">
              <a:extLst>
                <a:ext uri="{FF2B5EF4-FFF2-40B4-BE49-F238E27FC236}">
                  <a16:creationId xmlns:a16="http://schemas.microsoft.com/office/drawing/2014/main" id="{47AFB692-6B63-4790-95B3-A7EE4E1BD0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矩形 21">
            <a:extLst>
              <a:ext uri="{FF2B5EF4-FFF2-40B4-BE49-F238E27FC236}">
                <a16:creationId xmlns:a16="http://schemas.microsoft.com/office/drawing/2014/main" id="{8AD30CFF-E2AA-4C40-94EB-E20A8AA2BA5F}"/>
              </a:ext>
            </a:extLst>
          </p:cNvPr>
          <p:cNvSpPr/>
          <p:nvPr/>
        </p:nvSpPr>
        <p:spPr>
          <a:xfrm>
            <a:off x="2352907" y="3719285"/>
            <a:ext cx="8151542" cy="1477328"/>
          </a:xfrm>
          <a:prstGeom prst="rect">
            <a:avLst/>
          </a:prstGeom>
        </p:spPr>
        <p:txBody>
          <a:bodyPr wrap="square">
            <a:spAutoFit/>
          </a:bodyPr>
          <a:lstStyle/>
          <a:p>
            <a:pPr algn="ctr"/>
            <a:r>
              <a:rPr lang="en-US" altLang="zh-CN" dirty="0">
                <a:latin typeface="Microsoft YaHei" panose="020B0503020204020204" pitchFamily="34" charset="-122"/>
                <a:ea typeface="Microsoft YaHei" panose="020B0503020204020204" pitchFamily="34" charset="-122"/>
              </a:rPr>
              <a:t>“Double 11” is a crazy day in China makes the Black Friday and Cyber Monday look tame. The goal of this project is to use different technology to analyze users’ shopping behaviors.</a:t>
            </a:r>
          </a:p>
          <a:p>
            <a:pPr algn="ctr"/>
            <a:r>
              <a:rPr lang="en-US" altLang="zh-CN" dirty="0">
                <a:solidFill>
                  <a:schemeClr val="tx2">
                    <a:lumMod val="25000"/>
                  </a:schemeClr>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Click here for full project.</a:t>
            </a:r>
            <a:endParaRPr lang="en-US" altLang="zh-CN" dirty="0">
              <a:solidFill>
                <a:schemeClr val="tx2">
                  <a:lumMod val="25000"/>
                </a:schemeClr>
              </a:solidFill>
              <a:latin typeface="Microsoft YaHei" panose="020B0503020204020204" pitchFamily="34" charset="-122"/>
              <a:ea typeface="Microsoft YaHei" panose="020B0503020204020204" pitchFamily="34" charset="-122"/>
            </a:endParaRPr>
          </a:p>
          <a:p>
            <a:pPr algn="ctr"/>
            <a:r>
              <a:rPr lang="en-US" altLang="zh-CN" dirty="0">
                <a:solidFill>
                  <a:schemeClr val="tx2">
                    <a:lumMod val="25000"/>
                  </a:schemeClr>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Dataset Link</a:t>
            </a:r>
            <a:endParaRPr lang="zh-CN" altLang="en-US" dirty="0">
              <a:solidFill>
                <a:schemeClr val="tx2">
                  <a:lumMod val="2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26275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14:presetBounceEnd="50000">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14:bounceEnd="50000">
                                          <p:cBhvr additive="base">
                                            <p:cTn id="12" dur="10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13" dur="1000" fill="hold"/>
                                            <p:tgtEl>
                                              <p:spTgt spid="12"/>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fill="hold"/>
                                            <p:tgtEl>
                                              <p:spTgt spid="12"/>
                                            </p:tgtEl>
                                            <p:attrNameLst>
                                              <p:attrName>ppt_x</p:attrName>
                                            </p:attrNameLst>
                                          </p:cBhvr>
                                          <p:tavLst>
                                            <p:tav tm="0">
                                              <p:val>
                                                <p:strVal val="#ppt_x"/>
                                              </p:val>
                                            </p:tav>
                                            <p:tav tm="100000">
                                              <p:val>
                                                <p:strVal val="#ppt_x"/>
                                              </p:val>
                                            </p:tav>
                                          </p:tavLst>
                                        </p:anim>
                                        <p:anim calcmode="lin" valueType="num">
                                          <p:cBhvr additive="base">
                                            <p:cTn id="13" dur="1000" fill="hold"/>
                                            <p:tgtEl>
                                              <p:spTgt spid="12"/>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A6A4DBD-8FB0-49EF-93E8-D1D70CC9E4E6}"/>
              </a:ext>
            </a:extLst>
          </p:cNvPr>
          <p:cNvSpPr/>
          <p:nvPr/>
        </p:nvSpPr>
        <p:spPr>
          <a:xfrm>
            <a:off x="5914905" y="826615"/>
            <a:ext cx="4073744"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Introduction</a:t>
            </a:r>
            <a:endParaRPr lang="zh-CN" altLang="en-US" sz="4800"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AD30CFF-E2AA-4C40-94EB-E20A8AA2BA5F}"/>
              </a:ext>
            </a:extLst>
          </p:cNvPr>
          <p:cNvSpPr/>
          <p:nvPr/>
        </p:nvSpPr>
        <p:spPr>
          <a:xfrm>
            <a:off x="2165129" y="2437492"/>
            <a:ext cx="8151542" cy="1477328"/>
          </a:xfrm>
          <a:prstGeom prst="rect">
            <a:avLst/>
          </a:prstGeom>
        </p:spPr>
        <p:txBody>
          <a:bodyPr wrap="square">
            <a:spAutoFit/>
          </a:bodyPr>
          <a:lstStyle/>
          <a:p>
            <a:pPr algn="ctr"/>
            <a:r>
              <a:rPr lang="en-US" altLang="zh-CN" dirty="0">
                <a:solidFill>
                  <a:schemeClr val="bg2">
                    <a:lumMod val="75000"/>
                  </a:schemeClr>
                </a:solidFill>
                <a:latin typeface="Microsoft YaHei" panose="020B0503020204020204" pitchFamily="34" charset="-122"/>
                <a:ea typeface="Microsoft YaHei" panose="020B0503020204020204" pitchFamily="34" charset="-122"/>
              </a:rPr>
              <a:t>The project contains several technologies to create a closed cycle from data cleansing to data uploading, data analyzing, machine learning predicting until data visualization. The project considered different scenarios based on real production environment. The data is the user log info generated on 11</a:t>
            </a:r>
            <a:r>
              <a:rPr lang="en-US" altLang="zh-CN" baseline="30000" dirty="0">
                <a:solidFill>
                  <a:schemeClr val="bg2">
                    <a:lumMod val="75000"/>
                  </a:schemeClr>
                </a:solidFill>
                <a:latin typeface="Microsoft YaHei" panose="020B0503020204020204" pitchFamily="34" charset="-122"/>
                <a:ea typeface="Microsoft YaHei" panose="020B0503020204020204" pitchFamily="34" charset="-122"/>
              </a:rPr>
              <a:t>th</a:t>
            </a:r>
            <a:r>
              <a:rPr lang="en-US" altLang="zh-CN" dirty="0">
                <a:solidFill>
                  <a:schemeClr val="bg2">
                    <a:lumMod val="75000"/>
                  </a:schemeClr>
                </a:solidFill>
                <a:latin typeface="Microsoft YaHei" panose="020B0503020204020204" pitchFamily="34" charset="-122"/>
                <a:ea typeface="Microsoft YaHei" panose="020B0503020204020204" pitchFamily="34" charset="-122"/>
              </a:rPr>
              <a:t> November in 2015 from Alibaba.</a:t>
            </a:r>
            <a:endParaRPr lang="zh-CN" altLang="en-US" dirty="0">
              <a:solidFill>
                <a:schemeClr val="bg2">
                  <a:lumMod val="7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282560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038225" y="1790700"/>
            <a:ext cx="2677721" cy="1200329"/>
          </a:xfrm>
          <a:prstGeom prst="rect">
            <a:avLst/>
          </a:prstGeom>
          <a:noFill/>
        </p:spPr>
        <p:txBody>
          <a:bodyPr wrap="none" rtlCol="0">
            <a:spAutoFit/>
          </a:bodyPr>
          <a:lstStyle/>
          <a:p>
            <a:r>
              <a:rPr lang="en-US" altLang="zh-CN" sz="7200" dirty="0">
                <a:latin typeface="微软雅黑" panose="020B0503020204020204" pitchFamily="34" charset="-122"/>
                <a:ea typeface="微软雅黑" panose="020B0503020204020204" pitchFamily="34" charset="-122"/>
              </a:rPr>
              <a:t>Step1</a:t>
            </a:r>
            <a:endParaRPr lang="zh-CN" altLang="en-US" sz="720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C6A3E25-607B-4C26-A1F0-D2FD7B7491B2}"/>
              </a:ext>
            </a:extLst>
          </p:cNvPr>
          <p:cNvGrpSpPr/>
          <p:nvPr/>
        </p:nvGrpSpPr>
        <p:grpSpPr>
          <a:xfrm>
            <a:off x="6238875" y="1762125"/>
            <a:ext cx="514350" cy="2638425"/>
            <a:chOff x="5172075" y="1009650"/>
            <a:chExt cx="514350" cy="2638425"/>
          </a:xfrm>
        </p:grpSpPr>
        <p:cxnSp>
          <p:nvCxnSpPr>
            <p:cNvPr id="8" name="直接连接符 7">
              <a:extLst>
                <a:ext uri="{FF2B5EF4-FFF2-40B4-BE49-F238E27FC236}">
                  <a16:creationId xmlns:a16="http://schemas.microsoft.com/office/drawing/2014/main" id="{19299AD8-9D60-4B43-ABC7-2974647016CC}"/>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37A679-186A-4A1E-B6A5-EFFF25CC42D3}"/>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598EE68-FC24-4471-8576-188585F328A6}"/>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EEF745-95A8-47EC-8E31-49CCFC54D799}"/>
              </a:ext>
            </a:extLst>
          </p:cNvPr>
          <p:cNvGrpSpPr/>
          <p:nvPr/>
        </p:nvGrpSpPr>
        <p:grpSpPr>
          <a:xfrm flipH="1">
            <a:off x="9338582" y="1771650"/>
            <a:ext cx="514350" cy="2638425"/>
            <a:chOff x="5172075" y="1009650"/>
            <a:chExt cx="514350" cy="2638425"/>
          </a:xfrm>
        </p:grpSpPr>
        <p:cxnSp>
          <p:nvCxnSpPr>
            <p:cNvPr id="15" name="直接连接符 14">
              <a:extLst>
                <a:ext uri="{FF2B5EF4-FFF2-40B4-BE49-F238E27FC236}">
                  <a16:creationId xmlns:a16="http://schemas.microsoft.com/office/drawing/2014/main" id="{350EF985-F7A6-44D0-BC46-05E47DB63BD3}"/>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3158D7-B3B7-4F14-B3C0-9F0F0E156F3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699D8AB-8915-4F83-BEED-2722898F14E3}"/>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268489CE-A8A8-49A9-9CE7-B88650BB13F9}"/>
              </a:ext>
            </a:extLst>
          </p:cNvPr>
          <p:cNvSpPr/>
          <p:nvPr/>
        </p:nvSpPr>
        <p:spPr>
          <a:xfrm>
            <a:off x="7145657" y="1596509"/>
            <a:ext cx="2135521" cy="369332"/>
          </a:xfrm>
          <a:prstGeom prst="rect">
            <a:avLst/>
          </a:prstGeom>
        </p:spPr>
        <p:txBody>
          <a:bodyPr wrap="none">
            <a:spAutoFit/>
          </a:bodyPr>
          <a:lstStyle/>
          <a:p>
            <a:r>
              <a:rPr lang="en-US" altLang="zh-CN" dirty="0"/>
              <a:t>Set up environment</a:t>
            </a:r>
            <a:endParaRPr lang="zh-CN" altLang="en-US" dirty="0"/>
          </a:p>
        </p:txBody>
      </p:sp>
      <p:sp>
        <p:nvSpPr>
          <p:cNvPr id="19" name="矩形 18">
            <a:extLst>
              <a:ext uri="{FF2B5EF4-FFF2-40B4-BE49-F238E27FC236}">
                <a16:creationId xmlns:a16="http://schemas.microsoft.com/office/drawing/2014/main" id="{66D50FBB-4F23-41BB-AEC6-75DBBCFEAA3B}"/>
              </a:ext>
            </a:extLst>
          </p:cNvPr>
          <p:cNvSpPr/>
          <p:nvPr/>
        </p:nvSpPr>
        <p:spPr>
          <a:xfrm>
            <a:off x="6595383" y="2474223"/>
            <a:ext cx="3038475" cy="1754326"/>
          </a:xfrm>
          <a:prstGeom prst="rect">
            <a:avLst/>
          </a:prstGeom>
        </p:spPr>
        <p:txBody>
          <a:bodyPr wrap="square">
            <a:spAutoFit/>
          </a:bodyPr>
          <a:lstStyle/>
          <a:p>
            <a:r>
              <a:rPr lang="en-US" sz="1200" dirty="0">
                <a:solidFill>
                  <a:schemeClr val="tx2">
                    <a:lumMod val="25000"/>
                  </a:schemeClr>
                </a:solidFill>
              </a:rPr>
              <a:t>Operation System: Ubuntu 18.04.3 LTS </a:t>
            </a:r>
          </a:p>
          <a:p>
            <a:r>
              <a:rPr lang="en-US" sz="1200" dirty="0">
                <a:solidFill>
                  <a:schemeClr val="tx2">
                    <a:lumMod val="25000"/>
                  </a:schemeClr>
                </a:solidFill>
              </a:rPr>
              <a:t>Java: JDK 1.8 </a:t>
            </a:r>
          </a:p>
          <a:p>
            <a:r>
              <a:rPr lang="en-US" sz="1200" dirty="0">
                <a:solidFill>
                  <a:schemeClr val="tx2">
                    <a:lumMod val="25000"/>
                  </a:schemeClr>
                </a:solidFill>
              </a:rPr>
              <a:t>Hadoop version: Hadoop 3.2.1 </a:t>
            </a:r>
          </a:p>
          <a:p>
            <a:r>
              <a:rPr lang="en-US" sz="1200" dirty="0">
                <a:solidFill>
                  <a:schemeClr val="tx2">
                    <a:lumMod val="25000"/>
                  </a:schemeClr>
                </a:solidFill>
              </a:rPr>
              <a:t>Hive version: Apache-Hive 3.1.2</a:t>
            </a:r>
          </a:p>
          <a:p>
            <a:r>
              <a:rPr lang="en-US" altLang="zh-CN" sz="1200" dirty="0">
                <a:solidFill>
                  <a:schemeClr val="tx2">
                    <a:lumMod val="25000"/>
                  </a:schemeClr>
                </a:solidFill>
              </a:rPr>
              <a:t>Sqoop version: Apache-Sqoop 1.4.7</a:t>
            </a:r>
          </a:p>
          <a:p>
            <a:r>
              <a:rPr lang="en-US" altLang="zh-CN" sz="1200" dirty="0">
                <a:solidFill>
                  <a:schemeClr val="tx2">
                    <a:lumMod val="25000"/>
                  </a:schemeClr>
                </a:solidFill>
              </a:rPr>
              <a:t>MySQL version: MySQL 5.7</a:t>
            </a:r>
          </a:p>
          <a:p>
            <a:r>
              <a:rPr lang="en-US" altLang="zh-CN" sz="1200" dirty="0">
                <a:solidFill>
                  <a:schemeClr val="tx2">
                    <a:lumMod val="25000"/>
                  </a:schemeClr>
                </a:solidFill>
              </a:rPr>
              <a:t>Spark version: Apache Spark 2.4.4</a:t>
            </a:r>
          </a:p>
          <a:p>
            <a:r>
              <a:rPr lang="en-US" altLang="zh-CN" sz="1200" dirty="0">
                <a:solidFill>
                  <a:schemeClr val="tx2">
                    <a:lumMod val="25000"/>
                  </a:schemeClr>
                </a:solidFill>
              </a:rPr>
              <a:t>Spring version: Spring-boot 2.2.1</a:t>
            </a:r>
          </a:p>
          <a:p>
            <a:r>
              <a:rPr lang="en-US" altLang="zh-CN" sz="1200" dirty="0">
                <a:solidFill>
                  <a:schemeClr val="tx2">
                    <a:lumMod val="25000"/>
                  </a:schemeClr>
                </a:solidFill>
              </a:rPr>
              <a:t>Angular version: Angular 8</a:t>
            </a:r>
          </a:p>
        </p:txBody>
      </p:sp>
    </p:spTree>
    <p:extLst>
      <p:ext uri="{BB962C8B-B14F-4D97-AF65-F5344CB8AC3E}">
        <p14:creationId xmlns:p14="http://schemas.microsoft.com/office/powerpoint/2010/main" val="3183636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038225" y="1790700"/>
            <a:ext cx="2677721" cy="1200329"/>
          </a:xfrm>
          <a:prstGeom prst="rect">
            <a:avLst/>
          </a:prstGeom>
          <a:noFill/>
        </p:spPr>
        <p:txBody>
          <a:bodyPr wrap="none" rtlCol="0">
            <a:spAutoFit/>
          </a:bodyPr>
          <a:lstStyle/>
          <a:p>
            <a:r>
              <a:rPr lang="en-US" altLang="zh-CN" sz="7200" dirty="0">
                <a:latin typeface="微软雅黑" panose="020B0503020204020204" pitchFamily="34" charset="-122"/>
                <a:ea typeface="微软雅黑" panose="020B0503020204020204" pitchFamily="34" charset="-122"/>
              </a:rPr>
              <a:t>Step2</a:t>
            </a:r>
            <a:endParaRPr lang="zh-CN" altLang="en-US" sz="720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C6A3E25-607B-4C26-A1F0-D2FD7B7491B2}"/>
              </a:ext>
            </a:extLst>
          </p:cNvPr>
          <p:cNvGrpSpPr/>
          <p:nvPr/>
        </p:nvGrpSpPr>
        <p:grpSpPr>
          <a:xfrm>
            <a:off x="6238875" y="1762125"/>
            <a:ext cx="514350" cy="2638425"/>
            <a:chOff x="5172075" y="1009650"/>
            <a:chExt cx="514350" cy="2638425"/>
          </a:xfrm>
        </p:grpSpPr>
        <p:cxnSp>
          <p:nvCxnSpPr>
            <p:cNvPr id="8" name="直接连接符 7">
              <a:extLst>
                <a:ext uri="{FF2B5EF4-FFF2-40B4-BE49-F238E27FC236}">
                  <a16:creationId xmlns:a16="http://schemas.microsoft.com/office/drawing/2014/main" id="{19299AD8-9D60-4B43-ABC7-2974647016CC}"/>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37A679-186A-4A1E-B6A5-EFFF25CC42D3}"/>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598EE68-FC24-4471-8576-188585F328A6}"/>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EEF745-95A8-47EC-8E31-49CCFC54D799}"/>
              </a:ext>
            </a:extLst>
          </p:cNvPr>
          <p:cNvGrpSpPr/>
          <p:nvPr/>
        </p:nvGrpSpPr>
        <p:grpSpPr>
          <a:xfrm flipH="1">
            <a:off x="9338582" y="1771650"/>
            <a:ext cx="514350" cy="2638425"/>
            <a:chOff x="5172075" y="1009650"/>
            <a:chExt cx="514350" cy="2638425"/>
          </a:xfrm>
        </p:grpSpPr>
        <p:cxnSp>
          <p:nvCxnSpPr>
            <p:cNvPr id="15" name="直接连接符 14">
              <a:extLst>
                <a:ext uri="{FF2B5EF4-FFF2-40B4-BE49-F238E27FC236}">
                  <a16:creationId xmlns:a16="http://schemas.microsoft.com/office/drawing/2014/main" id="{350EF985-F7A6-44D0-BC46-05E47DB63BD3}"/>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3158D7-B3B7-4F14-B3C0-9F0F0E156F3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699D8AB-8915-4F83-BEED-2722898F14E3}"/>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268489CE-A8A8-49A9-9CE7-B88650BB13F9}"/>
              </a:ext>
            </a:extLst>
          </p:cNvPr>
          <p:cNvSpPr/>
          <p:nvPr/>
        </p:nvSpPr>
        <p:spPr>
          <a:xfrm>
            <a:off x="7145657" y="1596509"/>
            <a:ext cx="1943161" cy="369332"/>
          </a:xfrm>
          <a:prstGeom prst="rect">
            <a:avLst/>
          </a:prstGeom>
        </p:spPr>
        <p:txBody>
          <a:bodyPr wrap="none">
            <a:spAutoFit/>
          </a:bodyPr>
          <a:lstStyle/>
          <a:p>
            <a:r>
              <a:rPr lang="en-US" altLang="zh-CN" dirty="0"/>
              <a:t>Load data to Hive</a:t>
            </a:r>
            <a:endParaRPr lang="zh-CN" altLang="en-US" dirty="0"/>
          </a:p>
        </p:txBody>
      </p:sp>
      <p:sp>
        <p:nvSpPr>
          <p:cNvPr id="19" name="矩形 18">
            <a:extLst>
              <a:ext uri="{FF2B5EF4-FFF2-40B4-BE49-F238E27FC236}">
                <a16:creationId xmlns:a16="http://schemas.microsoft.com/office/drawing/2014/main" id="{66D50FBB-4F23-41BB-AEC6-75DBBCFEAA3B}"/>
              </a:ext>
            </a:extLst>
          </p:cNvPr>
          <p:cNvSpPr/>
          <p:nvPr/>
        </p:nvSpPr>
        <p:spPr>
          <a:xfrm>
            <a:off x="6559667" y="2652281"/>
            <a:ext cx="3038475" cy="646331"/>
          </a:xfrm>
          <a:prstGeom prst="rect">
            <a:avLst/>
          </a:prstGeom>
        </p:spPr>
        <p:txBody>
          <a:bodyPr wrap="square">
            <a:spAutoFit/>
          </a:bodyPr>
          <a:lstStyle/>
          <a:p>
            <a:r>
              <a:rPr lang="en-US" altLang="zh-CN" sz="1200" dirty="0">
                <a:solidFill>
                  <a:schemeClr val="tx2">
                    <a:lumMod val="25000"/>
                  </a:schemeClr>
                </a:solidFill>
              </a:rPr>
              <a:t>Data set is not always tidy and clean. We need a series of processes to clean and upload our data.</a:t>
            </a:r>
            <a:endParaRPr lang="zh-CN" altLang="en-US" sz="1200" dirty="0">
              <a:solidFill>
                <a:schemeClr val="tx2">
                  <a:lumMod val="25000"/>
                </a:schemeClr>
              </a:solidFill>
            </a:endParaRPr>
          </a:p>
        </p:txBody>
      </p:sp>
    </p:spTree>
    <p:extLst>
      <p:ext uri="{BB962C8B-B14F-4D97-AF65-F5344CB8AC3E}">
        <p14:creationId xmlns:p14="http://schemas.microsoft.com/office/powerpoint/2010/main" val="1752125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TextBox 15">
            <a:extLst>
              <a:ext uri="{FF2B5EF4-FFF2-40B4-BE49-F238E27FC236}">
                <a16:creationId xmlns:a16="http://schemas.microsoft.com/office/drawing/2014/main" id="{FEB87D03-8B2C-4E44-A152-70B042AED16A}"/>
              </a:ext>
            </a:extLst>
          </p:cNvPr>
          <p:cNvSpPr txBox="1"/>
          <p:nvPr/>
        </p:nvSpPr>
        <p:spPr>
          <a:xfrm>
            <a:off x="0" y="0"/>
            <a:ext cx="7527765" cy="7294305"/>
          </a:xfrm>
          <a:prstGeom prst="rect">
            <a:avLst/>
          </a:prstGeom>
          <a:noFill/>
        </p:spPr>
        <p:txBody>
          <a:bodyPr wrap="square" rtlCol="0">
            <a:spAutoFit/>
          </a:bodyPr>
          <a:lstStyle/>
          <a:p>
            <a:r>
              <a:rPr lang="en-US" dirty="0">
                <a:solidFill>
                  <a:srgbClr val="2FB41D"/>
                </a:solidFill>
                <a:latin typeface="Andale Mono" panose="020B0509000000000004" pitchFamily="49" charset="0"/>
              </a:rPr>
              <a:t>➜ </a:t>
            </a:r>
            <a:r>
              <a:rPr lang="en-US" dirty="0">
                <a:solidFill>
                  <a:srgbClr val="400BD9"/>
                </a:solidFill>
                <a:latin typeface="Andale Mono" panose="020B0509000000000004" pitchFamily="49" charset="0"/>
              </a:rPr>
              <a:t>Final </a:t>
            </a:r>
            <a:r>
              <a:rPr lang="en-US" dirty="0">
                <a:solidFill>
                  <a:srgbClr val="2FFF12"/>
                </a:solidFill>
                <a:latin typeface="Andale Mono" panose="020B0509000000000004" pitchFamily="49" charset="0"/>
              </a:rPr>
              <a:t>cd /home/</a:t>
            </a:r>
            <a:r>
              <a:rPr lang="en-US" dirty="0" err="1">
                <a:solidFill>
                  <a:srgbClr val="2FFF12"/>
                </a:solidFill>
                <a:latin typeface="Andale Mono" panose="020B0509000000000004" pitchFamily="49" charset="0"/>
              </a:rPr>
              <a:t>han</a:t>
            </a:r>
            <a:r>
              <a:rPr lang="en-US" dirty="0">
                <a:solidFill>
                  <a:srgbClr val="2FFF12"/>
                </a:solidFill>
                <a:latin typeface="Andale Mono" panose="020B0509000000000004" pitchFamily="49" charset="0"/>
              </a:rPr>
              <a:t>/Desktop/INFO7250/Final    </a:t>
            </a:r>
          </a:p>
          <a:p>
            <a:r>
              <a:rPr lang="en-US" dirty="0">
                <a:solidFill>
                  <a:srgbClr val="2FB41D"/>
                </a:solidFill>
                <a:latin typeface="Andale Mono" panose="020B0509000000000004" pitchFamily="49" charset="0"/>
              </a:rPr>
              <a:t>➜ </a:t>
            </a:r>
            <a:r>
              <a:rPr lang="en-US" dirty="0">
                <a:solidFill>
                  <a:srgbClr val="400BD9"/>
                </a:solidFill>
                <a:latin typeface="Andale Mono" panose="020B0509000000000004" pitchFamily="49" charset="0"/>
              </a:rPr>
              <a:t>Final </a:t>
            </a:r>
            <a:r>
              <a:rPr lang="en-US" dirty="0" err="1">
                <a:solidFill>
                  <a:srgbClr val="2FFF12"/>
                </a:solidFill>
                <a:latin typeface="Andale Mono" panose="020B0509000000000004" pitchFamily="49" charset="0"/>
              </a:rPr>
              <a:t>mkdir</a:t>
            </a:r>
            <a:r>
              <a:rPr lang="en-US" dirty="0">
                <a:solidFill>
                  <a:srgbClr val="2FFF12"/>
                </a:solidFill>
                <a:latin typeface="Andale Mono" panose="020B0509000000000004" pitchFamily="49" charset="0"/>
              </a:rPr>
              <a:t> dataset                          </a:t>
            </a:r>
          </a:p>
          <a:p>
            <a:r>
              <a:rPr lang="en-US" dirty="0">
                <a:solidFill>
                  <a:srgbClr val="2FB41D"/>
                </a:solidFill>
                <a:latin typeface="Andale Mono" panose="020B0509000000000004" pitchFamily="49" charset="0"/>
              </a:rPr>
              <a:t>➜ </a:t>
            </a:r>
            <a:r>
              <a:rPr lang="en-US" dirty="0">
                <a:solidFill>
                  <a:srgbClr val="400BD9"/>
                </a:solidFill>
                <a:latin typeface="Andale Mono" panose="020B0509000000000004" pitchFamily="49" charset="0"/>
              </a:rPr>
              <a:t>dataset </a:t>
            </a:r>
            <a:r>
              <a:rPr lang="en-US" dirty="0" err="1">
                <a:solidFill>
                  <a:srgbClr val="2FFF12"/>
                </a:solidFill>
                <a:latin typeface="Andale Mono" panose="020B0509000000000004" pitchFamily="49" charset="0"/>
              </a:rPr>
              <a:t>mkdir</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machineLearnig</a:t>
            </a:r>
            <a:endParaRPr lang="en-US" dirty="0">
              <a:solidFill>
                <a:srgbClr val="2FFF12"/>
              </a:solidFill>
              <a:latin typeface="Andale Mono" panose="020B0509000000000004" pitchFamily="49" charset="0"/>
            </a:endParaRPr>
          </a:p>
          <a:p>
            <a:r>
              <a:rPr lang="en-US" dirty="0">
                <a:solidFill>
                  <a:srgbClr val="2FB41D"/>
                </a:solidFill>
                <a:latin typeface="Andale Mono" panose="020B0509000000000004" pitchFamily="49" charset="0"/>
              </a:rPr>
              <a:t>➜ </a:t>
            </a:r>
            <a:r>
              <a:rPr lang="en-US" dirty="0">
                <a:solidFill>
                  <a:srgbClr val="400BD9"/>
                </a:solidFill>
                <a:latin typeface="Andale Mono" panose="020B0509000000000004" pitchFamily="49" charset="0"/>
              </a:rPr>
              <a:t>dataset </a:t>
            </a:r>
            <a:r>
              <a:rPr lang="en-US" dirty="0" err="1">
                <a:solidFill>
                  <a:srgbClr val="2FFF12"/>
                </a:solidFill>
                <a:latin typeface="Andale Mono" panose="020B0509000000000004" pitchFamily="49" charset="0"/>
              </a:rPr>
              <a:t>mkdir</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user_data</a:t>
            </a:r>
            <a:endParaRPr lang="en-US" dirty="0">
              <a:solidFill>
                <a:srgbClr val="2FFF12"/>
              </a:solidFill>
              <a:latin typeface="Andale Mono" panose="020B0509000000000004" pitchFamily="49" charset="0"/>
            </a:endParaRPr>
          </a:p>
          <a:p>
            <a:r>
              <a:rPr lang="en-US" dirty="0">
                <a:solidFill>
                  <a:srgbClr val="2FB41D"/>
                </a:solidFill>
                <a:latin typeface="Andale Mono" panose="020B0509000000000004" pitchFamily="49" charset="0"/>
              </a:rPr>
              <a:t>➜ </a:t>
            </a:r>
            <a:r>
              <a:rPr lang="en-US" dirty="0" err="1">
                <a:solidFill>
                  <a:srgbClr val="400BD9"/>
                </a:solidFill>
                <a:latin typeface="Andale Mono" panose="020B0509000000000004" pitchFamily="49" charset="0"/>
              </a:rPr>
              <a:t>user_data</a:t>
            </a:r>
            <a:r>
              <a:rPr lang="en-US" dirty="0">
                <a:solidFill>
                  <a:srgbClr val="400BD9"/>
                </a:solidFill>
                <a:latin typeface="Andale Mono" panose="020B0509000000000004" pitchFamily="49" charset="0"/>
              </a:rPr>
              <a:t> </a:t>
            </a:r>
            <a:r>
              <a:rPr lang="en-US" dirty="0">
                <a:solidFill>
                  <a:srgbClr val="2FFF12"/>
                </a:solidFill>
                <a:latin typeface="Andale Mono" panose="020B0509000000000004" pitchFamily="49" charset="0"/>
              </a:rPr>
              <a:t>touch </a:t>
            </a:r>
            <a:r>
              <a:rPr lang="en-US" dirty="0" err="1">
                <a:solidFill>
                  <a:srgbClr val="2FFF12"/>
                </a:solidFill>
                <a:latin typeface="Andale Mono" panose="020B0509000000000004" pitchFamily="49" charset="0"/>
              </a:rPr>
              <a:t>pre_process.sh</a:t>
            </a:r>
            <a:r>
              <a:rPr lang="en-US" dirty="0">
                <a:solidFill>
                  <a:srgbClr val="00FF00"/>
                </a:solidFill>
                <a:latin typeface="Andale Mono" panose="020B0509000000000004" pitchFamily="49" charset="0"/>
              </a:rPr>
              <a:t> </a:t>
            </a:r>
            <a:endParaRPr lang="en-US" dirty="0">
              <a:solidFill>
                <a:srgbClr val="2FFF12"/>
              </a:solidFill>
              <a:latin typeface="Andale Mono" panose="020B0509000000000004" pitchFamily="49" charset="0"/>
            </a:endParaRPr>
          </a:p>
          <a:p>
            <a:r>
              <a:rPr lang="en-US" dirty="0">
                <a:solidFill>
                  <a:srgbClr val="6A9955"/>
                </a:solidFill>
                <a:latin typeface="Menlo" panose="020B0609030804020204" pitchFamily="49" charset="0"/>
              </a:rPr>
              <a:t>#!/bin/bash </a:t>
            </a:r>
          </a:p>
          <a:p>
            <a:r>
              <a:rPr lang="en-US" dirty="0">
                <a:solidFill>
                  <a:srgbClr val="6A9955"/>
                </a:solidFill>
                <a:latin typeface="Menlo" panose="020B0609030804020204" pitchFamily="49" charset="0"/>
              </a:rPr>
              <a:t>#cut first 10000 line as </a:t>
            </a:r>
            <a:r>
              <a:rPr lang="en-US" dirty="0" err="1">
                <a:solidFill>
                  <a:srgbClr val="6A9955"/>
                </a:solidFill>
                <a:latin typeface="Menlo" panose="020B0609030804020204" pitchFamily="49" charset="0"/>
              </a:rPr>
              <a:t>smller</a:t>
            </a:r>
            <a:r>
              <a:rPr lang="en-US" dirty="0">
                <a:solidFill>
                  <a:srgbClr val="6A9955"/>
                </a:solidFill>
                <a:latin typeface="Menlo" panose="020B0609030804020204" pitchFamily="49" charset="0"/>
              </a:rPr>
              <a:t> input</a:t>
            </a:r>
            <a:endParaRPr lang="en-US" dirty="0">
              <a:solidFill>
                <a:srgbClr val="D4D4D4"/>
              </a:solidFill>
              <a:latin typeface="Menlo" panose="020B0609030804020204" pitchFamily="49" charset="0"/>
            </a:endParaRPr>
          </a:p>
          <a:p>
            <a:r>
              <a:rPr lang="en-US" dirty="0">
                <a:solidFill>
                  <a:srgbClr val="6A9955"/>
                </a:solidFill>
                <a:latin typeface="Menlo" panose="020B0609030804020204" pitchFamily="49" charset="0"/>
              </a:rPr>
              <a:t>#first parameter as input </a:t>
            </a:r>
            <a:r>
              <a:rPr lang="en-US" dirty="0" err="1">
                <a:solidFill>
                  <a:srgbClr val="6A9955"/>
                </a:solidFill>
                <a:latin typeface="Menlo" panose="020B0609030804020204" pitchFamily="49" charset="0"/>
              </a:rPr>
              <a:t>dir</a:t>
            </a:r>
            <a:endParaRPr lang="en-US" dirty="0">
              <a:solidFill>
                <a:srgbClr val="D4D4D4"/>
              </a:solidFill>
              <a:latin typeface="Menlo" panose="020B0609030804020204" pitchFamily="49" charset="0"/>
            </a:endParaRPr>
          </a:p>
          <a:p>
            <a:r>
              <a:rPr lang="en-US" dirty="0" err="1">
                <a:solidFill>
                  <a:srgbClr val="D4D4D4"/>
                </a:solidFill>
                <a:latin typeface="Menlo" panose="020B0609030804020204" pitchFamily="49" charset="0"/>
              </a:rPr>
              <a:t>infile</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$1</a:t>
            </a:r>
            <a:endParaRPr lang="en-US" dirty="0">
              <a:solidFill>
                <a:srgbClr val="D4D4D4"/>
              </a:solidFill>
              <a:latin typeface="Menlo" panose="020B0609030804020204" pitchFamily="49" charset="0"/>
            </a:endParaRPr>
          </a:p>
          <a:p>
            <a:r>
              <a:rPr lang="en-US" dirty="0">
                <a:solidFill>
                  <a:srgbClr val="6A9955"/>
                </a:solidFill>
                <a:latin typeface="Menlo" panose="020B0609030804020204" pitchFamily="49" charset="0"/>
              </a:rPr>
              <a:t>#second parameter as output </a:t>
            </a:r>
            <a:r>
              <a:rPr lang="en-US" dirty="0" err="1">
                <a:solidFill>
                  <a:srgbClr val="6A9955"/>
                </a:solidFill>
                <a:latin typeface="Menlo" panose="020B0609030804020204" pitchFamily="49" charset="0"/>
              </a:rPr>
              <a:t>dir</a:t>
            </a:r>
            <a:endParaRPr lang="en-US" dirty="0">
              <a:solidFill>
                <a:srgbClr val="D4D4D4"/>
              </a:solidFill>
              <a:latin typeface="Menlo" panose="020B0609030804020204" pitchFamily="49" charset="0"/>
            </a:endParaRPr>
          </a:p>
          <a:p>
            <a:r>
              <a:rPr lang="en-US" dirty="0" err="1">
                <a:solidFill>
                  <a:srgbClr val="D4D4D4"/>
                </a:solidFill>
                <a:latin typeface="Menlo" panose="020B0609030804020204" pitchFamily="49" charset="0"/>
              </a:rPr>
              <a:t>outfile</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$2</a:t>
            </a:r>
            <a:endParaRPr lang="en-US" dirty="0">
              <a:solidFill>
                <a:srgbClr val="D4D4D4"/>
              </a:solidFill>
              <a:latin typeface="Menlo" panose="020B0609030804020204" pitchFamily="49" charset="0"/>
            </a:endParaRPr>
          </a:p>
          <a:p>
            <a:r>
              <a:rPr lang="en-US" dirty="0" err="1">
                <a:solidFill>
                  <a:srgbClr val="D4D4D4"/>
                </a:solidFill>
                <a:latin typeface="Menlo" panose="020B0609030804020204" pitchFamily="49" charset="0"/>
              </a:rPr>
              <a:t>awk</a:t>
            </a:r>
            <a:r>
              <a:rPr lang="en-US" dirty="0">
                <a:solidFill>
                  <a:srgbClr val="D4D4D4"/>
                </a:solidFill>
                <a:latin typeface="Menlo" panose="020B0609030804020204" pitchFamily="49" charset="0"/>
              </a:rPr>
              <a:t> -F </a:t>
            </a:r>
            <a:r>
              <a:rPr lang="en-US" dirty="0">
                <a:solidFill>
                  <a:srgbClr val="CE9178"/>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'BEGIN{</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id=0;</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if($6==11 &amp;&amp; $7==11){</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id=id+1;</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print $1","$2","$3","$4","$5","$6","$7","$8","$9","$10","$11</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if(id==10000){</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exit</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a:t>
            </a:r>
            <a:endParaRPr lang="en-US" dirty="0">
              <a:solidFill>
                <a:srgbClr val="D4D4D4"/>
              </a:solidFill>
              <a:latin typeface="Menlo" panose="020B0609030804020204" pitchFamily="49" charset="0"/>
            </a:endParaRPr>
          </a:p>
          <a:p>
            <a:r>
              <a:rPr lang="en-US" dirty="0">
                <a:solidFill>
                  <a:srgbClr val="CE9178"/>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t>
            </a:r>
            <a:r>
              <a:rPr lang="en-US" dirty="0" err="1">
                <a:solidFill>
                  <a:srgbClr val="9CDCFE"/>
                </a:solidFill>
                <a:latin typeface="Menlo" panose="020B0609030804020204" pitchFamily="49" charset="0"/>
              </a:rPr>
              <a:t>infile</a:t>
            </a:r>
            <a:r>
              <a:rPr lang="en-US" dirty="0">
                <a:solidFill>
                  <a:srgbClr val="D4D4D4"/>
                </a:solidFill>
                <a:latin typeface="Menlo" panose="020B0609030804020204" pitchFamily="49" charset="0"/>
              </a:rPr>
              <a:t> &gt; </a:t>
            </a:r>
            <a:r>
              <a:rPr lang="en-US" dirty="0">
                <a:solidFill>
                  <a:srgbClr val="9CDCFE"/>
                </a:solidFill>
                <a:latin typeface="Menlo" panose="020B0609030804020204" pitchFamily="49" charset="0"/>
              </a:rPr>
              <a:t>$</a:t>
            </a:r>
            <a:r>
              <a:rPr lang="en-US" dirty="0" err="1">
                <a:solidFill>
                  <a:srgbClr val="9CDCFE"/>
                </a:solidFill>
                <a:latin typeface="Menlo" panose="020B0609030804020204" pitchFamily="49" charset="0"/>
              </a:rPr>
              <a:t>outfile</a:t>
            </a:r>
            <a:endParaRPr lang="en-US" dirty="0">
              <a:solidFill>
                <a:srgbClr val="D4D4D4"/>
              </a:solidFill>
              <a:latin typeface="Menlo" panose="020B0609030804020204" pitchFamily="49" charset="0"/>
            </a:endParaRPr>
          </a:p>
          <a:p>
            <a:endParaRPr lang="en-US" dirty="0">
              <a:solidFill>
                <a:srgbClr val="2FFF12"/>
              </a:solidFill>
              <a:latin typeface="Andale Mono" panose="020B0509000000000004" pitchFamily="49" charset="0"/>
            </a:endParaRPr>
          </a:p>
        </p:txBody>
      </p:sp>
    </p:spTree>
    <p:extLst>
      <p:ext uri="{BB962C8B-B14F-4D97-AF65-F5344CB8AC3E}">
        <p14:creationId xmlns:p14="http://schemas.microsoft.com/office/powerpoint/2010/main" val="6370309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100"/>
                                        <p:tgtEl>
                                          <p:spTgt spid="13"/>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13"/>
                                        </p:tgtEl>
                                      </p:cBhvr>
                                      <p:to x="80000" y="100000"/>
                                    </p:animScale>
                                    <p:anim by="(#ppt_w*0.10)" calcmode="lin" valueType="num">
                                      <p:cBhvr>
                                        <p:cTn id="10" dur="50" autoRev="1" fill="hold">
                                          <p:stCondLst>
                                            <p:cond delay="0"/>
                                          </p:stCondLst>
                                        </p:cTn>
                                        <p:tgtEl>
                                          <p:spTgt spid="13"/>
                                        </p:tgtEl>
                                        <p:attrNameLst>
                                          <p:attrName>ppt_x</p:attrName>
                                        </p:attrNameLst>
                                      </p:cBhvr>
                                    </p:anim>
                                    <p:anim by="(-#ppt_w*0.10)" calcmode="lin" valueType="num">
                                      <p:cBhvr>
                                        <p:cTn id="11" dur="50" autoRev="1" fill="hold">
                                          <p:stCondLst>
                                            <p:cond delay="0"/>
                                          </p:stCondLst>
                                        </p:cTn>
                                        <p:tgtEl>
                                          <p:spTgt spid="13"/>
                                        </p:tgtEl>
                                        <p:attrNameLst>
                                          <p:attrName>ppt_y</p:attrName>
                                        </p:attrNameLst>
                                      </p:cBhvr>
                                    </p:anim>
                                    <p:animRot by="-480000">
                                      <p:cBhvr>
                                        <p:cTn id="12"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TextBox 15">
            <a:extLst>
              <a:ext uri="{FF2B5EF4-FFF2-40B4-BE49-F238E27FC236}">
                <a16:creationId xmlns:a16="http://schemas.microsoft.com/office/drawing/2014/main" id="{FEB87D03-8B2C-4E44-A152-70B042AED16A}"/>
              </a:ext>
            </a:extLst>
          </p:cNvPr>
          <p:cNvSpPr txBox="1"/>
          <p:nvPr/>
        </p:nvSpPr>
        <p:spPr>
          <a:xfrm>
            <a:off x="0" y="0"/>
            <a:ext cx="7527765" cy="4524315"/>
          </a:xfrm>
          <a:prstGeom prst="rect">
            <a:avLst/>
          </a:prstGeom>
          <a:noFill/>
        </p:spPr>
        <p:txBody>
          <a:bodyPr wrap="square" rtlCol="0">
            <a:spAutoFit/>
          </a:bodyPr>
          <a:lstStyle/>
          <a:p>
            <a:r>
              <a:rPr lang="en-US" dirty="0">
                <a:solidFill>
                  <a:srgbClr val="2FB41D"/>
                </a:solidFill>
                <a:latin typeface="Andale Mono" panose="020B0509000000000004" pitchFamily="49" charset="0"/>
              </a:rPr>
              <a:t>➜ </a:t>
            </a:r>
            <a:r>
              <a:rPr lang="en-US" dirty="0" err="1">
                <a:solidFill>
                  <a:srgbClr val="400BD9"/>
                </a:solidFill>
                <a:latin typeface="Andale Mono" panose="020B0509000000000004" pitchFamily="49" charset="0"/>
              </a:rPr>
              <a:t>user_data</a:t>
            </a:r>
            <a:r>
              <a:rPr lang="en-US" dirty="0">
                <a:solidFill>
                  <a:srgbClr val="400BD9"/>
                </a:solidFill>
                <a:latin typeface="Andale Mono" panose="020B0509000000000004" pitchFamily="49" charset="0"/>
              </a:rPr>
              <a:t> </a:t>
            </a:r>
            <a:r>
              <a:rPr lang="en-US" dirty="0">
                <a:solidFill>
                  <a:srgbClr val="2FFF12"/>
                </a:solidFill>
                <a:latin typeface="Andale Mono" panose="020B0509000000000004" pitchFamily="49" charset="0"/>
              </a:rPr>
              <a:t>cd /</a:t>
            </a:r>
            <a:r>
              <a:rPr lang="en-US" dirty="0" err="1">
                <a:solidFill>
                  <a:srgbClr val="2FFF12"/>
                </a:solidFill>
                <a:latin typeface="Andale Mono" panose="020B0509000000000004" pitchFamily="49" charset="0"/>
              </a:rPr>
              <a:t>usr</a:t>
            </a:r>
            <a:r>
              <a:rPr lang="en-US" dirty="0">
                <a:solidFill>
                  <a:srgbClr val="2FFF12"/>
                </a:solidFill>
                <a:latin typeface="Andale Mono" panose="020B0509000000000004" pitchFamily="49" charset="0"/>
              </a:rPr>
              <a:t>/local/bin/hadoop-3.2.1/bin </a:t>
            </a:r>
          </a:p>
          <a:p>
            <a:r>
              <a:rPr lang="en-US" dirty="0">
                <a:solidFill>
                  <a:srgbClr val="2FB41D"/>
                </a:solidFill>
                <a:latin typeface="Andale Mono" panose="020B0509000000000004" pitchFamily="49" charset="0"/>
              </a:rPr>
              <a:t>➜ </a:t>
            </a:r>
            <a:r>
              <a:rPr lang="en-US" dirty="0">
                <a:solidFill>
                  <a:srgbClr val="400BD9"/>
                </a:solidFill>
                <a:latin typeface="Andale Mono" panose="020B0509000000000004" pitchFamily="49" charset="0"/>
              </a:rPr>
              <a:t>bin </a:t>
            </a:r>
            <a:r>
              <a:rPr lang="en-US" dirty="0" err="1">
                <a:solidFill>
                  <a:srgbClr val="2FFF12"/>
                </a:solidFill>
                <a:latin typeface="Andale Mono" panose="020B0509000000000004" pitchFamily="49" charset="0"/>
              </a:rPr>
              <a:t>hadoop</a:t>
            </a:r>
            <a:r>
              <a:rPr lang="en-US" dirty="0">
                <a:solidFill>
                  <a:srgbClr val="2FFF12"/>
                </a:solidFill>
                <a:latin typeface="Andale Mono" panose="020B0509000000000004" pitchFamily="49" charset="0"/>
              </a:rPr>
              <a:t> fs -put ~/Desktop/INFO7250/Final/dataset/</a:t>
            </a:r>
            <a:r>
              <a:rPr lang="en-US" dirty="0" err="1">
                <a:solidFill>
                  <a:srgbClr val="2FFF12"/>
                </a:solidFill>
                <a:latin typeface="Andale Mono" panose="020B0509000000000004" pitchFamily="49" charset="0"/>
              </a:rPr>
              <a:t>user_data</a:t>
            </a:r>
            <a:r>
              <a:rPr lang="en-US" dirty="0">
                <a:solidFill>
                  <a:srgbClr val="2FFF12"/>
                </a:solidFill>
                <a:latin typeface="Andale Mono" panose="020B0509000000000004" pitchFamily="49" charset="0"/>
              </a:rPr>
              <a:t>/user_log_10000.csv /</a:t>
            </a:r>
            <a:r>
              <a:rPr lang="en-US" dirty="0" err="1">
                <a:solidFill>
                  <a:srgbClr val="2FFF12"/>
                </a:solidFill>
                <a:latin typeface="Andale Mono" panose="020B0509000000000004" pitchFamily="49" charset="0"/>
              </a:rPr>
              <a:t>dbtaobao</a:t>
            </a:r>
            <a:r>
              <a:rPr lang="en-US" dirty="0">
                <a:solidFill>
                  <a:srgbClr val="2FFF12"/>
                </a:solidFill>
                <a:latin typeface="Andale Mono" panose="020B0509000000000004" pitchFamily="49" charset="0"/>
              </a:rPr>
              <a:t>/dataset/</a:t>
            </a:r>
            <a:r>
              <a:rPr lang="en-US" dirty="0" err="1">
                <a:solidFill>
                  <a:srgbClr val="2FFF12"/>
                </a:solidFill>
                <a:latin typeface="Andale Mono" panose="020B0509000000000004" pitchFamily="49" charset="0"/>
              </a:rPr>
              <a:t>user_log</a:t>
            </a:r>
            <a:endParaRPr lang="en-US" dirty="0">
              <a:solidFill>
                <a:srgbClr val="2FFF12"/>
              </a:solidFill>
              <a:latin typeface="Andale Mono" panose="020B0509000000000004" pitchFamily="49" charset="0"/>
            </a:endParaRPr>
          </a:p>
          <a:p>
            <a:r>
              <a:rPr lang="en-US" dirty="0">
                <a:solidFill>
                  <a:srgbClr val="2FB41D"/>
                </a:solidFill>
                <a:latin typeface="Andale Mono" panose="020B0509000000000004" pitchFamily="49" charset="0"/>
              </a:rPr>
              <a:t>➜ </a:t>
            </a:r>
            <a:r>
              <a:rPr lang="en-US" dirty="0">
                <a:solidFill>
                  <a:srgbClr val="400BD9"/>
                </a:solidFill>
                <a:latin typeface="Andale Mono" panose="020B0509000000000004" pitchFamily="49" charset="0"/>
              </a:rPr>
              <a:t>bin </a:t>
            </a:r>
            <a:r>
              <a:rPr lang="en-US" dirty="0">
                <a:solidFill>
                  <a:srgbClr val="2FFF12"/>
                </a:solidFill>
                <a:latin typeface="Andale Mono" panose="020B0509000000000004" pitchFamily="49" charset="0"/>
              </a:rPr>
              <a:t>cd /</a:t>
            </a:r>
            <a:r>
              <a:rPr lang="en-US" dirty="0" err="1">
                <a:solidFill>
                  <a:srgbClr val="2FFF12"/>
                </a:solidFill>
                <a:latin typeface="Andale Mono" panose="020B0509000000000004" pitchFamily="49" charset="0"/>
              </a:rPr>
              <a:t>usr</a:t>
            </a:r>
            <a:r>
              <a:rPr lang="en-US" dirty="0">
                <a:solidFill>
                  <a:srgbClr val="2FFF12"/>
                </a:solidFill>
                <a:latin typeface="Andale Mono" panose="020B0509000000000004" pitchFamily="49" charset="0"/>
              </a:rPr>
              <a:t>/local/bin/apache-hive-3.1.2-bin/bin                              </a:t>
            </a:r>
          </a:p>
          <a:p>
            <a:r>
              <a:rPr lang="en-US" dirty="0">
                <a:solidFill>
                  <a:srgbClr val="2FB41D"/>
                </a:solidFill>
                <a:latin typeface="Andale Mono" panose="020B0509000000000004" pitchFamily="49" charset="0"/>
              </a:rPr>
              <a:t>➜ </a:t>
            </a:r>
            <a:r>
              <a:rPr lang="en-US" dirty="0">
                <a:solidFill>
                  <a:srgbClr val="400BD9"/>
                </a:solidFill>
                <a:latin typeface="Andale Mono" panose="020B0509000000000004" pitchFamily="49" charset="0"/>
              </a:rPr>
              <a:t>bin </a:t>
            </a:r>
            <a:r>
              <a:rPr lang="en-US" dirty="0">
                <a:solidFill>
                  <a:srgbClr val="2FFF12"/>
                </a:solidFill>
                <a:latin typeface="Andale Mono" panose="020B0509000000000004" pitchFamily="49" charset="0"/>
              </a:rPr>
              <a:t>./hive</a:t>
            </a:r>
          </a:p>
          <a:p>
            <a:r>
              <a:rPr lang="en-US" dirty="0">
                <a:solidFill>
                  <a:srgbClr val="2FFF12"/>
                </a:solidFill>
                <a:latin typeface="Andale Mono" panose="020B0509000000000004" pitchFamily="49" charset="0"/>
              </a:rPr>
              <a:t>hive&gt; create database </a:t>
            </a:r>
            <a:r>
              <a:rPr lang="en-US" dirty="0" err="1">
                <a:solidFill>
                  <a:srgbClr val="2FFF12"/>
                </a:solidFill>
                <a:latin typeface="Andale Mono" panose="020B0509000000000004" pitchFamily="49" charset="0"/>
              </a:rPr>
              <a:t>dbtaobao</a:t>
            </a:r>
            <a:r>
              <a:rPr lang="en-US" dirty="0">
                <a:solidFill>
                  <a:srgbClr val="2FFF12"/>
                </a:solidFill>
                <a:latin typeface="Andale Mono" panose="020B0509000000000004" pitchFamily="49" charset="0"/>
              </a:rPr>
              <a:t>;</a:t>
            </a:r>
          </a:p>
          <a:p>
            <a:r>
              <a:rPr lang="en-US" dirty="0">
                <a:solidFill>
                  <a:srgbClr val="2FFF12"/>
                </a:solidFill>
                <a:latin typeface="Andale Mono" panose="020B0509000000000004" pitchFamily="49" charset="0"/>
              </a:rPr>
              <a:t>hive&gt; use </a:t>
            </a:r>
            <a:r>
              <a:rPr lang="en-US" dirty="0" err="1">
                <a:solidFill>
                  <a:srgbClr val="2FFF12"/>
                </a:solidFill>
                <a:latin typeface="Andale Mono" panose="020B0509000000000004" pitchFamily="49" charset="0"/>
              </a:rPr>
              <a:t>dbtaobao</a:t>
            </a:r>
            <a:r>
              <a:rPr lang="en-US" dirty="0">
                <a:solidFill>
                  <a:srgbClr val="2FFF12"/>
                </a:solidFill>
                <a:latin typeface="Andale Mono" panose="020B0509000000000004" pitchFamily="49" charset="0"/>
              </a:rPr>
              <a:t>;</a:t>
            </a:r>
          </a:p>
          <a:p>
            <a:r>
              <a:rPr lang="en-US" dirty="0">
                <a:solidFill>
                  <a:srgbClr val="2FFF12"/>
                </a:solidFill>
                <a:latin typeface="Andale Mono" panose="020B0509000000000004" pitchFamily="49" charset="0"/>
              </a:rPr>
              <a:t>hive&gt; CREATE EXTERNAL TABLE </a:t>
            </a:r>
            <a:r>
              <a:rPr lang="en-US" dirty="0" err="1">
                <a:solidFill>
                  <a:srgbClr val="2FFF12"/>
                </a:solidFill>
                <a:latin typeface="Andale Mono" panose="020B0509000000000004" pitchFamily="49" charset="0"/>
              </a:rPr>
              <a:t>dbtaobao.user_log</a:t>
            </a:r>
            <a:r>
              <a:rPr lang="en-US" dirty="0">
                <a:solidFill>
                  <a:srgbClr val="2FFF12"/>
                </a:solidFill>
                <a:latin typeface="Andale Mono" panose="020B0509000000000004" pitchFamily="49" charset="0"/>
              </a:rPr>
              <a:t>(</a:t>
            </a:r>
            <a:r>
              <a:rPr lang="en-US" dirty="0" err="1">
                <a:solidFill>
                  <a:srgbClr val="2FFF12"/>
                </a:solidFill>
                <a:latin typeface="Andale Mono" panose="020B0509000000000004" pitchFamily="49" charset="0"/>
              </a:rPr>
              <a:t>user_id</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INT,item_id</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INT,cat_id</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INT,merchant_id</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INT,brand_id</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INT,month</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STRING,day</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STRING,action</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INT,age_range</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INT,gender</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INT,province</a:t>
            </a:r>
            <a:r>
              <a:rPr lang="en-US" dirty="0">
                <a:solidFill>
                  <a:srgbClr val="2FFF12"/>
                </a:solidFill>
                <a:latin typeface="Andale Mono" panose="020B0509000000000004" pitchFamily="49" charset="0"/>
              </a:rPr>
              <a:t> STRING) COMMENT ‘Hello World' ROW FORMAT DELIMITED FIELDS TERMINATED BY ',' STORED AS TEXTFILE LOCATION '/</a:t>
            </a:r>
            <a:r>
              <a:rPr lang="en-US" dirty="0" err="1">
                <a:solidFill>
                  <a:srgbClr val="2FFF12"/>
                </a:solidFill>
                <a:latin typeface="Andale Mono" panose="020B0509000000000004" pitchFamily="49" charset="0"/>
              </a:rPr>
              <a:t>dbtaobao</a:t>
            </a:r>
            <a:r>
              <a:rPr lang="en-US" dirty="0">
                <a:solidFill>
                  <a:srgbClr val="2FFF12"/>
                </a:solidFill>
                <a:latin typeface="Andale Mono" panose="020B0509000000000004" pitchFamily="49" charset="0"/>
              </a:rPr>
              <a:t>/dataset/</a:t>
            </a:r>
            <a:r>
              <a:rPr lang="en-US" dirty="0" err="1">
                <a:solidFill>
                  <a:srgbClr val="2FFF12"/>
                </a:solidFill>
                <a:latin typeface="Andale Mono" panose="020B0509000000000004" pitchFamily="49" charset="0"/>
              </a:rPr>
              <a:t>user_log</a:t>
            </a:r>
            <a:r>
              <a:rPr lang="en-US" dirty="0">
                <a:solidFill>
                  <a:srgbClr val="2FFF12"/>
                </a:solidFill>
                <a:latin typeface="Andale Mono" panose="020B0509000000000004" pitchFamily="49" charset="0"/>
              </a:rPr>
              <a:t>';</a:t>
            </a:r>
          </a:p>
          <a:p>
            <a:endParaRPr lang="en-US" dirty="0">
              <a:solidFill>
                <a:srgbClr val="2FFF12"/>
              </a:solidFill>
              <a:latin typeface="Andale Mono" panose="020B0509000000000004" pitchFamily="49" charset="0"/>
            </a:endParaRPr>
          </a:p>
        </p:txBody>
      </p:sp>
    </p:spTree>
    <p:extLst>
      <p:ext uri="{BB962C8B-B14F-4D97-AF65-F5344CB8AC3E}">
        <p14:creationId xmlns:p14="http://schemas.microsoft.com/office/powerpoint/2010/main" val="21950774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100"/>
                                        <p:tgtEl>
                                          <p:spTgt spid="13"/>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13"/>
                                        </p:tgtEl>
                                      </p:cBhvr>
                                      <p:to x="80000" y="100000"/>
                                    </p:animScale>
                                    <p:anim by="(#ppt_w*0.10)" calcmode="lin" valueType="num">
                                      <p:cBhvr>
                                        <p:cTn id="10" dur="50" autoRev="1" fill="hold">
                                          <p:stCondLst>
                                            <p:cond delay="0"/>
                                          </p:stCondLst>
                                        </p:cTn>
                                        <p:tgtEl>
                                          <p:spTgt spid="13"/>
                                        </p:tgtEl>
                                        <p:attrNameLst>
                                          <p:attrName>ppt_x</p:attrName>
                                        </p:attrNameLst>
                                      </p:cBhvr>
                                    </p:anim>
                                    <p:anim by="(-#ppt_w*0.10)" calcmode="lin" valueType="num">
                                      <p:cBhvr>
                                        <p:cTn id="11" dur="50" autoRev="1" fill="hold">
                                          <p:stCondLst>
                                            <p:cond delay="0"/>
                                          </p:stCondLst>
                                        </p:cTn>
                                        <p:tgtEl>
                                          <p:spTgt spid="13"/>
                                        </p:tgtEl>
                                        <p:attrNameLst>
                                          <p:attrName>ppt_y</p:attrName>
                                        </p:attrNameLst>
                                      </p:cBhvr>
                                    </p:anim>
                                    <p:animRot by="-480000">
                                      <p:cBhvr>
                                        <p:cTn id="12"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已生成极高可信度的说明">
            <a:extLst>
              <a:ext uri="{FF2B5EF4-FFF2-40B4-BE49-F238E27FC236}">
                <a16:creationId xmlns:a16="http://schemas.microsoft.com/office/drawing/2014/main" id="{DBB7A6F5-485A-41A5-B101-165F44B4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DEE7ABFF-053C-4FB8-A8CA-BD9AC614D5FC}"/>
              </a:ext>
            </a:extLst>
          </p:cNvPr>
          <p:cNvSpPr txBox="1"/>
          <p:nvPr/>
        </p:nvSpPr>
        <p:spPr>
          <a:xfrm>
            <a:off x="1038225" y="1790700"/>
            <a:ext cx="2677721" cy="1200329"/>
          </a:xfrm>
          <a:prstGeom prst="rect">
            <a:avLst/>
          </a:prstGeom>
          <a:noFill/>
        </p:spPr>
        <p:txBody>
          <a:bodyPr wrap="none" rtlCol="0">
            <a:spAutoFit/>
          </a:bodyPr>
          <a:lstStyle/>
          <a:p>
            <a:r>
              <a:rPr lang="en-US" altLang="zh-CN" sz="7200" dirty="0">
                <a:latin typeface="微软雅黑" panose="020B0503020204020204" pitchFamily="34" charset="-122"/>
                <a:ea typeface="微软雅黑" panose="020B0503020204020204" pitchFamily="34" charset="-122"/>
              </a:rPr>
              <a:t>Step3</a:t>
            </a:r>
            <a:endParaRPr lang="zh-CN" altLang="en-US" sz="720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C6A3E25-607B-4C26-A1F0-D2FD7B7491B2}"/>
              </a:ext>
            </a:extLst>
          </p:cNvPr>
          <p:cNvGrpSpPr/>
          <p:nvPr/>
        </p:nvGrpSpPr>
        <p:grpSpPr>
          <a:xfrm>
            <a:off x="6238875" y="1762125"/>
            <a:ext cx="514350" cy="2638425"/>
            <a:chOff x="5172075" y="1009650"/>
            <a:chExt cx="514350" cy="2638425"/>
          </a:xfrm>
        </p:grpSpPr>
        <p:cxnSp>
          <p:nvCxnSpPr>
            <p:cNvPr id="8" name="直接连接符 7">
              <a:extLst>
                <a:ext uri="{FF2B5EF4-FFF2-40B4-BE49-F238E27FC236}">
                  <a16:creationId xmlns:a16="http://schemas.microsoft.com/office/drawing/2014/main" id="{19299AD8-9D60-4B43-ABC7-2974647016CC}"/>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37A679-186A-4A1E-B6A5-EFFF25CC42D3}"/>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598EE68-FC24-4471-8576-188585F328A6}"/>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EEF745-95A8-47EC-8E31-49CCFC54D799}"/>
              </a:ext>
            </a:extLst>
          </p:cNvPr>
          <p:cNvGrpSpPr/>
          <p:nvPr/>
        </p:nvGrpSpPr>
        <p:grpSpPr>
          <a:xfrm flipH="1">
            <a:off x="9338582" y="1771650"/>
            <a:ext cx="514350" cy="2638425"/>
            <a:chOff x="5172075" y="1009650"/>
            <a:chExt cx="514350" cy="2638425"/>
          </a:xfrm>
        </p:grpSpPr>
        <p:cxnSp>
          <p:nvCxnSpPr>
            <p:cNvPr id="15" name="直接连接符 14">
              <a:extLst>
                <a:ext uri="{FF2B5EF4-FFF2-40B4-BE49-F238E27FC236}">
                  <a16:creationId xmlns:a16="http://schemas.microsoft.com/office/drawing/2014/main" id="{350EF985-F7A6-44D0-BC46-05E47DB63BD3}"/>
                </a:ext>
              </a:extLst>
            </p:cNvPr>
            <p:cNvCxnSpPr/>
            <p:nvPr/>
          </p:nvCxnSpPr>
          <p:spPr>
            <a:xfrm>
              <a:off x="5172075" y="10191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3158D7-B3B7-4F14-B3C0-9F0F0E156F36}"/>
                </a:ext>
              </a:extLst>
            </p:cNvPr>
            <p:cNvCxnSpPr/>
            <p:nvPr/>
          </p:nvCxnSpPr>
          <p:spPr>
            <a:xfrm>
              <a:off x="5172075" y="1009650"/>
              <a:ext cx="0" cy="2628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699D8AB-8915-4F83-BEED-2722898F14E3}"/>
                </a:ext>
              </a:extLst>
            </p:cNvPr>
            <p:cNvCxnSpPr/>
            <p:nvPr/>
          </p:nvCxnSpPr>
          <p:spPr>
            <a:xfrm>
              <a:off x="5172075" y="3648075"/>
              <a:ext cx="514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268489CE-A8A8-49A9-9CE7-B88650BB13F9}"/>
              </a:ext>
            </a:extLst>
          </p:cNvPr>
          <p:cNvSpPr/>
          <p:nvPr/>
        </p:nvSpPr>
        <p:spPr>
          <a:xfrm>
            <a:off x="6853092" y="1568939"/>
            <a:ext cx="2485489" cy="369332"/>
          </a:xfrm>
          <a:prstGeom prst="rect">
            <a:avLst/>
          </a:prstGeom>
        </p:spPr>
        <p:txBody>
          <a:bodyPr wrap="none">
            <a:spAutoFit/>
          </a:bodyPr>
          <a:lstStyle/>
          <a:p>
            <a:r>
              <a:rPr lang="en-US" altLang="zh-CN" dirty="0"/>
              <a:t>Analyzing data with Hive</a:t>
            </a:r>
            <a:endParaRPr lang="zh-CN" altLang="en-US" dirty="0"/>
          </a:p>
        </p:txBody>
      </p:sp>
      <p:sp>
        <p:nvSpPr>
          <p:cNvPr id="19" name="矩形 18">
            <a:extLst>
              <a:ext uri="{FF2B5EF4-FFF2-40B4-BE49-F238E27FC236}">
                <a16:creationId xmlns:a16="http://schemas.microsoft.com/office/drawing/2014/main" id="{66D50FBB-4F23-41BB-AEC6-75DBBCFEAA3B}"/>
              </a:ext>
            </a:extLst>
          </p:cNvPr>
          <p:cNvSpPr/>
          <p:nvPr/>
        </p:nvSpPr>
        <p:spPr>
          <a:xfrm>
            <a:off x="6595383" y="2474223"/>
            <a:ext cx="3038475" cy="830997"/>
          </a:xfrm>
          <a:prstGeom prst="rect">
            <a:avLst/>
          </a:prstGeom>
        </p:spPr>
        <p:txBody>
          <a:bodyPr wrap="square">
            <a:spAutoFit/>
          </a:bodyPr>
          <a:lstStyle/>
          <a:p>
            <a:r>
              <a:rPr lang="en-US" altLang="zh-CN" sz="1200" dirty="0">
                <a:solidFill>
                  <a:schemeClr val="tx2">
                    <a:lumMod val="25000"/>
                  </a:schemeClr>
                </a:solidFill>
              </a:rPr>
              <a:t>Instead of using regular Map reduce, hive is a very efficient tool for us to analyze data. Since we already uploaded data, we can now analyze them with hive!</a:t>
            </a:r>
            <a:endParaRPr lang="zh-CN" altLang="en-US" sz="1200" dirty="0">
              <a:solidFill>
                <a:schemeClr val="tx2">
                  <a:lumMod val="25000"/>
                </a:schemeClr>
              </a:solidFill>
            </a:endParaRPr>
          </a:p>
        </p:txBody>
      </p:sp>
    </p:spTree>
    <p:extLst>
      <p:ext uri="{BB962C8B-B14F-4D97-AF65-F5344CB8AC3E}">
        <p14:creationId xmlns:p14="http://schemas.microsoft.com/office/powerpoint/2010/main" val="20057872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TextBox 15">
            <a:extLst>
              <a:ext uri="{FF2B5EF4-FFF2-40B4-BE49-F238E27FC236}">
                <a16:creationId xmlns:a16="http://schemas.microsoft.com/office/drawing/2014/main" id="{FEB87D03-8B2C-4E44-A152-70B042AED16A}"/>
              </a:ext>
            </a:extLst>
          </p:cNvPr>
          <p:cNvSpPr txBox="1"/>
          <p:nvPr/>
        </p:nvSpPr>
        <p:spPr>
          <a:xfrm>
            <a:off x="0" y="0"/>
            <a:ext cx="7527765" cy="7294305"/>
          </a:xfrm>
          <a:prstGeom prst="rect">
            <a:avLst/>
          </a:prstGeom>
          <a:noFill/>
        </p:spPr>
        <p:txBody>
          <a:bodyPr wrap="square" rtlCol="0">
            <a:spAutoFit/>
          </a:bodyPr>
          <a:lstStyle/>
          <a:p>
            <a:r>
              <a:rPr lang="en-US" dirty="0">
                <a:solidFill>
                  <a:srgbClr val="2FFF12"/>
                </a:solidFill>
                <a:latin typeface="Andale Mono" panose="020B0509000000000004" pitchFamily="49" charset="0"/>
              </a:rPr>
              <a:t>#How many items were bought on that day</a:t>
            </a:r>
          </a:p>
          <a:p>
            <a:r>
              <a:rPr lang="en-US" dirty="0">
                <a:solidFill>
                  <a:srgbClr val="2FFF12"/>
                </a:solidFill>
                <a:latin typeface="Andale Mono" panose="020B0509000000000004" pitchFamily="49" charset="0"/>
              </a:rPr>
              <a:t>hive&gt; select count(distinct </a:t>
            </a:r>
            <a:r>
              <a:rPr lang="en-US" dirty="0" err="1">
                <a:solidFill>
                  <a:srgbClr val="2FFF12"/>
                </a:solidFill>
                <a:latin typeface="Andale Mono" panose="020B0509000000000004" pitchFamily="49" charset="0"/>
              </a:rPr>
              <a:t>user_id</a:t>
            </a:r>
            <a:r>
              <a:rPr lang="en-US" dirty="0">
                <a:solidFill>
                  <a:srgbClr val="2FFF12"/>
                </a:solidFill>
                <a:latin typeface="Andale Mono" panose="020B0509000000000004" pitchFamily="49" charset="0"/>
              </a:rPr>
              <a:t>) from </a:t>
            </a:r>
            <a:r>
              <a:rPr lang="en-US" dirty="0" err="1">
                <a:solidFill>
                  <a:srgbClr val="2FFF12"/>
                </a:solidFill>
                <a:latin typeface="Andale Mono" panose="020B0509000000000004" pitchFamily="49" charset="0"/>
              </a:rPr>
              <a:t>user_log</a:t>
            </a:r>
            <a:r>
              <a:rPr lang="en-US" dirty="0">
                <a:solidFill>
                  <a:srgbClr val="2FFF12"/>
                </a:solidFill>
                <a:latin typeface="Andale Mono" panose="020B0509000000000004" pitchFamily="49" charset="0"/>
              </a:rPr>
              <a:t> where action=‘2’;</a:t>
            </a:r>
          </a:p>
          <a:p>
            <a:endParaRPr lang="en-US" dirty="0">
              <a:solidFill>
                <a:srgbClr val="2FFF12"/>
              </a:solidFill>
              <a:latin typeface="Andale Mono" panose="020B0509000000000004" pitchFamily="49" charset="0"/>
            </a:endParaRPr>
          </a:p>
          <a:p>
            <a:r>
              <a:rPr lang="en-US" dirty="0">
                <a:solidFill>
                  <a:srgbClr val="2FFF12"/>
                </a:solidFill>
                <a:latin typeface="Andale Mono" panose="020B0509000000000004" pitchFamily="49" charset="0"/>
              </a:rPr>
              <a:t>#specify a brand and calculate how many items were bought on double 11</a:t>
            </a:r>
          </a:p>
          <a:p>
            <a:r>
              <a:rPr lang="en-US" dirty="0">
                <a:solidFill>
                  <a:srgbClr val="2FFF12"/>
                </a:solidFill>
                <a:latin typeface="Andale Mono" panose="020B0509000000000004" pitchFamily="49" charset="0"/>
              </a:rPr>
              <a:t>hive&gt; select count(*) from </a:t>
            </a:r>
            <a:r>
              <a:rPr lang="en-US" dirty="0" err="1">
                <a:solidFill>
                  <a:srgbClr val="2FFF12"/>
                </a:solidFill>
                <a:latin typeface="Andale Mono" panose="020B0509000000000004" pitchFamily="49" charset="0"/>
              </a:rPr>
              <a:t>user_log</a:t>
            </a:r>
            <a:r>
              <a:rPr lang="en-US" dirty="0">
                <a:solidFill>
                  <a:srgbClr val="2FFF12"/>
                </a:solidFill>
                <a:latin typeface="Andale Mono" panose="020B0509000000000004" pitchFamily="49" charset="0"/>
              </a:rPr>
              <a:t> where action='2' and </a:t>
            </a:r>
            <a:r>
              <a:rPr lang="en-US" dirty="0" err="1">
                <a:solidFill>
                  <a:srgbClr val="2FFF12"/>
                </a:solidFill>
                <a:latin typeface="Andale Mono" panose="020B0509000000000004" pitchFamily="49" charset="0"/>
              </a:rPr>
              <a:t>brand_id</a:t>
            </a:r>
            <a:r>
              <a:rPr lang="en-US" dirty="0">
                <a:solidFill>
                  <a:srgbClr val="2FFF12"/>
                </a:solidFill>
                <a:latin typeface="Andale Mono" panose="020B0509000000000004" pitchFamily="49" charset="0"/>
              </a:rPr>
              <a:t>=2661;</a:t>
            </a:r>
          </a:p>
          <a:p>
            <a:endParaRPr lang="en-US" dirty="0">
              <a:solidFill>
                <a:srgbClr val="2FFF12"/>
              </a:solidFill>
              <a:latin typeface="Andale Mono" panose="020B0509000000000004" pitchFamily="49" charset="0"/>
            </a:endParaRPr>
          </a:p>
          <a:p>
            <a:r>
              <a:rPr lang="en-US" dirty="0">
                <a:solidFill>
                  <a:srgbClr val="2FFF12"/>
                </a:solidFill>
                <a:latin typeface="Andale Mono" panose="020B0509000000000004" pitchFamily="49" charset="0"/>
              </a:rPr>
              <a:t>#how many users actually bought item</a:t>
            </a:r>
          </a:p>
          <a:p>
            <a:r>
              <a:rPr lang="en-US" dirty="0">
                <a:solidFill>
                  <a:srgbClr val="2FFF12"/>
                </a:solidFill>
                <a:latin typeface="Andale Mono" panose="020B0509000000000004" pitchFamily="49" charset="0"/>
              </a:rPr>
              <a:t>hive&gt; select count(distinct </a:t>
            </a:r>
            <a:r>
              <a:rPr lang="en-US" dirty="0" err="1">
                <a:solidFill>
                  <a:srgbClr val="2FFF12"/>
                </a:solidFill>
                <a:latin typeface="Andale Mono" panose="020B0509000000000004" pitchFamily="49" charset="0"/>
              </a:rPr>
              <a:t>user_id</a:t>
            </a:r>
            <a:r>
              <a:rPr lang="en-US" dirty="0">
                <a:solidFill>
                  <a:srgbClr val="2FFF12"/>
                </a:solidFill>
                <a:latin typeface="Andale Mono" panose="020B0509000000000004" pitchFamily="49" charset="0"/>
              </a:rPr>
              <a:t>) from </a:t>
            </a:r>
            <a:r>
              <a:rPr lang="en-US" dirty="0" err="1">
                <a:solidFill>
                  <a:srgbClr val="2FFF12"/>
                </a:solidFill>
                <a:latin typeface="Andale Mono" panose="020B0509000000000004" pitchFamily="49" charset="0"/>
              </a:rPr>
              <a:t>user_log</a:t>
            </a:r>
            <a:r>
              <a:rPr lang="en-US" dirty="0">
                <a:solidFill>
                  <a:srgbClr val="2FFF12"/>
                </a:solidFill>
                <a:latin typeface="Andale Mono" panose="020B0509000000000004" pitchFamily="49" charset="0"/>
              </a:rPr>
              <a:t> where action='2’; </a:t>
            </a:r>
          </a:p>
          <a:p>
            <a:endParaRPr lang="en-US" dirty="0">
              <a:solidFill>
                <a:srgbClr val="2FFF12"/>
              </a:solidFill>
              <a:latin typeface="Andale Mono" panose="020B0509000000000004" pitchFamily="49" charset="0"/>
            </a:endParaRPr>
          </a:p>
          <a:p>
            <a:r>
              <a:rPr lang="en-US" dirty="0">
                <a:solidFill>
                  <a:srgbClr val="2FFF12"/>
                </a:solidFill>
                <a:latin typeface="Andale Mono" panose="020B0509000000000004" pitchFamily="49" charset="0"/>
              </a:rPr>
              <a:t>#Scan time based on different brand</a:t>
            </a:r>
          </a:p>
          <a:p>
            <a:r>
              <a:rPr lang="en-US" dirty="0">
                <a:solidFill>
                  <a:srgbClr val="2FFF12"/>
                </a:solidFill>
                <a:latin typeface="Andale Mono" panose="020B0509000000000004" pitchFamily="49" charset="0"/>
              </a:rPr>
              <a:t>hive&gt; create table scan(</a:t>
            </a:r>
            <a:r>
              <a:rPr lang="en-US" dirty="0" err="1">
                <a:solidFill>
                  <a:srgbClr val="2FFF12"/>
                </a:solidFill>
                <a:latin typeface="Andale Mono" panose="020B0509000000000004" pitchFamily="49" charset="0"/>
              </a:rPr>
              <a:t>brand_id</a:t>
            </a:r>
            <a:r>
              <a:rPr lang="en-US" dirty="0">
                <a:solidFill>
                  <a:srgbClr val="2FFF12"/>
                </a:solidFill>
                <a:latin typeface="Andale Mono" panose="020B0509000000000004" pitchFamily="49" charset="0"/>
              </a:rPr>
              <a:t> </a:t>
            </a:r>
            <a:r>
              <a:rPr lang="en-US" dirty="0" err="1">
                <a:solidFill>
                  <a:srgbClr val="2FFF12"/>
                </a:solidFill>
                <a:latin typeface="Andale Mono" panose="020B0509000000000004" pitchFamily="49" charset="0"/>
              </a:rPr>
              <a:t>INT,scan</a:t>
            </a:r>
            <a:r>
              <a:rPr lang="en-US" dirty="0">
                <a:solidFill>
                  <a:srgbClr val="2FFF12"/>
                </a:solidFill>
                <a:latin typeface="Andale Mono" panose="020B0509000000000004" pitchFamily="49" charset="0"/>
              </a:rPr>
              <a:t> INT) COMMENT 'This is the search of </a:t>
            </a:r>
            <a:r>
              <a:rPr lang="en-US" dirty="0" err="1">
                <a:solidFill>
                  <a:srgbClr val="2FFF12"/>
                </a:solidFill>
                <a:latin typeface="Andale Mono" panose="020B0509000000000004" pitchFamily="49" charset="0"/>
              </a:rPr>
              <a:t>bigdatataobao</a:t>
            </a:r>
            <a:r>
              <a:rPr lang="en-US" dirty="0">
                <a:solidFill>
                  <a:srgbClr val="2FFF12"/>
                </a:solidFill>
                <a:latin typeface="Andale Mono" panose="020B0509000000000004" pitchFamily="49" charset="0"/>
              </a:rPr>
              <a:t>' ROW FORMAT DELIMITED FIELDS TERMINATED BY '\t' STORED AS TEXTFILE;</a:t>
            </a:r>
          </a:p>
          <a:p>
            <a:endParaRPr lang="zh-CN" altLang="en-US" dirty="0">
              <a:solidFill>
                <a:srgbClr val="2FFF12"/>
              </a:solidFill>
              <a:latin typeface="Andale Mono" panose="020B0509000000000004" pitchFamily="49" charset="0"/>
            </a:endParaRPr>
          </a:p>
          <a:p>
            <a:r>
              <a:rPr lang="en-US" altLang="zh-CN" dirty="0">
                <a:solidFill>
                  <a:srgbClr val="2FFF12"/>
                </a:solidFill>
                <a:latin typeface="Andale Mono" panose="020B0509000000000004" pitchFamily="49" charset="0"/>
              </a:rPr>
              <a:t>#insert data to scan table</a:t>
            </a:r>
            <a:br>
              <a:rPr lang="zh-CN" altLang="en-US" dirty="0">
                <a:solidFill>
                  <a:srgbClr val="2FFF12"/>
                </a:solidFill>
                <a:latin typeface="Andale Mono" panose="020B0509000000000004" pitchFamily="49" charset="0"/>
              </a:rPr>
            </a:br>
            <a:r>
              <a:rPr lang="en-US" dirty="0">
                <a:solidFill>
                  <a:srgbClr val="2FFF12"/>
                </a:solidFill>
                <a:latin typeface="Andale Mono" panose="020B0509000000000004" pitchFamily="49" charset="0"/>
              </a:rPr>
              <a:t>hive&gt; insert overwrite table scan select </a:t>
            </a:r>
            <a:r>
              <a:rPr lang="en-US" dirty="0" err="1">
                <a:solidFill>
                  <a:srgbClr val="2FFF12"/>
                </a:solidFill>
                <a:latin typeface="Andale Mono" panose="020B0509000000000004" pitchFamily="49" charset="0"/>
              </a:rPr>
              <a:t>brand_id,count</a:t>
            </a:r>
            <a:r>
              <a:rPr lang="en-US" dirty="0">
                <a:solidFill>
                  <a:srgbClr val="2FFF12"/>
                </a:solidFill>
                <a:latin typeface="Andale Mono" panose="020B0509000000000004" pitchFamily="49" charset="0"/>
              </a:rPr>
              <a:t>(action) from </a:t>
            </a:r>
            <a:r>
              <a:rPr lang="en-US" dirty="0" err="1">
                <a:solidFill>
                  <a:srgbClr val="2FFF12"/>
                </a:solidFill>
                <a:latin typeface="Andale Mono" panose="020B0509000000000004" pitchFamily="49" charset="0"/>
              </a:rPr>
              <a:t>user_log</a:t>
            </a:r>
            <a:r>
              <a:rPr lang="en-US" dirty="0">
                <a:solidFill>
                  <a:srgbClr val="2FFF12"/>
                </a:solidFill>
                <a:latin typeface="Andale Mono" panose="020B0509000000000004" pitchFamily="49" charset="0"/>
              </a:rPr>
              <a:t> where action='2' group by </a:t>
            </a:r>
            <a:r>
              <a:rPr lang="en-US" dirty="0" err="1">
                <a:solidFill>
                  <a:srgbClr val="2FFF12"/>
                </a:solidFill>
                <a:latin typeface="Andale Mono" panose="020B0509000000000004" pitchFamily="49" charset="0"/>
              </a:rPr>
              <a:t>brand_id</a:t>
            </a:r>
            <a:r>
              <a:rPr lang="en-US" dirty="0">
                <a:solidFill>
                  <a:srgbClr val="2FFF12"/>
                </a:solidFill>
                <a:latin typeface="Andale Mono" panose="020B0509000000000004" pitchFamily="49" charset="0"/>
              </a:rPr>
              <a:t>;</a:t>
            </a:r>
            <a:endParaRPr lang="zh-CN" altLang="en-US" dirty="0">
              <a:solidFill>
                <a:srgbClr val="2FFF12"/>
              </a:solidFill>
              <a:latin typeface="Andale Mono" panose="020B0509000000000004" pitchFamily="49" charset="0"/>
            </a:endParaRPr>
          </a:p>
          <a:p>
            <a:r>
              <a:rPr lang="en-US" dirty="0">
                <a:solidFill>
                  <a:srgbClr val="2FFF12"/>
                </a:solidFill>
                <a:latin typeface="Andale Mono" panose="020B0509000000000004" pitchFamily="49" charset="0"/>
              </a:rPr>
              <a:t> </a:t>
            </a:r>
          </a:p>
          <a:p>
            <a:endParaRPr lang="en-US" dirty="0">
              <a:solidFill>
                <a:srgbClr val="2FFF12"/>
              </a:solidFill>
              <a:latin typeface="Andale Mono" panose="020B0509000000000004" pitchFamily="49" charset="0"/>
            </a:endParaRPr>
          </a:p>
          <a:p>
            <a:endParaRPr lang="en-US" dirty="0">
              <a:solidFill>
                <a:srgbClr val="2FFF12"/>
              </a:solidFill>
              <a:latin typeface="Andale Mono" panose="020B0509000000000004" pitchFamily="49" charset="0"/>
            </a:endParaRPr>
          </a:p>
        </p:txBody>
      </p:sp>
    </p:spTree>
    <p:extLst>
      <p:ext uri="{BB962C8B-B14F-4D97-AF65-F5344CB8AC3E}">
        <p14:creationId xmlns:p14="http://schemas.microsoft.com/office/powerpoint/2010/main" val="16263912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100"/>
                                        <p:tgtEl>
                                          <p:spTgt spid="13"/>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13"/>
                                        </p:tgtEl>
                                      </p:cBhvr>
                                      <p:to x="80000" y="100000"/>
                                    </p:animScale>
                                    <p:anim by="(#ppt_w*0.10)" calcmode="lin" valueType="num">
                                      <p:cBhvr>
                                        <p:cTn id="10" dur="50" autoRev="1" fill="hold">
                                          <p:stCondLst>
                                            <p:cond delay="0"/>
                                          </p:stCondLst>
                                        </p:cTn>
                                        <p:tgtEl>
                                          <p:spTgt spid="13"/>
                                        </p:tgtEl>
                                        <p:attrNameLst>
                                          <p:attrName>ppt_x</p:attrName>
                                        </p:attrNameLst>
                                      </p:cBhvr>
                                    </p:anim>
                                    <p:anim by="(-#ppt_w*0.10)" calcmode="lin" valueType="num">
                                      <p:cBhvr>
                                        <p:cTn id="11" dur="50" autoRev="1" fill="hold">
                                          <p:stCondLst>
                                            <p:cond delay="0"/>
                                          </p:stCondLst>
                                        </p:cTn>
                                        <p:tgtEl>
                                          <p:spTgt spid="13"/>
                                        </p:tgtEl>
                                        <p:attrNameLst>
                                          <p:attrName>ppt_y</p:attrName>
                                        </p:attrNameLst>
                                      </p:cBhvr>
                                    </p:anim>
                                    <p:animRot by="-480000">
                                      <p:cBhvr>
                                        <p:cTn id="12"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958</Words>
  <Application>Microsoft Office PowerPoint</Application>
  <PresentationFormat>宽屏</PresentationFormat>
  <Paragraphs>121</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Andale Mono</vt:lpstr>
      <vt:lpstr>Menlo</vt:lpstr>
      <vt:lpstr>宋体</vt:lpstr>
      <vt:lpstr>微软雅黑</vt:lpstr>
      <vt:lpstr>微软雅黑</vt:lpstr>
      <vt:lpstr>Arial</vt:lpstr>
      <vt:lpstr>Calibri</vt:lpstr>
      <vt:lpstr>Rockwell</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朝阳 一样的阿旭</cp:lastModifiedBy>
  <cp:revision>76</cp:revision>
  <dcterms:created xsi:type="dcterms:W3CDTF">2017-06-12T06:58:55Z</dcterms:created>
  <dcterms:modified xsi:type="dcterms:W3CDTF">2019-12-14T02:26:31Z</dcterms:modified>
</cp:coreProperties>
</file>