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3" r:id="rId17"/>
    <p:sldId id="271"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78" d="100"/>
          <a:sy n="78" d="100"/>
        </p:scale>
        <p:origin x="184"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E831D5-85FE-4B09-A59A-944633ABA759}"/>
              </a:ext>
            </a:extLst>
          </p:cNvPr>
          <p:cNvSpPr>
            <a:spLocks noGrp="1"/>
          </p:cNvSpPr>
          <p:nvPr>
            <p:ph type="ctrTitle"/>
          </p:nvPr>
        </p:nvSpPr>
        <p:spPr/>
        <p:txBody>
          <a:bodyPr>
            <a:normAutofit/>
          </a:bodyPr>
          <a:lstStyle/>
          <a:p>
            <a:pPr algn="ctr"/>
            <a:r>
              <a:rPr lang="fr-FR" sz="6000" dirty="0"/>
              <a:t>ANSIBLE</a:t>
            </a:r>
          </a:p>
        </p:txBody>
      </p:sp>
    </p:spTree>
    <p:extLst>
      <p:ext uri="{BB962C8B-B14F-4D97-AF65-F5344CB8AC3E}">
        <p14:creationId xmlns:p14="http://schemas.microsoft.com/office/powerpoint/2010/main" val="406061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1191039-4EF0-418B-A0D5-EDA49CDA1654}"/>
              </a:ext>
            </a:extLst>
          </p:cNvPr>
          <p:cNvSpPr>
            <a:spLocks noGrp="1"/>
          </p:cNvSpPr>
          <p:nvPr>
            <p:ph idx="1"/>
          </p:nvPr>
        </p:nvSpPr>
        <p:spPr>
          <a:xfrm>
            <a:off x="1141412" y="379639"/>
            <a:ext cx="9905999" cy="6110968"/>
          </a:xfrm>
        </p:spPr>
        <p:txBody>
          <a:bodyPr>
            <a:normAutofit/>
          </a:bodyPr>
          <a:lstStyle/>
          <a:p>
            <a:r>
              <a:rPr lang="fr-FR" sz="1600" dirty="0"/>
              <a:t>Quelques config utiles : Tuning (optimisation des performances)</a:t>
            </a:r>
          </a:p>
          <a:p>
            <a:r>
              <a:rPr lang="en-US" sz="1400" b="0" dirty="0">
                <a:solidFill>
                  <a:srgbClr val="F8F8F2"/>
                </a:solidFill>
                <a:effectLst/>
                <a:latin typeface="Consolas" panose="020B0609020204030204" pitchFamily="49" charset="0"/>
              </a:rPr>
              <a:t>[defaults]</a:t>
            </a:r>
          </a:p>
          <a:p>
            <a:pPr lvl="1"/>
            <a:r>
              <a:rPr lang="en-US" sz="1400" b="0" dirty="0" err="1">
                <a:solidFill>
                  <a:srgbClr val="F92672"/>
                </a:solidFill>
                <a:effectLst/>
                <a:latin typeface="Consolas" panose="020B0609020204030204" pitchFamily="49" charset="0"/>
              </a:rPr>
              <a:t>host_key_checking</a:t>
            </a:r>
            <a:r>
              <a:rPr lang="en-US" sz="1400" b="0" dirty="0">
                <a:solidFill>
                  <a:srgbClr val="F8F8F2"/>
                </a:solidFill>
                <a:effectLst/>
                <a:latin typeface="Consolas" panose="020B0609020204030204" pitchFamily="49" charset="0"/>
              </a:rPr>
              <a:t> = False</a:t>
            </a:r>
          </a:p>
          <a:p>
            <a:pPr lvl="1"/>
            <a:r>
              <a:rPr lang="en-US" sz="1400" b="0" dirty="0" err="1">
                <a:solidFill>
                  <a:srgbClr val="F92672"/>
                </a:solidFill>
                <a:effectLst/>
                <a:latin typeface="Consolas" panose="020B0609020204030204" pitchFamily="49" charset="0"/>
              </a:rPr>
              <a:t>callback_whitelist</a:t>
            </a:r>
            <a:r>
              <a:rPr lang="en-US" sz="1400" b="0" dirty="0">
                <a:solidFill>
                  <a:srgbClr val="F8F8F2"/>
                </a:solidFill>
                <a:effectLst/>
                <a:latin typeface="Consolas" panose="020B0609020204030204" pitchFamily="49" charset="0"/>
              </a:rPr>
              <a:t> = </a:t>
            </a:r>
            <a:r>
              <a:rPr lang="en-US" sz="1400" b="0" dirty="0" err="1">
                <a:solidFill>
                  <a:srgbClr val="F8F8F2"/>
                </a:solidFill>
                <a:effectLst/>
                <a:latin typeface="Consolas" panose="020B0609020204030204" pitchFamily="49" charset="0"/>
              </a:rPr>
              <a:t>profile_tasks</a:t>
            </a:r>
            <a:endParaRPr lang="en-US" sz="1400" b="0" dirty="0">
              <a:solidFill>
                <a:srgbClr val="F8F8F2"/>
              </a:solidFill>
              <a:effectLst/>
              <a:latin typeface="Consolas" panose="020B0609020204030204" pitchFamily="49" charset="0"/>
            </a:endParaRPr>
          </a:p>
          <a:p>
            <a:pPr lvl="1"/>
            <a:r>
              <a:rPr lang="en-US" sz="1400" b="0" dirty="0">
                <a:solidFill>
                  <a:srgbClr val="F92672"/>
                </a:solidFill>
                <a:effectLst/>
                <a:latin typeface="Consolas" panose="020B0609020204030204" pitchFamily="49" charset="0"/>
              </a:rPr>
              <a:t>forks</a:t>
            </a:r>
            <a:r>
              <a:rPr lang="en-US" sz="1400" b="0" dirty="0">
                <a:solidFill>
                  <a:srgbClr val="F8F8F2"/>
                </a:solidFill>
                <a:effectLst/>
                <a:latin typeface="Consolas" panose="020B0609020204030204" pitchFamily="49" charset="0"/>
              </a:rPr>
              <a:t> = 30</a:t>
            </a:r>
          </a:p>
          <a:p>
            <a:r>
              <a:rPr lang="en-US" sz="1400" b="0" dirty="0">
                <a:solidFill>
                  <a:srgbClr val="F8F8F2"/>
                </a:solidFill>
                <a:effectLst/>
                <a:latin typeface="Consolas" panose="020B0609020204030204" pitchFamily="49" charset="0"/>
              </a:rPr>
              <a:t>[</a:t>
            </a:r>
            <a:r>
              <a:rPr lang="en-US" sz="1400" b="0" dirty="0" err="1">
                <a:solidFill>
                  <a:srgbClr val="F8F8F2"/>
                </a:solidFill>
                <a:effectLst/>
                <a:latin typeface="Consolas" panose="020B0609020204030204" pitchFamily="49" charset="0"/>
              </a:rPr>
              <a:t>ssh_connection</a:t>
            </a:r>
            <a:r>
              <a:rPr lang="en-US" sz="1400" b="0" dirty="0">
                <a:solidFill>
                  <a:srgbClr val="F8F8F2"/>
                </a:solidFill>
                <a:effectLst/>
                <a:latin typeface="Consolas" panose="020B0609020204030204" pitchFamily="49" charset="0"/>
              </a:rPr>
              <a:t>]</a:t>
            </a:r>
          </a:p>
          <a:p>
            <a:pPr lvl="1"/>
            <a:r>
              <a:rPr lang="en-US" sz="1400" b="0" dirty="0">
                <a:solidFill>
                  <a:srgbClr val="F92672"/>
                </a:solidFill>
                <a:effectLst/>
                <a:latin typeface="Consolas" panose="020B0609020204030204" pitchFamily="49" charset="0"/>
              </a:rPr>
              <a:t>pipelining</a:t>
            </a:r>
            <a:r>
              <a:rPr lang="en-US" sz="1400" b="0" dirty="0">
                <a:solidFill>
                  <a:srgbClr val="F8F8F2"/>
                </a:solidFill>
                <a:effectLst/>
                <a:latin typeface="Consolas" panose="020B0609020204030204" pitchFamily="49" charset="0"/>
              </a:rPr>
              <a:t> = True</a:t>
            </a:r>
          </a:p>
          <a:p>
            <a:pPr lvl="1"/>
            <a:r>
              <a:rPr lang="en-US" sz="1400" b="0" dirty="0" err="1">
                <a:solidFill>
                  <a:srgbClr val="F92672"/>
                </a:solidFill>
                <a:effectLst/>
                <a:latin typeface="Consolas" panose="020B0609020204030204" pitchFamily="49" charset="0"/>
              </a:rPr>
              <a:t>ssh_args</a:t>
            </a:r>
            <a:r>
              <a:rPr lang="en-US" sz="1400" b="0" dirty="0">
                <a:solidFill>
                  <a:srgbClr val="F8F8F2"/>
                </a:solidFill>
                <a:effectLst/>
                <a:latin typeface="Consolas" panose="020B0609020204030204" pitchFamily="49" charset="0"/>
              </a:rPr>
              <a:t> = ... </a:t>
            </a:r>
            <a:r>
              <a:rPr lang="en-US" sz="1400" b="0" dirty="0" err="1">
                <a:solidFill>
                  <a:srgbClr val="F92672"/>
                </a:solidFill>
                <a:effectLst/>
                <a:latin typeface="Consolas" panose="020B0609020204030204" pitchFamily="49" charset="0"/>
              </a:rPr>
              <a:t>PreferredAuthentications</a:t>
            </a:r>
            <a:r>
              <a:rPr lang="en-US" sz="1400" b="0" dirty="0">
                <a:solidFill>
                  <a:srgbClr val="F8F8F2"/>
                </a:solidFill>
                <a:effectLst/>
                <a:latin typeface="Consolas" panose="020B0609020204030204" pitchFamily="49" charset="0"/>
              </a:rPr>
              <a:t>=</a:t>
            </a:r>
            <a:r>
              <a:rPr lang="en-US" sz="1400" b="0" dirty="0" err="1">
                <a:solidFill>
                  <a:srgbClr val="F8F8F2"/>
                </a:solidFill>
                <a:effectLst/>
                <a:latin typeface="Consolas" panose="020B0609020204030204" pitchFamily="49" charset="0"/>
              </a:rPr>
              <a:t>publickey</a:t>
            </a:r>
            <a:endParaRPr lang="en-US" sz="1400" b="0" dirty="0">
              <a:solidFill>
                <a:srgbClr val="F8F8F2"/>
              </a:solidFill>
              <a:effectLst/>
              <a:latin typeface="Consolas" panose="020B0609020204030204" pitchFamily="49" charset="0"/>
            </a:endParaRPr>
          </a:p>
          <a:p>
            <a:r>
              <a:rPr lang="fr-FR" sz="1400" b="0" dirty="0">
                <a:solidFill>
                  <a:srgbClr val="F8F8F2"/>
                </a:solidFill>
                <a:effectLst/>
                <a:latin typeface="Consolas" panose="020B0609020204030204" pitchFamily="49" charset="0"/>
              </a:rPr>
              <a:t>Principe par défaut sans pipelining :</a:t>
            </a:r>
          </a:p>
          <a:p>
            <a:pPr lvl="1"/>
            <a:r>
              <a:rPr lang="fr-FR" sz="1400" dirty="0">
                <a:solidFill>
                  <a:srgbClr val="F8F8F2"/>
                </a:solidFill>
                <a:latin typeface="Consolas" panose="020B0609020204030204" pitchFamily="49" charset="0"/>
              </a:rPr>
              <a:t>C</a:t>
            </a:r>
            <a:r>
              <a:rPr lang="fr-FR" sz="1400" b="0" dirty="0">
                <a:solidFill>
                  <a:srgbClr val="F8F8F2"/>
                </a:solidFill>
                <a:effectLst/>
                <a:latin typeface="Consolas" panose="020B0609020204030204" pitchFamily="49" charset="0"/>
              </a:rPr>
              <a:t>réation fichier python</a:t>
            </a:r>
          </a:p>
          <a:p>
            <a:pPr lvl="1"/>
            <a:r>
              <a:rPr lang="fr-FR" sz="1400" dirty="0">
                <a:solidFill>
                  <a:srgbClr val="F8F8F2"/>
                </a:solidFill>
                <a:latin typeface="Consolas" panose="020B0609020204030204" pitchFamily="49" charset="0"/>
              </a:rPr>
              <a:t>C</a:t>
            </a:r>
            <a:r>
              <a:rPr lang="fr-FR" sz="1400" b="0" dirty="0">
                <a:solidFill>
                  <a:srgbClr val="F8F8F2"/>
                </a:solidFill>
                <a:effectLst/>
                <a:latin typeface="Consolas" panose="020B0609020204030204" pitchFamily="49" charset="0"/>
              </a:rPr>
              <a:t>réation directory</a:t>
            </a:r>
          </a:p>
          <a:p>
            <a:pPr lvl="1"/>
            <a:r>
              <a:rPr lang="fr-FR" sz="1400" dirty="0">
                <a:solidFill>
                  <a:srgbClr val="F8F8F2"/>
                </a:solidFill>
                <a:latin typeface="Consolas" panose="020B0609020204030204" pitchFamily="49" charset="0"/>
              </a:rPr>
              <a:t>E</a:t>
            </a:r>
            <a:r>
              <a:rPr lang="fr-FR" sz="1400" b="0" dirty="0">
                <a:solidFill>
                  <a:srgbClr val="F8F8F2"/>
                </a:solidFill>
                <a:effectLst/>
                <a:latin typeface="Consolas" panose="020B0609020204030204" pitchFamily="49" charset="0"/>
              </a:rPr>
              <a:t>nvoi fichier python via </a:t>
            </a:r>
            <a:r>
              <a:rPr lang="fr-FR" sz="1400" b="0" dirty="0" err="1">
                <a:solidFill>
                  <a:srgbClr val="F8F8F2"/>
                </a:solidFill>
                <a:effectLst/>
                <a:latin typeface="Consolas" panose="020B0609020204030204" pitchFamily="49" charset="0"/>
              </a:rPr>
              <a:t>sftp</a:t>
            </a:r>
            <a:endParaRPr lang="fr-FR" sz="1400" b="0" dirty="0">
              <a:solidFill>
                <a:srgbClr val="F8F8F2"/>
              </a:solidFill>
              <a:effectLst/>
              <a:latin typeface="Consolas" panose="020B0609020204030204" pitchFamily="49" charset="0"/>
            </a:endParaRPr>
          </a:p>
          <a:p>
            <a:pPr lvl="1"/>
            <a:r>
              <a:rPr lang="fr-FR" sz="1400" b="0" dirty="0">
                <a:solidFill>
                  <a:srgbClr val="F8F8F2"/>
                </a:solidFill>
                <a:effectLst/>
                <a:latin typeface="Consolas" panose="020B0609020204030204" pitchFamily="49" charset="0"/>
              </a:rPr>
              <a:t>Lancer python</a:t>
            </a:r>
          </a:p>
          <a:p>
            <a:pPr lvl="1"/>
            <a:r>
              <a:rPr lang="fr-FR" sz="1400" dirty="0">
                <a:solidFill>
                  <a:srgbClr val="F8F8F2"/>
                </a:solidFill>
                <a:latin typeface="Consolas" panose="020B0609020204030204" pitchFamily="49" charset="0"/>
              </a:rPr>
              <a:t>R</a:t>
            </a:r>
            <a:r>
              <a:rPr lang="fr-FR" sz="1400" b="0" dirty="0">
                <a:solidFill>
                  <a:srgbClr val="F8F8F2"/>
                </a:solidFill>
                <a:effectLst/>
                <a:latin typeface="Consolas" panose="020B0609020204030204" pitchFamily="49" charset="0"/>
              </a:rPr>
              <a:t>écupération résultat</a:t>
            </a:r>
          </a:p>
          <a:p>
            <a:r>
              <a:rPr lang="fr-FR" sz="1400" b="0" dirty="0">
                <a:solidFill>
                  <a:srgbClr val="F8F8F2"/>
                </a:solidFill>
                <a:effectLst/>
                <a:latin typeface="Consolas" panose="020B0609020204030204" pitchFamily="49" charset="0"/>
              </a:rPr>
              <a:t>Avec pipelining :</a:t>
            </a:r>
          </a:p>
          <a:p>
            <a:pPr lvl="1"/>
            <a:r>
              <a:rPr lang="fr-FR" sz="1400" dirty="0">
                <a:solidFill>
                  <a:srgbClr val="F8F8F2"/>
                </a:solidFill>
                <a:latin typeface="Consolas" panose="020B0609020204030204" pitchFamily="49" charset="0"/>
              </a:rPr>
              <a:t>G</a:t>
            </a:r>
            <a:r>
              <a:rPr lang="fr-FR" sz="1400" b="0" dirty="0">
                <a:solidFill>
                  <a:srgbClr val="F8F8F2"/>
                </a:solidFill>
                <a:effectLst/>
                <a:latin typeface="Consolas" panose="020B0609020204030204" pitchFamily="49" charset="0"/>
              </a:rPr>
              <a:t>énération du fichier python</a:t>
            </a:r>
          </a:p>
          <a:p>
            <a:pPr lvl="1"/>
            <a:r>
              <a:rPr lang="fr-FR" sz="1400" b="0" dirty="0">
                <a:solidFill>
                  <a:srgbClr val="F8F8F2"/>
                </a:solidFill>
                <a:effectLst/>
                <a:latin typeface="Consolas" panose="020B0609020204030204" pitchFamily="49" charset="0"/>
              </a:rPr>
              <a:t>Envoi sur le python </a:t>
            </a:r>
            <a:r>
              <a:rPr lang="fr-FR" sz="1400" b="0" dirty="0" err="1">
                <a:solidFill>
                  <a:srgbClr val="F8F8F2"/>
                </a:solidFill>
                <a:effectLst/>
                <a:latin typeface="Consolas" panose="020B0609020204030204" pitchFamily="49" charset="0"/>
              </a:rPr>
              <a:t>interpreter</a:t>
            </a:r>
            <a:r>
              <a:rPr lang="fr-FR" sz="1400" b="0" dirty="0">
                <a:solidFill>
                  <a:srgbClr val="F8F8F2"/>
                </a:solidFill>
                <a:effectLst/>
                <a:latin typeface="Consolas" panose="020B0609020204030204" pitchFamily="49" charset="0"/>
              </a:rPr>
              <a:t> distant via </a:t>
            </a:r>
            <a:r>
              <a:rPr lang="fr-FR" sz="1400" b="0" dirty="0" err="1">
                <a:solidFill>
                  <a:srgbClr val="F8F8F2"/>
                </a:solidFill>
                <a:effectLst/>
                <a:latin typeface="Consolas" panose="020B0609020204030204" pitchFamily="49" charset="0"/>
              </a:rPr>
              <a:t>stdin</a:t>
            </a:r>
            <a:endParaRPr lang="fr-FR" sz="1400" b="0" dirty="0">
              <a:solidFill>
                <a:srgbClr val="F8F8F2"/>
              </a:solidFill>
              <a:effectLst/>
              <a:latin typeface="Consolas" panose="020B0609020204030204" pitchFamily="49" charset="0"/>
            </a:endParaRPr>
          </a:p>
          <a:p>
            <a:pPr lvl="1"/>
            <a:r>
              <a:rPr lang="fr-FR" sz="1400" dirty="0">
                <a:solidFill>
                  <a:srgbClr val="F8F8F2"/>
                </a:solidFill>
                <a:latin typeface="Consolas" panose="020B0609020204030204" pitchFamily="49" charset="0"/>
              </a:rPr>
              <a:t>R</a:t>
            </a:r>
            <a:r>
              <a:rPr lang="fr-FR" sz="1400" b="0" dirty="0">
                <a:solidFill>
                  <a:srgbClr val="F8F8F2"/>
                </a:solidFill>
                <a:effectLst/>
                <a:latin typeface="Consolas" panose="020B0609020204030204" pitchFamily="49" charset="0"/>
              </a:rPr>
              <a:t>écupération du </a:t>
            </a:r>
            <a:r>
              <a:rPr lang="fr-FR" sz="1400" b="0" dirty="0" err="1">
                <a:solidFill>
                  <a:srgbClr val="F8F8F2"/>
                </a:solidFill>
                <a:effectLst/>
                <a:latin typeface="Consolas" panose="020B0609020204030204" pitchFamily="49" charset="0"/>
              </a:rPr>
              <a:t>stdout</a:t>
            </a:r>
            <a:endParaRPr lang="fr-FR" sz="1400" b="0" dirty="0">
              <a:solidFill>
                <a:srgbClr val="F8F8F2"/>
              </a:solidFill>
              <a:effectLst/>
              <a:latin typeface="Consolas" panose="020B0609020204030204" pitchFamily="49" charset="0"/>
            </a:endParaRPr>
          </a:p>
          <a:p>
            <a:pPr marL="0" indent="0">
              <a:buNone/>
            </a:pPr>
            <a:endParaRPr lang="en-US" sz="1800" b="0" dirty="0">
              <a:solidFill>
                <a:srgbClr val="F8F8F2"/>
              </a:solidFill>
              <a:effectLst/>
              <a:latin typeface="Consolas" panose="020B0609020204030204" pitchFamily="49" charset="0"/>
            </a:endParaRPr>
          </a:p>
          <a:p>
            <a:endParaRPr lang="fr-FR" dirty="0"/>
          </a:p>
        </p:txBody>
      </p:sp>
    </p:spTree>
    <p:extLst>
      <p:ext uri="{BB962C8B-B14F-4D97-AF65-F5344CB8AC3E}">
        <p14:creationId xmlns:p14="http://schemas.microsoft.com/office/powerpoint/2010/main" val="1558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297B98-9E5D-48B5-A5B5-50A3044E5265}"/>
              </a:ext>
            </a:extLst>
          </p:cNvPr>
          <p:cNvSpPr>
            <a:spLocks noGrp="1"/>
          </p:cNvSpPr>
          <p:nvPr>
            <p:ph type="title"/>
          </p:nvPr>
        </p:nvSpPr>
        <p:spPr/>
        <p:txBody>
          <a:bodyPr/>
          <a:lstStyle/>
          <a:p>
            <a:r>
              <a:rPr lang="fr-FR" dirty="0"/>
              <a:t>Ansible ad-hoc</a:t>
            </a:r>
          </a:p>
        </p:txBody>
      </p:sp>
      <p:sp>
        <p:nvSpPr>
          <p:cNvPr id="3" name="Espace réservé du contenu 2">
            <a:extLst>
              <a:ext uri="{FF2B5EF4-FFF2-40B4-BE49-F238E27FC236}">
                <a16:creationId xmlns:a16="http://schemas.microsoft.com/office/drawing/2014/main" id="{48F2ED9C-BD56-44C6-B5DB-19EAFFF2FB8E}"/>
              </a:ext>
            </a:extLst>
          </p:cNvPr>
          <p:cNvSpPr>
            <a:spLocks noGrp="1"/>
          </p:cNvSpPr>
          <p:nvPr>
            <p:ph idx="1"/>
          </p:nvPr>
        </p:nvSpPr>
        <p:spPr>
          <a:xfrm>
            <a:off x="1141412" y="2249487"/>
            <a:ext cx="9905999" cy="2791959"/>
          </a:xfrm>
        </p:spPr>
        <p:txBody>
          <a:bodyPr/>
          <a:lstStyle/>
          <a:p>
            <a:r>
              <a:rPr lang="fr-FR" sz="1400" b="0" dirty="0">
                <a:solidFill>
                  <a:srgbClr val="F8F8F2"/>
                </a:solidFill>
                <a:effectLst/>
                <a:latin typeface="Consolas" panose="020B0609020204030204" pitchFamily="49" charset="0"/>
              </a:rPr>
              <a:t>Lancer des tâches en mode ligne de commande</a:t>
            </a:r>
          </a:p>
          <a:p>
            <a:r>
              <a:rPr lang="fr-FR" sz="1400" b="0" dirty="0">
                <a:solidFill>
                  <a:srgbClr val="F8F8F2"/>
                </a:solidFill>
                <a:effectLst/>
                <a:latin typeface="Consolas" panose="020B0609020204030204" pitchFamily="49" charset="0"/>
              </a:rPr>
              <a:t>Peu utilisé </a:t>
            </a:r>
          </a:p>
          <a:p>
            <a:r>
              <a:rPr lang="fr-FR" sz="1400" b="0" dirty="0">
                <a:solidFill>
                  <a:srgbClr val="F8F8F2"/>
                </a:solidFill>
                <a:effectLst/>
                <a:latin typeface="Consolas" panose="020B0609020204030204" pitchFamily="49" charset="0"/>
              </a:rPr>
              <a:t>Permettre du test (ping, inventaire)</a:t>
            </a:r>
          </a:p>
          <a:p>
            <a:r>
              <a:rPr lang="fr-FR" sz="1400" b="0" dirty="0">
                <a:solidFill>
                  <a:srgbClr val="F8F8F2"/>
                </a:solidFill>
                <a:effectLst/>
                <a:latin typeface="Consolas" panose="020B0609020204030204" pitchFamily="49" charset="0"/>
              </a:rPr>
              <a:t>Permet de jouer des tâches</a:t>
            </a:r>
          </a:p>
          <a:p>
            <a:r>
              <a:rPr lang="fr-FR" sz="1400" b="0" dirty="0">
                <a:solidFill>
                  <a:srgbClr val="F8F8F2"/>
                </a:solidFill>
                <a:effectLst/>
                <a:latin typeface="Consolas" panose="020B0609020204030204" pitchFamily="49" charset="0"/>
              </a:rPr>
              <a:t>Beaucoup </a:t>
            </a:r>
            <a:r>
              <a:rPr lang="fr-FR" sz="1400" b="0" dirty="0">
                <a:effectLst/>
                <a:latin typeface="Consolas" panose="020B0609020204030204" pitchFamily="49" charset="0"/>
              </a:rPr>
              <a:t>d'options similaires à la commande ansible-</a:t>
            </a:r>
            <a:r>
              <a:rPr lang="fr-FR" sz="1400" b="0" dirty="0" err="1">
                <a:effectLst/>
                <a:latin typeface="Consolas" panose="020B0609020204030204" pitchFamily="49" charset="0"/>
              </a:rPr>
              <a:t>playbook</a:t>
            </a:r>
            <a:endParaRPr lang="fr-FR" sz="1400" b="0" dirty="0">
              <a:effectLst/>
              <a:latin typeface="Consolas" panose="020B0609020204030204" pitchFamily="49" charset="0"/>
            </a:endParaRPr>
          </a:p>
          <a:p>
            <a:endParaRPr lang="fr-FR" dirty="0"/>
          </a:p>
        </p:txBody>
      </p:sp>
    </p:spTree>
    <p:extLst>
      <p:ext uri="{BB962C8B-B14F-4D97-AF65-F5344CB8AC3E}">
        <p14:creationId xmlns:p14="http://schemas.microsoft.com/office/powerpoint/2010/main" val="41325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37651BC-28B6-4090-B238-E0AF85C132FB}"/>
              </a:ext>
            </a:extLst>
          </p:cNvPr>
          <p:cNvSpPr>
            <a:spLocks noGrp="1"/>
          </p:cNvSpPr>
          <p:nvPr>
            <p:ph idx="1"/>
          </p:nvPr>
        </p:nvSpPr>
        <p:spPr>
          <a:xfrm>
            <a:off x="1143000" y="1322615"/>
            <a:ext cx="9905999" cy="3853542"/>
          </a:xfrm>
        </p:spPr>
        <p:txBody>
          <a:bodyPr/>
          <a:lstStyle/>
          <a:p>
            <a:r>
              <a:rPr lang="fr-FR" sz="1400" dirty="0"/>
              <a:t>Exemple de commande ad-hoc :</a:t>
            </a:r>
          </a:p>
          <a:p>
            <a:r>
              <a:rPr lang="fr-FR" sz="1400" dirty="0"/>
              <a:t>Test la connexion vers les </a:t>
            </a:r>
            <a:r>
              <a:rPr lang="fr-FR" sz="1400" dirty="0" err="1"/>
              <a:t>managed</a:t>
            </a:r>
            <a:r>
              <a:rPr lang="fr-FR" sz="1400" dirty="0"/>
              <a:t> </a:t>
            </a:r>
            <a:r>
              <a:rPr lang="fr-FR" sz="1400" dirty="0" err="1"/>
              <a:t>Nodes</a:t>
            </a:r>
            <a:endParaRPr lang="fr-FR" sz="1400" dirty="0"/>
          </a:p>
          <a:p>
            <a:pPr lvl="1"/>
            <a:r>
              <a:rPr lang="fr-FR" sz="1400" b="0" dirty="0">
                <a:effectLst/>
                <a:latin typeface="Consolas" panose="020B0609020204030204" pitchFamily="49" charset="0"/>
              </a:rPr>
              <a:t>ansible all -u </a:t>
            </a:r>
            <a:r>
              <a:rPr lang="fr-FR" sz="1400" dirty="0" err="1">
                <a:latin typeface="Consolas" panose="020B0609020204030204" pitchFamily="49" charset="0"/>
              </a:rPr>
              <a:t>hedi</a:t>
            </a:r>
            <a:r>
              <a:rPr lang="fr-FR" sz="1400" b="0" dirty="0">
                <a:effectLst/>
                <a:latin typeface="Consolas" panose="020B0609020204030204" pitchFamily="49" charset="0"/>
              </a:rPr>
              <a:t> -m ping</a:t>
            </a:r>
          </a:p>
          <a:p>
            <a:r>
              <a:rPr lang="fr-FR" sz="1400" dirty="0">
                <a:latin typeface="Consolas" panose="020B0609020204030204" pitchFamily="49" charset="0"/>
              </a:rPr>
              <a:t>Utiliser le module commande avec un </a:t>
            </a:r>
            <a:r>
              <a:rPr lang="fr-FR" sz="1400" dirty="0" err="1">
                <a:latin typeface="Consolas" panose="020B0609020204030204" pitchFamily="49" charset="0"/>
              </a:rPr>
              <a:t>inventory</a:t>
            </a:r>
            <a:r>
              <a:rPr lang="fr-FR" sz="1400" dirty="0">
                <a:latin typeface="Consolas" panose="020B0609020204030204" pitchFamily="49" charset="0"/>
              </a:rPr>
              <a:t> </a:t>
            </a:r>
            <a:r>
              <a:rPr lang="fr-FR" sz="1400" dirty="0" err="1">
                <a:latin typeface="Consolas" panose="020B0609020204030204" pitchFamily="49" charset="0"/>
              </a:rPr>
              <a:t>specifique</a:t>
            </a:r>
            <a:endParaRPr lang="fr-FR" sz="1400" dirty="0">
              <a:latin typeface="Consolas" panose="020B0609020204030204" pitchFamily="49" charset="0"/>
            </a:endParaRPr>
          </a:p>
          <a:p>
            <a:pPr lvl="1"/>
            <a:r>
              <a:rPr lang="fr-FR" sz="1400" b="0" dirty="0">
                <a:effectLst/>
                <a:latin typeface="Consolas" panose="020B0609020204030204" pitchFamily="49" charset="0"/>
              </a:rPr>
              <a:t>ansible -i </a:t>
            </a:r>
            <a:r>
              <a:rPr lang="fr-FR" sz="1400" dirty="0">
                <a:latin typeface="Consolas" panose="020B0609020204030204" pitchFamily="49" charset="0"/>
              </a:rPr>
              <a:t>~/</a:t>
            </a:r>
            <a:r>
              <a:rPr lang="fr-FR" sz="1400" dirty="0" err="1">
                <a:latin typeface="Consolas" panose="020B0609020204030204" pitchFamily="49" charset="0"/>
              </a:rPr>
              <a:t>inventory</a:t>
            </a:r>
            <a:r>
              <a:rPr lang="fr-FR" sz="1400" dirty="0">
                <a:latin typeface="Consolas" panose="020B0609020204030204" pitchFamily="49" charset="0"/>
              </a:rPr>
              <a:t>/hosts</a:t>
            </a:r>
            <a:r>
              <a:rPr lang="fr-FR" sz="1400" b="0" dirty="0">
                <a:effectLst/>
                <a:latin typeface="Consolas" panose="020B0609020204030204" pitchFamily="49" charset="0"/>
              </a:rPr>
              <a:t> all -u </a:t>
            </a:r>
            <a:r>
              <a:rPr lang="fr-FR" sz="1400" b="0" dirty="0" err="1">
                <a:effectLst/>
                <a:latin typeface="Consolas" panose="020B0609020204030204" pitchFamily="49" charset="0"/>
              </a:rPr>
              <a:t>hedi</a:t>
            </a:r>
            <a:r>
              <a:rPr lang="fr-FR" sz="1400" b="0" dirty="0">
                <a:effectLst/>
                <a:latin typeface="Consolas" panose="020B0609020204030204" pitchFamily="49" charset="0"/>
              </a:rPr>
              <a:t> -m command -a uptime</a:t>
            </a:r>
          </a:p>
          <a:p>
            <a:r>
              <a:rPr lang="fr-FR" sz="1400" dirty="0">
                <a:latin typeface="Consolas" panose="020B0609020204030204" pitchFamily="49" charset="0"/>
              </a:rPr>
              <a:t>Utilisation des </a:t>
            </a:r>
            <a:r>
              <a:rPr lang="fr-FR" sz="1400" dirty="0" err="1">
                <a:latin typeface="Consolas" panose="020B0609020204030204" pitchFamily="49" charset="0"/>
              </a:rPr>
              <a:t>varaiables</a:t>
            </a:r>
            <a:endParaRPr lang="fr-FR" sz="1400" dirty="0">
              <a:latin typeface="Consolas" panose="020B0609020204030204" pitchFamily="49" charset="0"/>
            </a:endParaRPr>
          </a:p>
          <a:p>
            <a:pPr lvl="1"/>
            <a:r>
              <a:rPr lang="fr-FR" sz="1400" b="0" dirty="0">
                <a:effectLst/>
                <a:latin typeface="Consolas" panose="020B0609020204030204" pitchFamily="49" charset="0"/>
              </a:rPr>
              <a:t>ansible -i </a:t>
            </a:r>
            <a:r>
              <a:rPr lang="fr-FR" sz="1400" dirty="0">
                <a:latin typeface="Consolas" panose="020B0609020204030204" pitchFamily="49" charset="0"/>
              </a:rPr>
              <a:t>~/</a:t>
            </a:r>
            <a:r>
              <a:rPr lang="fr-FR" sz="1400" dirty="0" err="1">
                <a:latin typeface="Consolas" panose="020B0609020204030204" pitchFamily="49" charset="0"/>
              </a:rPr>
              <a:t>inventory</a:t>
            </a:r>
            <a:r>
              <a:rPr lang="fr-FR" sz="1400" b="0" dirty="0">
                <a:effectLst/>
                <a:latin typeface="Consolas" panose="020B0609020204030204" pitchFamily="49" charset="0"/>
              </a:rPr>
              <a:t> all -b -e "var1=</a:t>
            </a:r>
            <a:r>
              <a:rPr lang="fr-FR" sz="1400" b="0" dirty="0" err="1">
                <a:effectLst/>
                <a:latin typeface="Consolas" panose="020B0609020204030204" pitchFamily="49" charset="0"/>
              </a:rPr>
              <a:t>hedi</a:t>
            </a:r>
            <a:r>
              <a:rPr lang="fr-FR" sz="1400" b="0" dirty="0">
                <a:effectLst/>
                <a:latin typeface="Consolas" panose="020B0609020204030204" pitchFamily="49" charset="0"/>
              </a:rPr>
              <a:t>" -m </a:t>
            </a:r>
            <a:r>
              <a:rPr lang="fr-FR" sz="1400" b="0" dirty="0" err="1">
                <a:effectLst/>
                <a:latin typeface="Consolas" panose="020B0609020204030204" pitchFamily="49" charset="0"/>
              </a:rPr>
              <a:t>debug</a:t>
            </a:r>
            <a:r>
              <a:rPr lang="fr-FR" sz="1400" b="0" dirty="0">
                <a:effectLst/>
                <a:latin typeface="Consolas" panose="020B0609020204030204" pitchFamily="49" charset="0"/>
              </a:rPr>
              <a:t> -a 'msg={{ var1 }}’</a:t>
            </a:r>
          </a:p>
          <a:p>
            <a:r>
              <a:rPr lang="fr-FR" sz="1400" b="0" dirty="0">
                <a:effectLst/>
                <a:latin typeface="Consolas" panose="020B0609020204030204" pitchFamily="49" charset="0"/>
              </a:rPr>
              <a:t>Faire une copie</a:t>
            </a:r>
          </a:p>
          <a:p>
            <a:pPr lvl="1"/>
            <a:r>
              <a:rPr lang="fr-FR" sz="1400" b="0" dirty="0">
                <a:effectLst/>
                <a:latin typeface="Consolas" panose="020B0609020204030204" pitchFamily="49" charset="0"/>
              </a:rPr>
              <a:t>ansible all -m copy -a 'src=toto.txt </a:t>
            </a:r>
            <a:r>
              <a:rPr lang="fr-FR" sz="1400" b="0" dirty="0" err="1">
                <a:effectLst/>
                <a:latin typeface="Consolas" panose="020B0609020204030204" pitchFamily="49" charset="0"/>
              </a:rPr>
              <a:t>dest</a:t>
            </a:r>
            <a:r>
              <a:rPr lang="fr-FR" sz="1400" b="0" dirty="0">
                <a:effectLst/>
                <a:latin typeface="Consolas" panose="020B0609020204030204" pitchFamily="49" charset="0"/>
              </a:rPr>
              <a:t>=/</a:t>
            </a:r>
            <a:r>
              <a:rPr lang="fr-FR" sz="1400" b="0" dirty="0" err="1">
                <a:effectLst/>
                <a:latin typeface="Consolas" panose="020B0609020204030204" pitchFamily="49" charset="0"/>
              </a:rPr>
              <a:t>tmp</a:t>
            </a:r>
            <a:r>
              <a:rPr lang="fr-FR" sz="1400" b="0" dirty="0">
                <a:effectLst/>
                <a:latin typeface="Consolas" panose="020B0609020204030204" pitchFamily="49" charset="0"/>
              </a:rPr>
              <a:t>/titi.txt’</a:t>
            </a:r>
          </a:p>
          <a:p>
            <a:pPr lvl="1"/>
            <a:endParaRPr lang="fr-FR" dirty="0"/>
          </a:p>
        </p:txBody>
      </p:sp>
    </p:spTree>
    <p:extLst>
      <p:ext uri="{BB962C8B-B14F-4D97-AF65-F5344CB8AC3E}">
        <p14:creationId xmlns:p14="http://schemas.microsoft.com/office/powerpoint/2010/main" val="426439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03B51A-81B6-4A7F-A960-E7438D308394}"/>
              </a:ext>
            </a:extLst>
          </p:cNvPr>
          <p:cNvSpPr>
            <a:spLocks noGrp="1"/>
          </p:cNvSpPr>
          <p:nvPr>
            <p:ph type="title"/>
          </p:nvPr>
        </p:nvSpPr>
        <p:spPr/>
        <p:txBody>
          <a:bodyPr/>
          <a:lstStyle/>
          <a:p>
            <a:r>
              <a:rPr lang="fr-FR" dirty="0"/>
              <a:t>Ansible Jinja2</a:t>
            </a:r>
          </a:p>
        </p:txBody>
      </p:sp>
      <p:sp>
        <p:nvSpPr>
          <p:cNvPr id="3" name="Espace réservé du contenu 2">
            <a:extLst>
              <a:ext uri="{FF2B5EF4-FFF2-40B4-BE49-F238E27FC236}">
                <a16:creationId xmlns:a16="http://schemas.microsoft.com/office/drawing/2014/main" id="{99278A4D-96C6-414F-850A-8EBC637ABF0F}"/>
              </a:ext>
            </a:extLst>
          </p:cNvPr>
          <p:cNvSpPr>
            <a:spLocks noGrp="1"/>
          </p:cNvSpPr>
          <p:nvPr>
            <p:ph idx="1"/>
          </p:nvPr>
        </p:nvSpPr>
        <p:spPr/>
        <p:txBody>
          <a:bodyPr>
            <a:normAutofit/>
          </a:bodyPr>
          <a:lstStyle/>
          <a:p>
            <a:pPr lvl="1"/>
            <a:r>
              <a:rPr lang="fr-FR" sz="1600" b="0" dirty="0">
                <a:solidFill>
                  <a:srgbClr val="F8F8F2"/>
                </a:solidFill>
                <a:effectLst/>
                <a:latin typeface="Consolas" panose="020B0609020204030204" pitchFamily="49" charset="0"/>
              </a:rPr>
              <a:t>Jinja2 est un système de </a:t>
            </a:r>
            <a:r>
              <a:rPr lang="fr-FR" sz="1600" b="0" dirty="0" err="1">
                <a:solidFill>
                  <a:srgbClr val="F8F8F2"/>
                </a:solidFill>
                <a:effectLst/>
                <a:latin typeface="Consolas" panose="020B0609020204030204" pitchFamily="49" charset="0"/>
              </a:rPr>
              <a:t>templates</a:t>
            </a:r>
            <a:r>
              <a:rPr lang="fr-FR" sz="1600" b="0" dirty="0">
                <a:solidFill>
                  <a:srgbClr val="F8F8F2"/>
                </a:solidFill>
                <a:effectLst/>
                <a:latin typeface="Consolas" panose="020B0609020204030204" pitchFamily="49" charset="0"/>
              </a:rPr>
              <a:t> puissant qui peut être utilisé directement dans les </a:t>
            </a:r>
            <a:r>
              <a:rPr lang="fr-FR" sz="1600" b="0" dirty="0" err="1">
                <a:solidFill>
                  <a:srgbClr val="F8F8F2"/>
                </a:solidFill>
                <a:effectLst/>
                <a:latin typeface="Consolas" panose="020B0609020204030204" pitchFamily="49" charset="0"/>
              </a:rPr>
              <a:t>playbooks</a:t>
            </a:r>
            <a:r>
              <a:rPr lang="fr-FR" sz="1600" b="0" dirty="0">
                <a:solidFill>
                  <a:srgbClr val="F8F8F2"/>
                </a:solidFill>
                <a:effectLst/>
                <a:latin typeface="Consolas" panose="020B0609020204030204" pitchFamily="49" charset="0"/>
              </a:rPr>
              <a:t>, mais aussi pour générer des fichiers dynamiquement.</a:t>
            </a:r>
          </a:p>
          <a:p>
            <a:pPr lvl="1"/>
            <a:r>
              <a:rPr lang="fr-FR" sz="1600" dirty="0">
                <a:solidFill>
                  <a:srgbClr val="F8F8F2"/>
                </a:solidFill>
                <a:latin typeface="Consolas" panose="020B0609020204030204" pitchFamily="49" charset="0"/>
              </a:rPr>
              <a:t>Ansible permet, via le système de </a:t>
            </a:r>
            <a:r>
              <a:rPr lang="fr-FR" sz="1600" dirty="0" err="1">
                <a:solidFill>
                  <a:srgbClr val="F8F8F2"/>
                </a:solidFill>
                <a:latin typeface="Consolas" panose="020B0609020204030204" pitchFamily="49" charset="0"/>
              </a:rPr>
              <a:t>template</a:t>
            </a:r>
            <a:r>
              <a:rPr lang="fr-FR" sz="1600" dirty="0">
                <a:solidFill>
                  <a:srgbClr val="F8F8F2"/>
                </a:solidFill>
                <a:latin typeface="Consolas" panose="020B0609020204030204" pitchFamily="49" charset="0"/>
              </a:rPr>
              <a:t> Jinja, de créer des documents dans lesquels une partie du contenu peut être remplacé dynamiquement. Les fichiers résultants peuvent être au format HTML, JSON, XML ou tout ce qui utilise du texte pur.</a:t>
            </a:r>
          </a:p>
          <a:p>
            <a:pPr lvl="1"/>
            <a:endParaRPr lang="fr-FR" sz="1400" dirty="0"/>
          </a:p>
        </p:txBody>
      </p:sp>
    </p:spTree>
    <p:extLst>
      <p:ext uri="{BB962C8B-B14F-4D97-AF65-F5344CB8AC3E}">
        <p14:creationId xmlns:p14="http://schemas.microsoft.com/office/powerpoint/2010/main" val="436023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2616583-9AB7-49B7-880B-13BBEAB00BC9}"/>
              </a:ext>
            </a:extLst>
          </p:cNvPr>
          <p:cNvSpPr>
            <a:spLocks noGrp="1"/>
          </p:cNvSpPr>
          <p:nvPr>
            <p:ph idx="1"/>
          </p:nvPr>
        </p:nvSpPr>
        <p:spPr>
          <a:xfrm>
            <a:off x="1143000" y="1351415"/>
            <a:ext cx="9905999" cy="3541714"/>
          </a:xfrm>
        </p:spPr>
        <p:txBody>
          <a:bodyPr/>
          <a:lstStyle/>
          <a:p>
            <a:r>
              <a:rPr lang="fr-FR" sz="1400" dirty="0">
                <a:solidFill>
                  <a:srgbClr val="F8F8F2"/>
                </a:solidFill>
                <a:latin typeface="Consolas" panose="020B0609020204030204" pitchFamily="49" charset="0"/>
              </a:rPr>
              <a:t>Déclaration d’une</a:t>
            </a:r>
            <a:r>
              <a:rPr lang="fr-FR" sz="1400" b="0" dirty="0">
                <a:solidFill>
                  <a:srgbClr val="F8F8F2"/>
                </a:solidFill>
                <a:effectLst/>
                <a:latin typeface="Consolas" panose="020B0609020204030204" pitchFamily="49" charset="0"/>
              </a:rPr>
              <a:t> variable</a:t>
            </a:r>
          </a:p>
          <a:p>
            <a:pPr lvl="1"/>
            <a:r>
              <a:rPr lang="fr-FR" sz="1400" b="0" dirty="0" err="1">
                <a:solidFill>
                  <a:srgbClr val="F8F8F2"/>
                </a:solidFill>
                <a:effectLst/>
                <a:latin typeface="Consolas" panose="020B0609020204030204" pitchFamily="49" charset="0"/>
              </a:rPr>
              <a:t>my_var</a:t>
            </a:r>
            <a:r>
              <a:rPr lang="fr-FR" sz="1400" b="0" dirty="0">
                <a:solidFill>
                  <a:srgbClr val="F8F8F2"/>
                </a:solidFill>
                <a:effectLst/>
                <a:latin typeface="Consolas" panose="020B0609020204030204" pitchFamily="49" charset="0"/>
              </a:rPr>
              <a:t>: </a:t>
            </a:r>
            <a:r>
              <a:rPr lang="fr-FR" sz="1400" b="0" dirty="0">
                <a:solidFill>
                  <a:srgbClr val="E6DB74"/>
                </a:solidFill>
                <a:effectLst/>
                <a:latin typeface="Consolas" panose="020B0609020204030204" pitchFamily="49" charset="0"/>
              </a:rPr>
              <a:t>"valeur"</a:t>
            </a:r>
            <a:endParaRPr lang="fr-FR" sz="1400" b="0" dirty="0">
              <a:solidFill>
                <a:srgbClr val="F8F8F2"/>
              </a:solidFill>
              <a:effectLst/>
              <a:latin typeface="Consolas" panose="020B0609020204030204" pitchFamily="49" charset="0"/>
            </a:endParaRPr>
          </a:p>
          <a:p>
            <a:pPr lvl="1"/>
            <a:r>
              <a:rPr lang="fr-FR" sz="1400" b="0" dirty="0">
                <a:solidFill>
                  <a:srgbClr val="F8F8F2"/>
                </a:solidFill>
                <a:effectLst/>
                <a:latin typeface="Consolas" panose="020B0609020204030204" pitchFamily="49" charset="0"/>
              </a:rPr>
              <a:t>{{ </a:t>
            </a:r>
            <a:r>
              <a:rPr lang="fr-FR" sz="1400" b="0" dirty="0" err="1">
                <a:solidFill>
                  <a:srgbClr val="F8F8F2"/>
                </a:solidFill>
                <a:effectLst/>
                <a:latin typeface="Consolas" panose="020B0609020204030204" pitchFamily="49" charset="0"/>
              </a:rPr>
              <a:t>my_var</a:t>
            </a:r>
            <a:r>
              <a:rPr lang="fr-FR" sz="1400" b="0" dirty="0">
                <a:solidFill>
                  <a:srgbClr val="F8F8F2"/>
                </a:solidFill>
                <a:effectLst/>
                <a:latin typeface="Consolas" panose="020B0609020204030204" pitchFamily="49" charset="0"/>
              </a:rPr>
              <a:t> }}</a:t>
            </a:r>
          </a:p>
          <a:p>
            <a:r>
              <a:rPr lang="fr-FR" sz="1400" dirty="0">
                <a:solidFill>
                  <a:srgbClr val="F8F8F2"/>
                </a:solidFill>
                <a:latin typeface="Consolas" panose="020B0609020204030204" pitchFamily="49" charset="0"/>
              </a:rPr>
              <a:t>Déclaration d’une liste</a:t>
            </a:r>
          </a:p>
          <a:p>
            <a:pPr lvl="1"/>
            <a:r>
              <a:rPr lang="fr-FR" sz="1400" b="0" dirty="0">
                <a:solidFill>
                  <a:srgbClr val="F8F8F2"/>
                </a:solidFill>
                <a:effectLst/>
                <a:latin typeface="Consolas" panose="020B0609020204030204" pitchFamily="49" charset="0"/>
              </a:rPr>
              <a:t>items:</a:t>
            </a:r>
          </a:p>
          <a:p>
            <a:pPr lvl="1"/>
            <a:r>
              <a:rPr lang="fr-FR" sz="1400" b="0" dirty="0">
                <a:solidFill>
                  <a:srgbClr val="F8F8F2"/>
                </a:solidFill>
                <a:effectLst/>
                <a:latin typeface="Consolas" panose="020B0609020204030204" pitchFamily="49" charset="0"/>
              </a:rPr>
              <a:t>  - valeur1</a:t>
            </a:r>
          </a:p>
          <a:p>
            <a:pPr lvl="1"/>
            <a:r>
              <a:rPr lang="fr-FR" sz="1400" b="0" dirty="0">
                <a:solidFill>
                  <a:srgbClr val="F8F8F2"/>
                </a:solidFill>
                <a:effectLst/>
                <a:latin typeface="Consolas" panose="020B0609020204030204" pitchFamily="49" charset="0"/>
              </a:rPr>
              <a:t>  - valeur2</a:t>
            </a:r>
          </a:p>
          <a:p>
            <a:pPr lvl="1"/>
            <a:r>
              <a:rPr lang="fr-FR" sz="1400" b="0" dirty="0">
                <a:solidFill>
                  <a:srgbClr val="F8F8F2"/>
                </a:solidFill>
                <a:effectLst/>
                <a:latin typeface="Consolas" panose="020B0609020204030204" pitchFamily="49" charset="0"/>
              </a:rPr>
              <a:t>  - valeur3</a:t>
            </a:r>
          </a:p>
          <a:p>
            <a:endParaRPr lang="fr-FR" dirty="0"/>
          </a:p>
        </p:txBody>
      </p:sp>
    </p:spTree>
    <p:extLst>
      <p:ext uri="{BB962C8B-B14F-4D97-AF65-F5344CB8AC3E}">
        <p14:creationId xmlns:p14="http://schemas.microsoft.com/office/powerpoint/2010/main" val="8662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DBEFF6D-7B84-4E1E-AD07-409140AEA83C}"/>
              </a:ext>
            </a:extLst>
          </p:cNvPr>
          <p:cNvSpPr>
            <a:spLocks noGrp="1"/>
          </p:cNvSpPr>
          <p:nvPr>
            <p:ph idx="1"/>
          </p:nvPr>
        </p:nvSpPr>
        <p:spPr>
          <a:xfrm>
            <a:off x="1141412" y="404132"/>
            <a:ext cx="9905999" cy="6213022"/>
          </a:xfrm>
        </p:spPr>
        <p:txBody>
          <a:bodyPr>
            <a:normAutofit fontScale="70000" lnSpcReduction="20000"/>
          </a:bodyPr>
          <a:lstStyle/>
          <a:p>
            <a:r>
              <a:rPr lang="fr-FR" sz="2000" dirty="0"/>
              <a:t>Parcourir une liste :</a:t>
            </a:r>
          </a:p>
          <a:p>
            <a:r>
              <a:rPr lang="fr-FR" sz="2000" b="1" dirty="0">
                <a:solidFill>
                  <a:schemeClr val="accent4"/>
                </a:solidFill>
              </a:rPr>
              <a:t>Exemple 1</a:t>
            </a:r>
            <a:endParaRPr lang="fr-FR" sz="2000" b="1" dirty="0">
              <a:solidFill>
                <a:schemeClr val="accent4"/>
              </a:solidFill>
              <a:effectLst/>
              <a:latin typeface="Consolas" panose="020B0609020204030204" pitchFamily="49" charset="0"/>
            </a:endParaRPr>
          </a:p>
          <a:p>
            <a:r>
              <a:rPr lang="fr-FR" sz="2000" b="0" dirty="0">
                <a:effectLst/>
                <a:latin typeface="Consolas" panose="020B0609020204030204" pitchFamily="49" charset="0"/>
              </a:rPr>
              <a:t>- </a:t>
            </a:r>
            <a:r>
              <a:rPr lang="fr-FR" sz="2000" b="0" dirty="0" err="1">
                <a:effectLst/>
                <a:latin typeface="Consolas" panose="020B0609020204030204" pitchFamily="49" charset="0"/>
              </a:rPr>
              <a:t>name</a:t>
            </a:r>
            <a:r>
              <a:rPr lang="fr-FR" sz="2000" b="0" dirty="0">
                <a:effectLst/>
                <a:latin typeface="Consolas" panose="020B0609020204030204" pitchFamily="49" charset="0"/>
              </a:rPr>
              <a:t>: </a:t>
            </a:r>
            <a:r>
              <a:rPr lang="fr-FR" sz="2000" b="0" dirty="0" err="1">
                <a:effectLst/>
                <a:latin typeface="Consolas" panose="020B0609020204030204" pitchFamily="49" charset="0"/>
              </a:rPr>
              <a:t>debug</a:t>
            </a:r>
            <a:endParaRPr lang="fr-FR" sz="2000" b="0" dirty="0">
              <a:effectLst/>
              <a:latin typeface="Consolas" panose="020B0609020204030204" pitchFamily="49" charset="0"/>
            </a:endParaRPr>
          </a:p>
          <a:p>
            <a:r>
              <a:rPr lang="fr-FR" sz="2000" b="0" dirty="0">
                <a:effectLst/>
                <a:latin typeface="Consolas" panose="020B0609020204030204" pitchFamily="49" charset="0"/>
              </a:rPr>
              <a:t>  </a:t>
            </a:r>
            <a:r>
              <a:rPr lang="fr-FR" sz="2000" b="0" dirty="0" err="1">
                <a:effectLst/>
                <a:latin typeface="Consolas" panose="020B0609020204030204" pitchFamily="49" charset="0"/>
              </a:rPr>
              <a:t>debug</a:t>
            </a:r>
            <a:r>
              <a:rPr lang="fr-FR" sz="2000" b="0" dirty="0">
                <a:effectLst/>
                <a:latin typeface="Consolas" panose="020B0609020204030204" pitchFamily="49" charset="0"/>
              </a:rPr>
              <a:t>:</a:t>
            </a:r>
          </a:p>
          <a:p>
            <a:r>
              <a:rPr lang="fr-FR" sz="2000" b="0" dirty="0">
                <a:effectLst/>
                <a:latin typeface="Consolas" panose="020B0609020204030204" pitchFamily="49" charset="0"/>
              </a:rPr>
              <a:t>     msg: |</a:t>
            </a:r>
          </a:p>
          <a:p>
            <a:r>
              <a:rPr lang="fr-FR" sz="2000" b="0" dirty="0">
                <a:effectLst/>
                <a:latin typeface="Consolas" panose="020B0609020204030204" pitchFamily="49" charset="0"/>
              </a:rPr>
              <a:t>     {% for item in items %}</a:t>
            </a:r>
          </a:p>
          <a:p>
            <a:r>
              <a:rPr lang="fr-FR" sz="2000" b="0" dirty="0">
                <a:effectLst/>
                <a:latin typeface="Consolas" panose="020B0609020204030204" pitchFamily="49" charset="0"/>
              </a:rPr>
              <a:t>     {{ item }}</a:t>
            </a:r>
          </a:p>
          <a:p>
            <a:r>
              <a:rPr lang="fr-FR" sz="2000" b="0" dirty="0">
                <a:effectLst/>
                <a:latin typeface="Consolas" panose="020B0609020204030204" pitchFamily="49" charset="0"/>
              </a:rPr>
              <a:t>     {% </a:t>
            </a:r>
            <a:r>
              <a:rPr lang="fr-FR" sz="2000" b="0" dirty="0" err="1">
                <a:effectLst/>
                <a:latin typeface="Consolas" panose="020B0609020204030204" pitchFamily="49" charset="0"/>
              </a:rPr>
              <a:t>endfor</a:t>
            </a:r>
            <a:r>
              <a:rPr lang="fr-FR" sz="2000" b="0" dirty="0">
                <a:effectLst/>
                <a:latin typeface="Consolas" panose="020B0609020204030204" pitchFamily="49" charset="0"/>
              </a:rPr>
              <a:t> %}</a:t>
            </a:r>
          </a:p>
          <a:p>
            <a:r>
              <a:rPr lang="fr-FR" sz="2000" b="1" dirty="0">
                <a:solidFill>
                  <a:schemeClr val="accent4"/>
                </a:solidFill>
                <a:effectLst/>
                <a:latin typeface="Consolas" panose="020B0609020204030204" pitchFamily="49" charset="0"/>
              </a:rPr>
              <a:t>Exemple 2</a:t>
            </a:r>
          </a:p>
          <a:p>
            <a:r>
              <a:rPr lang="en-US" sz="2000" b="0" dirty="0">
                <a:effectLst/>
                <a:latin typeface="Consolas" panose="020B0609020204030204" pitchFamily="49" charset="0"/>
              </a:rPr>
              <a:t>- name: Add several users</a:t>
            </a:r>
          </a:p>
          <a:p>
            <a:r>
              <a:rPr lang="en-US" sz="2000" b="0" dirty="0">
                <a:effectLst/>
                <a:latin typeface="Consolas" panose="020B0609020204030204" pitchFamily="49" charset="0"/>
              </a:rPr>
              <a:t>  user:</a:t>
            </a:r>
          </a:p>
          <a:p>
            <a:r>
              <a:rPr lang="en-US" sz="2000" b="0" dirty="0">
                <a:effectLst/>
                <a:latin typeface="Consolas" panose="020B0609020204030204" pitchFamily="49" charset="0"/>
              </a:rPr>
              <a:t>    name: "{{ item }}"</a:t>
            </a:r>
          </a:p>
          <a:p>
            <a:r>
              <a:rPr lang="en-US" sz="2000" b="0" dirty="0">
                <a:effectLst/>
                <a:latin typeface="Consolas" panose="020B0609020204030204" pitchFamily="49" charset="0"/>
              </a:rPr>
              <a:t>    state: present</a:t>
            </a:r>
          </a:p>
          <a:p>
            <a:r>
              <a:rPr lang="en-US" sz="2000" b="0" dirty="0">
                <a:effectLst/>
                <a:latin typeface="Consolas" panose="020B0609020204030204" pitchFamily="49" charset="0"/>
              </a:rPr>
              <a:t>    groups: "wheel"</a:t>
            </a:r>
          </a:p>
          <a:p>
            <a:r>
              <a:rPr lang="en-US" sz="2000" b="0" dirty="0">
                <a:effectLst/>
                <a:latin typeface="Consolas" panose="020B0609020204030204" pitchFamily="49" charset="0"/>
              </a:rPr>
              <a:t>  loop:</a:t>
            </a:r>
          </a:p>
          <a:p>
            <a:r>
              <a:rPr lang="en-US" sz="2000" b="0" dirty="0">
                <a:effectLst/>
                <a:latin typeface="Consolas" panose="020B0609020204030204" pitchFamily="49" charset="0"/>
              </a:rPr>
              <a:t>     - testuser1</a:t>
            </a:r>
          </a:p>
          <a:p>
            <a:r>
              <a:rPr lang="en-US" sz="2000" b="0" dirty="0">
                <a:effectLst/>
                <a:latin typeface="Consolas" panose="020B0609020204030204" pitchFamily="49" charset="0"/>
              </a:rPr>
              <a:t>     - testuser2</a:t>
            </a:r>
          </a:p>
          <a:p>
            <a:endParaRPr lang="fr-FR" sz="2000" b="0" dirty="0">
              <a:effectLst/>
              <a:latin typeface="Consolas" panose="020B0609020204030204" pitchFamily="49" charset="0"/>
            </a:endParaRPr>
          </a:p>
          <a:p>
            <a:endParaRPr lang="fr-FR" dirty="0"/>
          </a:p>
        </p:txBody>
      </p:sp>
    </p:spTree>
    <p:extLst>
      <p:ext uri="{BB962C8B-B14F-4D97-AF65-F5344CB8AC3E}">
        <p14:creationId xmlns:p14="http://schemas.microsoft.com/office/powerpoint/2010/main" val="328886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E83240C-144A-4887-871A-C4043497402B}"/>
              </a:ext>
            </a:extLst>
          </p:cNvPr>
          <p:cNvSpPr>
            <a:spLocks noGrp="1"/>
          </p:cNvSpPr>
          <p:nvPr>
            <p:ph idx="1"/>
          </p:nvPr>
        </p:nvSpPr>
        <p:spPr>
          <a:xfrm>
            <a:off x="1141412" y="698046"/>
            <a:ext cx="9905999" cy="5093155"/>
          </a:xfrm>
        </p:spPr>
        <p:txBody>
          <a:bodyPr>
            <a:normAutofit/>
          </a:bodyPr>
          <a:lstStyle/>
          <a:p>
            <a:r>
              <a:rPr lang="fr-FR" sz="1800" dirty="0"/>
              <a:t>Exemple de </a:t>
            </a:r>
            <a:r>
              <a:rPr lang="fr-FR" sz="1800" dirty="0" err="1"/>
              <a:t>template</a:t>
            </a:r>
            <a:r>
              <a:rPr lang="fr-FR" sz="1800" dirty="0"/>
              <a:t> : </a:t>
            </a:r>
            <a:r>
              <a:rPr lang="fr-FR" sz="1800" dirty="0">
                <a:solidFill>
                  <a:schemeClr val="accent4"/>
                </a:solidFill>
              </a:rPr>
              <a:t>server.conf.j2</a:t>
            </a:r>
          </a:p>
          <a:p>
            <a:r>
              <a:rPr lang="fr-FR" sz="1400" dirty="0"/>
              <a:t>server {</a:t>
            </a:r>
          </a:p>
          <a:p>
            <a:r>
              <a:rPr lang="fr-FR" sz="1400" dirty="0"/>
              <a:t>  </a:t>
            </a:r>
            <a:r>
              <a:rPr lang="fr-FR" sz="1400" dirty="0" err="1"/>
              <a:t>listen</a:t>
            </a:r>
            <a:r>
              <a:rPr lang="fr-FR" sz="1400" dirty="0"/>
              <a:t> 80;</a:t>
            </a:r>
          </a:p>
          <a:p>
            <a:r>
              <a:rPr lang="fr-FR" sz="1400" dirty="0"/>
              <a:t>  </a:t>
            </a:r>
            <a:r>
              <a:rPr lang="fr-FR" sz="1400" dirty="0" err="1"/>
              <a:t>listen</a:t>
            </a:r>
            <a:r>
              <a:rPr lang="fr-FR" sz="1400" dirty="0"/>
              <a:t> [::]:80;</a:t>
            </a:r>
          </a:p>
          <a:p>
            <a:r>
              <a:rPr lang="fr-FR" sz="1400" dirty="0"/>
              <a:t>  </a:t>
            </a:r>
            <a:r>
              <a:rPr lang="fr-FR" sz="1400" dirty="0" err="1"/>
              <a:t>server_name</a:t>
            </a:r>
            <a:r>
              <a:rPr lang="fr-FR" sz="1400" dirty="0"/>
              <a:t> </a:t>
            </a:r>
            <a:r>
              <a:rPr lang="fr-FR" sz="1400" dirty="0">
                <a:solidFill>
                  <a:schemeClr val="accent4"/>
                </a:solidFill>
              </a:rPr>
              <a:t>{{ </a:t>
            </a:r>
            <a:r>
              <a:rPr lang="fr-FR" sz="1400" dirty="0" err="1">
                <a:solidFill>
                  <a:schemeClr val="accent4"/>
                </a:solidFill>
              </a:rPr>
              <a:t>domain</a:t>
            </a:r>
            <a:r>
              <a:rPr lang="fr-FR" sz="1400" dirty="0">
                <a:solidFill>
                  <a:schemeClr val="accent4"/>
                </a:solidFill>
              </a:rPr>
              <a:t> }}</a:t>
            </a:r>
            <a:r>
              <a:rPr lang="fr-FR" sz="1400" dirty="0"/>
              <a:t>;</a:t>
            </a:r>
          </a:p>
          <a:p>
            <a:r>
              <a:rPr lang="fr-FR" sz="1400" dirty="0"/>
              <a:t>  root /var/www/</a:t>
            </a:r>
            <a:r>
              <a:rPr lang="fr-FR" sz="1400" dirty="0">
                <a:solidFill>
                  <a:schemeClr val="accent4"/>
                </a:solidFill>
              </a:rPr>
              <a:t>{{ </a:t>
            </a:r>
            <a:r>
              <a:rPr lang="fr-FR" sz="1400" dirty="0" err="1">
                <a:solidFill>
                  <a:schemeClr val="accent4"/>
                </a:solidFill>
              </a:rPr>
              <a:t>domain</a:t>
            </a:r>
            <a:r>
              <a:rPr lang="fr-FR" sz="1400" dirty="0">
                <a:solidFill>
                  <a:schemeClr val="accent4"/>
                </a:solidFill>
              </a:rPr>
              <a:t> }}</a:t>
            </a:r>
            <a:r>
              <a:rPr lang="fr-FR" sz="1400" dirty="0"/>
              <a:t>;</a:t>
            </a:r>
          </a:p>
          <a:p>
            <a:r>
              <a:rPr lang="fr-FR" sz="1400" dirty="0"/>
              <a:t>  location / {</a:t>
            </a:r>
          </a:p>
          <a:p>
            <a:r>
              <a:rPr lang="fr-FR" sz="1400" dirty="0"/>
              <a:t>    </a:t>
            </a:r>
            <a:r>
              <a:rPr lang="fr-FR" sz="1400" dirty="0" err="1"/>
              <a:t>try_files</a:t>
            </a:r>
            <a:r>
              <a:rPr lang="fr-FR" sz="1400" dirty="0"/>
              <a:t> $</a:t>
            </a:r>
            <a:r>
              <a:rPr lang="fr-FR" sz="1400" dirty="0" err="1"/>
              <a:t>uri</a:t>
            </a:r>
            <a:r>
              <a:rPr lang="fr-FR" sz="1400" dirty="0"/>
              <a:t> $</a:t>
            </a:r>
            <a:r>
              <a:rPr lang="fr-FR" sz="1400" dirty="0" err="1"/>
              <a:t>uri</a:t>
            </a:r>
            <a:r>
              <a:rPr lang="fr-FR" sz="1400" dirty="0"/>
              <a:t>/ =404;</a:t>
            </a:r>
          </a:p>
          <a:p>
            <a:r>
              <a:rPr lang="fr-FR" sz="1400" dirty="0"/>
              <a:t>  }</a:t>
            </a:r>
          </a:p>
          <a:p>
            <a:r>
              <a:rPr lang="fr-FR" sz="1400" dirty="0"/>
              <a:t>}</a:t>
            </a:r>
          </a:p>
          <a:p>
            <a:r>
              <a:rPr lang="fr-FR" sz="1600" dirty="0"/>
              <a:t>Ce fichier lors de son propagation vers le serveur distant la variable </a:t>
            </a:r>
            <a:r>
              <a:rPr lang="fr-FR" sz="1600" dirty="0" err="1"/>
              <a:t>domain</a:t>
            </a:r>
            <a:r>
              <a:rPr lang="fr-FR" sz="1600" dirty="0"/>
              <a:t> sera remplacer par sa valeur et l’extension j2 sera supprimer. Donc à la fin le fichier sera </a:t>
            </a:r>
            <a:r>
              <a:rPr lang="fr-FR" sz="1600" dirty="0" err="1"/>
              <a:t>server.conf</a:t>
            </a:r>
            <a:r>
              <a:rPr lang="fr-FR" sz="1600" dirty="0"/>
              <a:t> avec la bonne configuration.</a:t>
            </a:r>
          </a:p>
        </p:txBody>
      </p:sp>
    </p:spTree>
    <p:extLst>
      <p:ext uri="{BB962C8B-B14F-4D97-AF65-F5344CB8AC3E}">
        <p14:creationId xmlns:p14="http://schemas.microsoft.com/office/powerpoint/2010/main" val="1092779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A6A73C-C87F-45D7-8825-68C611B09517}"/>
              </a:ext>
            </a:extLst>
          </p:cNvPr>
          <p:cNvSpPr>
            <a:spLocks noGrp="1"/>
          </p:cNvSpPr>
          <p:nvPr>
            <p:ph type="title"/>
          </p:nvPr>
        </p:nvSpPr>
        <p:spPr/>
        <p:txBody>
          <a:bodyPr/>
          <a:lstStyle/>
          <a:p>
            <a:r>
              <a:rPr lang="fr-FR" dirty="0"/>
              <a:t>Ansible </a:t>
            </a:r>
            <a:r>
              <a:rPr lang="fr-FR" dirty="0" err="1"/>
              <a:t>tower</a:t>
            </a:r>
            <a:endParaRPr lang="fr-FR" dirty="0"/>
          </a:p>
        </p:txBody>
      </p:sp>
      <p:sp>
        <p:nvSpPr>
          <p:cNvPr id="3" name="Espace réservé du contenu 2">
            <a:extLst>
              <a:ext uri="{FF2B5EF4-FFF2-40B4-BE49-F238E27FC236}">
                <a16:creationId xmlns:a16="http://schemas.microsoft.com/office/drawing/2014/main" id="{BFCBAFC4-DF29-48DC-B833-DD018FB33169}"/>
              </a:ext>
            </a:extLst>
          </p:cNvPr>
          <p:cNvSpPr>
            <a:spLocks noGrp="1"/>
          </p:cNvSpPr>
          <p:nvPr>
            <p:ph idx="1"/>
          </p:nvPr>
        </p:nvSpPr>
        <p:spPr>
          <a:xfrm>
            <a:off x="1141412" y="2249487"/>
            <a:ext cx="9905999" cy="2747056"/>
          </a:xfrm>
        </p:spPr>
        <p:txBody>
          <a:bodyPr/>
          <a:lstStyle/>
          <a:p>
            <a:r>
              <a:rPr lang="fr-FR" sz="1400" b="0" dirty="0">
                <a:solidFill>
                  <a:srgbClr val="F8F8F2"/>
                </a:solidFill>
                <a:effectLst/>
                <a:latin typeface="Consolas" panose="020B0609020204030204" pitchFamily="49" charset="0"/>
              </a:rPr>
              <a:t>Ansible Tower est une interface utilisateur Web qui fournit une solution d’entreprise pour l’automatisation informatique</a:t>
            </a:r>
          </a:p>
          <a:p>
            <a:pPr lvl="1"/>
            <a:r>
              <a:rPr lang="fr-FR" sz="1400" b="0" dirty="0">
                <a:solidFill>
                  <a:srgbClr val="F8F8F2"/>
                </a:solidFill>
                <a:effectLst/>
                <a:latin typeface="Consolas" panose="020B0609020204030204" pitchFamily="49" charset="0"/>
              </a:rPr>
              <a:t>Dispose d’un tableau de bord convivial</a:t>
            </a:r>
          </a:p>
          <a:p>
            <a:pPr lvl="1"/>
            <a:r>
              <a:rPr lang="fr-FR" sz="1400" b="0" dirty="0">
                <a:solidFill>
                  <a:srgbClr val="F8F8F2"/>
                </a:solidFill>
                <a:effectLst/>
                <a:latin typeface="Consolas" panose="020B0609020204030204" pitchFamily="49" charset="0"/>
              </a:rPr>
              <a:t>Complète Ansible, ajoutant des capacités d’automatisation, de gestion visuelle et de </a:t>
            </a:r>
          </a:p>
          <a:p>
            <a:pPr marL="457200" lvl="1" indent="0">
              <a:buNone/>
            </a:pPr>
            <a:r>
              <a:rPr lang="fr-FR" sz="1400" b="0" dirty="0">
                <a:solidFill>
                  <a:srgbClr val="F8F8F2"/>
                </a:solidFill>
                <a:effectLst/>
                <a:latin typeface="Consolas" panose="020B0609020204030204" pitchFamily="49" charset="0"/>
              </a:rPr>
              <a:t>surveillance.</a:t>
            </a:r>
          </a:p>
          <a:p>
            <a:pPr lvl="1"/>
            <a:r>
              <a:rPr lang="fr-FR" sz="1400" b="0" dirty="0">
                <a:solidFill>
                  <a:srgbClr val="F8F8F2"/>
                </a:solidFill>
                <a:effectLst/>
                <a:latin typeface="Consolas" panose="020B0609020204030204" pitchFamily="49" charset="0"/>
              </a:rPr>
              <a:t>Fournit un contrôle d’accès utilisateur aux administrateurs.</a:t>
            </a:r>
          </a:p>
          <a:p>
            <a:pPr lvl="1"/>
            <a:r>
              <a:rPr lang="fr-FR" sz="1400" b="0" dirty="0">
                <a:solidFill>
                  <a:srgbClr val="F8F8F2"/>
                </a:solidFill>
                <a:effectLst/>
                <a:latin typeface="Consolas" panose="020B0609020204030204" pitchFamily="49" charset="0"/>
              </a:rPr>
              <a:t>Gère ou synchronise graphiquement les inventaires avec une grande variété de sources.</a:t>
            </a:r>
          </a:p>
          <a:p>
            <a:pPr lvl="1"/>
            <a:r>
              <a:rPr lang="fr-FR" sz="1400" b="0" dirty="0">
                <a:solidFill>
                  <a:srgbClr val="F8F8F2"/>
                </a:solidFill>
                <a:effectLst/>
                <a:latin typeface="Consolas" panose="020B0609020204030204" pitchFamily="49" charset="0"/>
              </a:rPr>
              <a:t>Possède une API RESTful</a:t>
            </a:r>
          </a:p>
          <a:p>
            <a:pPr marL="457200" lvl="1" indent="0">
              <a:buNone/>
            </a:pPr>
            <a:endParaRPr lang="fr-FR" sz="1000" b="0" dirty="0">
              <a:solidFill>
                <a:srgbClr val="F8F8F2"/>
              </a:solidFill>
              <a:effectLst/>
              <a:latin typeface="Consolas" panose="020B0609020204030204" pitchFamily="49" charset="0"/>
            </a:endParaRPr>
          </a:p>
          <a:p>
            <a:endParaRPr lang="fr-FR" dirty="0"/>
          </a:p>
        </p:txBody>
      </p:sp>
    </p:spTree>
    <p:extLst>
      <p:ext uri="{BB962C8B-B14F-4D97-AF65-F5344CB8AC3E}">
        <p14:creationId xmlns:p14="http://schemas.microsoft.com/office/powerpoint/2010/main" val="2957200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5ABE28-5424-4FF5-BC04-DC7724D7CF6D}"/>
              </a:ext>
            </a:extLst>
          </p:cNvPr>
          <p:cNvSpPr>
            <a:spLocks noGrp="1"/>
          </p:cNvSpPr>
          <p:nvPr>
            <p:ph type="title"/>
          </p:nvPr>
        </p:nvSpPr>
        <p:spPr/>
        <p:txBody>
          <a:bodyPr/>
          <a:lstStyle/>
          <a:p>
            <a:r>
              <a:rPr lang="fr-FR" dirty="0"/>
              <a:t>Mise en pratique</a:t>
            </a:r>
          </a:p>
        </p:txBody>
      </p:sp>
      <p:sp>
        <p:nvSpPr>
          <p:cNvPr id="3" name="Espace réservé du contenu 2">
            <a:extLst>
              <a:ext uri="{FF2B5EF4-FFF2-40B4-BE49-F238E27FC236}">
                <a16:creationId xmlns:a16="http://schemas.microsoft.com/office/drawing/2014/main" id="{D9D466D0-292F-4476-ADD7-587BC69B18D5}"/>
              </a:ext>
            </a:extLst>
          </p:cNvPr>
          <p:cNvSpPr>
            <a:spLocks noGrp="1"/>
          </p:cNvSpPr>
          <p:nvPr>
            <p:ph idx="1"/>
          </p:nvPr>
        </p:nvSpPr>
        <p:spPr>
          <a:xfrm>
            <a:off x="904648" y="3074080"/>
            <a:ext cx="9905999" cy="1179513"/>
          </a:xfrm>
        </p:spPr>
        <p:txBody>
          <a:bodyPr>
            <a:normAutofit/>
          </a:bodyPr>
          <a:lstStyle/>
          <a:p>
            <a:pPr marL="0" indent="0" algn="ctr">
              <a:buNone/>
            </a:pPr>
            <a:r>
              <a:rPr lang="fr-FR" sz="4400" dirty="0"/>
              <a:t>DEMO</a:t>
            </a:r>
          </a:p>
        </p:txBody>
      </p:sp>
    </p:spTree>
    <p:extLst>
      <p:ext uri="{BB962C8B-B14F-4D97-AF65-F5344CB8AC3E}">
        <p14:creationId xmlns:p14="http://schemas.microsoft.com/office/powerpoint/2010/main" val="371947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525A4A-043C-43CC-A4CE-970E41F631BD}"/>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B532F95C-C46D-4108-BEF7-AA7704E7253E}"/>
              </a:ext>
            </a:extLst>
          </p:cNvPr>
          <p:cNvSpPr>
            <a:spLocks noGrp="1"/>
          </p:cNvSpPr>
          <p:nvPr>
            <p:ph idx="1"/>
          </p:nvPr>
        </p:nvSpPr>
        <p:spPr/>
        <p:txBody>
          <a:bodyPr>
            <a:normAutofit fontScale="85000" lnSpcReduction="20000"/>
          </a:bodyPr>
          <a:lstStyle/>
          <a:p>
            <a:r>
              <a:rPr lang="fr-FR" dirty="0"/>
              <a:t>- Introduction</a:t>
            </a:r>
          </a:p>
          <a:p>
            <a:r>
              <a:rPr lang="fr-FR" dirty="0"/>
              <a:t>- Notions</a:t>
            </a:r>
          </a:p>
          <a:p>
            <a:r>
              <a:rPr lang="fr-FR" dirty="0"/>
              <a:t>- Installation et configuration</a:t>
            </a:r>
          </a:p>
          <a:p>
            <a:r>
              <a:rPr lang="fr-FR" dirty="0"/>
              <a:t>- Ansible configuration</a:t>
            </a:r>
          </a:p>
          <a:p>
            <a:r>
              <a:rPr lang="fr-FR" dirty="0"/>
              <a:t>- Ansible ad-hoc</a:t>
            </a:r>
          </a:p>
          <a:p>
            <a:r>
              <a:rPr lang="fr-FR" dirty="0"/>
              <a:t>- Ansible Jinja2</a:t>
            </a:r>
          </a:p>
          <a:p>
            <a:r>
              <a:rPr lang="fr-FR" dirty="0"/>
              <a:t>- Ansible Tower</a:t>
            </a:r>
          </a:p>
          <a:p>
            <a:r>
              <a:rPr lang="fr-FR" dirty="0"/>
              <a:t>- Mise en pratique </a:t>
            </a:r>
          </a:p>
        </p:txBody>
      </p:sp>
    </p:spTree>
    <p:extLst>
      <p:ext uri="{BB962C8B-B14F-4D97-AF65-F5344CB8AC3E}">
        <p14:creationId xmlns:p14="http://schemas.microsoft.com/office/powerpoint/2010/main" val="222376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BBF7E5-A465-4539-8990-841ADEC95828}"/>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A47CDEEF-4250-49CE-96E8-2009C113DFAE}"/>
              </a:ext>
            </a:extLst>
          </p:cNvPr>
          <p:cNvSpPr>
            <a:spLocks noGrp="1"/>
          </p:cNvSpPr>
          <p:nvPr>
            <p:ph idx="1"/>
          </p:nvPr>
        </p:nvSpPr>
        <p:spPr/>
        <p:txBody>
          <a:bodyPr>
            <a:normAutofit fontScale="92500" lnSpcReduction="10000"/>
          </a:bodyPr>
          <a:lstStyle/>
          <a:p>
            <a:r>
              <a:rPr lang="fr-FR" sz="1600" dirty="0"/>
              <a:t>Créé en 2012 et repris par </a:t>
            </a:r>
            <a:r>
              <a:rPr lang="fr-FR" sz="1600" dirty="0" err="1"/>
              <a:t>RedHat</a:t>
            </a:r>
            <a:r>
              <a:rPr lang="fr-FR" sz="1600" dirty="0"/>
              <a:t> en 2015.</a:t>
            </a:r>
          </a:p>
          <a:p>
            <a:r>
              <a:rPr lang="fr-FR" sz="1600" dirty="0"/>
              <a:t>Codé en Python.</a:t>
            </a:r>
          </a:p>
          <a:p>
            <a:r>
              <a:rPr lang="fr-FR" sz="1600" dirty="0"/>
              <a:t>Ansible peut être utiliser : IAC, Déploiement config / app, Installation des outils, Automatiser des tâches </a:t>
            </a:r>
            <a:r>
              <a:rPr lang="fr-FR" sz="1600" dirty="0" err="1"/>
              <a:t>ops</a:t>
            </a:r>
            <a:r>
              <a:rPr lang="fr-FR" sz="1600" dirty="0"/>
              <a:t>, … </a:t>
            </a:r>
          </a:p>
          <a:p>
            <a:r>
              <a:rPr lang="fr-FR" sz="1600" dirty="0"/>
              <a:t>Pas de notion d’agent il est basé plutôt sur les stratégies Pull et Push via SSH</a:t>
            </a:r>
          </a:p>
          <a:p>
            <a:r>
              <a:rPr lang="fr-FR" sz="1600" dirty="0"/>
              <a:t>Facile à intégrer à n’importe quels outils CI/CD</a:t>
            </a:r>
          </a:p>
          <a:p>
            <a:r>
              <a:rPr lang="fr-FR" sz="1600" dirty="0"/>
              <a:t>Facile à utiliser : basé sur du </a:t>
            </a:r>
            <a:r>
              <a:rPr lang="fr-FR" sz="1600" dirty="0" err="1"/>
              <a:t>Yaml</a:t>
            </a:r>
            <a:endParaRPr lang="fr-FR" sz="1600" dirty="0"/>
          </a:p>
          <a:p>
            <a:r>
              <a:rPr lang="fr-FR" sz="1600" dirty="0"/>
              <a:t>Dispose de beaucoup de module qui permet de résoudre un besoin</a:t>
            </a:r>
          </a:p>
          <a:p>
            <a:r>
              <a:rPr lang="fr-FR" sz="1600" dirty="0"/>
              <a:t>Dispose d’un système de templating basé sur Jinja2</a:t>
            </a:r>
          </a:p>
          <a:p>
            <a:r>
              <a:rPr lang="fr-FR" sz="1600" dirty="0"/>
              <a:t>Documentation officielle :</a:t>
            </a:r>
            <a:r>
              <a:rPr lang="pl-PL" sz="1600" dirty="0"/>
              <a:t> https://docs.ansible.com/</a:t>
            </a:r>
            <a:endParaRPr lang="fr-FR" sz="1600" dirty="0"/>
          </a:p>
          <a:p>
            <a:endParaRPr lang="fr-FR" sz="1800" dirty="0"/>
          </a:p>
        </p:txBody>
      </p:sp>
    </p:spTree>
    <p:extLst>
      <p:ext uri="{BB962C8B-B14F-4D97-AF65-F5344CB8AC3E}">
        <p14:creationId xmlns:p14="http://schemas.microsoft.com/office/powerpoint/2010/main" val="3185094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EC1E73-298D-4FC4-B0EE-EEF875D4964C}"/>
              </a:ext>
            </a:extLst>
          </p:cNvPr>
          <p:cNvSpPr>
            <a:spLocks noGrp="1"/>
          </p:cNvSpPr>
          <p:nvPr>
            <p:ph type="title"/>
          </p:nvPr>
        </p:nvSpPr>
        <p:spPr/>
        <p:txBody>
          <a:bodyPr/>
          <a:lstStyle/>
          <a:p>
            <a:r>
              <a:rPr lang="fr-FR" dirty="0"/>
              <a:t>Notions</a:t>
            </a:r>
          </a:p>
        </p:txBody>
      </p:sp>
      <p:sp>
        <p:nvSpPr>
          <p:cNvPr id="3" name="Espace réservé du contenu 2">
            <a:extLst>
              <a:ext uri="{FF2B5EF4-FFF2-40B4-BE49-F238E27FC236}">
                <a16:creationId xmlns:a16="http://schemas.microsoft.com/office/drawing/2014/main" id="{369A0F5C-B6CA-40E7-A306-32534FA27B3D}"/>
              </a:ext>
            </a:extLst>
          </p:cNvPr>
          <p:cNvSpPr>
            <a:spLocks noGrp="1"/>
          </p:cNvSpPr>
          <p:nvPr>
            <p:ph idx="1"/>
          </p:nvPr>
        </p:nvSpPr>
        <p:spPr>
          <a:xfrm>
            <a:off x="1141412" y="1796144"/>
            <a:ext cx="9905999" cy="4139292"/>
          </a:xfrm>
        </p:spPr>
        <p:txBody>
          <a:bodyPr>
            <a:noAutofit/>
          </a:bodyPr>
          <a:lstStyle/>
          <a:p>
            <a:r>
              <a:rPr lang="fr-FR" sz="1400" dirty="0"/>
              <a:t>Control </a:t>
            </a:r>
            <a:r>
              <a:rPr lang="fr-FR" sz="1400" dirty="0" err="1"/>
              <a:t>node</a:t>
            </a:r>
            <a:r>
              <a:rPr lang="fr-FR" sz="1400" dirty="0"/>
              <a:t> : </a:t>
            </a:r>
          </a:p>
          <a:p>
            <a:pPr lvl="1"/>
            <a:r>
              <a:rPr lang="fr-FR" sz="1400" dirty="0"/>
              <a:t>Noeud disposant d’Ansible </a:t>
            </a:r>
          </a:p>
          <a:p>
            <a:pPr lvl="1"/>
            <a:r>
              <a:rPr lang="fr-FR" sz="1400" dirty="0"/>
              <a:t>Accès </a:t>
            </a:r>
            <a:r>
              <a:rPr lang="fr-FR" sz="1400" dirty="0" err="1"/>
              <a:t>ssh</a:t>
            </a:r>
            <a:r>
              <a:rPr lang="fr-FR" sz="1400" dirty="0"/>
              <a:t> aux autres machines  </a:t>
            </a:r>
          </a:p>
          <a:p>
            <a:pPr lvl="2"/>
            <a:r>
              <a:rPr lang="fr-FR" sz="1400" dirty="0" err="1"/>
              <a:t>Password</a:t>
            </a:r>
            <a:r>
              <a:rPr lang="fr-FR" sz="1400" dirty="0"/>
              <a:t> ou clef </a:t>
            </a:r>
            <a:r>
              <a:rPr lang="fr-FR" sz="1400" dirty="0" err="1"/>
              <a:t>ssh</a:t>
            </a:r>
            <a:endParaRPr lang="fr-FR" sz="1400" dirty="0"/>
          </a:p>
          <a:p>
            <a:r>
              <a:rPr lang="fr-FR" sz="1400" dirty="0" err="1"/>
              <a:t>Managed</a:t>
            </a:r>
            <a:r>
              <a:rPr lang="fr-FR" sz="1400" dirty="0"/>
              <a:t> </a:t>
            </a:r>
            <a:r>
              <a:rPr lang="fr-FR" sz="1400" dirty="0" err="1"/>
              <a:t>node</a:t>
            </a:r>
            <a:r>
              <a:rPr lang="fr-FR" sz="1400" dirty="0"/>
              <a:t> : </a:t>
            </a:r>
          </a:p>
          <a:p>
            <a:pPr lvl="1"/>
            <a:r>
              <a:rPr lang="fr-FR" sz="1400" dirty="0"/>
              <a:t>Serveurs cibles </a:t>
            </a:r>
          </a:p>
          <a:p>
            <a:pPr lvl="1"/>
            <a:r>
              <a:rPr lang="fr-FR" sz="1400" dirty="0"/>
              <a:t>Elévation de privilèges via le user</a:t>
            </a:r>
          </a:p>
          <a:p>
            <a:r>
              <a:rPr lang="fr-FR" sz="1400" dirty="0"/>
              <a:t>Inventory : </a:t>
            </a:r>
          </a:p>
          <a:p>
            <a:pPr lvl="1"/>
            <a:r>
              <a:rPr lang="fr-FR" sz="1400" dirty="0"/>
              <a:t>inventaires des machines (</a:t>
            </a:r>
            <a:r>
              <a:rPr lang="fr-FR" sz="1400" dirty="0" err="1"/>
              <a:t>ip</a:t>
            </a:r>
            <a:r>
              <a:rPr lang="fr-FR" sz="1400" dirty="0"/>
              <a:t>, </a:t>
            </a:r>
            <a:r>
              <a:rPr lang="fr-FR" sz="1400" dirty="0" err="1"/>
              <a:t>dns</a:t>
            </a:r>
            <a:r>
              <a:rPr lang="fr-FR" sz="1400" dirty="0"/>
              <a:t>)</a:t>
            </a:r>
          </a:p>
          <a:p>
            <a:pPr lvl="1"/>
            <a:r>
              <a:rPr lang="fr-FR" sz="1400" dirty="0"/>
              <a:t>Groupes : </a:t>
            </a:r>
          </a:p>
          <a:p>
            <a:pPr lvl="2"/>
            <a:r>
              <a:rPr lang="fr-FR" sz="1400" dirty="0"/>
              <a:t>Dans un inventaire les machines peuvent être regroupées (serveur web, </a:t>
            </a:r>
            <a:r>
              <a:rPr lang="fr-FR" sz="1400" dirty="0" err="1"/>
              <a:t>databases</a:t>
            </a:r>
            <a:r>
              <a:rPr lang="fr-FR" sz="1400" dirty="0"/>
              <a:t>...)</a:t>
            </a:r>
          </a:p>
        </p:txBody>
      </p:sp>
    </p:spTree>
    <p:extLst>
      <p:ext uri="{BB962C8B-B14F-4D97-AF65-F5344CB8AC3E}">
        <p14:creationId xmlns:p14="http://schemas.microsoft.com/office/powerpoint/2010/main" val="256798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0BC642C-6867-4192-85F0-765973E3A2D3}"/>
              </a:ext>
            </a:extLst>
          </p:cNvPr>
          <p:cNvSpPr>
            <a:spLocks noGrp="1"/>
          </p:cNvSpPr>
          <p:nvPr>
            <p:ph idx="1"/>
          </p:nvPr>
        </p:nvSpPr>
        <p:spPr>
          <a:xfrm>
            <a:off x="1141412" y="489856"/>
            <a:ext cx="9905999" cy="5727247"/>
          </a:xfrm>
        </p:spPr>
        <p:txBody>
          <a:bodyPr>
            <a:noAutofit/>
          </a:bodyPr>
          <a:lstStyle/>
          <a:p>
            <a:r>
              <a:rPr lang="fr-FR" sz="1400" dirty="0"/>
              <a:t>Groups Vars : </a:t>
            </a:r>
          </a:p>
          <a:p>
            <a:pPr lvl="1"/>
            <a:r>
              <a:rPr lang="fr-FR" sz="1400" dirty="0"/>
              <a:t>Variables d'un même groupe</a:t>
            </a:r>
          </a:p>
          <a:p>
            <a:r>
              <a:rPr lang="fr-FR" sz="1400" dirty="0" err="1"/>
              <a:t>Tasks</a:t>
            </a:r>
            <a:r>
              <a:rPr lang="fr-FR" sz="1400" dirty="0"/>
              <a:t> : </a:t>
            </a:r>
          </a:p>
          <a:p>
            <a:pPr lvl="1"/>
            <a:r>
              <a:rPr lang="fr-FR" sz="1400" dirty="0"/>
              <a:t>Actions variées </a:t>
            </a:r>
          </a:p>
          <a:p>
            <a:pPr lvl="1"/>
            <a:r>
              <a:rPr lang="fr-FR" sz="1400" dirty="0"/>
              <a:t>Format </a:t>
            </a:r>
            <a:r>
              <a:rPr lang="fr-FR" sz="1400" dirty="0" err="1"/>
              <a:t>yaml</a:t>
            </a:r>
            <a:endParaRPr lang="fr-FR" sz="1400" dirty="0"/>
          </a:p>
          <a:p>
            <a:r>
              <a:rPr lang="fr-FR" sz="1400" dirty="0"/>
              <a:t>Modules : </a:t>
            </a:r>
          </a:p>
          <a:p>
            <a:pPr lvl="1"/>
            <a:r>
              <a:rPr lang="fr-FR" sz="1400" dirty="0"/>
              <a:t>Ensemble d'actions ciblées sur une utilisation commune pour un outil donnée : ex. </a:t>
            </a:r>
            <a:r>
              <a:rPr lang="fr-FR" sz="1400" dirty="0" err="1"/>
              <a:t>postgres</a:t>
            </a:r>
            <a:r>
              <a:rPr lang="fr-FR" sz="1400" dirty="0"/>
              <a:t>, </a:t>
            </a:r>
            <a:r>
              <a:rPr lang="fr-FR" sz="1400" dirty="0" err="1"/>
              <a:t>mysql</a:t>
            </a:r>
            <a:r>
              <a:rPr lang="fr-FR" sz="1400" dirty="0"/>
              <a:t>, yum... </a:t>
            </a:r>
          </a:p>
          <a:p>
            <a:pPr lvl="1"/>
            <a:r>
              <a:rPr lang="fr-FR" sz="1400" dirty="0"/>
              <a:t>Chacune de ses actions est utilisable via un </a:t>
            </a:r>
            <a:r>
              <a:rPr lang="fr-FR" sz="1400" dirty="0" err="1"/>
              <a:t>task</a:t>
            </a:r>
            <a:endParaRPr lang="fr-FR" sz="1400" dirty="0"/>
          </a:p>
          <a:p>
            <a:r>
              <a:rPr lang="fr-FR" sz="1400" dirty="0"/>
              <a:t>Rôles : </a:t>
            </a:r>
          </a:p>
          <a:p>
            <a:pPr lvl="1"/>
            <a:r>
              <a:rPr lang="fr-FR" sz="1400" dirty="0"/>
              <a:t>Ensemble d'actions coordonnées pour réaliser un ensemble cohérent (installer </a:t>
            </a:r>
            <a:r>
              <a:rPr lang="fr-FR" sz="1400" dirty="0" err="1"/>
              <a:t>nginx</a:t>
            </a:r>
            <a:r>
              <a:rPr lang="fr-FR" sz="1400" dirty="0"/>
              <a:t> et le configurer </a:t>
            </a:r>
            <a:r>
              <a:rPr lang="fr-FR" sz="1400" dirty="0" err="1"/>
              <a:t>etc</a:t>
            </a:r>
            <a:r>
              <a:rPr lang="fr-FR" sz="1400" dirty="0"/>
              <a:t>) </a:t>
            </a:r>
          </a:p>
          <a:p>
            <a:pPr lvl="1"/>
            <a:r>
              <a:rPr lang="fr-FR" sz="1400" dirty="0"/>
              <a:t>Organisé en différents outils (</a:t>
            </a:r>
            <a:r>
              <a:rPr lang="fr-FR" sz="1400" dirty="0" err="1"/>
              <a:t>tasks</a:t>
            </a:r>
            <a:r>
              <a:rPr lang="fr-FR" sz="1400" dirty="0"/>
              <a:t>, </a:t>
            </a:r>
            <a:r>
              <a:rPr lang="fr-FR" sz="1400" dirty="0" err="1"/>
              <a:t>templates</a:t>
            </a:r>
            <a:r>
              <a:rPr lang="fr-FR" sz="1400" dirty="0"/>
              <a:t>, handlers, variables default, </a:t>
            </a:r>
            <a:r>
              <a:rPr lang="fr-FR" sz="1400" dirty="0" err="1"/>
              <a:t>meta</a:t>
            </a:r>
            <a:r>
              <a:rPr lang="fr-FR" sz="1400" dirty="0"/>
              <a:t>)</a:t>
            </a:r>
          </a:p>
          <a:p>
            <a:r>
              <a:rPr lang="fr-FR" sz="1400" dirty="0" err="1"/>
              <a:t>Playbook</a:t>
            </a:r>
            <a:r>
              <a:rPr lang="fr-FR" sz="1400" dirty="0"/>
              <a:t> : </a:t>
            </a:r>
          </a:p>
          <a:p>
            <a:pPr lvl="1"/>
            <a:r>
              <a:rPr lang="fr-FR" sz="1400" dirty="0"/>
              <a:t>Un simple fichier </a:t>
            </a:r>
            <a:r>
              <a:rPr lang="fr-FR" sz="1400" dirty="0" err="1"/>
              <a:t>yml</a:t>
            </a:r>
            <a:r>
              <a:rPr lang="fr-FR" sz="1400" dirty="0"/>
              <a:t> </a:t>
            </a:r>
          </a:p>
          <a:p>
            <a:pPr lvl="1"/>
            <a:r>
              <a:rPr lang="fr-FR" sz="1400" dirty="0"/>
              <a:t>Applique des rôles à un </a:t>
            </a:r>
            <a:r>
              <a:rPr lang="fr-FR" sz="1400" dirty="0" err="1"/>
              <a:t>inventory</a:t>
            </a:r>
            <a:r>
              <a:rPr lang="fr-FR" sz="1400" dirty="0"/>
              <a:t> </a:t>
            </a:r>
          </a:p>
          <a:p>
            <a:pPr lvl="2"/>
            <a:r>
              <a:rPr lang="fr-FR" sz="1400" dirty="0"/>
              <a:t>Inventory &gt; </a:t>
            </a:r>
            <a:r>
              <a:rPr lang="fr-FR" sz="1400" dirty="0" err="1"/>
              <a:t>playbook</a:t>
            </a:r>
            <a:r>
              <a:rPr lang="fr-FR" sz="1400" dirty="0"/>
              <a:t> &lt; rôles</a:t>
            </a:r>
          </a:p>
          <a:p>
            <a:r>
              <a:rPr lang="fr-FR" sz="1400" dirty="0"/>
              <a:t>Plugins : </a:t>
            </a:r>
          </a:p>
          <a:p>
            <a:pPr lvl="1"/>
            <a:r>
              <a:rPr lang="fr-FR" sz="1400" dirty="0"/>
              <a:t>Modifie ou augmente les capacités de ansible</a:t>
            </a:r>
          </a:p>
        </p:txBody>
      </p:sp>
    </p:spTree>
    <p:extLst>
      <p:ext uri="{BB962C8B-B14F-4D97-AF65-F5344CB8AC3E}">
        <p14:creationId xmlns:p14="http://schemas.microsoft.com/office/powerpoint/2010/main" val="238849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E8893-244F-45E3-B4F3-952EBF10C030}"/>
              </a:ext>
            </a:extLst>
          </p:cNvPr>
          <p:cNvSpPr>
            <a:spLocks noGrp="1"/>
          </p:cNvSpPr>
          <p:nvPr>
            <p:ph type="title"/>
          </p:nvPr>
        </p:nvSpPr>
        <p:spPr/>
        <p:txBody>
          <a:bodyPr/>
          <a:lstStyle/>
          <a:p>
            <a:r>
              <a:rPr lang="fr-FR" dirty="0"/>
              <a:t>Installation et configuration</a:t>
            </a:r>
          </a:p>
        </p:txBody>
      </p:sp>
      <p:sp>
        <p:nvSpPr>
          <p:cNvPr id="3" name="Espace réservé du contenu 2">
            <a:extLst>
              <a:ext uri="{FF2B5EF4-FFF2-40B4-BE49-F238E27FC236}">
                <a16:creationId xmlns:a16="http://schemas.microsoft.com/office/drawing/2014/main" id="{C3107966-8B5E-44F5-B396-8D04ED0C1018}"/>
              </a:ext>
            </a:extLst>
          </p:cNvPr>
          <p:cNvSpPr>
            <a:spLocks noGrp="1"/>
          </p:cNvSpPr>
          <p:nvPr>
            <p:ph idx="1"/>
          </p:nvPr>
        </p:nvSpPr>
        <p:spPr>
          <a:xfrm>
            <a:off x="1141412" y="2249487"/>
            <a:ext cx="9905999" cy="2955245"/>
          </a:xfrm>
        </p:spPr>
        <p:txBody>
          <a:bodyPr>
            <a:normAutofit/>
          </a:bodyPr>
          <a:lstStyle/>
          <a:p>
            <a:r>
              <a:rPr lang="fr-FR" sz="1400" dirty="0"/>
              <a:t>Prérequis : </a:t>
            </a:r>
          </a:p>
          <a:p>
            <a:pPr lvl="1"/>
            <a:r>
              <a:rPr lang="fr-FR" sz="1400" dirty="0"/>
              <a:t>Controller </a:t>
            </a:r>
            <a:r>
              <a:rPr lang="fr-FR" sz="1400" dirty="0" err="1"/>
              <a:t>node</a:t>
            </a:r>
            <a:r>
              <a:rPr lang="fr-FR" sz="1400" dirty="0"/>
              <a:t> : Python &gt;= 2.7</a:t>
            </a:r>
          </a:p>
          <a:p>
            <a:pPr lvl="1"/>
            <a:r>
              <a:rPr lang="fr-FR" sz="1400" dirty="0" err="1"/>
              <a:t>Managed</a:t>
            </a:r>
            <a:r>
              <a:rPr lang="fr-FR" sz="1400" dirty="0"/>
              <a:t> </a:t>
            </a:r>
            <a:r>
              <a:rPr lang="fr-FR" sz="1400" dirty="0" err="1"/>
              <a:t>node</a:t>
            </a:r>
            <a:r>
              <a:rPr lang="fr-FR" sz="1400" dirty="0"/>
              <a:t> : Python &gt;= 2.6 </a:t>
            </a:r>
          </a:p>
          <a:p>
            <a:r>
              <a:rPr lang="fr-FR" sz="1400" dirty="0"/>
              <a:t>Différents types d'installations : </a:t>
            </a:r>
          </a:p>
          <a:p>
            <a:pPr lvl="1"/>
            <a:r>
              <a:rPr lang="fr-FR" sz="1400" dirty="0"/>
              <a:t>Paquets des distributions </a:t>
            </a:r>
          </a:p>
          <a:p>
            <a:pPr lvl="1"/>
            <a:r>
              <a:rPr lang="fr-FR" sz="1400" dirty="0"/>
              <a:t>Librairie python </a:t>
            </a:r>
          </a:p>
          <a:p>
            <a:pPr lvl="1"/>
            <a:r>
              <a:rPr lang="fr-FR" sz="1400" dirty="0"/>
              <a:t>Source</a:t>
            </a:r>
          </a:p>
        </p:txBody>
      </p:sp>
    </p:spTree>
    <p:extLst>
      <p:ext uri="{BB962C8B-B14F-4D97-AF65-F5344CB8AC3E}">
        <p14:creationId xmlns:p14="http://schemas.microsoft.com/office/powerpoint/2010/main" val="279347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9B0060F-ED32-4679-B3B1-CD78026B760A}"/>
              </a:ext>
            </a:extLst>
          </p:cNvPr>
          <p:cNvSpPr>
            <a:spLocks noGrp="1"/>
          </p:cNvSpPr>
          <p:nvPr>
            <p:ph idx="1"/>
          </p:nvPr>
        </p:nvSpPr>
        <p:spPr>
          <a:xfrm>
            <a:off x="1067934" y="1216478"/>
            <a:ext cx="9905999" cy="4016829"/>
          </a:xfrm>
        </p:spPr>
        <p:txBody>
          <a:bodyPr/>
          <a:lstStyle/>
          <a:p>
            <a:r>
              <a:rPr lang="fr-FR" sz="1400" dirty="0"/>
              <a:t>Via paquets des distributions :</a:t>
            </a:r>
          </a:p>
          <a:p>
            <a:pPr lvl="1"/>
            <a:r>
              <a:rPr lang="fr-FR" sz="1400" dirty="0" err="1"/>
              <a:t>sudo</a:t>
            </a:r>
            <a:r>
              <a:rPr lang="fr-FR" sz="1400" dirty="0"/>
              <a:t> yum </a:t>
            </a:r>
            <a:r>
              <a:rPr lang="fr-FR" sz="1400" dirty="0" err="1"/>
              <a:t>install</a:t>
            </a:r>
            <a:r>
              <a:rPr lang="fr-FR" sz="1400" dirty="0"/>
              <a:t> </a:t>
            </a:r>
            <a:r>
              <a:rPr lang="fr-FR" sz="1400" dirty="0" err="1"/>
              <a:t>epel</a:t>
            </a:r>
            <a:r>
              <a:rPr lang="fr-FR" sz="1400" dirty="0"/>
              <a:t>-release</a:t>
            </a:r>
          </a:p>
          <a:p>
            <a:pPr lvl="1"/>
            <a:r>
              <a:rPr lang="fr-FR" sz="1400" dirty="0" err="1"/>
              <a:t>sudo</a:t>
            </a:r>
            <a:r>
              <a:rPr lang="fr-FR" sz="1400" dirty="0"/>
              <a:t> yum </a:t>
            </a:r>
            <a:r>
              <a:rPr lang="fr-FR" sz="1400" dirty="0" err="1"/>
              <a:t>install</a:t>
            </a:r>
            <a:r>
              <a:rPr lang="fr-FR" sz="1400" dirty="0"/>
              <a:t> ansible</a:t>
            </a:r>
          </a:p>
          <a:p>
            <a:r>
              <a:rPr lang="fr-FR" sz="1400" dirty="0"/>
              <a:t>Via </a:t>
            </a:r>
            <a:r>
              <a:rPr lang="fr-FR" sz="1400" dirty="0" err="1"/>
              <a:t>pip</a:t>
            </a:r>
            <a:r>
              <a:rPr lang="fr-FR" sz="1400" dirty="0"/>
              <a:t> :</a:t>
            </a:r>
          </a:p>
          <a:p>
            <a:pPr lvl="1"/>
            <a:r>
              <a:rPr lang="fr-FR" sz="1400" dirty="0" err="1"/>
              <a:t>sudo</a:t>
            </a:r>
            <a:r>
              <a:rPr lang="fr-FR" sz="1400" dirty="0"/>
              <a:t> yum </a:t>
            </a:r>
            <a:r>
              <a:rPr lang="fr-FR" sz="1400" dirty="0" err="1"/>
              <a:t>install</a:t>
            </a:r>
            <a:r>
              <a:rPr lang="fr-FR" sz="1400" dirty="0"/>
              <a:t> python3-pip</a:t>
            </a:r>
          </a:p>
          <a:p>
            <a:pPr lvl="1"/>
            <a:r>
              <a:rPr lang="fr-FR" sz="1400" dirty="0"/>
              <a:t>pip3 </a:t>
            </a:r>
            <a:r>
              <a:rPr lang="fr-FR" sz="1400" dirty="0" err="1"/>
              <a:t>install</a:t>
            </a:r>
            <a:r>
              <a:rPr lang="fr-FR" sz="1400" dirty="0"/>
              <a:t> ansible</a:t>
            </a:r>
          </a:p>
          <a:p>
            <a:endParaRPr lang="fr-FR" sz="1800" dirty="0"/>
          </a:p>
          <a:p>
            <a:r>
              <a:rPr lang="fr-FR" sz="1400" dirty="0"/>
              <a:t>Remarque python </a:t>
            </a:r>
            <a:r>
              <a:rPr lang="fr-FR" sz="1400" dirty="0" err="1"/>
              <a:t>interpreter</a:t>
            </a:r>
            <a:r>
              <a:rPr lang="fr-FR" sz="1400" dirty="0"/>
              <a:t> - par défaut /</a:t>
            </a:r>
            <a:r>
              <a:rPr lang="fr-FR" sz="1400" dirty="0" err="1"/>
              <a:t>usr</a:t>
            </a:r>
            <a:r>
              <a:rPr lang="fr-FR" sz="1400" dirty="0"/>
              <a:t>/bin/python</a:t>
            </a:r>
          </a:p>
          <a:p>
            <a:pPr lvl="1"/>
            <a:r>
              <a:rPr lang="de-DE" sz="1400" dirty="0" err="1"/>
              <a:t>ansible_python_interpreter</a:t>
            </a:r>
            <a:r>
              <a:rPr lang="de-DE" sz="1400" dirty="0"/>
              <a:t>=/</a:t>
            </a:r>
            <a:r>
              <a:rPr lang="de-DE" sz="1400" dirty="0" err="1"/>
              <a:t>usr</a:t>
            </a:r>
            <a:r>
              <a:rPr lang="de-DE" sz="1400" dirty="0"/>
              <a:t>/bin/python3</a:t>
            </a:r>
            <a:endParaRPr lang="fr-FR" sz="1400" dirty="0"/>
          </a:p>
          <a:p>
            <a:pPr marL="0" indent="0">
              <a:buNone/>
            </a:pPr>
            <a:endParaRPr lang="fr-FR" dirty="0"/>
          </a:p>
        </p:txBody>
      </p:sp>
    </p:spTree>
    <p:extLst>
      <p:ext uri="{BB962C8B-B14F-4D97-AF65-F5344CB8AC3E}">
        <p14:creationId xmlns:p14="http://schemas.microsoft.com/office/powerpoint/2010/main" val="50188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E30180-43B2-41E5-870D-BCE272733D06}"/>
              </a:ext>
            </a:extLst>
          </p:cNvPr>
          <p:cNvSpPr>
            <a:spLocks noGrp="1"/>
          </p:cNvSpPr>
          <p:nvPr>
            <p:ph type="title"/>
          </p:nvPr>
        </p:nvSpPr>
        <p:spPr/>
        <p:txBody>
          <a:bodyPr/>
          <a:lstStyle/>
          <a:p>
            <a:r>
              <a:rPr lang="fr-FR" dirty="0"/>
              <a:t>Ansible configuration</a:t>
            </a:r>
          </a:p>
        </p:txBody>
      </p:sp>
      <p:sp>
        <p:nvSpPr>
          <p:cNvPr id="3" name="Espace réservé du contenu 2">
            <a:extLst>
              <a:ext uri="{FF2B5EF4-FFF2-40B4-BE49-F238E27FC236}">
                <a16:creationId xmlns:a16="http://schemas.microsoft.com/office/drawing/2014/main" id="{7C86E910-93AF-40E9-8752-6A35BD0F8D94}"/>
              </a:ext>
            </a:extLst>
          </p:cNvPr>
          <p:cNvSpPr>
            <a:spLocks noGrp="1"/>
          </p:cNvSpPr>
          <p:nvPr>
            <p:ph idx="1"/>
          </p:nvPr>
        </p:nvSpPr>
        <p:spPr>
          <a:xfrm>
            <a:off x="1141412" y="2249487"/>
            <a:ext cx="9905999" cy="2808288"/>
          </a:xfrm>
        </p:spPr>
        <p:txBody>
          <a:bodyPr>
            <a:normAutofit/>
          </a:bodyPr>
          <a:lstStyle/>
          <a:p>
            <a:r>
              <a:rPr lang="fr-FR" sz="1400" dirty="0"/>
              <a:t>Fichier de configuration par défaut : /</a:t>
            </a:r>
            <a:r>
              <a:rPr lang="fr-FR" sz="1400" dirty="0" err="1"/>
              <a:t>etc</a:t>
            </a:r>
            <a:r>
              <a:rPr lang="fr-FR" sz="1400" dirty="0"/>
              <a:t>/ansible/</a:t>
            </a:r>
            <a:r>
              <a:rPr lang="fr-FR" sz="1400" dirty="0" err="1"/>
              <a:t>ansible.cfg</a:t>
            </a:r>
            <a:endParaRPr lang="fr-FR" sz="1400" dirty="0"/>
          </a:p>
          <a:p>
            <a:r>
              <a:rPr lang="fr-FR" sz="1400" dirty="0"/>
              <a:t>Possibilité d’utiliser un autre fichier de configuration en définissant la variable d’ENV ANSIBLE_CONFIG</a:t>
            </a:r>
          </a:p>
          <a:p>
            <a:r>
              <a:rPr lang="fr-FR" sz="1400" dirty="0"/>
              <a:t>Nous pouvons utiliser la commande ansible-config pour consulter la configuration actuelle de notre ansible</a:t>
            </a:r>
          </a:p>
          <a:p>
            <a:pPr lvl="1"/>
            <a:r>
              <a:rPr lang="fr-FR" sz="1400" dirty="0"/>
              <a:t>ansible-config </a:t>
            </a:r>
            <a:r>
              <a:rPr lang="fr-FR" sz="1400" dirty="0" err="1"/>
              <a:t>view</a:t>
            </a:r>
            <a:r>
              <a:rPr lang="fr-FR" sz="1400" dirty="0"/>
              <a:t> : voir le </a:t>
            </a:r>
            <a:r>
              <a:rPr lang="fr-FR" sz="1400" dirty="0" err="1"/>
              <a:t>ansible.cfg</a:t>
            </a:r>
            <a:r>
              <a:rPr lang="fr-FR" sz="1400" dirty="0"/>
              <a:t> pris en compte</a:t>
            </a:r>
          </a:p>
          <a:p>
            <a:pPr lvl="1"/>
            <a:r>
              <a:rPr lang="fr-FR" sz="1400" dirty="0"/>
              <a:t>ansible-config </a:t>
            </a:r>
            <a:r>
              <a:rPr lang="fr-FR" sz="1400" dirty="0" err="1"/>
              <a:t>list</a:t>
            </a:r>
            <a:r>
              <a:rPr lang="fr-FR" sz="1400" dirty="0"/>
              <a:t> : toute les </a:t>
            </a:r>
            <a:r>
              <a:rPr lang="fr-FR" sz="1400" dirty="0" err="1"/>
              <a:t>varaibles</a:t>
            </a:r>
            <a:r>
              <a:rPr lang="fr-FR" sz="1400" dirty="0"/>
              <a:t> et leurs valeurs</a:t>
            </a:r>
          </a:p>
          <a:p>
            <a:pPr lvl="1"/>
            <a:r>
              <a:rPr lang="fr-FR" sz="1400" dirty="0"/>
              <a:t>ansible-config dump : liste toutes les variables ansible</a:t>
            </a:r>
          </a:p>
          <a:p>
            <a:endParaRPr lang="fr-FR" sz="1400" dirty="0"/>
          </a:p>
        </p:txBody>
      </p:sp>
    </p:spTree>
    <p:extLst>
      <p:ext uri="{BB962C8B-B14F-4D97-AF65-F5344CB8AC3E}">
        <p14:creationId xmlns:p14="http://schemas.microsoft.com/office/powerpoint/2010/main" val="52756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515BC63-1B98-4C73-B5BC-B8D619830366}"/>
              </a:ext>
            </a:extLst>
          </p:cNvPr>
          <p:cNvSpPr>
            <a:spLocks noGrp="1"/>
          </p:cNvSpPr>
          <p:nvPr>
            <p:ph idx="1"/>
          </p:nvPr>
        </p:nvSpPr>
        <p:spPr>
          <a:xfrm>
            <a:off x="1141412" y="673554"/>
            <a:ext cx="9905999" cy="5117647"/>
          </a:xfrm>
        </p:spPr>
        <p:txBody>
          <a:bodyPr>
            <a:normAutofit/>
          </a:bodyPr>
          <a:lstStyle/>
          <a:p>
            <a:endParaRPr lang="fr-FR" dirty="0"/>
          </a:p>
          <a:p>
            <a:r>
              <a:rPr lang="fr-FR" sz="2000" dirty="0"/>
              <a:t>Exemple de configuration :</a:t>
            </a:r>
          </a:p>
          <a:p>
            <a:endParaRPr lang="fr-FR" dirty="0"/>
          </a:p>
          <a:p>
            <a:pPr lvl="1"/>
            <a:r>
              <a:rPr lang="fr-FR" sz="1600" b="0" dirty="0" err="1">
                <a:solidFill>
                  <a:srgbClr val="F92672"/>
                </a:solidFill>
                <a:effectLst/>
                <a:latin typeface="Consolas" panose="020B0609020204030204" pitchFamily="49" charset="0"/>
              </a:rPr>
              <a:t>inventory</a:t>
            </a:r>
            <a:r>
              <a:rPr lang="fr-FR" sz="1600" b="0" dirty="0">
                <a:solidFill>
                  <a:srgbClr val="F8F8F2"/>
                </a:solidFill>
                <a:effectLst/>
                <a:latin typeface="Consolas" panose="020B0609020204030204" pitchFamily="49" charset="0"/>
              </a:rPr>
              <a:t>           = /</a:t>
            </a:r>
            <a:r>
              <a:rPr lang="fr-FR" sz="1600" b="0" dirty="0" err="1">
                <a:solidFill>
                  <a:srgbClr val="F8F8F2"/>
                </a:solidFill>
                <a:effectLst/>
                <a:latin typeface="Consolas" panose="020B0609020204030204" pitchFamily="49" charset="0"/>
              </a:rPr>
              <a:t>etc</a:t>
            </a:r>
            <a:r>
              <a:rPr lang="fr-FR" sz="1600" b="0" dirty="0">
                <a:solidFill>
                  <a:srgbClr val="F8F8F2"/>
                </a:solidFill>
                <a:effectLst/>
                <a:latin typeface="Consolas" panose="020B0609020204030204" pitchFamily="49" charset="0"/>
              </a:rPr>
              <a:t>/ansible/hosts</a:t>
            </a:r>
          </a:p>
          <a:p>
            <a:pPr lvl="1"/>
            <a:r>
              <a:rPr lang="fr-FR" sz="1600" b="0" dirty="0">
                <a:solidFill>
                  <a:srgbClr val="F92672"/>
                </a:solidFill>
                <a:effectLst/>
                <a:latin typeface="Consolas" panose="020B0609020204030204" pitchFamily="49" charset="0"/>
              </a:rPr>
              <a:t>forks</a:t>
            </a:r>
            <a:r>
              <a:rPr lang="fr-FR" sz="1600" b="0" dirty="0">
                <a:solidFill>
                  <a:srgbClr val="F8F8F2"/>
                </a:solidFill>
                <a:effectLst/>
                <a:latin typeface="Consolas" panose="020B0609020204030204" pitchFamily="49" charset="0"/>
              </a:rPr>
              <a:t>               = 5</a:t>
            </a:r>
          </a:p>
          <a:p>
            <a:pPr lvl="1"/>
            <a:r>
              <a:rPr lang="fr-FR" sz="1600" b="0" dirty="0" err="1">
                <a:solidFill>
                  <a:srgbClr val="F92672"/>
                </a:solidFill>
                <a:effectLst/>
                <a:latin typeface="Consolas" panose="020B0609020204030204" pitchFamily="49" charset="0"/>
              </a:rPr>
              <a:t>sudo_user</a:t>
            </a:r>
            <a:r>
              <a:rPr lang="fr-FR" sz="1600" b="0" dirty="0">
                <a:solidFill>
                  <a:srgbClr val="F8F8F2"/>
                </a:solidFill>
                <a:effectLst/>
                <a:latin typeface="Consolas" panose="020B0609020204030204" pitchFamily="49" charset="0"/>
              </a:rPr>
              <a:t>           = root</a:t>
            </a:r>
          </a:p>
          <a:p>
            <a:pPr lvl="1"/>
            <a:r>
              <a:rPr lang="fr-FR" sz="1600" b="0" dirty="0" err="1">
                <a:solidFill>
                  <a:srgbClr val="F92672"/>
                </a:solidFill>
                <a:effectLst/>
                <a:latin typeface="Consolas" panose="020B0609020204030204" pitchFamily="49" charset="0"/>
              </a:rPr>
              <a:t>roles_path</a:t>
            </a:r>
            <a:r>
              <a:rPr lang="fr-FR" sz="1600" b="0" dirty="0">
                <a:solidFill>
                  <a:srgbClr val="F8F8F2"/>
                </a:solidFill>
                <a:effectLst/>
                <a:latin typeface="Consolas" panose="020B0609020204030204" pitchFamily="49" charset="0"/>
              </a:rPr>
              <a:t>          = /</a:t>
            </a:r>
            <a:r>
              <a:rPr lang="fr-FR" sz="1600" b="0" dirty="0" err="1">
                <a:solidFill>
                  <a:srgbClr val="F8F8F2"/>
                </a:solidFill>
                <a:effectLst/>
                <a:latin typeface="Consolas" panose="020B0609020204030204" pitchFamily="49" charset="0"/>
              </a:rPr>
              <a:t>etc</a:t>
            </a:r>
            <a:r>
              <a:rPr lang="fr-FR" sz="1600" b="0" dirty="0">
                <a:solidFill>
                  <a:srgbClr val="F8F8F2"/>
                </a:solidFill>
                <a:effectLst/>
                <a:latin typeface="Consolas" panose="020B0609020204030204" pitchFamily="49" charset="0"/>
              </a:rPr>
              <a:t>/ansible/</a:t>
            </a:r>
            <a:r>
              <a:rPr lang="fr-FR" sz="1600" b="0" dirty="0" err="1">
                <a:solidFill>
                  <a:srgbClr val="F8F8F2"/>
                </a:solidFill>
                <a:effectLst/>
                <a:latin typeface="Consolas" panose="020B0609020204030204" pitchFamily="49" charset="0"/>
              </a:rPr>
              <a:t>roles</a:t>
            </a:r>
            <a:endParaRPr lang="fr-FR" sz="1600" b="0" dirty="0">
              <a:solidFill>
                <a:srgbClr val="F8F8F2"/>
              </a:solidFill>
              <a:effectLst/>
              <a:latin typeface="Consolas" panose="020B0609020204030204" pitchFamily="49" charset="0"/>
            </a:endParaRPr>
          </a:p>
          <a:p>
            <a:pPr lvl="1"/>
            <a:r>
              <a:rPr lang="fr-FR" sz="1600" b="0" dirty="0" err="1">
                <a:solidFill>
                  <a:srgbClr val="F92672"/>
                </a:solidFill>
                <a:effectLst/>
                <a:latin typeface="Consolas" panose="020B0609020204030204" pitchFamily="49" charset="0"/>
              </a:rPr>
              <a:t>log_path</a:t>
            </a:r>
            <a:r>
              <a:rPr lang="fr-FR" sz="1600" b="0" dirty="0">
                <a:solidFill>
                  <a:srgbClr val="F8F8F2"/>
                </a:solidFill>
                <a:effectLst/>
                <a:latin typeface="Consolas" panose="020B0609020204030204" pitchFamily="49" charset="0"/>
              </a:rPr>
              <a:t>            = /var/log/ansible.log</a:t>
            </a:r>
          </a:p>
          <a:p>
            <a:pPr lvl="1"/>
            <a:r>
              <a:rPr lang="fr-FR" sz="1600" b="0" dirty="0" err="1">
                <a:solidFill>
                  <a:srgbClr val="F92672"/>
                </a:solidFill>
                <a:effectLst/>
                <a:latin typeface="Consolas" panose="020B0609020204030204" pitchFamily="49" charset="0"/>
              </a:rPr>
              <a:t>vault_password_file</a:t>
            </a:r>
            <a:r>
              <a:rPr lang="fr-FR" sz="1600" b="0" dirty="0">
                <a:solidFill>
                  <a:srgbClr val="F8F8F2"/>
                </a:solidFill>
                <a:effectLst/>
                <a:latin typeface="Consolas" panose="020B0609020204030204" pitchFamily="49" charset="0"/>
              </a:rPr>
              <a:t> = /</a:t>
            </a:r>
            <a:r>
              <a:rPr lang="fr-FR" sz="1600" b="0" dirty="0" err="1">
                <a:solidFill>
                  <a:srgbClr val="F8F8F2"/>
                </a:solidFill>
                <a:effectLst/>
                <a:latin typeface="Consolas" panose="020B0609020204030204" pitchFamily="49" charset="0"/>
              </a:rPr>
              <a:t>path</a:t>
            </a:r>
            <a:r>
              <a:rPr lang="fr-FR" sz="1600" b="0" dirty="0">
                <a:solidFill>
                  <a:srgbClr val="F8F8F2"/>
                </a:solidFill>
                <a:effectLst/>
                <a:latin typeface="Consolas" panose="020B0609020204030204" pitchFamily="49" charset="0"/>
              </a:rPr>
              <a:t>/to/</a:t>
            </a:r>
            <a:r>
              <a:rPr lang="fr-FR" sz="1600" b="0" dirty="0" err="1">
                <a:solidFill>
                  <a:srgbClr val="F8F8F2"/>
                </a:solidFill>
                <a:effectLst/>
                <a:latin typeface="Consolas" panose="020B0609020204030204" pitchFamily="49" charset="0"/>
              </a:rPr>
              <a:t>vault_password_file</a:t>
            </a:r>
            <a:endParaRPr lang="fr-FR" sz="1600" b="0" dirty="0">
              <a:solidFill>
                <a:srgbClr val="F8F8F2"/>
              </a:solidFill>
              <a:effectLst/>
              <a:latin typeface="Consolas" panose="020B0609020204030204" pitchFamily="49" charset="0"/>
            </a:endParaRPr>
          </a:p>
          <a:p>
            <a:pPr lvl="1"/>
            <a:r>
              <a:rPr lang="fr-FR" sz="1600" b="0" dirty="0">
                <a:solidFill>
                  <a:srgbClr val="F92672"/>
                </a:solidFill>
                <a:effectLst/>
                <a:latin typeface="Consolas" panose="020B0609020204030204" pitchFamily="49" charset="0"/>
              </a:rPr>
              <a:t>pipelining</a:t>
            </a:r>
            <a:r>
              <a:rPr lang="fr-FR" sz="1600" b="0" dirty="0">
                <a:solidFill>
                  <a:srgbClr val="F8F8F2"/>
                </a:solidFill>
                <a:effectLst/>
                <a:latin typeface="Consolas" panose="020B0609020204030204" pitchFamily="49" charset="0"/>
              </a:rPr>
              <a:t>          = False</a:t>
            </a:r>
          </a:p>
          <a:p>
            <a:endParaRPr lang="fr-FR" sz="1700" b="0" dirty="0">
              <a:solidFill>
                <a:srgbClr val="F8F8F2"/>
              </a:solidFill>
              <a:effectLst/>
              <a:latin typeface="Consolas" panose="020B0609020204030204" pitchFamily="49" charset="0"/>
            </a:endParaRPr>
          </a:p>
          <a:p>
            <a:endParaRPr lang="fr-FR"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129870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1054</Words>
  <Application>Microsoft Office PowerPoint</Application>
  <PresentationFormat>Grand écran</PresentationFormat>
  <Paragraphs>165</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Consolas</vt:lpstr>
      <vt:lpstr>Tw Cen MT</vt:lpstr>
      <vt:lpstr>Circuit</vt:lpstr>
      <vt:lpstr>ANSIBLE</vt:lpstr>
      <vt:lpstr>Sommaire</vt:lpstr>
      <vt:lpstr>introduction</vt:lpstr>
      <vt:lpstr>Notions</vt:lpstr>
      <vt:lpstr>Présentation PowerPoint</vt:lpstr>
      <vt:lpstr>Installation et configuration</vt:lpstr>
      <vt:lpstr>Présentation PowerPoint</vt:lpstr>
      <vt:lpstr>Ansible configuration</vt:lpstr>
      <vt:lpstr>Présentation PowerPoint</vt:lpstr>
      <vt:lpstr>Présentation PowerPoint</vt:lpstr>
      <vt:lpstr>Ansible ad-hoc</vt:lpstr>
      <vt:lpstr>Présentation PowerPoint</vt:lpstr>
      <vt:lpstr>Ansible Jinja2</vt:lpstr>
      <vt:lpstr>Présentation PowerPoint</vt:lpstr>
      <vt:lpstr>Présentation PowerPoint</vt:lpstr>
      <vt:lpstr>Présentation PowerPoint</vt:lpstr>
      <vt:lpstr>Ansible tower</vt:lpstr>
      <vt:lpstr>Mise en pratique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Med Hedi Chlagou</dc:creator>
  <cp:lastModifiedBy>Med Hedi Chlagou</cp:lastModifiedBy>
  <cp:revision>2</cp:revision>
  <dcterms:created xsi:type="dcterms:W3CDTF">2021-09-09T22:11:20Z</dcterms:created>
  <dcterms:modified xsi:type="dcterms:W3CDTF">2021-09-10T08:57:10Z</dcterms:modified>
</cp:coreProperties>
</file>