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86" r:id="rId7"/>
    <p:sldId id="262" r:id="rId8"/>
    <p:sldId id="263" r:id="rId9"/>
    <p:sldId id="264" r:id="rId10"/>
    <p:sldId id="293" r:id="rId11"/>
    <p:sldId id="290" r:id="rId12"/>
    <p:sldId id="292" r:id="rId13"/>
    <p:sldId id="294" r:id="rId14"/>
    <p:sldId id="278" r:id="rId15"/>
    <p:sldId id="287" r:id="rId16"/>
    <p:sldId id="279" r:id="rId17"/>
    <p:sldId id="268" r:id="rId18"/>
    <p:sldId id="28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58" d="100"/>
          <a:sy n="58" d="100"/>
        </p:scale>
        <p:origin x="78" y="39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042" y="1122363"/>
            <a:ext cx="7508022" cy="2387600"/>
          </a:xfrm>
        </p:spPr>
        <p:txBody>
          <a:bodyPr anchor="ctr"/>
          <a:lstStyle/>
          <a:p>
            <a:r>
              <a:rPr lang="en-US" dirty="0"/>
              <a:t>HR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pPr algn="r"/>
            <a:r>
              <a:rPr lang="en-US" dirty="0"/>
              <a:t>Michael Czuba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AB2D-8621-459A-714D-724DB19D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2800"/>
              <a:t>Is there evident of gender-based discrimination or mistreatment?</a:t>
            </a:r>
            <a:br>
              <a:rPr lang="en-US" sz="2800"/>
            </a:br>
            <a:endParaRPr lang="en-US" sz="2800"/>
          </a:p>
        </p:txBody>
      </p:sp>
      <p:pic>
        <p:nvPicPr>
          <p:cNvPr id="11" name="Picture 10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B567E9A-3C7D-FF59-7F89-132829F7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87" y="1825625"/>
            <a:ext cx="7534785" cy="4351338"/>
          </a:xfrm>
          <a:prstGeom prst="rect">
            <a:avLst/>
          </a:prstGeom>
          <a:noFill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99433-0749-1BA0-9C5C-B7ED2CA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5A8BF-DB04-AD9B-8E90-AF5F923058CD}"/>
              </a:ext>
            </a:extLst>
          </p:cNvPr>
          <p:cNvSpPr txBox="1"/>
          <p:nvPr/>
        </p:nvSpPr>
        <p:spPr>
          <a:xfrm>
            <a:off x="914400" y="6356350"/>
            <a:ext cx="1013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gender of manager had frequent majority absences by other gender</a:t>
            </a:r>
          </a:p>
        </p:txBody>
      </p:sp>
    </p:spTree>
    <p:extLst>
      <p:ext uri="{BB962C8B-B14F-4D97-AF65-F5344CB8AC3E}">
        <p14:creationId xmlns:p14="http://schemas.microsoft.com/office/powerpoint/2010/main" val="112544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/>
              <a:t>SVM</a:t>
            </a:r>
          </a:p>
        </p:txBody>
      </p:sp>
      <p:pic>
        <p:nvPicPr>
          <p:cNvPr id="43" name="Online Image Placeholder 42" descr="Research outline">
            <a:extLst>
              <a:ext uri="{FF2B5EF4-FFF2-40B4-BE49-F238E27FC236}">
                <a16:creationId xmlns:a16="http://schemas.microsoft.com/office/drawing/2014/main" id="{76CE5C81-A86F-4C82-AE52-FE744077859B}"/>
              </a:ext>
            </a:extLst>
          </p:cNvPr>
          <p:cNvPicPr>
            <a:picLocks noGrp="1" noChangeAspect="1"/>
          </p:cNvPicPr>
          <p:nvPr>
            <p:ph type="clipArt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641" y="2184400"/>
            <a:ext cx="914400" cy="914400"/>
          </a:xfrm>
        </p:spPr>
      </p:pic>
      <p:pic>
        <p:nvPicPr>
          <p:cNvPr id="55" name="Online Image Placeholder 54" descr="Group success with solid fill">
            <a:extLst>
              <a:ext uri="{FF2B5EF4-FFF2-40B4-BE49-F238E27FC236}">
                <a16:creationId xmlns:a16="http://schemas.microsoft.com/office/drawing/2014/main" id="{236942CE-38CE-4E5D-9773-5224E03D4C0A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0930" y="2184654"/>
            <a:ext cx="914400" cy="914400"/>
          </a:xfrm>
        </p:spPr>
      </p:pic>
      <p:pic>
        <p:nvPicPr>
          <p:cNvPr id="57" name="Online Image Placeholder 56" descr="Repeat with solid fill">
            <a:extLst>
              <a:ext uri="{FF2B5EF4-FFF2-40B4-BE49-F238E27FC236}">
                <a16:creationId xmlns:a16="http://schemas.microsoft.com/office/drawing/2014/main" id="{353E75F9-0061-4D63-BFE6-6462C5C0E351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9445" y="2184400"/>
            <a:ext cx="914400" cy="9144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5241" y="3366741"/>
            <a:ext cx="2743200" cy="457200"/>
          </a:xfrm>
        </p:spPr>
        <p:txBody>
          <a:bodyPr/>
          <a:lstStyle/>
          <a:p>
            <a:r>
              <a:rPr lang="en-US" dirty="0"/>
              <a:t>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4643" y="3901419"/>
            <a:ext cx="3897030" cy="2103120"/>
          </a:xfrm>
        </p:spPr>
        <p:txBody>
          <a:bodyPr numCol="2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noProof="1"/>
              <a:t>Salary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noProof="1"/>
              <a:t>Engagement Survey Score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noProof="1"/>
              <a:t>Employee Satisfaction Score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noProof="1"/>
              <a:t>Special Projects Count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ZA" noProof="1"/>
              <a:t>Years since Last Performance Review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ZA" noProof="1"/>
              <a:t>Absences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ZA" noProof="1"/>
              <a:t>Days Late last 30 days</a:t>
            </a:r>
          </a:p>
          <a:p>
            <a:pPr algn="l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6530" y="3359890"/>
            <a:ext cx="2743200" cy="457200"/>
          </a:xfrm>
        </p:spPr>
        <p:txBody>
          <a:bodyPr/>
          <a:lstStyle/>
          <a:p>
            <a:r>
              <a:rPr lang="en-US" dirty="0"/>
              <a:t>Predicting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/>
          <a:lstStyle/>
          <a:p>
            <a:r>
              <a:rPr lang="en-ZA" noProof="1"/>
              <a:t>Termination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5045" y="3364836"/>
            <a:ext cx="2743200" cy="4572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48F06F-0F65-7A00-6547-A55E23A7C8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4774" y="3859613"/>
            <a:ext cx="3343742" cy="1552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2E5AA-B343-65B6-5BE5-7C1AE701A4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4774" y="5459657"/>
            <a:ext cx="256258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898524"/>
            <a:ext cx="8232648" cy="1325880"/>
          </a:xfrm>
        </p:spPr>
        <p:txBody>
          <a:bodyPr/>
          <a:lstStyle/>
          <a:p>
            <a:r>
              <a:rPr lang="en-US" dirty="0"/>
              <a:t>LM Model = YOS~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669538" y="2419273"/>
            <a:ext cx="1848108" cy="457200"/>
          </a:xfrm>
        </p:spPr>
        <p:txBody>
          <a:bodyPr/>
          <a:lstStyle/>
          <a:p>
            <a:pPr algn="ctr"/>
            <a:r>
              <a:rPr lang="en-ZA" dirty="0"/>
              <a:t>LM1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513832" y="2419273"/>
            <a:ext cx="1895740" cy="45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ZA" noProof="1"/>
              <a:t>Lm2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5716" y="2419273"/>
            <a:ext cx="1848108" cy="457200"/>
          </a:xfrm>
        </p:spPr>
        <p:txBody>
          <a:bodyPr/>
          <a:lstStyle/>
          <a:p>
            <a:pPr algn="ctr"/>
            <a:r>
              <a:rPr lang="en-ZA" dirty="0"/>
              <a:t>LM3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B7BCAA-5A35-E21D-2FCF-95C75A456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38" y="2889504"/>
            <a:ext cx="1848108" cy="20100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563D66-8BF3-48A7-C80C-5831164C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32" y="2889504"/>
            <a:ext cx="1895740" cy="14384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BDD07C-FF67-09E4-8F63-5B1818192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716" y="2876473"/>
            <a:ext cx="1848108" cy="5525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CF685E-3E16-4E47-8E50-13FE8B00CD2C}"/>
              </a:ext>
            </a:extLst>
          </p:cNvPr>
          <p:cNvSpPr txBox="1"/>
          <p:nvPr/>
        </p:nvSpPr>
        <p:spPr>
          <a:xfrm>
            <a:off x="2124364" y="5156021"/>
            <a:ext cx="2918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Special_projects</a:t>
            </a:r>
            <a:r>
              <a:rPr lang="en-US" dirty="0"/>
              <a:t>***</a:t>
            </a:r>
          </a:p>
          <a:p>
            <a:r>
              <a:rPr lang="en-US" dirty="0" err="1"/>
              <a:t>YearsSinceLastPerfRev</a:t>
            </a:r>
            <a:r>
              <a:rPr lang="en-US" dirty="0"/>
              <a:t>***</a:t>
            </a:r>
          </a:p>
          <a:p>
            <a:endParaRPr lang="en-US" dirty="0"/>
          </a:p>
          <a:p>
            <a:r>
              <a:rPr lang="en-US" dirty="0"/>
              <a:t>Adj r-squared: .5831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113C26-A9DA-0CAD-A870-FF3583102F71}"/>
              </a:ext>
            </a:extLst>
          </p:cNvPr>
          <p:cNvSpPr txBox="1"/>
          <p:nvPr/>
        </p:nvSpPr>
        <p:spPr>
          <a:xfrm>
            <a:off x="5043055" y="5156020"/>
            <a:ext cx="2918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Special_projects</a:t>
            </a:r>
            <a:r>
              <a:rPr lang="en-US" dirty="0"/>
              <a:t>***</a:t>
            </a:r>
          </a:p>
          <a:p>
            <a:r>
              <a:rPr lang="en-US" dirty="0" err="1"/>
              <a:t>YearsSinceLastPerfRev</a:t>
            </a:r>
            <a:r>
              <a:rPr lang="en-US" dirty="0"/>
              <a:t>***</a:t>
            </a:r>
          </a:p>
          <a:p>
            <a:endParaRPr lang="en-US" dirty="0"/>
          </a:p>
          <a:p>
            <a:r>
              <a:rPr lang="en-US" dirty="0"/>
              <a:t>Adj r-squared: .5857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1F5276-1F64-78E7-EBC3-3E8722022AA2}"/>
              </a:ext>
            </a:extLst>
          </p:cNvPr>
          <p:cNvSpPr txBox="1"/>
          <p:nvPr/>
        </p:nvSpPr>
        <p:spPr>
          <a:xfrm>
            <a:off x="7961746" y="5156019"/>
            <a:ext cx="2918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Special_projects</a:t>
            </a:r>
            <a:r>
              <a:rPr lang="en-US" dirty="0"/>
              <a:t>***</a:t>
            </a:r>
          </a:p>
          <a:p>
            <a:r>
              <a:rPr lang="en-US" dirty="0" err="1"/>
              <a:t>YearsSinceLastPerfRev</a:t>
            </a:r>
            <a:r>
              <a:rPr lang="en-US" dirty="0"/>
              <a:t>***</a:t>
            </a:r>
          </a:p>
          <a:p>
            <a:endParaRPr lang="en-US" dirty="0"/>
          </a:p>
          <a:p>
            <a:r>
              <a:rPr lang="en-US" dirty="0"/>
              <a:t>Adj r-squared: .5867</a:t>
            </a:r>
          </a:p>
        </p:txBody>
      </p:sp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4" y="145410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ZA" sz="4100" dirty="0"/>
              <a:t>Implemented Strategies to Combat Turnover and Absenteeism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F8AE48-2A3A-CCD6-C803-02160D42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21675"/>
            <a:ext cx="5703339" cy="3165352"/>
          </a:xfrm>
          <a:prstGeom prst="rect">
            <a:avLst/>
          </a:prstGeom>
          <a:noFill/>
        </p:spPr>
      </p:pic>
      <p:sp>
        <p:nvSpPr>
          <p:cNvPr id="88" name="Slide Number Placeholder 11">
            <a:extLst>
              <a:ext uri="{FF2B5EF4-FFF2-40B4-BE49-F238E27FC236}">
                <a16:creationId xmlns:a16="http://schemas.microsoft.com/office/drawing/2014/main" id="{E213AEAD-61BB-D68A-DC80-563A5FB2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5" name="Picture 14" descr="A graph with a bar graph&#10;&#10;Description automatically generated">
            <a:extLst>
              <a:ext uri="{FF2B5EF4-FFF2-40B4-BE49-F238E27FC236}">
                <a16:creationId xmlns:a16="http://schemas.microsoft.com/office/drawing/2014/main" id="{56253DDD-DD82-1FCC-18DC-247E1EA75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61" y="2221675"/>
            <a:ext cx="5677765" cy="3165352"/>
          </a:xfrm>
          <a:prstGeom prst="rect">
            <a:avLst/>
          </a:prstGeom>
          <a:noFill/>
        </p:spPr>
      </p:pic>
      <p:sp>
        <p:nvSpPr>
          <p:cNvPr id="60" name="Slide Number Placeholder 59" hidden="1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7F12F-2EC2-F7A0-087F-6053003CADF7}"/>
              </a:ext>
            </a:extLst>
          </p:cNvPr>
          <p:cNvSpPr txBox="1"/>
          <p:nvPr/>
        </p:nvSpPr>
        <p:spPr>
          <a:xfrm>
            <a:off x="1135748" y="5892800"/>
            <a:ext cx="9716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Sharp Decline in absenteeism when assigned projects, which have been largely siloed to IT</a:t>
            </a:r>
          </a:p>
          <a:p>
            <a:r>
              <a:rPr lang="en-US" dirty="0"/>
              <a:t>Production is 4x larger than IT, IT has 1/8</a:t>
            </a:r>
            <a:r>
              <a:rPr lang="en-US" baseline="30000" dirty="0"/>
              <a:t>th</a:t>
            </a:r>
            <a:r>
              <a:rPr lang="en-US" dirty="0"/>
              <a:t> the turnover.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A41848-89CE-462F-E03D-EB61C6796F35}"/>
              </a:ext>
            </a:extLst>
          </p:cNvPr>
          <p:cNvSpPr txBox="1"/>
          <p:nvPr/>
        </p:nvSpPr>
        <p:spPr>
          <a:xfrm>
            <a:off x="3155343" y="1470973"/>
            <a:ext cx="716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the number of special projects available</a:t>
            </a:r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1" y="218504"/>
            <a:ext cx="9124951" cy="1362456"/>
          </a:xfrm>
        </p:spPr>
        <p:txBody>
          <a:bodyPr>
            <a:normAutofit fontScale="90000"/>
          </a:bodyPr>
          <a:lstStyle/>
          <a:p>
            <a:r>
              <a:rPr lang="en-ZA" sz="4400" dirty="0"/>
              <a:t>Implemented Strategies to Combat Turnover and Absenteeism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5492" y="2354580"/>
            <a:ext cx="5036588" cy="455295"/>
          </a:xfrm>
        </p:spPr>
        <p:txBody>
          <a:bodyPr/>
          <a:lstStyle/>
          <a:p>
            <a:r>
              <a:rPr lang="en-US" dirty="0"/>
              <a:t>Absenteeism is high at the 6 year mark because all the termination in the first 3 years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3251200"/>
            <a:ext cx="4297680" cy="3105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Suggests compounding issue</a:t>
            </a:r>
          </a:p>
          <a:p>
            <a:r>
              <a:rPr lang="en-ZA" noProof="1"/>
              <a:t>Increase the frequency of the review process</a:t>
            </a:r>
          </a:p>
          <a:p>
            <a:pPr lvl="1"/>
            <a:r>
              <a:rPr lang="en-ZA" noProof="1"/>
              <a:t>Median Years since last Performance Review was 1.78 years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Picture 10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506BDAC6-437E-1E3A-9FDF-7AD0DD92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9" y="1580960"/>
            <a:ext cx="5943600" cy="43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1600" dirty="0"/>
              <a:t>By Increasing the frequency of reviews and special projects, we are increasing the amount of career development earlier on in the employee life cycle.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E6DA43-4C45-4357-A447-11F51F1E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2016474"/>
            <a:ext cx="10515600" cy="3969639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FA97-1026-4096-AB75-6CB2D1A8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7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ABOUT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set is a public HR dataset last updated October 2020 and tracks some standard HR employment metrics.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explored 311 employees across 36 variables.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only NA information present were in variables where it would be expected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/>
          <a:lstStyle/>
          <a:p>
            <a:r>
              <a:rPr lang="en-US" dirty="0"/>
              <a:t>Created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Autofit/>
          </a:bodyPr>
          <a:lstStyle/>
          <a:p>
            <a:r>
              <a:rPr lang="en-US" dirty="0"/>
              <a:t>4 New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3417082"/>
            <a:ext cx="3200400" cy="365760"/>
          </a:xfrm>
        </p:spPr>
        <p:txBody>
          <a:bodyPr/>
          <a:lstStyle/>
          <a:p>
            <a:r>
              <a:rPr lang="en-US" dirty="0"/>
              <a:t>3 Date Derived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Autofit/>
          </a:bodyPr>
          <a:lstStyle/>
          <a:p>
            <a:r>
              <a:rPr lang="en-US" dirty="0"/>
              <a:t>Years of Service, Years since Last Review, Age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3747" y="4790587"/>
            <a:ext cx="3200400" cy="365760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Calcualted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Autofit/>
          </a:bodyPr>
          <a:lstStyle/>
          <a:p>
            <a:r>
              <a:rPr lang="en-US" dirty="0"/>
              <a:t>Cost of Absence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6" y="2080153"/>
            <a:ext cx="3357851" cy="365760"/>
          </a:xfrm>
        </p:spPr>
        <p:txBody>
          <a:bodyPr/>
          <a:lstStyle/>
          <a:p>
            <a:r>
              <a:rPr lang="en-US" dirty="0"/>
              <a:t>1 Data Inconsistency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/>
          <a:p>
            <a:r>
              <a:rPr lang="en-US" dirty="0" err="1"/>
              <a:t>PerformanceID</a:t>
            </a:r>
            <a:r>
              <a:rPr lang="en-US" dirty="0"/>
              <a:t> and Performance Score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4" y="0"/>
            <a:ext cx="9106246" cy="2001328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To Reduce Labor Costs: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4832"/>
            <a:ext cx="3200400" cy="365760"/>
          </a:xfrm>
        </p:spPr>
        <p:txBody>
          <a:bodyPr/>
          <a:lstStyle/>
          <a:p>
            <a:r>
              <a:rPr lang="en-US"/>
              <a:t>Where is Turnover Occurring and what is its impact?</a:t>
            </a: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8777" y="2084832"/>
            <a:ext cx="3200400" cy="365760"/>
          </a:xfrm>
        </p:spPr>
        <p:txBody>
          <a:bodyPr/>
          <a:lstStyle/>
          <a:p>
            <a:r>
              <a:rPr lang="en-US"/>
              <a:t>Where are Absences occurring and what is its impact?</a:t>
            </a:r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C0199418-7058-49B4-86EA-CE4B3CCD4F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7760" y="3838956"/>
            <a:ext cx="3200400" cy="365760"/>
          </a:xfrm>
        </p:spPr>
        <p:txBody>
          <a:bodyPr/>
          <a:lstStyle/>
          <a:p>
            <a:r>
              <a:rPr lang="en-US"/>
              <a:t>Is there evidence of gender-based discrimination or mistreatment?</a:t>
            </a: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8B815D0D-0225-4E87-A49A-44A0850548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5924" y="3838956"/>
            <a:ext cx="3200400" cy="365760"/>
          </a:xfrm>
        </p:spPr>
        <p:txBody>
          <a:bodyPr/>
          <a:lstStyle/>
          <a:p>
            <a:r>
              <a:rPr lang="en-US"/>
              <a:t>What strategies can be put into place to reduce or delay termination?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5" y="137160"/>
            <a:ext cx="7729268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is Turnover Occurring and what is its impact?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D673F35-B38A-BE39-8B42-C25148EF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" y="2063999"/>
            <a:ext cx="2941608" cy="9240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16C87D2-B695-F939-0C77-041005E5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5" y="3200497"/>
            <a:ext cx="6341873" cy="351970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8868B36-1DAB-3F5D-C8BA-B72D7E644257}"/>
              </a:ext>
            </a:extLst>
          </p:cNvPr>
          <p:cNvSpPr txBox="1"/>
          <p:nvPr/>
        </p:nvSpPr>
        <p:spPr>
          <a:xfrm>
            <a:off x="3260436" y="2065140"/>
            <a:ext cx="479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33%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Burnout and absenteeism among those who stay</a:t>
            </a: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anchor="t">
            <a:normAutofit/>
          </a:bodyPr>
          <a:lstStyle/>
          <a:p>
            <a:r>
              <a:rPr lang="en-US" sz="3700" dirty="0"/>
              <a:t>Where are Absences occurring and what is its impact?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F051801-BA7B-8432-B2AA-E0D482ABD07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1" y="2354580"/>
            <a:ext cx="3000794" cy="455295"/>
          </a:xfrm>
        </p:spPr>
        <p:txBody>
          <a:bodyPr/>
          <a:lstStyle/>
          <a:p>
            <a:pPr algn="ctr"/>
            <a:r>
              <a:rPr lang="en-US" dirty="0"/>
              <a:t>By Department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D970DD-1592-A861-6FDB-910E759E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487" y="3120160"/>
            <a:ext cx="3166035" cy="3105150"/>
          </a:xfrm>
          <a:prstGeom prst="rect">
            <a:avLst/>
          </a:prstGeom>
          <a:noFill/>
        </p:spPr>
      </p:pic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DEE4C6A0-8EC4-EE24-FFDB-508D2CEA3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7486" y="2352675"/>
            <a:ext cx="3166035" cy="457200"/>
          </a:xfrm>
        </p:spPr>
        <p:txBody>
          <a:bodyPr/>
          <a:lstStyle/>
          <a:p>
            <a:pPr algn="ctr"/>
            <a:r>
              <a:rPr lang="en-US" dirty="0"/>
              <a:t>By department, Sex, Termination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0070DC-BD21-9558-7210-6FAA68EF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99362"/>
            <a:ext cx="3000794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6861BAE-A30B-6735-DC27-68151380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07" y="68263"/>
            <a:ext cx="9270998" cy="6721475"/>
          </a:xfrm>
          <a:prstGeom prst="rect">
            <a:avLst/>
          </a:prstGeom>
          <a:noFill/>
        </p:spPr>
      </p:pic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7991B86E-3C9D-AD36-83BF-89462167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50432E0-9A9F-217D-E205-20A7A4CA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1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45D528FB-DE3F-5F3E-556D-F994ABC5E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45" y="68263"/>
            <a:ext cx="9636523" cy="6721475"/>
          </a:xfrm>
          <a:prstGeom prst="rect">
            <a:avLst/>
          </a:prstGeom>
          <a:noFill/>
        </p:spPr>
      </p:pic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84E86DB9-5EE2-1C95-6423-EA06F884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3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7A4946-30DA-D3D6-CA08-C0A93A0B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6D990-D990-5A6D-F926-29096BBB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27" y="3399799"/>
            <a:ext cx="7280968" cy="332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C9D0A-9893-A935-54C9-CCC5BA1D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4" y="90100"/>
            <a:ext cx="7008372" cy="318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{06E80D73-FB45-44FE-91E7-5696FEF2E4D1}tf33968143_win32</Template>
  <TotalTime>288</TotalTime>
  <Words>387</Words>
  <Application>Microsoft Office PowerPoint</Application>
  <PresentationFormat>Widescreen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Office Theme</vt:lpstr>
      <vt:lpstr>HR Dataset Analysis</vt:lpstr>
      <vt:lpstr>ABOUT The Data</vt:lpstr>
      <vt:lpstr>Data Cleansing</vt:lpstr>
      <vt:lpstr> To Reduce Labor Costs:</vt:lpstr>
      <vt:lpstr>Where is Turnover Occurring and what is its impact?</vt:lpstr>
      <vt:lpstr>Where are Absences occurring and what is its impact?</vt:lpstr>
      <vt:lpstr>PowerPoint Presentation</vt:lpstr>
      <vt:lpstr>PowerPoint Presentation</vt:lpstr>
      <vt:lpstr>PowerPoint Presentation</vt:lpstr>
      <vt:lpstr>Is there evident of gender-based discrimination or mistreatment? </vt:lpstr>
      <vt:lpstr>SVM</vt:lpstr>
      <vt:lpstr>LM Model = YOS~</vt:lpstr>
      <vt:lpstr>Implemented Strategies to Combat Turnover and Absenteeism</vt:lpstr>
      <vt:lpstr>Implemented Strategies to Combat Turnover and Absenteeism</vt:lpstr>
      <vt:lpstr>By Increasing the frequency of reviews and special projects, we are increasing the amount of career development earlier on in the employee life cycle.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Data Science Project</dc:title>
  <dc:creator>Michael Czuba</dc:creator>
  <cp:lastModifiedBy>Michael Czuba</cp:lastModifiedBy>
  <cp:revision>2</cp:revision>
  <dcterms:created xsi:type="dcterms:W3CDTF">2023-12-17T01:17:32Z</dcterms:created>
  <dcterms:modified xsi:type="dcterms:W3CDTF">2025-02-08T18:21:51Z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