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3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BDBDBD"/>
    <a:srgbClr val="27A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98" d="100"/>
          <a:sy n="98" d="100"/>
        </p:scale>
        <p:origin x="5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A16-32DE-4F5D-9EAF-E9EC894F5F9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D82-B270-4064-B421-0A6751BB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8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A16-32DE-4F5D-9EAF-E9EC894F5F9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D82-B270-4064-B421-0A6751BB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A16-32DE-4F5D-9EAF-E9EC894F5F9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D82-B270-4064-B421-0A6751BB2A6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359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A16-32DE-4F5D-9EAF-E9EC894F5F9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D82-B270-4064-B421-0A6751BB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1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A16-32DE-4F5D-9EAF-E9EC894F5F9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D82-B270-4064-B421-0A6751BB2A6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2796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A16-32DE-4F5D-9EAF-E9EC894F5F9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D82-B270-4064-B421-0A6751BB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A16-32DE-4F5D-9EAF-E9EC894F5F9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D82-B270-4064-B421-0A6751BB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10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A16-32DE-4F5D-9EAF-E9EC894F5F9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D82-B270-4064-B421-0A6751BB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5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A16-32DE-4F5D-9EAF-E9EC894F5F9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D82-B270-4064-B421-0A6751BB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A16-32DE-4F5D-9EAF-E9EC894F5F9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D82-B270-4064-B421-0A6751BB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5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A16-32DE-4F5D-9EAF-E9EC894F5F9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D82-B270-4064-B421-0A6751BB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A16-32DE-4F5D-9EAF-E9EC894F5F9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D82-B270-4064-B421-0A6751BB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A16-32DE-4F5D-9EAF-E9EC894F5F9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D82-B270-4064-B421-0A6751BB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5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A16-32DE-4F5D-9EAF-E9EC894F5F9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D82-B270-4064-B421-0A6751BB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9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A16-32DE-4F5D-9EAF-E9EC894F5F9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D82-B270-4064-B421-0A6751BB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2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A16-32DE-4F5D-9EAF-E9EC894F5F9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D82-B270-4064-B421-0A6751BB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1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4A16-32DE-4F5D-9EAF-E9EC894F5F9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CF3D82-B270-4064-B421-0A6751BB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0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00DF-F75F-45A6-B92D-F6FA233C4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009" y="3020863"/>
            <a:ext cx="9144000" cy="816273"/>
          </a:xfrm>
        </p:spPr>
        <p:txBody>
          <a:bodyPr/>
          <a:lstStyle/>
          <a:p>
            <a:r>
              <a:rPr lang="en-US" sz="4800" b="1" dirty="0"/>
              <a:t>Store’s Sales Forecasting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15006-3DD3-4E28-983F-794A5255875F}"/>
              </a:ext>
            </a:extLst>
          </p:cNvPr>
          <p:cNvSpPr/>
          <p:nvPr/>
        </p:nvSpPr>
        <p:spPr>
          <a:xfrm>
            <a:off x="5074566" y="6152216"/>
            <a:ext cx="10214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Students</a:t>
            </a:r>
            <a:endParaRPr lang="en-US" sz="16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100877-B262-4A98-AA8F-9466F7C036D4}"/>
              </a:ext>
            </a:extLst>
          </p:cNvPr>
          <p:cNvSpPr/>
          <p:nvPr/>
        </p:nvSpPr>
        <p:spPr>
          <a:xfrm>
            <a:off x="3346461" y="6490770"/>
            <a:ext cx="46554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MHD alhussein - </a:t>
            </a:r>
            <a:r>
              <a:rPr lang="en-US" sz="1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MHD kenan alakkad - </a:t>
            </a:r>
            <a:r>
              <a:rPr lang="en-US" sz="1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MHD fakher aqeel</a:t>
            </a:r>
          </a:p>
        </p:txBody>
      </p:sp>
    </p:spTree>
    <p:extLst>
      <p:ext uri="{BB962C8B-B14F-4D97-AF65-F5344CB8AC3E}">
        <p14:creationId xmlns:p14="http://schemas.microsoft.com/office/powerpoint/2010/main" val="242340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1F16-2999-44FF-934D-0FE0BF43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10035"/>
            <a:ext cx="10744200" cy="1320800"/>
          </a:xfrm>
        </p:spPr>
        <p:txBody>
          <a:bodyPr>
            <a:norm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</a:t>
            </a:r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Project aim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8DC63-7EE0-43C1-BE4D-3FB5A730D601}"/>
              </a:ext>
            </a:extLst>
          </p:cNvPr>
          <p:cNvSpPr txBox="1"/>
          <p:nvPr/>
        </p:nvSpPr>
        <p:spPr>
          <a:xfrm>
            <a:off x="216891" y="388364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03E60F-0F9A-4C41-A0B4-B373087C2095}"/>
              </a:ext>
            </a:extLst>
          </p:cNvPr>
          <p:cNvSpPr txBox="1"/>
          <p:nvPr/>
        </p:nvSpPr>
        <p:spPr>
          <a:xfrm>
            <a:off x="971038" y="1526359"/>
            <a:ext cx="9801701" cy="3119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buClr>
                <a:srgbClr val="1CADE4"/>
              </a:buClr>
              <a:buSzPct val="80000"/>
              <a:buFont typeface="Wingdings 3" charset="2"/>
              <a:buChar char=""/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Introduction: 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Sales forecasting is a critical process in the world of business. It involves predicting future sales based on historical data, market trends, and other relevant factors.</a:t>
            </a:r>
          </a:p>
          <a:p>
            <a:pPr marR="0" lvl="0" algn="l" defTabSz="457200" rtl="0" eaLnBrk="1" fontAlgn="auto" latinLnBrk="0" hangingPunct="1">
              <a:spcBef>
                <a:spcPts val="300"/>
              </a:spcBef>
              <a:spcAft>
                <a:spcPts val="0"/>
              </a:spcAft>
              <a:buClr>
                <a:srgbClr val="1CADE4"/>
              </a:buClr>
              <a:buSzPct val="80000"/>
              <a:tabLst/>
              <a:defRPr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300"/>
              </a:spcBef>
              <a:buClr>
                <a:srgbClr val="1CADE4"/>
              </a:buClr>
              <a:buSzPct val="80000"/>
              <a:buFont typeface="Wingdings 3" charset="2"/>
              <a:buChar char=""/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Project Aim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: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to use a forecasting model which has: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tabLst/>
              <a:defRPr/>
            </a:pPr>
            <a:endParaRPr lang="en-US" sz="1400" dirty="0"/>
          </a:p>
          <a:p>
            <a:pPr marR="0" lvl="0" algn="l" defTabSz="457200" rtl="0" eaLnBrk="1" fontAlgn="auto" latinLnBrk="0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tabLst/>
              <a:defRPr/>
            </a:pPr>
            <a:endParaRPr lang="en-US" sz="1400" dirty="0"/>
          </a:p>
          <a:p>
            <a:pPr marR="0" lvl="0" algn="l" defTabSz="457200" rtl="0" eaLnBrk="1" fontAlgn="auto" latinLnBrk="0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tabLst/>
              <a:defRPr/>
            </a:pPr>
            <a:endParaRPr lang="en-US" sz="1400" dirty="0"/>
          </a:p>
          <a:p>
            <a:pPr marR="0" lvl="0" algn="l" defTabSz="457200" rtl="0" eaLnBrk="1" fontAlgn="auto" latinLnBrk="0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tabLst/>
              <a:defRPr/>
            </a:pPr>
            <a:endParaRPr lang="en-US" sz="1400" dirty="0"/>
          </a:p>
          <a:p>
            <a:pPr marR="0" lvl="0" algn="l" defTabSz="457200" rtl="0" eaLnBrk="1" fontAlgn="auto" latinLnBrk="0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tabLst/>
              <a:defRPr/>
            </a:pPr>
            <a:endParaRPr lang="en-US" sz="1400" dirty="0"/>
          </a:p>
          <a:p>
            <a:pPr marL="342900" indent="-342900">
              <a:spcBef>
                <a:spcPts val="300"/>
              </a:spcBef>
              <a:buClr>
                <a:srgbClr val="1CADE4"/>
              </a:buClr>
              <a:buSzPct val="80000"/>
              <a:buFont typeface="Wingdings 3" charset="2"/>
              <a:buChar char=""/>
              <a:defRPr/>
            </a:pP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Based on the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reference study 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we did before in this domain highlights the effectiveness of various statistical methods in sales forecasting:</a:t>
            </a:r>
          </a:p>
          <a:p>
            <a:pPr marL="342900" marR="0" lvl="0" indent="-342900" algn="l" defTabSz="457200" rtl="0" eaLnBrk="1" fontAlgn="auto" latinLnBrk="0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BE73A07-B32E-4A30-B5ED-3ED62132F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496411"/>
              </p:ext>
            </p:extLst>
          </p:nvPr>
        </p:nvGraphicFramePr>
        <p:xfrm>
          <a:off x="1536742" y="2847320"/>
          <a:ext cx="8810583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289">
                  <a:extLst>
                    <a:ext uri="{9D8B030D-6E8A-4147-A177-3AD203B41FA5}">
                      <a16:colId xmlns:a16="http://schemas.microsoft.com/office/drawing/2014/main" val="4113344066"/>
                    </a:ext>
                  </a:extLst>
                </a:gridCol>
                <a:gridCol w="4423294">
                  <a:extLst>
                    <a:ext uri="{9D8B030D-6E8A-4147-A177-3AD203B41FA5}">
                      <a16:colId xmlns:a16="http://schemas.microsoft.com/office/drawing/2014/main" val="1096596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Ability To Predict Sales Based On Available Datasets.</a:t>
                      </a:r>
                      <a:endParaRPr lang="en-US" sz="1100" b="1" dirty="0">
                        <a:solidFill>
                          <a:schemeClr val="bg1"/>
                        </a:solidFill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Provide Visuals That Can Be Easily Understood.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12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Vision Of This Project Is To Take The Process Of Sales Forecasting To The Next Level Which Will Benefit All Sides Of Businesses.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2022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E88F19C-A45A-47E2-AB1A-4141AA0F8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18524"/>
              </p:ext>
            </p:extLst>
          </p:nvPr>
        </p:nvGraphicFramePr>
        <p:xfrm>
          <a:off x="1536741" y="4505485"/>
          <a:ext cx="8810583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822">
                  <a:extLst>
                    <a:ext uri="{9D8B030D-6E8A-4147-A177-3AD203B41FA5}">
                      <a16:colId xmlns:a16="http://schemas.microsoft.com/office/drawing/2014/main" val="511153512"/>
                    </a:ext>
                  </a:extLst>
                </a:gridCol>
                <a:gridCol w="2981764">
                  <a:extLst>
                    <a:ext uri="{9D8B030D-6E8A-4147-A177-3AD203B41FA5}">
                      <a16:colId xmlns:a16="http://schemas.microsoft.com/office/drawing/2014/main" val="612725814"/>
                    </a:ext>
                  </a:extLst>
                </a:gridCol>
                <a:gridCol w="3735997">
                  <a:extLst>
                    <a:ext uri="{9D8B030D-6E8A-4147-A177-3AD203B41FA5}">
                      <a16:colId xmlns:a16="http://schemas.microsoft.com/office/drawing/2014/main" val="353613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Linear Regression 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ARIMA (Autoregressive Integrated Moving Average)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Holt-Winters Triple Exponential Smoothing 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18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Offers a straightforward approach by identifying relationships between sales and other variables. 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Excels in handling data with trends and seasonal patterns.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Offers a straightforward approach by identifying relationships between sales and other variables.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Further refines predictions by considering level, trend, and seasonal components of sales data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Results:</a:t>
                      </a:r>
                      <a:r>
                        <a:rPr lang="en-US" sz="1100" dirty="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making it a robust tool for accurate and dynamic sales forecasting.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89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39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67BB-B7F9-4973-82FE-69C48584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orking steps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C87B-8EEA-496C-86BD-7EC3BC219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99" y="1034568"/>
            <a:ext cx="8596668" cy="3203363"/>
          </a:xfrm>
        </p:spPr>
        <p:txBody>
          <a:bodyPr>
            <a:normAutofit/>
          </a:bodyPr>
          <a:lstStyle/>
          <a:p>
            <a:pPr marL="4572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1600" b="1" dirty="0"/>
              <a:t>First Step:</a:t>
            </a:r>
            <a:r>
              <a:rPr lang="en-US" sz="1400" b="1" dirty="0"/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Preparation For The Project:</a:t>
            </a:r>
          </a:p>
          <a:p>
            <a:pPr>
              <a:lnSpc>
                <a:spcPct val="170000"/>
              </a:lnSpc>
            </a:pPr>
            <a:endParaRPr lang="en-US" sz="1000" dirty="0"/>
          </a:p>
          <a:p>
            <a:pPr>
              <a:lnSpc>
                <a:spcPct val="170000"/>
              </a:lnSpc>
            </a:pPr>
            <a:endParaRPr lang="en-US" sz="1000" dirty="0"/>
          </a:p>
          <a:p>
            <a:pPr marL="0" indent="0">
              <a:lnSpc>
                <a:spcPct val="170000"/>
              </a:lnSpc>
              <a:buNone/>
            </a:pPr>
            <a:endParaRPr lang="en-US" sz="1600" dirty="0"/>
          </a:p>
          <a:p>
            <a:pPr marL="0" indent="0">
              <a:lnSpc>
                <a:spcPct val="170000"/>
              </a:lnSpc>
              <a:buNone/>
            </a:pPr>
            <a:endParaRPr lang="en-US" sz="400" dirty="0"/>
          </a:p>
          <a:p>
            <a:r>
              <a:rPr lang="en-US" sz="1600" b="1" dirty="0"/>
              <a:t>Second step:</a:t>
            </a:r>
            <a:r>
              <a:rPr lang="en-US" sz="1400" b="1" dirty="0"/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 steps taken in the project, Data Cleaning and Preprocessing, EDA, Feature Extraction, and Feature Selection:</a:t>
            </a:r>
          </a:p>
          <a:p>
            <a:pPr>
              <a:lnSpc>
                <a:spcPct val="170000"/>
              </a:lnSpc>
            </a:pPr>
            <a:endParaRPr lang="en-US"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47C200-6A11-4660-95C8-7F907E2D6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83597"/>
              </p:ext>
            </p:extLst>
          </p:nvPr>
        </p:nvGraphicFramePr>
        <p:xfrm>
          <a:off x="1544320" y="1960880"/>
          <a:ext cx="8510906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416">
                  <a:extLst>
                    <a:ext uri="{9D8B030D-6E8A-4147-A177-3AD203B41FA5}">
                      <a16:colId xmlns:a16="http://schemas.microsoft.com/office/drawing/2014/main" val="2860241154"/>
                    </a:ext>
                  </a:extLst>
                </a:gridCol>
                <a:gridCol w="2781154">
                  <a:extLst>
                    <a:ext uri="{9D8B030D-6E8A-4147-A177-3AD203B41FA5}">
                      <a16:colId xmlns:a16="http://schemas.microsoft.com/office/drawing/2014/main" val="2782821353"/>
                    </a:ext>
                  </a:extLst>
                </a:gridCol>
                <a:gridCol w="3631336">
                  <a:extLst>
                    <a:ext uri="{9D8B030D-6E8A-4147-A177-3AD203B41FA5}">
                      <a16:colId xmlns:a16="http://schemas.microsoft.com/office/drawing/2014/main" val="3207433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 Transformation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Dividing The Dataset Into Multiple Files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Ensure The Effectiveness Of Our Forecasting Models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44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tailor the data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 our specific analysis needs.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representing each different item.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Created a comprehensive file encompassing all items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Results: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perform detailed forecasts for individual items &amp; a holistic forecast for the entire inventory. 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Representing the data in a comprehensible and actionable format for the models.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For Example: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standardizing data formats, normalizing values, &amp; encoding categorical data.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Results: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laying a solid foundation for accurate and insightful forecasting.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6527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AA12C2-5D9A-401B-AAB9-AC37D9629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979530"/>
              </p:ext>
            </p:extLst>
          </p:nvPr>
        </p:nvGraphicFramePr>
        <p:xfrm>
          <a:off x="1544320" y="4160520"/>
          <a:ext cx="8510908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727">
                  <a:extLst>
                    <a:ext uri="{9D8B030D-6E8A-4147-A177-3AD203B41FA5}">
                      <a16:colId xmlns:a16="http://schemas.microsoft.com/office/drawing/2014/main" val="1520575021"/>
                    </a:ext>
                  </a:extLst>
                </a:gridCol>
                <a:gridCol w="2127727">
                  <a:extLst>
                    <a:ext uri="{9D8B030D-6E8A-4147-A177-3AD203B41FA5}">
                      <a16:colId xmlns:a16="http://schemas.microsoft.com/office/drawing/2014/main" val="25273865"/>
                    </a:ext>
                  </a:extLst>
                </a:gridCol>
                <a:gridCol w="2127727">
                  <a:extLst>
                    <a:ext uri="{9D8B030D-6E8A-4147-A177-3AD203B41FA5}">
                      <a16:colId xmlns:a16="http://schemas.microsoft.com/office/drawing/2014/main" val="103285752"/>
                    </a:ext>
                  </a:extLst>
                </a:gridCol>
                <a:gridCol w="2127727">
                  <a:extLst>
                    <a:ext uri="{9D8B030D-6E8A-4147-A177-3AD203B41FA5}">
                      <a16:colId xmlns:a16="http://schemas.microsoft.com/office/drawing/2014/main" val="2776771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 Cleaning and Preprocessing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During the Exploratory Data Analysis (EDA)</a:t>
                      </a: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Feature Extraction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Feature Selection</a:t>
                      </a:r>
                      <a:r>
                        <a:rPr lang="en-US" sz="11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75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refined our sales data.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addressing issues like </a:t>
                      </a:r>
                      <a:r>
                        <a:rPr lang="en-US" sz="11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missing values</a:t>
                      </a:r>
                      <a:r>
                        <a:rPr lang="en-US" sz="11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and inconsistencies.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standardized</a:t>
                      </a:r>
                      <a:r>
                        <a:rPr lang="en-US" sz="11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for analysis.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visualized</a:t>
                      </a: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trends and patterns.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For Example:</a:t>
                      </a: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detective piecing together clues. 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derived new </a:t>
                      </a:r>
                      <a:r>
                        <a:rPr lang="en-US" sz="11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insights from our data</a:t>
                      </a: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For Example:</a:t>
                      </a: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we calculated </a:t>
                      </a:r>
                      <a:r>
                        <a:rPr lang="en-US" sz="11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rolling means</a:t>
                      </a: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and maximums to capture </a:t>
                      </a:r>
                      <a:r>
                        <a:rPr lang="en-US" sz="11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short-term trends</a:t>
                      </a: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For Example:</a:t>
                      </a: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lagged sales </a:t>
                      </a:r>
                      <a:r>
                        <a:rPr lang="en-US" sz="1100" b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rolling statistics.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ensuring the models are focused on the most relevant predictors for </a:t>
                      </a:r>
                      <a:r>
                        <a:rPr lang="en-US" sz="11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accurate sales forecasting</a:t>
                      </a: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56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8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3DF8-D087-4F51-9591-3856D998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377266" cy="1320800"/>
          </a:xfrm>
        </p:spPr>
        <p:txBody>
          <a:bodyPr>
            <a:no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W</a:t>
            </a:r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orking steps</a:t>
            </a:r>
            <a:endParaRPr lang="en-US" sz="4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E297B-BE23-4C7C-9E89-5DC86CF6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99" y="1615104"/>
            <a:ext cx="8596668" cy="4227977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</a:pPr>
            <a:r>
              <a:rPr lang="en-US" sz="1600" b="1" dirty="0"/>
              <a:t>Third step:</a:t>
            </a:r>
            <a:r>
              <a:rPr lang="en-US" b="1" dirty="0"/>
              <a:t> </a:t>
            </a:r>
            <a:r>
              <a:rPr lang="en-US" sz="1400" dirty="0"/>
              <a:t>key steps shared among the different forecasting models:</a:t>
            </a:r>
          </a:p>
          <a:p>
            <a:pPr>
              <a:lnSpc>
                <a:spcPct val="50000"/>
              </a:lnSpc>
            </a:pPr>
            <a:endParaRPr lang="en-US" sz="1400" dirty="0"/>
          </a:p>
          <a:p>
            <a:pPr>
              <a:lnSpc>
                <a:spcPct val="50000"/>
              </a:lnSpc>
            </a:pPr>
            <a:endParaRPr lang="en-US" sz="1400" dirty="0"/>
          </a:p>
          <a:p>
            <a:pPr>
              <a:lnSpc>
                <a:spcPct val="50000"/>
              </a:lnSpc>
            </a:pPr>
            <a:endParaRPr lang="en-US" sz="1400" dirty="0"/>
          </a:p>
          <a:p>
            <a:pPr>
              <a:lnSpc>
                <a:spcPct val="50000"/>
              </a:lnSpc>
            </a:pPr>
            <a:endParaRPr lang="en-US" sz="1400" dirty="0"/>
          </a:p>
          <a:p>
            <a:pPr>
              <a:lnSpc>
                <a:spcPct val="50000"/>
              </a:lnSpc>
            </a:pPr>
            <a:endParaRPr lang="en-US" sz="1400" dirty="0"/>
          </a:p>
          <a:p>
            <a:pPr>
              <a:lnSpc>
                <a:spcPct val="50000"/>
              </a:lnSpc>
            </a:pPr>
            <a:endParaRPr lang="en-US" sz="1400" dirty="0"/>
          </a:p>
          <a:p>
            <a:pPr>
              <a:lnSpc>
                <a:spcPct val="50000"/>
              </a:lnSpc>
            </a:pPr>
            <a:endParaRPr lang="en-US" sz="1400" dirty="0"/>
          </a:p>
          <a:p>
            <a:pPr>
              <a:lnSpc>
                <a:spcPct val="50000"/>
              </a:lnSpc>
            </a:pPr>
            <a:endParaRPr lang="en-US" sz="1400" dirty="0"/>
          </a:p>
          <a:p>
            <a:pPr>
              <a:lnSpc>
                <a:spcPct val="50000"/>
              </a:lnSpc>
            </a:pPr>
            <a:endParaRPr lang="en-US" sz="1400" dirty="0"/>
          </a:p>
          <a:p>
            <a:pPr>
              <a:lnSpc>
                <a:spcPct val="50000"/>
              </a:lnSpc>
            </a:pPr>
            <a:endParaRPr lang="en-US" sz="1400" dirty="0"/>
          </a:p>
          <a:p>
            <a:pPr>
              <a:lnSpc>
                <a:spcPct val="50000"/>
              </a:lnSpc>
            </a:pPr>
            <a:endParaRPr lang="en-US" sz="1400" dirty="0"/>
          </a:p>
          <a:p>
            <a:pPr>
              <a:lnSpc>
                <a:spcPct val="50000"/>
              </a:lnSpc>
            </a:pPr>
            <a:endParaRPr lang="en-US" dirty="0"/>
          </a:p>
          <a:p>
            <a:pPr>
              <a:lnSpc>
                <a:spcPct val="50000"/>
              </a:lnSpc>
            </a:pPr>
            <a:r>
              <a:rPr lang="en-US" sz="1600" b="1" dirty="0"/>
              <a:t>Forecasting in action:</a:t>
            </a:r>
          </a:p>
          <a:p>
            <a:pPr>
              <a:lnSpc>
                <a:spcPct val="50000"/>
              </a:lnSpc>
            </a:pPr>
            <a:endParaRPr lang="en-US" sz="1400" dirty="0"/>
          </a:p>
          <a:p>
            <a:pPr marL="1200150" lvl="2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6E2EA3-2FE4-4616-9792-644D21C91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076103"/>
              </p:ext>
            </p:extLst>
          </p:nvPr>
        </p:nvGraphicFramePr>
        <p:xfrm>
          <a:off x="1543048" y="1930400"/>
          <a:ext cx="8502653" cy="25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461">
                  <a:extLst>
                    <a:ext uri="{9D8B030D-6E8A-4147-A177-3AD203B41FA5}">
                      <a16:colId xmlns:a16="http://schemas.microsoft.com/office/drawing/2014/main" val="3780650866"/>
                    </a:ext>
                  </a:extLst>
                </a:gridCol>
                <a:gridCol w="2085190">
                  <a:extLst>
                    <a:ext uri="{9D8B030D-6E8A-4147-A177-3AD203B41FA5}">
                      <a16:colId xmlns:a16="http://schemas.microsoft.com/office/drawing/2014/main" val="3193392498"/>
                    </a:ext>
                  </a:extLst>
                </a:gridCol>
                <a:gridCol w="1754927">
                  <a:extLst>
                    <a:ext uri="{9D8B030D-6E8A-4147-A177-3AD203B41FA5}">
                      <a16:colId xmlns:a16="http://schemas.microsoft.com/office/drawing/2014/main" val="1765994141"/>
                    </a:ext>
                  </a:extLst>
                </a:gridCol>
                <a:gridCol w="1657790">
                  <a:extLst>
                    <a:ext uri="{9D8B030D-6E8A-4147-A177-3AD203B41FA5}">
                      <a16:colId xmlns:a16="http://schemas.microsoft.com/office/drawing/2014/main" val="1163014568"/>
                    </a:ext>
                  </a:extLst>
                </a:gridCol>
                <a:gridCol w="1392285">
                  <a:extLst>
                    <a:ext uri="{9D8B030D-6E8A-4147-A177-3AD203B41FA5}">
                      <a16:colId xmlns:a16="http://schemas.microsoft.com/office/drawing/2014/main" val="1071063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 Preprocessing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Feature Engineering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Splitting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 Fitting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Forecasting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4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Load data.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filter for specific conditions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format dates.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Create date-related features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For </a:t>
                      </a:r>
                      <a:r>
                        <a:rPr lang="en-US" sz="11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some models add additional lag and rolling window features.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Divide the dataset into training and testing sets based on a specific date.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Apply different forecasting models (ARIMA/SARIMAX, Linear Regression, Holt-Winters) to the training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 models to predict future sales on the test dataset.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641684"/>
                  </a:ext>
                </a:extLst>
              </a:tr>
              <a:tr h="284480"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Error Analysis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1CAD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321266"/>
                  </a:ext>
                </a:extLst>
              </a:tr>
              <a:tr h="269240"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Calculate MAE, RMSE, and MAPE to evaluate forecast accuracy.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3151"/>
                  </a:ext>
                </a:extLst>
              </a:tr>
              <a:tr h="276860"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Visualization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1CAD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054804"/>
                  </a:ext>
                </a:extLst>
              </a:tr>
              <a:tr h="279400"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Plot actual vs. predicted sales and forecast errors for model performance analysis.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47796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2A3489-26F3-45E2-9A38-AA15F8353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126398"/>
              </p:ext>
            </p:extLst>
          </p:nvPr>
        </p:nvGraphicFramePr>
        <p:xfrm>
          <a:off x="1543048" y="5101400"/>
          <a:ext cx="8502654" cy="83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218">
                  <a:extLst>
                    <a:ext uri="{9D8B030D-6E8A-4147-A177-3AD203B41FA5}">
                      <a16:colId xmlns:a16="http://schemas.microsoft.com/office/drawing/2014/main" val="3287095857"/>
                    </a:ext>
                  </a:extLst>
                </a:gridCol>
                <a:gridCol w="2834218">
                  <a:extLst>
                    <a:ext uri="{9D8B030D-6E8A-4147-A177-3AD203B41FA5}">
                      <a16:colId xmlns:a16="http://schemas.microsoft.com/office/drawing/2014/main" val="2572522396"/>
                    </a:ext>
                  </a:extLst>
                </a:gridCol>
                <a:gridCol w="2834218">
                  <a:extLst>
                    <a:ext uri="{9D8B030D-6E8A-4147-A177-3AD203B41FA5}">
                      <a16:colId xmlns:a16="http://schemas.microsoft.com/office/drawing/2014/main" val="2044731908"/>
                    </a:ext>
                  </a:extLst>
                </a:gridCol>
              </a:tblGrid>
              <a:tr h="37851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Data 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First model: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Second model: ARIMA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44268"/>
                  </a:ext>
                </a:extLst>
              </a:tr>
              <a:tr h="4609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Plots which shows some good over all insight on the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Plots shows the sales forecasting and errors done on the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Plots shows the sales forecasting and errors done on the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17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02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BC4B-FE86-43B3-9D2E-498EF987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11748131" cy="1763950"/>
          </a:xfrm>
        </p:spPr>
        <p:txBody>
          <a:bodyPr>
            <a:norm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Forecasting In Action</a:t>
            </a:r>
            <a:b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B7FE334-0193-48AE-926B-768096A84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96" y="4745135"/>
            <a:ext cx="2552738" cy="1863098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892827-73FF-4E9D-AA17-B60AE9048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01" y="1942255"/>
            <a:ext cx="4047066" cy="28680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F1AACE-4AFD-438B-884D-54A8E53BF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09" y="1912083"/>
            <a:ext cx="4047066" cy="29718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BEAA6E-08F8-4E79-AC35-A4FAB5AA1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01" y="4783462"/>
            <a:ext cx="3364902" cy="1763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6B910D-80C9-4752-994A-C2E5CB5D884B}"/>
              </a:ext>
            </a:extLst>
          </p:cNvPr>
          <p:cNvSpPr txBox="1"/>
          <p:nvPr/>
        </p:nvSpPr>
        <p:spPr>
          <a:xfrm>
            <a:off x="968024" y="1630060"/>
            <a:ext cx="6212732" cy="734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50000"/>
              </a:lnSpc>
              <a:spcBef>
                <a:spcPts val="1000"/>
              </a:spcBef>
              <a:buClr>
                <a:srgbClr val="1CADE4"/>
              </a:buClr>
              <a:buSzPct val="80000"/>
              <a:buFont typeface="Wingdings 3" charset="2"/>
              <a:buChar char=""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Forecasting in action: </a:t>
            </a:r>
            <a:r>
              <a:rPr lang="en-US" sz="1400" dirty="0"/>
              <a:t>Data visualization:</a:t>
            </a:r>
          </a:p>
          <a:p>
            <a:pPr marL="342900" marR="0" lvl="0" indent="-342900" algn="l" defTabSz="457200" rtl="0" eaLnBrk="1" fontAlgn="auto" latinLnBrk="0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9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0B69-3D6A-460B-97D5-D3960E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Forecasting In Action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E6872-DE79-4D5A-AFBF-852F21431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11" y="1930400"/>
            <a:ext cx="3223192" cy="1666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6B91F4-23CE-4173-BD7C-B1D6D68BA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11" y="3597275"/>
            <a:ext cx="3223192" cy="1744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9B8EA3-F564-46EC-A587-7BFA51C3D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12" y="1930400"/>
            <a:ext cx="3992192" cy="1658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7ABADC-9BBC-4F2B-8A21-9D8F6D40E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12" y="3644900"/>
            <a:ext cx="3944838" cy="1570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AB6315-DE5E-4259-BE2C-D19189CFB1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07" y="5341742"/>
            <a:ext cx="3992192" cy="5872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7EE50C-5A08-45FF-93F0-E35728AF7C64}"/>
              </a:ext>
            </a:extLst>
          </p:cNvPr>
          <p:cNvSpPr txBox="1"/>
          <p:nvPr/>
        </p:nvSpPr>
        <p:spPr>
          <a:xfrm>
            <a:off x="967902" y="1614394"/>
            <a:ext cx="6099242" cy="515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50000"/>
              </a:lnSpc>
              <a:spcBef>
                <a:spcPts val="1000"/>
              </a:spcBef>
              <a:buClr>
                <a:srgbClr val="1CADE4"/>
              </a:buClr>
              <a:buSzPct val="80000"/>
              <a:buFont typeface="Wingdings 3" charset="2"/>
              <a:buChar char=""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Forecasting in action: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lang="en-US" sz="1400" dirty="0"/>
              <a:t>Linear regression: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00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FA38-C1B9-4147-A443-90F1BB9C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Forecasting In Action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A29E9-EA7D-42B9-8A28-9EA935E47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51" y="1933814"/>
            <a:ext cx="3060081" cy="1882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AC53E-A04B-4795-B51A-6791BEDFA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51" y="3923230"/>
            <a:ext cx="3060081" cy="1606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F8A67B-C4CB-4636-9719-7E8A8CCEB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633" y="1930400"/>
            <a:ext cx="4222288" cy="1755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B5D38-4322-4DDE-A381-EC9E2B3EF3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633" y="3816486"/>
            <a:ext cx="4222288" cy="17468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2BB28C-C735-40C8-8F4C-C38859F15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85" y="5635673"/>
            <a:ext cx="4106498" cy="410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F025BC-8113-4C59-A73F-F7ACA0F38C9D}"/>
              </a:ext>
            </a:extLst>
          </p:cNvPr>
          <p:cNvSpPr txBox="1"/>
          <p:nvPr/>
        </p:nvSpPr>
        <p:spPr>
          <a:xfrm>
            <a:off x="968994" y="1617092"/>
            <a:ext cx="6099242" cy="249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Forecasting in action: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ARIMA: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61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4E24-9F28-49FF-B1D1-979DF4A8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 w="0"/>
                <a:solidFill>
                  <a:srgbClr val="1CADE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Forecasting In 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DD7AC-D47F-4372-94BD-14C228316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164" y="1521037"/>
            <a:ext cx="8596668" cy="5202035"/>
          </a:xfrm>
        </p:spPr>
        <p:txBody>
          <a:bodyPr>
            <a:normAutofit/>
          </a:bodyPr>
          <a:lstStyle/>
          <a:p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Forecasting in action: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now we have reviewed the two models &amp; and the results of each model and how accurate was that model, in the upcoming days we will work on another model (Holt-Winters and Triple Exponential Smoothing)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,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this model has another great feature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which we are exploring at the moment while trying to build the model.</a:t>
            </a:r>
          </a:p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This model will help us compare not one or two but three models so that we can forecast sales in the best way possible.</a:t>
            </a:r>
          </a:p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In addition currently we are working on the table of comparisons and we will delve deep into each model so we can get the most out of each one. </a:t>
            </a:r>
          </a:p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Example of considerations which we will take such as MAE, RMSE, MAPE, and other metrics.</a:t>
            </a:r>
          </a:p>
          <a:p>
            <a:pPr marL="0" indent="0">
              <a:buNone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0" indent="0">
              <a:buNone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0" indent="0" algn="ctr">
              <a:buNone/>
            </a:pP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rgbClr val="27ABDD"/>
                </a:solidFill>
                <a:latin typeface="Trebuchet MS" panose="020B0603020202020204"/>
              </a:rPr>
              <a:t>    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rgbClr val="27ABDD"/>
                </a:solidFill>
                <a:latin typeface="Trebuchet MS" panose="020B0603020202020204"/>
              </a:rPr>
              <a:t>   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rgbClr val="27ABDD"/>
                </a:solidFill>
                <a:latin typeface="Trebuchet MS" panose="020B0603020202020204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8869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B0D9-B375-4032-8BAF-22C4434B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n w="0"/>
                <a:solidFill>
                  <a:srgbClr val="1CADE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/>
              </a:rPr>
              <a:t>G</a:t>
            </a:r>
            <a:r>
              <a:rPr kumimoji="0" lang="en-US" sz="4400" b="1" i="0" u="none" strike="noStrike" kern="1200" cap="none" spc="0" normalizeH="0" baseline="0" noProof="0" dirty="0" err="1">
                <a:ln w="0"/>
                <a:solidFill>
                  <a:srgbClr val="1CADE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antt</a:t>
            </a:r>
            <a:r>
              <a:rPr kumimoji="0" lang="en-US" sz="4400" b="1" i="0" u="none" strike="noStrike" kern="1200" cap="none" spc="0" normalizeH="0" baseline="0" noProof="0" dirty="0">
                <a:ln w="0"/>
                <a:solidFill>
                  <a:srgbClr val="1CADE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 Chart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6DA15F-D785-452C-BAEE-C95D1AFF7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47" y="2069797"/>
            <a:ext cx="8186789" cy="3559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B4213CE-F042-4916-A896-7E0E34BE49C7}"/>
              </a:ext>
            </a:extLst>
          </p:cNvPr>
          <p:cNvSpPr txBox="1"/>
          <p:nvPr/>
        </p:nvSpPr>
        <p:spPr>
          <a:xfrm>
            <a:off x="967902" y="1199743"/>
            <a:ext cx="9518516" cy="529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Working steps according to our Gannt chart: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buFont typeface="Wingdings 3" charset="2"/>
              <a:buChar char=""/>
              <a:tabLst/>
              <a:defRPr/>
            </a:pP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buFont typeface="Wingdings 3" charset="2"/>
              <a:buChar char=""/>
              <a:tabLst/>
              <a:defRPr/>
            </a:pP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buFont typeface="Wingdings 3" charset="2"/>
              <a:buChar char=""/>
              <a:tabLst/>
              <a:defRPr/>
            </a:pP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buFont typeface="Wingdings 3" charset="2"/>
              <a:buChar char=""/>
              <a:tabLst/>
              <a:defRPr/>
            </a:pP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buFont typeface="Wingdings 3" charset="2"/>
              <a:buChar char=""/>
              <a:tabLst/>
              <a:defRPr/>
            </a:pP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tabLst/>
              <a:defRPr/>
            </a:pPr>
            <a:r>
              <a:rPr lang="en-US" sz="2400" b="1" dirty="0">
                <a:solidFill>
                  <a:srgbClr val="1CADE4"/>
                </a:solidFill>
                <a:latin typeface="Trebuchet MS" panose="020B0603020202020204"/>
              </a:rPr>
              <a:t>Thank You!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9479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1297</TotalTime>
  <Words>782</Words>
  <Application>Microsoft Office PowerPoint</Application>
  <PresentationFormat>Widescreen</PresentationFormat>
  <Paragraphs>129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Store’s Sales Forecasting </vt:lpstr>
      <vt:lpstr>Introduction &amp; Project aim</vt:lpstr>
      <vt:lpstr>Working steps</vt:lpstr>
      <vt:lpstr>Working steps</vt:lpstr>
      <vt:lpstr>Forecasting In Action </vt:lpstr>
      <vt:lpstr>Forecasting In Action</vt:lpstr>
      <vt:lpstr>Forecasting In Action</vt:lpstr>
      <vt:lpstr>Forecasting In Action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Store’s Sales forecasting</dc:title>
  <dc:creator>MARIO</dc:creator>
  <cp:lastModifiedBy>mohamd.alhussin6@gmail.com</cp:lastModifiedBy>
  <cp:revision>100</cp:revision>
  <dcterms:created xsi:type="dcterms:W3CDTF">2023-10-27T18:00:33Z</dcterms:created>
  <dcterms:modified xsi:type="dcterms:W3CDTF">2023-12-02T18:10:54Z</dcterms:modified>
</cp:coreProperties>
</file>