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257" r:id="rId3"/>
    <p:sldId id="258" r:id="rId4"/>
    <p:sldId id="259" r:id="rId5"/>
    <p:sldId id="275" r:id="rId6"/>
    <p:sldId id="260" r:id="rId7"/>
    <p:sldId id="261" r:id="rId8"/>
    <p:sldId id="271" r:id="rId9"/>
    <p:sldId id="272" r:id="rId10"/>
    <p:sldId id="273" r:id="rId11"/>
    <p:sldId id="274" r:id="rId12"/>
    <p:sldId id="276" r:id="rId13"/>
    <p:sldId id="262" r:id="rId14"/>
    <p:sldId id="263" r:id="rId15"/>
    <p:sldId id="264" r:id="rId16"/>
    <p:sldId id="265" r:id="rId17"/>
    <p:sldId id="266" r:id="rId18"/>
    <p:sldId id="267" r:id="rId19"/>
    <p:sldId id="268" r:id="rId20"/>
    <p:sldId id="269" r:id="rId21"/>
    <p:sldId id="270" r:id="rId22"/>
    <p:sldId id="277" r:id="rId23"/>
    <p:sldId id="279" r:id="rId24"/>
    <p:sldId id="280" r:id="rId25"/>
    <p:sldId id="281" r:id="rId26"/>
    <p:sldId id="282" r:id="rId27"/>
    <p:sldId id="27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8C9D5BD-7F39-49B4-AFCC-1E1498B37DFE}">
          <p14:sldIdLst>
            <p14:sldId id="256"/>
            <p14:sldId id="257"/>
            <p14:sldId id="258"/>
            <p14:sldId id="259"/>
            <p14:sldId id="275"/>
            <p14:sldId id="260"/>
            <p14:sldId id="261"/>
            <p14:sldId id="271"/>
            <p14:sldId id="272"/>
            <p14:sldId id="273"/>
            <p14:sldId id="274"/>
            <p14:sldId id="276"/>
            <p14:sldId id="262"/>
            <p14:sldId id="263"/>
            <p14:sldId id="264"/>
            <p14:sldId id="265"/>
            <p14:sldId id="266"/>
            <p14:sldId id="267"/>
            <p14:sldId id="268"/>
            <p14:sldId id="269"/>
            <p14:sldId id="270"/>
            <p14:sldId id="277"/>
            <p14:sldId id="279"/>
            <p14:sldId id="280"/>
            <p14:sldId id="281"/>
            <p14:sldId id="282"/>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3/30/2020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3366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3/30/2020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06265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3/30/2020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67415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3/30/2020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08552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3/30/2020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15227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3/30/2020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61788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3/30/2020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73924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3/30/2020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63630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3/30/2020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99384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3/30/2020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05708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3/30/2020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77759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3/30/2020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00757989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698" r:id="rId6"/>
    <p:sldLayoutId id="2147483694" r:id="rId7"/>
    <p:sldLayoutId id="2147483695" r:id="rId8"/>
    <p:sldLayoutId id="2147483696" r:id="rId9"/>
    <p:sldLayoutId id="2147483697" r:id="rId10"/>
    <p:sldLayoutId id="21474836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A close up of a logo&#10;&#10;Description automatically generated">
            <a:extLst>
              <a:ext uri="{FF2B5EF4-FFF2-40B4-BE49-F238E27FC236}">
                <a16:creationId xmlns:a16="http://schemas.microsoft.com/office/drawing/2014/main" id="{51FAFDFB-625F-4C14-9811-C33F1D7486C5}"/>
              </a:ext>
            </a:extLst>
          </p:cNvPr>
          <p:cNvPicPr>
            <a:picLocks noChangeAspect="1"/>
          </p:cNvPicPr>
          <p:nvPr/>
        </p:nvPicPr>
        <p:blipFill rotWithShape="1">
          <a:blip r:embed="rId2"/>
          <a:srcRect t="20886" r="-1" b="-1"/>
          <a:stretch/>
        </p:blipFill>
        <p:spPr>
          <a:xfrm>
            <a:off x="20" y="10"/>
            <a:ext cx="8668492" cy="6857990"/>
          </a:xfrm>
          <a:prstGeom prst="rect">
            <a:avLst/>
          </a:prstGeom>
        </p:spPr>
      </p:pic>
      <p:sp>
        <p:nvSpPr>
          <p:cNvPr id="20" name="Rectangle 9">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0710A-713F-42CC-B244-74A67DDFB68A}"/>
              </a:ext>
            </a:extLst>
          </p:cNvPr>
          <p:cNvSpPr>
            <a:spLocks noGrp="1"/>
          </p:cNvSpPr>
          <p:nvPr>
            <p:ph type="ctrTitle"/>
          </p:nvPr>
        </p:nvSpPr>
        <p:spPr>
          <a:xfrm>
            <a:off x="7848600" y="1122363"/>
            <a:ext cx="4023360" cy="3204134"/>
          </a:xfrm>
        </p:spPr>
        <p:txBody>
          <a:bodyPr anchor="b">
            <a:normAutofit/>
          </a:bodyPr>
          <a:lstStyle/>
          <a:p>
            <a:r>
              <a:rPr lang="en-US" sz="4800"/>
              <a:t>Peak Calling with MACS2</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9078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F662A-EEB9-4ED4-9BF7-7C6BA41563E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Duplicates Removal</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screenshot of a cell phone&#10;&#10;Description automatically generated">
            <a:extLst>
              <a:ext uri="{FF2B5EF4-FFF2-40B4-BE49-F238E27FC236}">
                <a16:creationId xmlns:a16="http://schemas.microsoft.com/office/drawing/2014/main" id="{4049EF28-0D09-4E82-9C07-C97DBD1A6C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1338" y="625683"/>
            <a:ext cx="6652902" cy="5455380"/>
          </a:xfrm>
          <a:prstGeom prst="rect">
            <a:avLst/>
          </a:prstGeom>
        </p:spPr>
      </p:pic>
    </p:spTree>
    <p:extLst>
      <p:ext uri="{BB962C8B-B14F-4D97-AF65-F5344CB8AC3E}">
        <p14:creationId xmlns:p14="http://schemas.microsoft.com/office/powerpoint/2010/main" val="64453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626C3D-E631-4F04-84BD-AF9DB20177F3}"/>
              </a:ext>
            </a:extLst>
          </p:cNvPr>
          <p:cNvSpPr>
            <a:spLocks noGrp="1"/>
          </p:cNvSpPr>
          <p:nvPr>
            <p:ph type="title"/>
          </p:nvPr>
        </p:nvSpPr>
        <p:spPr>
          <a:xfrm>
            <a:off x="841247" y="978619"/>
            <a:ext cx="3410712" cy="1106424"/>
          </a:xfrm>
        </p:spPr>
        <p:txBody>
          <a:bodyPr vert="horz" lIns="91440" tIns="45720" rIns="91440" bIns="45720" rtlCol="0">
            <a:normAutofit/>
          </a:bodyPr>
          <a:lstStyle/>
          <a:p>
            <a:r>
              <a:rPr lang="en-US" sz="2800"/>
              <a:t>Peak detection</a:t>
            </a:r>
          </a:p>
        </p:txBody>
      </p:sp>
      <p:sp>
        <p:nvSpPr>
          <p:cNvPr id="29" name="Rectangle 28">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Content Placeholder 21">
            <a:extLst>
              <a:ext uri="{FF2B5EF4-FFF2-40B4-BE49-F238E27FC236}">
                <a16:creationId xmlns:a16="http://schemas.microsoft.com/office/drawing/2014/main" id="{DD72AA7A-DABE-4FA0-ABF3-2AE9E536C4D4}"/>
              </a:ext>
            </a:extLst>
          </p:cNvPr>
          <p:cNvSpPr>
            <a:spLocks noGrp="1"/>
          </p:cNvSpPr>
          <p:nvPr>
            <p:ph idx="1"/>
          </p:nvPr>
        </p:nvSpPr>
        <p:spPr>
          <a:xfrm>
            <a:off x="841248" y="2252870"/>
            <a:ext cx="3412219" cy="3560251"/>
          </a:xfrm>
        </p:spPr>
        <p:txBody>
          <a:bodyPr>
            <a:normAutofit/>
          </a:bodyPr>
          <a:lstStyle/>
          <a:p>
            <a:r>
              <a:rPr lang="el-GR" sz="3200" dirty="0"/>
              <a:t>λ</a:t>
            </a:r>
            <a:r>
              <a:rPr lang="en-US" sz="3200" dirty="0"/>
              <a:t>local = max(</a:t>
            </a:r>
            <a:r>
              <a:rPr lang="el-GR" sz="3200" dirty="0"/>
              <a:t>λ</a:t>
            </a:r>
            <a:r>
              <a:rPr lang="en-US" sz="3200" dirty="0"/>
              <a:t>BG, [</a:t>
            </a:r>
            <a:r>
              <a:rPr lang="el-GR" sz="3200" dirty="0"/>
              <a:t>λ1</a:t>
            </a:r>
            <a:r>
              <a:rPr lang="en-US" sz="3200" dirty="0"/>
              <a:t>k,] </a:t>
            </a:r>
            <a:r>
              <a:rPr lang="el-GR" sz="3200" dirty="0"/>
              <a:t>λ5</a:t>
            </a:r>
            <a:r>
              <a:rPr lang="en-US" sz="3200" dirty="0"/>
              <a:t>k, </a:t>
            </a:r>
            <a:r>
              <a:rPr lang="el-GR" sz="3200" dirty="0"/>
              <a:t>λ10</a:t>
            </a:r>
            <a:r>
              <a:rPr lang="en-US" sz="3200" dirty="0"/>
              <a:t>k). </a:t>
            </a:r>
          </a:p>
        </p:txBody>
      </p:sp>
      <p:pic>
        <p:nvPicPr>
          <p:cNvPr id="5" name="Content Placeholder 4" descr="A picture containing table, different, small, hanging&#10;&#10;Description automatically generated">
            <a:extLst>
              <a:ext uri="{FF2B5EF4-FFF2-40B4-BE49-F238E27FC236}">
                <a16:creationId xmlns:a16="http://schemas.microsoft.com/office/drawing/2014/main" id="{E8CF6C51-6F20-4D3D-BC44-201FDDD9F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640" y="715975"/>
            <a:ext cx="6656832" cy="5325465"/>
          </a:xfrm>
          <a:prstGeom prst="rect">
            <a:avLst/>
          </a:prstGeom>
        </p:spPr>
      </p:pic>
    </p:spTree>
    <p:extLst>
      <p:ext uri="{BB962C8B-B14F-4D97-AF65-F5344CB8AC3E}">
        <p14:creationId xmlns:p14="http://schemas.microsoft.com/office/powerpoint/2010/main" val="900875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Rectangle 28">
            <a:extLst>
              <a:ext uri="{FF2B5EF4-FFF2-40B4-BE49-F238E27FC236}">
                <a16:creationId xmlns:a16="http://schemas.microsoft.com/office/drawing/2014/main" id="{16F48AD3-C8B3-4F74-B546-F12937F7D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809A3E-F813-41D6-9466-8B0F00987973}"/>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a:t>NOW LET’S TRY IT!</a:t>
            </a:r>
          </a:p>
        </p:txBody>
      </p:sp>
      <p:pic>
        <p:nvPicPr>
          <p:cNvPr id="7" name="Graphic 6" descr="Robot">
            <a:extLst>
              <a:ext uri="{FF2B5EF4-FFF2-40B4-BE49-F238E27FC236}">
                <a16:creationId xmlns:a16="http://schemas.microsoft.com/office/drawing/2014/main" id="{950B8BC0-5EB1-4609-B0F7-E6E24E39A8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6682" y="625683"/>
            <a:ext cx="5454246" cy="5454246"/>
          </a:xfrm>
          <a:prstGeom prst="rect">
            <a:avLst/>
          </a:prstGeom>
        </p:spPr>
      </p:pic>
      <p:sp>
        <p:nvSpPr>
          <p:cNvPr id="31" name="Rectangle 3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0276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BA80-BB9E-4288-99C6-09824D78E384}"/>
              </a:ext>
            </a:extLst>
          </p:cNvPr>
          <p:cNvSpPr>
            <a:spLocks noGrp="1"/>
          </p:cNvSpPr>
          <p:nvPr>
            <p:ph type="title"/>
          </p:nvPr>
        </p:nvSpPr>
        <p:spPr/>
        <p:txBody>
          <a:bodyPr/>
          <a:lstStyle/>
          <a:p>
            <a:r>
              <a:rPr lang="en-US" dirty="0"/>
              <a:t>-t/--treatment FILENAME</a:t>
            </a:r>
          </a:p>
        </p:txBody>
      </p:sp>
      <p:sp>
        <p:nvSpPr>
          <p:cNvPr id="3" name="Content Placeholder 2">
            <a:extLst>
              <a:ext uri="{FF2B5EF4-FFF2-40B4-BE49-F238E27FC236}">
                <a16:creationId xmlns:a16="http://schemas.microsoft.com/office/drawing/2014/main" id="{08FA4FF9-6B0E-45EE-8C15-98BB63F12907}"/>
              </a:ext>
            </a:extLst>
          </p:cNvPr>
          <p:cNvSpPr>
            <a:spLocks noGrp="1"/>
          </p:cNvSpPr>
          <p:nvPr>
            <p:ph idx="1"/>
          </p:nvPr>
        </p:nvSpPr>
        <p:spPr/>
        <p:txBody>
          <a:bodyPr/>
          <a:lstStyle/>
          <a:p>
            <a:r>
              <a:rPr lang="en-US" dirty="0"/>
              <a:t>This is the only REQUIRED parameter for MACS. The file can be in any supported format specified by --format option. If you have more than one alignment file, you can specify them as -t A B C. MACS will pool up all these files together.</a:t>
            </a:r>
          </a:p>
        </p:txBody>
      </p:sp>
    </p:spTree>
    <p:extLst>
      <p:ext uri="{BB962C8B-B14F-4D97-AF65-F5344CB8AC3E}">
        <p14:creationId xmlns:p14="http://schemas.microsoft.com/office/powerpoint/2010/main" val="3093847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9BEAF-9F93-4BD1-BDEA-6D569160260C}"/>
              </a:ext>
            </a:extLst>
          </p:cNvPr>
          <p:cNvSpPr>
            <a:spLocks noGrp="1"/>
          </p:cNvSpPr>
          <p:nvPr>
            <p:ph type="title"/>
          </p:nvPr>
        </p:nvSpPr>
        <p:spPr/>
        <p:txBody>
          <a:bodyPr/>
          <a:lstStyle/>
          <a:p>
            <a:r>
              <a:rPr lang="en-US" dirty="0"/>
              <a:t>-c/--control</a:t>
            </a:r>
          </a:p>
        </p:txBody>
      </p:sp>
      <p:sp>
        <p:nvSpPr>
          <p:cNvPr id="3" name="Content Placeholder 2">
            <a:extLst>
              <a:ext uri="{FF2B5EF4-FFF2-40B4-BE49-F238E27FC236}">
                <a16:creationId xmlns:a16="http://schemas.microsoft.com/office/drawing/2014/main" id="{DFFE2A7F-8FA5-4515-BEEC-434BAE3F51DD}"/>
              </a:ext>
            </a:extLst>
          </p:cNvPr>
          <p:cNvSpPr>
            <a:spLocks noGrp="1"/>
          </p:cNvSpPr>
          <p:nvPr>
            <p:ph idx="1"/>
          </p:nvPr>
        </p:nvSpPr>
        <p:spPr/>
        <p:txBody>
          <a:bodyPr/>
          <a:lstStyle/>
          <a:p>
            <a:r>
              <a:rPr lang="en-US" dirty="0"/>
              <a:t>The control or mock data file, same rules must be followed as the –t option</a:t>
            </a:r>
          </a:p>
        </p:txBody>
      </p:sp>
    </p:spTree>
    <p:extLst>
      <p:ext uri="{BB962C8B-B14F-4D97-AF65-F5344CB8AC3E}">
        <p14:creationId xmlns:p14="http://schemas.microsoft.com/office/powerpoint/2010/main" val="2261799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C4BA6-3322-4036-BB92-2CF8827340B0}"/>
              </a:ext>
            </a:extLst>
          </p:cNvPr>
          <p:cNvSpPr>
            <a:spLocks noGrp="1"/>
          </p:cNvSpPr>
          <p:nvPr>
            <p:ph type="title"/>
          </p:nvPr>
        </p:nvSpPr>
        <p:spPr/>
        <p:txBody>
          <a:bodyPr/>
          <a:lstStyle/>
          <a:p>
            <a:r>
              <a:rPr lang="en-US" dirty="0"/>
              <a:t>-n/--name</a:t>
            </a:r>
          </a:p>
        </p:txBody>
      </p:sp>
      <p:sp>
        <p:nvSpPr>
          <p:cNvPr id="3" name="Content Placeholder 2">
            <a:extLst>
              <a:ext uri="{FF2B5EF4-FFF2-40B4-BE49-F238E27FC236}">
                <a16:creationId xmlns:a16="http://schemas.microsoft.com/office/drawing/2014/main" id="{E1611169-93E2-4F29-9DB9-E484B856DACC}"/>
              </a:ext>
            </a:extLst>
          </p:cNvPr>
          <p:cNvSpPr>
            <a:spLocks noGrp="1"/>
          </p:cNvSpPr>
          <p:nvPr>
            <p:ph idx="1"/>
          </p:nvPr>
        </p:nvSpPr>
        <p:spPr/>
        <p:txBody>
          <a:bodyPr/>
          <a:lstStyle/>
          <a:p>
            <a:r>
              <a:rPr lang="en-US" dirty="0"/>
              <a:t>The name string of the experiment. MACS will use this string NAME to create output files like NAME_negative_peaks.xls, </a:t>
            </a:r>
            <a:r>
              <a:rPr lang="en-US" dirty="0" err="1"/>
              <a:t>NAME_peaks.bed</a:t>
            </a:r>
            <a:r>
              <a:rPr lang="en-US" dirty="0"/>
              <a:t> , </a:t>
            </a:r>
            <a:r>
              <a:rPr lang="en-US" dirty="0" err="1"/>
              <a:t>NAME_summits.bed</a:t>
            </a:r>
            <a:r>
              <a:rPr lang="en-US" dirty="0"/>
              <a:t>, </a:t>
            </a:r>
            <a:r>
              <a:rPr lang="en-US" dirty="0" err="1"/>
              <a:t>NAME_model.r</a:t>
            </a:r>
            <a:r>
              <a:rPr lang="en-US" dirty="0"/>
              <a:t> </a:t>
            </a:r>
          </a:p>
        </p:txBody>
      </p:sp>
    </p:spTree>
    <p:extLst>
      <p:ext uri="{BB962C8B-B14F-4D97-AF65-F5344CB8AC3E}">
        <p14:creationId xmlns:p14="http://schemas.microsoft.com/office/powerpoint/2010/main" val="2630533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AFCD-5D67-4D50-BB4A-D1C1C2E289D0}"/>
              </a:ext>
            </a:extLst>
          </p:cNvPr>
          <p:cNvSpPr>
            <a:spLocks noGrp="1"/>
          </p:cNvSpPr>
          <p:nvPr>
            <p:ph type="title"/>
          </p:nvPr>
        </p:nvSpPr>
        <p:spPr/>
        <p:txBody>
          <a:bodyPr/>
          <a:lstStyle/>
          <a:p>
            <a:r>
              <a:rPr lang="en-US" dirty="0"/>
              <a:t>--</a:t>
            </a:r>
            <a:r>
              <a:rPr lang="en-US" dirty="0" err="1"/>
              <a:t>outdir</a:t>
            </a:r>
            <a:endParaRPr lang="en-US" dirty="0"/>
          </a:p>
        </p:txBody>
      </p:sp>
      <p:sp>
        <p:nvSpPr>
          <p:cNvPr id="3" name="Content Placeholder 2">
            <a:extLst>
              <a:ext uri="{FF2B5EF4-FFF2-40B4-BE49-F238E27FC236}">
                <a16:creationId xmlns:a16="http://schemas.microsoft.com/office/drawing/2014/main" id="{EDB9135F-1DB5-4805-B515-7CB41312D45B}"/>
              </a:ext>
            </a:extLst>
          </p:cNvPr>
          <p:cNvSpPr>
            <a:spLocks noGrp="1"/>
          </p:cNvSpPr>
          <p:nvPr>
            <p:ph idx="1"/>
          </p:nvPr>
        </p:nvSpPr>
        <p:spPr/>
        <p:txBody>
          <a:bodyPr/>
          <a:lstStyle/>
          <a:p>
            <a:r>
              <a:rPr lang="en-US" dirty="0"/>
              <a:t>MACS2 will save all output files into the specified folder for this option.</a:t>
            </a:r>
          </a:p>
        </p:txBody>
      </p:sp>
    </p:spTree>
    <p:extLst>
      <p:ext uri="{BB962C8B-B14F-4D97-AF65-F5344CB8AC3E}">
        <p14:creationId xmlns:p14="http://schemas.microsoft.com/office/powerpoint/2010/main" val="427240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2402F-0FA0-4152-BF5E-8BE99DCE151C}"/>
              </a:ext>
            </a:extLst>
          </p:cNvPr>
          <p:cNvSpPr>
            <a:spLocks noGrp="1"/>
          </p:cNvSpPr>
          <p:nvPr>
            <p:ph type="title"/>
          </p:nvPr>
        </p:nvSpPr>
        <p:spPr/>
        <p:txBody>
          <a:bodyPr/>
          <a:lstStyle/>
          <a:p>
            <a:r>
              <a:rPr lang="en-US" dirty="0"/>
              <a:t>-f/--format </a:t>
            </a:r>
            <a:r>
              <a:rPr lang="en-US" dirty="0" err="1"/>
              <a:t>FORMAT</a:t>
            </a:r>
            <a:endParaRPr lang="en-US" dirty="0"/>
          </a:p>
        </p:txBody>
      </p:sp>
      <p:sp>
        <p:nvSpPr>
          <p:cNvPr id="3" name="Content Placeholder 2">
            <a:extLst>
              <a:ext uri="{FF2B5EF4-FFF2-40B4-BE49-F238E27FC236}">
                <a16:creationId xmlns:a16="http://schemas.microsoft.com/office/drawing/2014/main" id="{7A0A4F8C-C28F-471A-8F8C-74F1B89B3D10}"/>
              </a:ext>
            </a:extLst>
          </p:cNvPr>
          <p:cNvSpPr>
            <a:spLocks noGrp="1"/>
          </p:cNvSpPr>
          <p:nvPr>
            <p:ph idx="1"/>
          </p:nvPr>
        </p:nvSpPr>
        <p:spPr/>
        <p:txBody>
          <a:bodyPr>
            <a:normAutofit/>
          </a:bodyPr>
          <a:lstStyle/>
          <a:p>
            <a:r>
              <a:rPr lang="en-US" dirty="0"/>
              <a:t>Format of reads file can be ELAND, BED, ELANDMULTI, ELANDEXPORT, ELANDMULTIPET (for pair-end tags), SAM, BAM, BOWTIE, BAMPE or BEDPE. </a:t>
            </a:r>
          </a:p>
        </p:txBody>
      </p:sp>
    </p:spTree>
    <p:extLst>
      <p:ext uri="{BB962C8B-B14F-4D97-AF65-F5344CB8AC3E}">
        <p14:creationId xmlns:p14="http://schemas.microsoft.com/office/powerpoint/2010/main" val="1551421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B8810-ADDD-442D-95D0-DD67A67684AE}"/>
              </a:ext>
            </a:extLst>
          </p:cNvPr>
          <p:cNvSpPr>
            <a:spLocks noGrp="1"/>
          </p:cNvSpPr>
          <p:nvPr>
            <p:ph type="title"/>
          </p:nvPr>
        </p:nvSpPr>
        <p:spPr/>
        <p:txBody>
          <a:bodyPr/>
          <a:lstStyle/>
          <a:p>
            <a:r>
              <a:rPr lang="en-US" dirty="0"/>
              <a:t>-g/--</a:t>
            </a:r>
            <a:r>
              <a:rPr lang="en-US" dirty="0" err="1"/>
              <a:t>gsize</a:t>
            </a:r>
            <a:endParaRPr lang="en-US" dirty="0"/>
          </a:p>
        </p:txBody>
      </p:sp>
      <p:sp>
        <p:nvSpPr>
          <p:cNvPr id="3" name="Content Placeholder 2">
            <a:extLst>
              <a:ext uri="{FF2B5EF4-FFF2-40B4-BE49-F238E27FC236}">
                <a16:creationId xmlns:a16="http://schemas.microsoft.com/office/drawing/2014/main" id="{774B87F2-71C4-4D00-8AD6-4D9A9C48DF6C}"/>
              </a:ext>
            </a:extLst>
          </p:cNvPr>
          <p:cNvSpPr>
            <a:spLocks noGrp="1"/>
          </p:cNvSpPr>
          <p:nvPr>
            <p:ph idx="1"/>
          </p:nvPr>
        </p:nvSpPr>
        <p:spPr/>
        <p:txBody>
          <a:bodyPr>
            <a:normAutofit/>
          </a:bodyPr>
          <a:lstStyle/>
          <a:p>
            <a:r>
              <a:rPr lang="en-US" dirty="0"/>
              <a:t>It's the mappable genome size or effective genome size which is defined as the genome size which can be sequenced. The default ‘</a:t>
            </a:r>
            <a:r>
              <a:rPr lang="en-US" dirty="0" err="1"/>
              <a:t>hs</a:t>
            </a:r>
            <a:r>
              <a:rPr lang="en-US" dirty="0"/>
              <a:t>’ is a shortcut for human (2.7e9)is recommended for human genome. </a:t>
            </a:r>
          </a:p>
        </p:txBody>
      </p:sp>
    </p:spTree>
    <p:extLst>
      <p:ext uri="{BB962C8B-B14F-4D97-AF65-F5344CB8AC3E}">
        <p14:creationId xmlns:p14="http://schemas.microsoft.com/office/powerpoint/2010/main" val="2307685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2CECD-F6B0-4AAB-8ACE-BF1A6DCEE89D}"/>
              </a:ext>
            </a:extLst>
          </p:cNvPr>
          <p:cNvSpPr>
            <a:spLocks noGrp="1"/>
          </p:cNvSpPr>
          <p:nvPr>
            <p:ph type="title"/>
          </p:nvPr>
        </p:nvSpPr>
        <p:spPr/>
        <p:txBody>
          <a:bodyPr/>
          <a:lstStyle/>
          <a:p>
            <a:r>
              <a:rPr lang="en-US" dirty="0"/>
              <a:t>-s/--</a:t>
            </a:r>
            <a:r>
              <a:rPr lang="en-US" dirty="0" err="1"/>
              <a:t>tsize</a:t>
            </a:r>
            <a:endParaRPr lang="en-US" dirty="0"/>
          </a:p>
        </p:txBody>
      </p:sp>
      <p:sp>
        <p:nvSpPr>
          <p:cNvPr id="3" name="Content Placeholder 2">
            <a:extLst>
              <a:ext uri="{FF2B5EF4-FFF2-40B4-BE49-F238E27FC236}">
                <a16:creationId xmlns:a16="http://schemas.microsoft.com/office/drawing/2014/main" id="{8A6F281C-8854-4975-BCFD-ABFF3483CE11}"/>
              </a:ext>
            </a:extLst>
          </p:cNvPr>
          <p:cNvSpPr>
            <a:spLocks noGrp="1"/>
          </p:cNvSpPr>
          <p:nvPr>
            <p:ph idx="1"/>
          </p:nvPr>
        </p:nvSpPr>
        <p:spPr/>
        <p:txBody>
          <a:bodyPr/>
          <a:lstStyle/>
          <a:p>
            <a:r>
              <a:rPr lang="en-US" dirty="0"/>
              <a:t>The size of sequencing reads. If you don't specify it, MACS will try to use the first 10 sequences from your input treatment file to determine the read size. Specifying it will override the automatically determined read size.</a:t>
            </a:r>
          </a:p>
        </p:txBody>
      </p:sp>
    </p:spTree>
    <p:extLst>
      <p:ext uri="{BB962C8B-B14F-4D97-AF65-F5344CB8AC3E}">
        <p14:creationId xmlns:p14="http://schemas.microsoft.com/office/powerpoint/2010/main" val="1247286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AE6BAE7-5518-4ACA-A77E-270378B561A6}"/>
              </a:ext>
            </a:extLst>
          </p:cNvPr>
          <p:cNvSpPr>
            <a:spLocks noGrp="1"/>
          </p:cNvSpPr>
          <p:nvPr>
            <p:ph type="title"/>
          </p:nvPr>
        </p:nvSpPr>
        <p:spPr>
          <a:xfrm>
            <a:off x="841247" y="978619"/>
            <a:ext cx="3410712" cy="1106424"/>
          </a:xfrm>
        </p:spPr>
        <p:txBody>
          <a:bodyPr>
            <a:normAutofit/>
          </a:bodyPr>
          <a:lstStyle/>
          <a:p>
            <a:r>
              <a:rPr lang="en-US" sz="2800"/>
              <a:t>Chip-seq</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FC536E2-6616-45F4-B6DF-0BFA08DFA233}"/>
              </a:ext>
            </a:extLst>
          </p:cNvPr>
          <p:cNvSpPr>
            <a:spLocks noGrp="1"/>
          </p:cNvSpPr>
          <p:nvPr>
            <p:ph idx="1"/>
          </p:nvPr>
        </p:nvSpPr>
        <p:spPr>
          <a:xfrm>
            <a:off x="841248" y="2252870"/>
            <a:ext cx="3412219" cy="3560251"/>
          </a:xfrm>
        </p:spPr>
        <p:txBody>
          <a:bodyPr>
            <a:normAutofit/>
          </a:bodyPr>
          <a:lstStyle/>
          <a:p>
            <a:r>
              <a:rPr lang="en-US" sz="1700" dirty="0"/>
              <a:t>Chip-seq is used to study the interactions between DNA and proteins </a:t>
            </a:r>
          </a:p>
          <a:p>
            <a:r>
              <a:rPr lang="en-US" sz="1700" dirty="0"/>
              <a:t>Captures DNA targets for transcription factors or histone modifications across the entire genome of any organism</a:t>
            </a:r>
          </a:p>
          <a:p>
            <a:r>
              <a:rPr lang="en-US" sz="1700" dirty="0"/>
              <a:t>Defines transcription factor binding sites</a:t>
            </a:r>
          </a:p>
        </p:txBody>
      </p:sp>
      <p:pic>
        <p:nvPicPr>
          <p:cNvPr id="5" name="Picture 4" descr="A close up of text on a white background&#10;&#10;Description automatically generated">
            <a:extLst>
              <a:ext uri="{FF2B5EF4-FFF2-40B4-BE49-F238E27FC236}">
                <a16:creationId xmlns:a16="http://schemas.microsoft.com/office/drawing/2014/main" id="{19F5C36A-8BEF-459F-8C1B-053B06A3C7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640" y="882396"/>
            <a:ext cx="6656832" cy="4992623"/>
          </a:xfrm>
          <a:prstGeom prst="rect">
            <a:avLst/>
          </a:prstGeom>
        </p:spPr>
      </p:pic>
    </p:spTree>
    <p:extLst>
      <p:ext uri="{BB962C8B-B14F-4D97-AF65-F5344CB8AC3E}">
        <p14:creationId xmlns:p14="http://schemas.microsoft.com/office/powerpoint/2010/main" val="3845610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F54FA-A653-4B5F-BDAB-3BB064062D41}"/>
              </a:ext>
            </a:extLst>
          </p:cNvPr>
          <p:cNvSpPr>
            <a:spLocks noGrp="1"/>
          </p:cNvSpPr>
          <p:nvPr>
            <p:ph type="title"/>
          </p:nvPr>
        </p:nvSpPr>
        <p:spPr/>
        <p:txBody>
          <a:bodyPr/>
          <a:lstStyle/>
          <a:p>
            <a:r>
              <a:rPr lang="en-US" dirty="0"/>
              <a:t>-q/--</a:t>
            </a:r>
            <a:r>
              <a:rPr lang="en-US" dirty="0" err="1"/>
              <a:t>qvalue</a:t>
            </a:r>
            <a:endParaRPr lang="en-US" dirty="0"/>
          </a:p>
        </p:txBody>
      </p:sp>
      <p:sp>
        <p:nvSpPr>
          <p:cNvPr id="3" name="Content Placeholder 2">
            <a:extLst>
              <a:ext uri="{FF2B5EF4-FFF2-40B4-BE49-F238E27FC236}">
                <a16:creationId xmlns:a16="http://schemas.microsoft.com/office/drawing/2014/main" id="{5A7F0967-9E25-4DDF-959C-7F3273BC1BA3}"/>
              </a:ext>
            </a:extLst>
          </p:cNvPr>
          <p:cNvSpPr>
            <a:spLocks noGrp="1"/>
          </p:cNvSpPr>
          <p:nvPr>
            <p:ph idx="1"/>
          </p:nvPr>
        </p:nvSpPr>
        <p:spPr/>
        <p:txBody>
          <a:bodyPr/>
          <a:lstStyle/>
          <a:p>
            <a:r>
              <a:rPr lang="en-US" dirty="0"/>
              <a:t>The q-value cutoff to call significant regions. Default is 0.05. </a:t>
            </a:r>
          </a:p>
        </p:txBody>
      </p:sp>
    </p:spTree>
    <p:extLst>
      <p:ext uri="{BB962C8B-B14F-4D97-AF65-F5344CB8AC3E}">
        <p14:creationId xmlns:p14="http://schemas.microsoft.com/office/powerpoint/2010/main" val="3506602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BE3EE-DED5-4017-A3B4-EE1B952759FE}"/>
              </a:ext>
            </a:extLst>
          </p:cNvPr>
          <p:cNvSpPr>
            <a:spLocks noGrp="1"/>
          </p:cNvSpPr>
          <p:nvPr>
            <p:ph type="title"/>
          </p:nvPr>
        </p:nvSpPr>
        <p:spPr/>
        <p:txBody>
          <a:bodyPr/>
          <a:lstStyle/>
          <a:p>
            <a:r>
              <a:rPr lang="en-US" dirty="0"/>
              <a:t>-p/--</a:t>
            </a:r>
            <a:r>
              <a:rPr lang="en-US" dirty="0" err="1"/>
              <a:t>pvalue</a:t>
            </a:r>
            <a:endParaRPr lang="en-US" dirty="0"/>
          </a:p>
        </p:txBody>
      </p:sp>
      <p:sp>
        <p:nvSpPr>
          <p:cNvPr id="3" name="Content Placeholder 2">
            <a:extLst>
              <a:ext uri="{FF2B5EF4-FFF2-40B4-BE49-F238E27FC236}">
                <a16:creationId xmlns:a16="http://schemas.microsoft.com/office/drawing/2014/main" id="{B204BCD8-75CB-430B-8B94-31FA2E2158D5}"/>
              </a:ext>
            </a:extLst>
          </p:cNvPr>
          <p:cNvSpPr>
            <a:spLocks noGrp="1"/>
          </p:cNvSpPr>
          <p:nvPr>
            <p:ph idx="1"/>
          </p:nvPr>
        </p:nvSpPr>
        <p:spPr/>
        <p:txBody>
          <a:bodyPr/>
          <a:lstStyle/>
          <a:p>
            <a:r>
              <a:rPr lang="en-US" dirty="0"/>
              <a:t>The p-value cutoff. If -p is specified, MACS2 will use p-value instead of q-value.</a:t>
            </a:r>
          </a:p>
        </p:txBody>
      </p:sp>
    </p:spTree>
    <p:extLst>
      <p:ext uri="{BB962C8B-B14F-4D97-AF65-F5344CB8AC3E}">
        <p14:creationId xmlns:p14="http://schemas.microsoft.com/office/powerpoint/2010/main" val="3323248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D391-3360-427F-A21B-5AF3ABCB434C}"/>
              </a:ext>
            </a:extLst>
          </p:cNvPr>
          <p:cNvSpPr>
            <a:spLocks noGrp="1"/>
          </p:cNvSpPr>
          <p:nvPr>
            <p:ph type="title"/>
          </p:nvPr>
        </p:nvSpPr>
        <p:spPr/>
        <p:txBody>
          <a:bodyPr/>
          <a:lstStyle/>
          <a:p>
            <a:r>
              <a:rPr lang="en-US" dirty="0"/>
              <a:t>--min-length, --max-gap</a:t>
            </a:r>
          </a:p>
        </p:txBody>
      </p:sp>
      <p:sp>
        <p:nvSpPr>
          <p:cNvPr id="3" name="Content Placeholder 2">
            <a:extLst>
              <a:ext uri="{FF2B5EF4-FFF2-40B4-BE49-F238E27FC236}">
                <a16:creationId xmlns:a16="http://schemas.microsoft.com/office/drawing/2014/main" id="{869F6E58-CEA5-440F-8EAA-BB6344D5E91C}"/>
              </a:ext>
            </a:extLst>
          </p:cNvPr>
          <p:cNvSpPr>
            <a:spLocks noGrp="1"/>
          </p:cNvSpPr>
          <p:nvPr>
            <p:ph idx="1"/>
          </p:nvPr>
        </p:nvSpPr>
        <p:spPr/>
        <p:txBody>
          <a:bodyPr/>
          <a:lstStyle/>
          <a:p>
            <a:r>
              <a:rPr lang="en-US" dirty="0"/>
              <a:t>specifying the minimum length of a called peak and the maximum allowed a gap between two nearby regions to be merged</a:t>
            </a:r>
          </a:p>
        </p:txBody>
      </p:sp>
    </p:spTree>
    <p:extLst>
      <p:ext uri="{BB962C8B-B14F-4D97-AF65-F5344CB8AC3E}">
        <p14:creationId xmlns:p14="http://schemas.microsoft.com/office/powerpoint/2010/main" val="1463343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9A878-2D83-4E74-AD21-574F11B13FAE}"/>
              </a:ext>
            </a:extLst>
          </p:cNvPr>
          <p:cNvSpPr>
            <a:spLocks noGrp="1"/>
          </p:cNvSpPr>
          <p:nvPr>
            <p:ph type="title"/>
          </p:nvPr>
        </p:nvSpPr>
        <p:spPr/>
        <p:txBody>
          <a:bodyPr/>
          <a:lstStyle/>
          <a:p>
            <a:r>
              <a:rPr lang="en-US" dirty="0"/>
              <a:t>NAME_peaks.xls</a:t>
            </a:r>
          </a:p>
        </p:txBody>
      </p:sp>
      <p:sp>
        <p:nvSpPr>
          <p:cNvPr id="3" name="Content Placeholder 2">
            <a:extLst>
              <a:ext uri="{FF2B5EF4-FFF2-40B4-BE49-F238E27FC236}">
                <a16:creationId xmlns:a16="http://schemas.microsoft.com/office/drawing/2014/main" id="{08031BE3-4939-4757-859B-A3265DB2899C}"/>
              </a:ext>
            </a:extLst>
          </p:cNvPr>
          <p:cNvSpPr>
            <a:spLocks noGrp="1"/>
          </p:cNvSpPr>
          <p:nvPr>
            <p:ph idx="1"/>
          </p:nvPr>
        </p:nvSpPr>
        <p:spPr/>
        <p:txBody>
          <a:bodyPr>
            <a:normAutofit fontScale="85000" lnSpcReduction="20000"/>
          </a:bodyPr>
          <a:lstStyle/>
          <a:p>
            <a:r>
              <a:rPr lang="en-US" dirty="0"/>
              <a:t>a tabular file which contains information about called peaks</a:t>
            </a:r>
          </a:p>
          <a:p>
            <a:r>
              <a:rPr lang="en-US" dirty="0"/>
              <a:t>- chromosome name</a:t>
            </a:r>
          </a:p>
          <a:p>
            <a:r>
              <a:rPr lang="en-US" dirty="0"/>
              <a:t>    - start position of peak</a:t>
            </a:r>
          </a:p>
          <a:p>
            <a:r>
              <a:rPr lang="en-US" dirty="0"/>
              <a:t>    - end position of peak</a:t>
            </a:r>
          </a:p>
          <a:p>
            <a:r>
              <a:rPr lang="en-US" dirty="0"/>
              <a:t>    - length of peak region</a:t>
            </a:r>
          </a:p>
          <a:p>
            <a:r>
              <a:rPr lang="en-US" dirty="0"/>
              <a:t>    - absolute peak summit position</a:t>
            </a:r>
          </a:p>
          <a:p>
            <a:r>
              <a:rPr lang="en-US" dirty="0"/>
              <a:t>    - pileup height at peak summit</a:t>
            </a:r>
          </a:p>
          <a:p>
            <a:r>
              <a:rPr lang="en-US" dirty="0"/>
              <a:t>….</a:t>
            </a:r>
          </a:p>
        </p:txBody>
      </p:sp>
    </p:spTree>
    <p:extLst>
      <p:ext uri="{BB962C8B-B14F-4D97-AF65-F5344CB8AC3E}">
        <p14:creationId xmlns:p14="http://schemas.microsoft.com/office/powerpoint/2010/main" val="1637708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DC359-5C38-4FF7-BEB2-FEA342CDA28F}"/>
              </a:ext>
            </a:extLst>
          </p:cNvPr>
          <p:cNvSpPr>
            <a:spLocks noGrp="1"/>
          </p:cNvSpPr>
          <p:nvPr>
            <p:ph type="title"/>
          </p:nvPr>
        </p:nvSpPr>
        <p:spPr/>
        <p:txBody>
          <a:bodyPr/>
          <a:lstStyle/>
          <a:p>
            <a:r>
              <a:rPr lang="en-US" dirty="0" err="1"/>
              <a:t>NAME_peaks.narrowPeak</a:t>
            </a:r>
            <a:endParaRPr lang="en-US" dirty="0"/>
          </a:p>
        </p:txBody>
      </p:sp>
      <p:sp>
        <p:nvSpPr>
          <p:cNvPr id="3" name="Content Placeholder 2">
            <a:extLst>
              <a:ext uri="{FF2B5EF4-FFF2-40B4-BE49-F238E27FC236}">
                <a16:creationId xmlns:a16="http://schemas.microsoft.com/office/drawing/2014/main" id="{9A6A4027-5EE4-4A58-91D6-B22C4B7BE7C5}"/>
              </a:ext>
            </a:extLst>
          </p:cNvPr>
          <p:cNvSpPr>
            <a:spLocks noGrp="1"/>
          </p:cNvSpPr>
          <p:nvPr>
            <p:ph idx="1"/>
          </p:nvPr>
        </p:nvSpPr>
        <p:spPr/>
        <p:txBody>
          <a:bodyPr/>
          <a:lstStyle/>
          <a:p>
            <a:r>
              <a:rPr lang="en-US" dirty="0"/>
              <a:t>is BED6+4 same as a BED file but with extra 4 columns</a:t>
            </a:r>
          </a:p>
        </p:txBody>
      </p:sp>
    </p:spTree>
    <p:extLst>
      <p:ext uri="{BB962C8B-B14F-4D97-AF65-F5344CB8AC3E}">
        <p14:creationId xmlns:p14="http://schemas.microsoft.com/office/powerpoint/2010/main" val="5165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D7380-3E37-4744-9F05-E2062BCDAD5C}"/>
              </a:ext>
            </a:extLst>
          </p:cNvPr>
          <p:cNvSpPr>
            <a:spLocks noGrp="1"/>
          </p:cNvSpPr>
          <p:nvPr>
            <p:ph type="title"/>
          </p:nvPr>
        </p:nvSpPr>
        <p:spPr/>
        <p:txBody>
          <a:bodyPr/>
          <a:lstStyle/>
          <a:p>
            <a:r>
              <a:rPr lang="en-US" dirty="0" err="1"/>
              <a:t>NAME_summits.bed</a:t>
            </a:r>
            <a:endParaRPr lang="en-US" dirty="0"/>
          </a:p>
        </p:txBody>
      </p:sp>
      <p:sp>
        <p:nvSpPr>
          <p:cNvPr id="3" name="Content Placeholder 2">
            <a:extLst>
              <a:ext uri="{FF2B5EF4-FFF2-40B4-BE49-F238E27FC236}">
                <a16:creationId xmlns:a16="http://schemas.microsoft.com/office/drawing/2014/main" id="{52DC27D7-3C23-49E2-A81B-BD7341C69034}"/>
              </a:ext>
            </a:extLst>
          </p:cNvPr>
          <p:cNvSpPr>
            <a:spLocks noGrp="1"/>
          </p:cNvSpPr>
          <p:nvPr>
            <p:ph idx="1"/>
          </p:nvPr>
        </p:nvSpPr>
        <p:spPr/>
        <p:txBody>
          <a:bodyPr/>
          <a:lstStyle/>
          <a:p>
            <a:r>
              <a:rPr lang="en-US" dirty="0"/>
              <a:t>is in BED format, which contains the peak summits locations for every peak</a:t>
            </a:r>
          </a:p>
          <a:p>
            <a:endParaRPr lang="en-US" dirty="0"/>
          </a:p>
        </p:txBody>
      </p:sp>
    </p:spTree>
    <p:extLst>
      <p:ext uri="{BB962C8B-B14F-4D97-AF65-F5344CB8AC3E}">
        <p14:creationId xmlns:p14="http://schemas.microsoft.com/office/powerpoint/2010/main" val="2464134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5E9AC-98C0-4522-BF16-3D256B6C5663}"/>
              </a:ext>
            </a:extLst>
          </p:cNvPr>
          <p:cNvSpPr>
            <a:spLocks noGrp="1"/>
          </p:cNvSpPr>
          <p:nvPr>
            <p:ph type="title"/>
          </p:nvPr>
        </p:nvSpPr>
        <p:spPr/>
        <p:txBody>
          <a:bodyPr/>
          <a:lstStyle/>
          <a:p>
            <a:r>
              <a:rPr lang="en-US" dirty="0" err="1"/>
              <a:t>NAME_model.r</a:t>
            </a:r>
            <a:endParaRPr lang="en-US" dirty="0"/>
          </a:p>
        </p:txBody>
      </p:sp>
      <p:sp>
        <p:nvSpPr>
          <p:cNvPr id="3" name="Content Placeholder 2">
            <a:extLst>
              <a:ext uri="{FF2B5EF4-FFF2-40B4-BE49-F238E27FC236}">
                <a16:creationId xmlns:a16="http://schemas.microsoft.com/office/drawing/2014/main" id="{5E36A384-D77B-4927-84CF-C00B8C5D749F}"/>
              </a:ext>
            </a:extLst>
          </p:cNvPr>
          <p:cNvSpPr>
            <a:spLocks noGrp="1"/>
          </p:cNvSpPr>
          <p:nvPr>
            <p:ph idx="1"/>
          </p:nvPr>
        </p:nvSpPr>
        <p:spPr/>
        <p:txBody>
          <a:bodyPr/>
          <a:lstStyle/>
          <a:p>
            <a:r>
              <a:rPr lang="en-US" dirty="0"/>
              <a:t>` is an R script which you can use to produce a PDF image of the model based on your data</a:t>
            </a:r>
          </a:p>
          <a:p>
            <a:endParaRPr lang="en-US" dirty="0"/>
          </a:p>
        </p:txBody>
      </p:sp>
    </p:spTree>
    <p:extLst>
      <p:ext uri="{BB962C8B-B14F-4D97-AF65-F5344CB8AC3E}">
        <p14:creationId xmlns:p14="http://schemas.microsoft.com/office/powerpoint/2010/main" val="765190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26457E-3DD0-4723-B557-A421D64FE105}"/>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Thank you For your Attention</a:t>
            </a:r>
          </a:p>
        </p:txBody>
      </p:sp>
      <p:sp>
        <p:nvSpPr>
          <p:cNvPr id="17" name="Rectangle: Rounded Corners 16">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6" name="Graphic 5" descr="Angel Face with Solid Fill">
            <a:extLst>
              <a:ext uri="{FF2B5EF4-FFF2-40B4-BE49-F238E27FC236}">
                <a16:creationId xmlns:a16="http://schemas.microsoft.com/office/drawing/2014/main" id="{7606E34C-D08C-415F-A04A-BB141EA6DF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47744" y="2139484"/>
            <a:ext cx="4096512" cy="4096512"/>
          </a:xfrm>
          <a:prstGeom prst="rect">
            <a:avLst/>
          </a:prstGeom>
        </p:spPr>
      </p:pic>
    </p:spTree>
    <p:extLst>
      <p:ext uri="{BB962C8B-B14F-4D97-AF65-F5344CB8AC3E}">
        <p14:creationId xmlns:p14="http://schemas.microsoft.com/office/powerpoint/2010/main" val="3667494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13">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9753F7-A832-41F1-A545-339B3186D077}"/>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Peak calling</a:t>
            </a:r>
          </a:p>
        </p:txBody>
      </p:sp>
      <p:sp>
        <p:nvSpPr>
          <p:cNvPr id="27"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picture containing clock&#10;&#10;Description automatically generated">
            <a:extLst>
              <a:ext uri="{FF2B5EF4-FFF2-40B4-BE49-F238E27FC236}">
                <a16:creationId xmlns:a16="http://schemas.microsoft.com/office/drawing/2014/main" id="{51318D05-941F-4895-B1DD-930FAFF327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4608" y="1076957"/>
            <a:ext cx="6846363" cy="4552831"/>
          </a:xfrm>
          <a:prstGeom prst="rect">
            <a:avLst/>
          </a:prstGeom>
        </p:spPr>
      </p:pic>
    </p:spTree>
    <p:extLst>
      <p:ext uri="{BB962C8B-B14F-4D97-AF65-F5344CB8AC3E}">
        <p14:creationId xmlns:p14="http://schemas.microsoft.com/office/powerpoint/2010/main" val="2361025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Rectangle 30">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Freeform: Shape 32">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 name="Freeform: Shape 34">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B9193AB-67FB-4E90-B4D4-7A1AB87A6943}"/>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Broad peaks &amp; Narrow peaks</a:t>
            </a:r>
          </a:p>
        </p:txBody>
      </p:sp>
      <p:sp>
        <p:nvSpPr>
          <p:cNvPr id="42" name="Rectangle 3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3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drawing of a person&#10;&#10;Description automatically generated">
            <a:extLst>
              <a:ext uri="{FF2B5EF4-FFF2-40B4-BE49-F238E27FC236}">
                <a16:creationId xmlns:a16="http://schemas.microsoft.com/office/drawing/2014/main" id="{A6619905-5F76-4F45-ADCF-AF3DF7F8CD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5186" y="625684"/>
            <a:ext cx="4647175" cy="5455380"/>
          </a:xfrm>
          <a:prstGeom prst="rect">
            <a:avLst/>
          </a:prstGeom>
        </p:spPr>
      </p:pic>
    </p:spTree>
    <p:extLst>
      <p:ext uri="{BB962C8B-B14F-4D97-AF65-F5344CB8AC3E}">
        <p14:creationId xmlns:p14="http://schemas.microsoft.com/office/powerpoint/2010/main" val="3514357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1985E-07C1-4C9A-B269-31F966D825CA}"/>
              </a:ext>
            </a:extLst>
          </p:cNvPr>
          <p:cNvSpPr>
            <a:spLocks noGrp="1"/>
          </p:cNvSpPr>
          <p:nvPr>
            <p:ph type="title"/>
          </p:nvPr>
        </p:nvSpPr>
        <p:spPr/>
        <p:txBody>
          <a:bodyPr/>
          <a:lstStyle/>
          <a:p>
            <a:r>
              <a:rPr lang="en-US" dirty="0"/>
              <a:t>What is MACS2?</a:t>
            </a:r>
          </a:p>
        </p:txBody>
      </p:sp>
      <p:sp>
        <p:nvSpPr>
          <p:cNvPr id="3" name="Content Placeholder 2">
            <a:extLst>
              <a:ext uri="{FF2B5EF4-FFF2-40B4-BE49-F238E27FC236}">
                <a16:creationId xmlns:a16="http://schemas.microsoft.com/office/drawing/2014/main" id="{B3FCCE3D-FCE8-4499-B5B1-D383009FD64A}"/>
              </a:ext>
            </a:extLst>
          </p:cNvPr>
          <p:cNvSpPr>
            <a:spLocks noGrp="1"/>
          </p:cNvSpPr>
          <p:nvPr>
            <p:ph idx="1"/>
          </p:nvPr>
        </p:nvSpPr>
        <p:spPr/>
        <p:txBody>
          <a:bodyPr/>
          <a:lstStyle/>
          <a:p>
            <a:r>
              <a:rPr lang="en-US" dirty="0"/>
              <a:t>it is a non-interactive command line tool that can also be applied to any "DNA enrichment assays" </a:t>
            </a:r>
          </a:p>
          <a:p>
            <a:r>
              <a:rPr lang="en-US" dirty="0"/>
              <a:t>When available, data from input control experiments are used by most peak callers to represent the background levels of signal but control data is optional</a:t>
            </a:r>
          </a:p>
        </p:txBody>
      </p:sp>
    </p:spTree>
    <p:extLst>
      <p:ext uri="{BB962C8B-B14F-4D97-AF65-F5344CB8AC3E}">
        <p14:creationId xmlns:p14="http://schemas.microsoft.com/office/powerpoint/2010/main" val="2955927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23C06-07CC-4ED8-A12D-32619DE34C1A}"/>
              </a:ext>
            </a:extLst>
          </p:cNvPr>
          <p:cNvSpPr>
            <a:spLocks noGrp="1"/>
          </p:cNvSpPr>
          <p:nvPr>
            <p:ph type="title"/>
          </p:nvPr>
        </p:nvSpPr>
        <p:spPr/>
        <p:txBody>
          <a:bodyPr/>
          <a:lstStyle/>
          <a:p>
            <a:r>
              <a:rPr lang="en-US" dirty="0"/>
              <a:t>MACS2</a:t>
            </a:r>
          </a:p>
        </p:txBody>
      </p:sp>
      <p:sp>
        <p:nvSpPr>
          <p:cNvPr id="3" name="Content Placeholder 2">
            <a:extLst>
              <a:ext uri="{FF2B5EF4-FFF2-40B4-BE49-F238E27FC236}">
                <a16:creationId xmlns:a16="http://schemas.microsoft.com/office/drawing/2014/main" id="{3B6E6AB6-6FB7-4CFB-B86C-F94FCB72AD3F}"/>
              </a:ext>
            </a:extLst>
          </p:cNvPr>
          <p:cNvSpPr>
            <a:spLocks noGrp="1"/>
          </p:cNvSpPr>
          <p:nvPr>
            <p:ph idx="1"/>
          </p:nvPr>
        </p:nvSpPr>
        <p:spPr/>
        <p:txBody>
          <a:bodyPr/>
          <a:lstStyle/>
          <a:p>
            <a:r>
              <a:rPr lang="en-US" dirty="0"/>
              <a:t>Basic syntax is as follows:</a:t>
            </a:r>
          </a:p>
          <a:p>
            <a:r>
              <a:rPr lang="en-US" b="1" dirty="0"/>
              <a:t>macs2     {callpeak,bdgpeakcall,bdgbroadcall,bdgcmp,bdgopt,cmbreps,bdgdiff,filterdup,predictd,pileup,randsample,refinepeak}</a:t>
            </a:r>
          </a:p>
          <a:p>
            <a:endParaRPr lang="en-US" dirty="0"/>
          </a:p>
        </p:txBody>
      </p:sp>
    </p:spTree>
    <p:extLst>
      <p:ext uri="{BB962C8B-B14F-4D97-AF65-F5344CB8AC3E}">
        <p14:creationId xmlns:p14="http://schemas.microsoft.com/office/powerpoint/2010/main" val="623878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9B3694-C23B-4AB1-8E0B-C8D7A27832F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400"/>
              <a:t>Subcommands</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screenshot of a cell phone&#10;&#10;Description automatically generated">
            <a:extLst>
              <a:ext uri="{FF2B5EF4-FFF2-40B4-BE49-F238E27FC236}">
                <a16:creationId xmlns:a16="http://schemas.microsoft.com/office/drawing/2014/main" id="{8C5CCFBA-DE85-420C-AB2F-53B9409F0C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4356" y="805862"/>
            <a:ext cx="6408836" cy="5095024"/>
          </a:xfrm>
          <a:prstGeom prst="rect">
            <a:avLst/>
          </a:prstGeom>
        </p:spPr>
      </p:pic>
    </p:spTree>
    <p:extLst>
      <p:ext uri="{BB962C8B-B14F-4D97-AF65-F5344CB8AC3E}">
        <p14:creationId xmlns:p14="http://schemas.microsoft.com/office/powerpoint/2010/main" val="4203092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16F48AD3-C8B3-4F74-B546-F12937F7D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BAAD7E-7314-40EE-9C3A-96C29F8A3D70}"/>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a:t>Modeling the shift size</a:t>
            </a:r>
          </a:p>
        </p:txBody>
      </p:sp>
      <p:pic>
        <p:nvPicPr>
          <p:cNvPr id="5" name="Content Placeholder 4" descr="A close up of text on a white background&#10;&#10;Description automatically generated">
            <a:extLst>
              <a:ext uri="{FF2B5EF4-FFF2-40B4-BE49-F238E27FC236}">
                <a16:creationId xmlns:a16="http://schemas.microsoft.com/office/drawing/2014/main" id="{29EC9F1F-3BC4-4E16-B099-33BA8EF002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992" y="1280803"/>
            <a:ext cx="7053626" cy="4144005"/>
          </a:xfrm>
          <a:prstGeom prst="rect">
            <a:avLst/>
          </a:prstGeom>
        </p:spPr>
      </p:pic>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9566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1212F-C6D6-4237-A326-1C1DF01EB6BD}"/>
              </a:ext>
            </a:extLst>
          </p:cNvPr>
          <p:cNvSpPr>
            <a:spLocks noGrp="1"/>
          </p:cNvSpPr>
          <p:nvPr>
            <p:ph type="title"/>
          </p:nvPr>
        </p:nvSpPr>
        <p:spPr/>
        <p:txBody>
          <a:bodyPr/>
          <a:lstStyle/>
          <a:p>
            <a:r>
              <a:rPr lang="en-US" dirty="0"/>
              <a:t>Linear Scaling</a:t>
            </a:r>
          </a:p>
        </p:txBody>
      </p:sp>
      <p:sp>
        <p:nvSpPr>
          <p:cNvPr id="3" name="Content Placeholder 2">
            <a:extLst>
              <a:ext uri="{FF2B5EF4-FFF2-40B4-BE49-F238E27FC236}">
                <a16:creationId xmlns:a16="http://schemas.microsoft.com/office/drawing/2014/main" id="{8BAFFAC6-8E03-488E-A825-AE41AFFED780}"/>
              </a:ext>
            </a:extLst>
          </p:cNvPr>
          <p:cNvSpPr>
            <a:spLocks noGrp="1"/>
          </p:cNvSpPr>
          <p:nvPr>
            <p:ph idx="1"/>
          </p:nvPr>
        </p:nvSpPr>
        <p:spPr/>
        <p:txBody>
          <a:bodyPr>
            <a:normAutofit/>
          </a:bodyPr>
          <a:lstStyle/>
          <a:p>
            <a:r>
              <a:rPr lang="en-US" dirty="0"/>
              <a:t>Macs linearly scales library size For experiments in which sequence depth differs between input and treatment samples.</a:t>
            </a:r>
          </a:p>
        </p:txBody>
      </p:sp>
    </p:spTree>
    <p:extLst>
      <p:ext uri="{BB962C8B-B14F-4D97-AF65-F5344CB8AC3E}">
        <p14:creationId xmlns:p14="http://schemas.microsoft.com/office/powerpoint/2010/main" val="11714010"/>
      </p:ext>
    </p:extLst>
  </p:cSld>
  <p:clrMapOvr>
    <a:masterClrMapping/>
  </p:clrMapOvr>
</p:sld>
</file>

<file path=ppt/theme/theme1.xml><?xml version="1.0" encoding="utf-8"?>
<a:theme xmlns:a="http://schemas.openxmlformats.org/drawingml/2006/main" name="AccentBoxVTI">
  <a:themeElements>
    <a:clrScheme name="AnalogousFromRegularSeedRightStep">
      <a:dk1>
        <a:srgbClr val="000000"/>
      </a:dk1>
      <a:lt1>
        <a:srgbClr val="FFFFFF"/>
      </a:lt1>
      <a:dk2>
        <a:srgbClr val="41242D"/>
      </a:dk2>
      <a:lt2>
        <a:srgbClr val="E5E8E2"/>
      </a:lt2>
      <a:accent1>
        <a:srgbClr val="814DC3"/>
      </a:accent1>
      <a:accent2>
        <a:srgbClr val="A03BB1"/>
      </a:accent2>
      <a:accent3>
        <a:srgbClr val="C34DA3"/>
      </a:accent3>
      <a:accent4>
        <a:srgbClr val="B13B60"/>
      </a:accent4>
      <a:accent5>
        <a:srgbClr val="C3594D"/>
      </a:accent5>
      <a:accent6>
        <a:srgbClr val="B1793B"/>
      </a:accent6>
      <a:hlink>
        <a:srgbClr val="658F2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44</TotalTime>
  <Words>624</Words>
  <Application>Microsoft Office PowerPoint</Application>
  <PresentationFormat>Widescreen</PresentationFormat>
  <Paragraphs>57</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Avenir Next LT Pro</vt:lpstr>
      <vt:lpstr>Calibri</vt:lpstr>
      <vt:lpstr>AccentBoxVTI</vt:lpstr>
      <vt:lpstr>Peak Calling with MACS2</vt:lpstr>
      <vt:lpstr>Chip-seq</vt:lpstr>
      <vt:lpstr>Peak calling</vt:lpstr>
      <vt:lpstr>Broad peaks &amp; Narrow peaks</vt:lpstr>
      <vt:lpstr>What is MACS2?</vt:lpstr>
      <vt:lpstr>MACS2</vt:lpstr>
      <vt:lpstr>Subcommands</vt:lpstr>
      <vt:lpstr>Modeling the shift size</vt:lpstr>
      <vt:lpstr>Linear Scaling</vt:lpstr>
      <vt:lpstr>Duplicates Removal</vt:lpstr>
      <vt:lpstr>Peak detection</vt:lpstr>
      <vt:lpstr>NOW LET’S TRY IT!</vt:lpstr>
      <vt:lpstr>-t/--treatment FILENAME</vt:lpstr>
      <vt:lpstr>-c/--control</vt:lpstr>
      <vt:lpstr>-n/--name</vt:lpstr>
      <vt:lpstr>--outdir</vt:lpstr>
      <vt:lpstr>-f/--format FORMAT</vt:lpstr>
      <vt:lpstr>-g/--gsize</vt:lpstr>
      <vt:lpstr>-s/--tsize</vt:lpstr>
      <vt:lpstr>-q/--qvalue</vt:lpstr>
      <vt:lpstr>-p/--pvalue</vt:lpstr>
      <vt:lpstr>--min-length, --max-gap</vt:lpstr>
      <vt:lpstr>NAME_peaks.xls</vt:lpstr>
      <vt:lpstr>NAME_peaks.narrowPeak</vt:lpstr>
      <vt:lpstr>NAME_summits.bed</vt:lpstr>
      <vt:lpstr>NAME_model.r</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Peak Calling with MACS2</dc:title>
  <dc:creator>predatoruser</dc:creator>
  <cp:lastModifiedBy>predatoruser</cp:lastModifiedBy>
  <cp:revision>4</cp:revision>
  <dcterms:created xsi:type="dcterms:W3CDTF">2020-03-31T01:00:25Z</dcterms:created>
  <dcterms:modified xsi:type="dcterms:W3CDTF">2020-03-31T01:46:36Z</dcterms:modified>
</cp:coreProperties>
</file>