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66" r:id="rId4"/>
    <p:sldId id="290" r:id="rId5"/>
    <p:sldId id="391" r:id="rId6"/>
    <p:sldId id="392" r:id="rId7"/>
    <p:sldId id="393" r:id="rId8"/>
    <p:sldId id="260" r:id="rId9"/>
    <p:sldId id="394" r:id="rId10"/>
    <p:sldId id="291" r:id="rId11"/>
    <p:sldId id="297" r:id="rId12"/>
    <p:sldId id="395" r:id="rId13"/>
    <p:sldId id="390" r:id="rId14"/>
    <p:sldId id="308" r:id="rId15"/>
    <p:sldId id="396" r:id="rId16"/>
    <p:sldId id="312" r:id="rId17"/>
    <p:sldId id="39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/>
    <p:restoredTop sz="86006"/>
  </p:normalViewPr>
  <p:slideViewPr>
    <p:cSldViewPr snapToGrid="0">
      <p:cViewPr varScale="1">
        <p:scale>
          <a:sx n="93" d="100"/>
          <a:sy n="93" d="100"/>
        </p:scale>
        <p:origin x="1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73066-2C23-D842-9196-119D51366562}" type="doc">
      <dgm:prSet loTypeId="urn:microsoft.com/office/officeart/2005/8/layout/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A7689E4-425C-7F43-ACC1-D42B4E38616A}">
      <dgm:prSet phldrT="[Text]" custT="1"/>
      <dgm:spPr/>
      <dgm:t>
        <a:bodyPr/>
        <a:lstStyle/>
        <a:p>
          <a:r>
            <a:rPr lang="en-US" sz="1800" dirty="0"/>
            <a:t>[1] Eigen Vectors and Eigen Values</a:t>
          </a:r>
        </a:p>
      </dgm:t>
    </dgm:pt>
    <dgm:pt modelId="{FDE3D16C-426B-A546-8576-2F1E4269A903}" type="parTrans" cxnId="{340CFB6A-A4EE-0348-8C22-A3672FBC4A8B}">
      <dgm:prSet/>
      <dgm:spPr/>
      <dgm:t>
        <a:bodyPr/>
        <a:lstStyle/>
        <a:p>
          <a:endParaRPr lang="en-US" sz="2400"/>
        </a:p>
      </dgm:t>
    </dgm:pt>
    <dgm:pt modelId="{89985164-1696-4F41-AB09-90163E7862A4}" type="sibTrans" cxnId="{340CFB6A-A4EE-0348-8C22-A3672FBC4A8B}">
      <dgm:prSet/>
      <dgm:spPr/>
      <dgm:t>
        <a:bodyPr/>
        <a:lstStyle/>
        <a:p>
          <a:endParaRPr lang="en-US" sz="2400"/>
        </a:p>
      </dgm:t>
    </dgm:pt>
    <dgm:pt modelId="{A7714CAB-C7A2-B840-8821-BFCCD8D6A341}">
      <dgm:prSet custT="1"/>
      <dgm:spPr/>
      <dgm:t>
        <a:bodyPr/>
        <a:lstStyle/>
        <a:p>
          <a:r>
            <a:rPr lang="en-US" sz="1800" dirty="0"/>
            <a:t>[2] </a:t>
          </a:r>
          <a:r>
            <a:rPr lang="en-ID" sz="1800" dirty="0"/>
            <a:t>The characteristic Equation</a:t>
          </a:r>
          <a:endParaRPr lang="en-US" sz="1800" dirty="0"/>
        </a:p>
      </dgm:t>
    </dgm:pt>
    <dgm:pt modelId="{B65545F9-330B-7F47-9908-195FBABF3A96}" type="parTrans" cxnId="{B7382E33-6231-484C-831F-DA24C78B25FB}">
      <dgm:prSet/>
      <dgm:spPr/>
      <dgm:t>
        <a:bodyPr/>
        <a:lstStyle/>
        <a:p>
          <a:endParaRPr lang="en-US" sz="2400"/>
        </a:p>
      </dgm:t>
    </dgm:pt>
    <dgm:pt modelId="{890F367A-C724-7C4F-B55B-FCF23F841D3C}" type="sibTrans" cxnId="{B7382E33-6231-484C-831F-DA24C78B25FB}">
      <dgm:prSet/>
      <dgm:spPr/>
      <dgm:t>
        <a:bodyPr/>
        <a:lstStyle/>
        <a:p>
          <a:endParaRPr lang="en-US" sz="2400"/>
        </a:p>
      </dgm:t>
    </dgm:pt>
    <dgm:pt modelId="{22A2AB95-89AB-0340-8C66-B27C240A6437}">
      <dgm:prSet custT="1"/>
      <dgm:spPr/>
      <dgm:t>
        <a:bodyPr/>
        <a:lstStyle/>
        <a:p>
          <a:r>
            <a:rPr lang="en-ID" sz="1800" dirty="0"/>
            <a:t>[3] </a:t>
          </a:r>
          <a:r>
            <a:rPr lang="en-US" sz="1800" dirty="0"/>
            <a:t>Diagonalization</a:t>
          </a:r>
          <a:endParaRPr lang="en-ID" sz="1800" dirty="0"/>
        </a:p>
      </dgm:t>
    </dgm:pt>
    <dgm:pt modelId="{1059C61F-F162-F54B-930E-3EB8CD06808A}" type="parTrans" cxnId="{5675230F-AEEE-3F4B-B7C8-5E6518F941C0}">
      <dgm:prSet/>
      <dgm:spPr/>
      <dgm:t>
        <a:bodyPr/>
        <a:lstStyle/>
        <a:p>
          <a:endParaRPr lang="en-US" sz="2400"/>
        </a:p>
      </dgm:t>
    </dgm:pt>
    <dgm:pt modelId="{B07DA28E-FBB6-3D4F-90B2-36C9DCD448E3}" type="sibTrans" cxnId="{5675230F-AEEE-3F4B-B7C8-5E6518F941C0}">
      <dgm:prSet/>
      <dgm:spPr/>
      <dgm:t>
        <a:bodyPr/>
        <a:lstStyle/>
        <a:p>
          <a:endParaRPr lang="en-US" sz="2400"/>
        </a:p>
      </dgm:t>
    </dgm:pt>
    <dgm:pt modelId="{2E50D115-8C2D-734D-BC15-4D75A83B3F3E}">
      <dgm:prSet custT="1"/>
      <dgm:spPr/>
      <dgm:t>
        <a:bodyPr/>
        <a:lstStyle/>
        <a:p>
          <a:r>
            <a:rPr lang="en-ID" sz="1800" dirty="0"/>
            <a:t>[4] </a:t>
          </a:r>
          <a:r>
            <a:rPr lang="en-US" sz="1800" dirty="0"/>
            <a:t>Eigen Vectors and Transformation</a:t>
          </a:r>
          <a:endParaRPr lang="en-ID" sz="1800" dirty="0"/>
        </a:p>
      </dgm:t>
    </dgm:pt>
    <dgm:pt modelId="{82B1399D-35FA-F74D-A9A7-82C13327DE05}" type="parTrans" cxnId="{B1F0196B-9EE9-9D45-A6F2-CEA7B25E4CAF}">
      <dgm:prSet/>
      <dgm:spPr/>
      <dgm:t>
        <a:bodyPr/>
        <a:lstStyle/>
        <a:p>
          <a:endParaRPr lang="en-US"/>
        </a:p>
      </dgm:t>
    </dgm:pt>
    <dgm:pt modelId="{BC725446-B032-8844-B2C6-D165267D54C0}" type="sibTrans" cxnId="{B1F0196B-9EE9-9D45-A6F2-CEA7B25E4CAF}">
      <dgm:prSet/>
      <dgm:spPr/>
      <dgm:t>
        <a:bodyPr/>
        <a:lstStyle/>
        <a:p>
          <a:endParaRPr lang="en-US"/>
        </a:p>
      </dgm:t>
    </dgm:pt>
    <dgm:pt modelId="{85033B6B-231B-3F4C-8D4F-7B073C759DC6}" type="pres">
      <dgm:prSet presAssocID="{75773066-2C23-D842-9196-119D51366562}" presName="linear" presStyleCnt="0">
        <dgm:presLayoutVars>
          <dgm:dir/>
          <dgm:animLvl val="lvl"/>
          <dgm:resizeHandles val="exact"/>
        </dgm:presLayoutVars>
      </dgm:prSet>
      <dgm:spPr/>
    </dgm:pt>
    <dgm:pt modelId="{6B989D22-0DE9-C743-A327-67659799D941}" type="pres">
      <dgm:prSet presAssocID="{7A7689E4-425C-7F43-ACC1-D42B4E38616A}" presName="parentLin" presStyleCnt="0"/>
      <dgm:spPr/>
    </dgm:pt>
    <dgm:pt modelId="{DFA5DD7A-14AD-0746-A983-1A552D1A99F2}" type="pres">
      <dgm:prSet presAssocID="{7A7689E4-425C-7F43-ACC1-D42B4E38616A}" presName="parentLeftMargin" presStyleLbl="node1" presStyleIdx="0" presStyleCnt="4"/>
      <dgm:spPr/>
    </dgm:pt>
    <dgm:pt modelId="{06B6F583-BE5E-B44B-8B15-EF0AA81A8C4A}" type="pres">
      <dgm:prSet presAssocID="{7A7689E4-425C-7F43-ACC1-D42B4E38616A}" presName="parentText" presStyleLbl="node1" presStyleIdx="0" presStyleCnt="4" custScaleX="125470">
        <dgm:presLayoutVars>
          <dgm:chMax val="0"/>
          <dgm:bulletEnabled val="1"/>
        </dgm:presLayoutVars>
      </dgm:prSet>
      <dgm:spPr/>
    </dgm:pt>
    <dgm:pt modelId="{062CF3BA-C3B9-8448-95A4-04A223A2F439}" type="pres">
      <dgm:prSet presAssocID="{7A7689E4-425C-7F43-ACC1-D42B4E38616A}" presName="negativeSpace" presStyleCnt="0"/>
      <dgm:spPr/>
    </dgm:pt>
    <dgm:pt modelId="{7B58E2DF-CE5C-B14C-899A-D6BBD8977EFA}" type="pres">
      <dgm:prSet presAssocID="{7A7689E4-425C-7F43-ACC1-D42B4E38616A}" presName="childText" presStyleLbl="conFgAcc1" presStyleIdx="0" presStyleCnt="4">
        <dgm:presLayoutVars>
          <dgm:bulletEnabled val="1"/>
        </dgm:presLayoutVars>
      </dgm:prSet>
      <dgm:spPr/>
    </dgm:pt>
    <dgm:pt modelId="{86F5B6EC-DFDC-A54B-9B51-EC620D0EAC3A}" type="pres">
      <dgm:prSet presAssocID="{89985164-1696-4F41-AB09-90163E7862A4}" presName="spaceBetweenRectangles" presStyleCnt="0"/>
      <dgm:spPr/>
    </dgm:pt>
    <dgm:pt modelId="{4C7BCA10-8D1A-8F47-8A33-20E1529ADFC0}" type="pres">
      <dgm:prSet presAssocID="{A7714CAB-C7A2-B840-8821-BFCCD8D6A341}" presName="parentLin" presStyleCnt="0"/>
      <dgm:spPr/>
    </dgm:pt>
    <dgm:pt modelId="{75EA1B56-5EE2-B345-8BD5-B3F16C810A19}" type="pres">
      <dgm:prSet presAssocID="{A7714CAB-C7A2-B840-8821-BFCCD8D6A341}" presName="parentLeftMargin" presStyleLbl="node1" presStyleIdx="0" presStyleCnt="4"/>
      <dgm:spPr/>
    </dgm:pt>
    <dgm:pt modelId="{61F441DE-3C7B-8345-9133-8C8DE9A15E58}" type="pres">
      <dgm:prSet presAssocID="{A7714CAB-C7A2-B840-8821-BFCCD8D6A341}" presName="parentText" presStyleLbl="node1" presStyleIdx="1" presStyleCnt="4" custScaleX="125022">
        <dgm:presLayoutVars>
          <dgm:chMax val="0"/>
          <dgm:bulletEnabled val="1"/>
        </dgm:presLayoutVars>
      </dgm:prSet>
      <dgm:spPr/>
    </dgm:pt>
    <dgm:pt modelId="{9182F34B-2F22-664A-A350-BE44E947111C}" type="pres">
      <dgm:prSet presAssocID="{A7714CAB-C7A2-B840-8821-BFCCD8D6A341}" presName="negativeSpace" presStyleCnt="0"/>
      <dgm:spPr/>
    </dgm:pt>
    <dgm:pt modelId="{10594EAF-B68E-174E-8657-AA3F94D344BE}" type="pres">
      <dgm:prSet presAssocID="{A7714CAB-C7A2-B840-8821-BFCCD8D6A341}" presName="childText" presStyleLbl="conFgAcc1" presStyleIdx="1" presStyleCnt="4">
        <dgm:presLayoutVars>
          <dgm:bulletEnabled val="1"/>
        </dgm:presLayoutVars>
      </dgm:prSet>
      <dgm:spPr/>
    </dgm:pt>
    <dgm:pt modelId="{AFF9D99A-5CE3-7C40-8307-01C0A0171A40}" type="pres">
      <dgm:prSet presAssocID="{890F367A-C724-7C4F-B55B-FCF23F841D3C}" presName="spaceBetweenRectangles" presStyleCnt="0"/>
      <dgm:spPr/>
    </dgm:pt>
    <dgm:pt modelId="{B448E96C-0F57-0141-A105-4072D9BBFE89}" type="pres">
      <dgm:prSet presAssocID="{22A2AB95-89AB-0340-8C66-B27C240A6437}" presName="parentLin" presStyleCnt="0"/>
      <dgm:spPr/>
    </dgm:pt>
    <dgm:pt modelId="{665B48A6-A840-5842-9B05-48134B5064D3}" type="pres">
      <dgm:prSet presAssocID="{22A2AB95-89AB-0340-8C66-B27C240A6437}" presName="parentLeftMargin" presStyleLbl="node1" presStyleIdx="1" presStyleCnt="4"/>
      <dgm:spPr/>
    </dgm:pt>
    <dgm:pt modelId="{522BE551-9F29-0248-81AE-5CB6BDEF8DF7}" type="pres">
      <dgm:prSet presAssocID="{22A2AB95-89AB-0340-8C66-B27C240A6437}" presName="parentText" presStyleLbl="node1" presStyleIdx="2" presStyleCnt="4" custScaleX="124576">
        <dgm:presLayoutVars>
          <dgm:chMax val="0"/>
          <dgm:bulletEnabled val="1"/>
        </dgm:presLayoutVars>
      </dgm:prSet>
      <dgm:spPr/>
    </dgm:pt>
    <dgm:pt modelId="{BB5A682C-D368-A849-8F6C-44FFC08F17FC}" type="pres">
      <dgm:prSet presAssocID="{22A2AB95-89AB-0340-8C66-B27C240A6437}" presName="negativeSpace" presStyleCnt="0"/>
      <dgm:spPr/>
    </dgm:pt>
    <dgm:pt modelId="{CD4BE9F6-5251-0B4B-8279-33AB8F6FF1EF}" type="pres">
      <dgm:prSet presAssocID="{22A2AB95-89AB-0340-8C66-B27C240A6437}" presName="childText" presStyleLbl="conFgAcc1" presStyleIdx="2" presStyleCnt="4">
        <dgm:presLayoutVars>
          <dgm:bulletEnabled val="1"/>
        </dgm:presLayoutVars>
      </dgm:prSet>
      <dgm:spPr/>
    </dgm:pt>
    <dgm:pt modelId="{4D7AA67B-527D-9846-9653-B06BCA099CB5}" type="pres">
      <dgm:prSet presAssocID="{B07DA28E-FBB6-3D4F-90B2-36C9DCD448E3}" presName="spaceBetweenRectangles" presStyleCnt="0"/>
      <dgm:spPr/>
    </dgm:pt>
    <dgm:pt modelId="{1A3331FD-04CB-3A44-B012-06CAE22CC3C7}" type="pres">
      <dgm:prSet presAssocID="{2E50D115-8C2D-734D-BC15-4D75A83B3F3E}" presName="parentLin" presStyleCnt="0"/>
      <dgm:spPr/>
    </dgm:pt>
    <dgm:pt modelId="{DF9140F4-AE57-944B-93C2-50003D2C1FD8}" type="pres">
      <dgm:prSet presAssocID="{2E50D115-8C2D-734D-BC15-4D75A83B3F3E}" presName="parentLeftMargin" presStyleLbl="node1" presStyleIdx="2" presStyleCnt="4"/>
      <dgm:spPr/>
    </dgm:pt>
    <dgm:pt modelId="{B35BBF06-D493-7D48-BAD7-B39F367079C0}" type="pres">
      <dgm:prSet presAssocID="{2E50D115-8C2D-734D-BC15-4D75A83B3F3E}" presName="parentText" presStyleLbl="node1" presStyleIdx="3" presStyleCnt="4" custScaleX="124957">
        <dgm:presLayoutVars>
          <dgm:chMax val="0"/>
          <dgm:bulletEnabled val="1"/>
        </dgm:presLayoutVars>
      </dgm:prSet>
      <dgm:spPr/>
    </dgm:pt>
    <dgm:pt modelId="{00526814-C555-9F47-91CA-5412D522BB06}" type="pres">
      <dgm:prSet presAssocID="{2E50D115-8C2D-734D-BC15-4D75A83B3F3E}" presName="negativeSpace" presStyleCnt="0"/>
      <dgm:spPr/>
    </dgm:pt>
    <dgm:pt modelId="{4D544376-10E3-DB45-BAFD-9A55038E3578}" type="pres">
      <dgm:prSet presAssocID="{2E50D115-8C2D-734D-BC15-4D75A83B3F3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675230F-AEEE-3F4B-B7C8-5E6518F941C0}" srcId="{75773066-2C23-D842-9196-119D51366562}" destId="{22A2AB95-89AB-0340-8C66-B27C240A6437}" srcOrd="2" destOrd="0" parTransId="{1059C61F-F162-F54B-930E-3EB8CD06808A}" sibTransId="{B07DA28E-FBB6-3D4F-90B2-36C9DCD448E3}"/>
    <dgm:cxn modelId="{0FFB1525-EA35-C24B-9C48-C72A520D2E78}" type="presOf" srcId="{22A2AB95-89AB-0340-8C66-B27C240A6437}" destId="{522BE551-9F29-0248-81AE-5CB6BDEF8DF7}" srcOrd="1" destOrd="0" presId="urn:microsoft.com/office/officeart/2005/8/layout/list1"/>
    <dgm:cxn modelId="{4F912E32-EC2D-264B-8026-60EC47DCA5AE}" type="presOf" srcId="{22A2AB95-89AB-0340-8C66-B27C240A6437}" destId="{665B48A6-A840-5842-9B05-48134B5064D3}" srcOrd="0" destOrd="0" presId="urn:microsoft.com/office/officeart/2005/8/layout/list1"/>
    <dgm:cxn modelId="{B7382E33-6231-484C-831F-DA24C78B25FB}" srcId="{75773066-2C23-D842-9196-119D51366562}" destId="{A7714CAB-C7A2-B840-8821-BFCCD8D6A341}" srcOrd="1" destOrd="0" parTransId="{B65545F9-330B-7F47-9908-195FBABF3A96}" sibTransId="{890F367A-C724-7C4F-B55B-FCF23F841D3C}"/>
    <dgm:cxn modelId="{2A13574F-F5F0-874C-81DD-EE744DF64F2C}" type="presOf" srcId="{7A7689E4-425C-7F43-ACC1-D42B4E38616A}" destId="{06B6F583-BE5E-B44B-8B15-EF0AA81A8C4A}" srcOrd="1" destOrd="0" presId="urn:microsoft.com/office/officeart/2005/8/layout/list1"/>
    <dgm:cxn modelId="{C7CBBD52-5136-2741-B4E5-AF6F889C258A}" type="presOf" srcId="{75773066-2C23-D842-9196-119D51366562}" destId="{85033B6B-231B-3F4C-8D4F-7B073C759DC6}" srcOrd="0" destOrd="0" presId="urn:microsoft.com/office/officeart/2005/8/layout/list1"/>
    <dgm:cxn modelId="{E12F465C-CC0B-5A4F-84FB-45F110F9EA3C}" type="presOf" srcId="{A7714CAB-C7A2-B840-8821-BFCCD8D6A341}" destId="{75EA1B56-5EE2-B345-8BD5-B3F16C810A19}" srcOrd="0" destOrd="0" presId="urn:microsoft.com/office/officeart/2005/8/layout/list1"/>
    <dgm:cxn modelId="{EFE4DB5F-23DD-194B-9F1D-3CCC8D6F116A}" type="presOf" srcId="{2E50D115-8C2D-734D-BC15-4D75A83B3F3E}" destId="{B35BBF06-D493-7D48-BAD7-B39F367079C0}" srcOrd="1" destOrd="0" presId="urn:microsoft.com/office/officeart/2005/8/layout/list1"/>
    <dgm:cxn modelId="{340CFB6A-A4EE-0348-8C22-A3672FBC4A8B}" srcId="{75773066-2C23-D842-9196-119D51366562}" destId="{7A7689E4-425C-7F43-ACC1-D42B4E38616A}" srcOrd="0" destOrd="0" parTransId="{FDE3D16C-426B-A546-8576-2F1E4269A903}" sibTransId="{89985164-1696-4F41-AB09-90163E7862A4}"/>
    <dgm:cxn modelId="{B1F0196B-9EE9-9D45-A6F2-CEA7B25E4CAF}" srcId="{75773066-2C23-D842-9196-119D51366562}" destId="{2E50D115-8C2D-734D-BC15-4D75A83B3F3E}" srcOrd="3" destOrd="0" parTransId="{82B1399D-35FA-F74D-A9A7-82C13327DE05}" sibTransId="{BC725446-B032-8844-B2C6-D165267D54C0}"/>
    <dgm:cxn modelId="{5C3CB695-C649-2F44-BE41-3BF956F5C8CB}" type="presOf" srcId="{2E50D115-8C2D-734D-BC15-4D75A83B3F3E}" destId="{DF9140F4-AE57-944B-93C2-50003D2C1FD8}" srcOrd="0" destOrd="0" presId="urn:microsoft.com/office/officeart/2005/8/layout/list1"/>
    <dgm:cxn modelId="{7C7788EF-784C-314C-9715-CBE4694F4FE0}" type="presOf" srcId="{A7714CAB-C7A2-B840-8821-BFCCD8D6A341}" destId="{61F441DE-3C7B-8345-9133-8C8DE9A15E58}" srcOrd="1" destOrd="0" presId="urn:microsoft.com/office/officeart/2005/8/layout/list1"/>
    <dgm:cxn modelId="{A8CF2AFE-6FEA-114C-9B51-93D292FEEB11}" type="presOf" srcId="{7A7689E4-425C-7F43-ACC1-D42B4E38616A}" destId="{DFA5DD7A-14AD-0746-A983-1A552D1A99F2}" srcOrd="0" destOrd="0" presId="urn:microsoft.com/office/officeart/2005/8/layout/list1"/>
    <dgm:cxn modelId="{19E62B98-9181-864D-9049-2431B5888E51}" type="presParOf" srcId="{85033B6B-231B-3F4C-8D4F-7B073C759DC6}" destId="{6B989D22-0DE9-C743-A327-67659799D941}" srcOrd="0" destOrd="0" presId="urn:microsoft.com/office/officeart/2005/8/layout/list1"/>
    <dgm:cxn modelId="{BFDEE920-5919-3F40-A74E-D71DD5F7BD36}" type="presParOf" srcId="{6B989D22-0DE9-C743-A327-67659799D941}" destId="{DFA5DD7A-14AD-0746-A983-1A552D1A99F2}" srcOrd="0" destOrd="0" presId="urn:microsoft.com/office/officeart/2005/8/layout/list1"/>
    <dgm:cxn modelId="{D55FE813-D85A-5547-91BA-C3A62FEEFB1F}" type="presParOf" srcId="{6B989D22-0DE9-C743-A327-67659799D941}" destId="{06B6F583-BE5E-B44B-8B15-EF0AA81A8C4A}" srcOrd="1" destOrd="0" presId="urn:microsoft.com/office/officeart/2005/8/layout/list1"/>
    <dgm:cxn modelId="{1CD70471-6D7F-E04C-8499-A982D59E8055}" type="presParOf" srcId="{85033B6B-231B-3F4C-8D4F-7B073C759DC6}" destId="{062CF3BA-C3B9-8448-95A4-04A223A2F439}" srcOrd="1" destOrd="0" presId="urn:microsoft.com/office/officeart/2005/8/layout/list1"/>
    <dgm:cxn modelId="{88247B13-8E2B-2641-BFD3-70398E3DB381}" type="presParOf" srcId="{85033B6B-231B-3F4C-8D4F-7B073C759DC6}" destId="{7B58E2DF-CE5C-B14C-899A-D6BBD8977EFA}" srcOrd="2" destOrd="0" presId="urn:microsoft.com/office/officeart/2005/8/layout/list1"/>
    <dgm:cxn modelId="{397E32F6-5502-0F46-BC22-2317D0B1CF0D}" type="presParOf" srcId="{85033B6B-231B-3F4C-8D4F-7B073C759DC6}" destId="{86F5B6EC-DFDC-A54B-9B51-EC620D0EAC3A}" srcOrd="3" destOrd="0" presId="urn:microsoft.com/office/officeart/2005/8/layout/list1"/>
    <dgm:cxn modelId="{DC23737E-4CD5-5B4C-B07C-1BFFCD21DC76}" type="presParOf" srcId="{85033B6B-231B-3F4C-8D4F-7B073C759DC6}" destId="{4C7BCA10-8D1A-8F47-8A33-20E1529ADFC0}" srcOrd="4" destOrd="0" presId="urn:microsoft.com/office/officeart/2005/8/layout/list1"/>
    <dgm:cxn modelId="{74A6CA25-31BC-EE4C-9F7D-B3B4E2281EA5}" type="presParOf" srcId="{4C7BCA10-8D1A-8F47-8A33-20E1529ADFC0}" destId="{75EA1B56-5EE2-B345-8BD5-B3F16C810A19}" srcOrd="0" destOrd="0" presId="urn:microsoft.com/office/officeart/2005/8/layout/list1"/>
    <dgm:cxn modelId="{80942F80-8A46-A645-9144-422AD258D86D}" type="presParOf" srcId="{4C7BCA10-8D1A-8F47-8A33-20E1529ADFC0}" destId="{61F441DE-3C7B-8345-9133-8C8DE9A15E58}" srcOrd="1" destOrd="0" presId="urn:microsoft.com/office/officeart/2005/8/layout/list1"/>
    <dgm:cxn modelId="{E78C23A9-B591-1E41-888F-C8584E7BC869}" type="presParOf" srcId="{85033B6B-231B-3F4C-8D4F-7B073C759DC6}" destId="{9182F34B-2F22-664A-A350-BE44E947111C}" srcOrd="5" destOrd="0" presId="urn:microsoft.com/office/officeart/2005/8/layout/list1"/>
    <dgm:cxn modelId="{6A1F8EAE-8597-3447-ADB5-1DD4BFE9392F}" type="presParOf" srcId="{85033B6B-231B-3F4C-8D4F-7B073C759DC6}" destId="{10594EAF-B68E-174E-8657-AA3F94D344BE}" srcOrd="6" destOrd="0" presId="urn:microsoft.com/office/officeart/2005/8/layout/list1"/>
    <dgm:cxn modelId="{C1B46B91-EA1C-224C-9AE4-8CAA4B5A65AE}" type="presParOf" srcId="{85033B6B-231B-3F4C-8D4F-7B073C759DC6}" destId="{AFF9D99A-5CE3-7C40-8307-01C0A0171A40}" srcOrd="7" destOrd="0" presId="urn:microsoft.com/office/officeart/2005/8/layout/list1"/>
    <dgm:cxn modelId="{EF35E6CB-1088-3D4C-92A3-A2A76BA4FF83}" type="presParOf" srcId="{85033B6B-231B-3F4C-8D4F-7B073C759DC6}" destId="{B448E96C-0F57-0141-A105-4072D9BBFE89}" srcOrd="8" destOrd="0" presId="urn:microsoft.com/office/officeart/2005/8/layout/list1"/>
    <dgm:cxn modelId="{AD657F0B-C4AD-C549-8C3C-4DFFBE5D765B}" type="presParOf" srcId="{B448E96C-0F57-0141-A105-4072D9BBFE89}" destId="{665B48A6-A840-5842-9B05-48134B5064D3}" srcOrd="0" destOrd="0" presId="urn:microsoft.com/office/officeart/2005/8/layout/list1"/>
    <dgm:cxn modelId="{8C9B7CEE-0925-3C40-A49D-98D31E7F3E69}" type="presParOf" srcId="{B448E96C-0F57-0141-A105-4072D9BBFE89}" destId="{522BE551-9F29-0248-81AE-5CB6BDEF8DF7}" srcOrd="1" destOrd="0" presId="urn:microsoft.com/office/officeart/2005/8/layout/list1"/>
    <dgm:cxn modelId="{5602F6BE-6DDB-5B4C-9EDC-F7A4F7A13BB5}" type="presParOf" srcId="{85033B6B-231B-3F4C-8D4F-7B073C759DC6}" destId="{BB5A682C-D368-A849-8F6C-44FFC08F17FC}" srcOrd="9" destOrd="0" presId="urn:microsoft.com/office/officeart/2005/8/layout/list1"/>
    <dgm:cxn modelId="{AF382575-5B8F-F240-A3CA-A712F93086A0}" type="presParOf" srcId="{85033B6B-231B-3F4C-8D4F-7B073C759DC6}" destId="{CD4BE9F6-5251-0B4B-8279-33AB8F6FF1EF}" srcOrd="10" destOrd="0" presId="urn:microsoft.com/office/officeart/2005/8/layout/list1"/>
    <dgm:cxn modelId="{1310E81E-5668-104A-874F-3F3F3FAC725C}" type="presParOf" srcId="{85033B6B-231B-3F4C-8D4F-7B073C759DC6}" destId="{4D7AA67B-527D-9846-9653-B06BCA099CB5}" srcOrd="11" destOrd="0" presId="urn:microsoft.com/office/officeart/2005/8/layout/list1"/>
    <dgm:cxn modelId="{6FD51DFC-31A2-BA41-8974-B6EB8753DC73}" type="presParOf" srcId="{85033B6B-231B-3F4C-8D4F-7B073C759DC6}" destId="{1A3331FD-04CB-3A44-B012-06CAE22CC3C7}" srcOrd="12" destOrd="0" presId="urn:microsoft.com/office/officeart/2005/8/layout/list1"/>
    <dgm:cxn modelId="{79F6D848-429E-8541-BD53-642A3394AE95}" type="presParOf" srcId="{1A3331FD-04CB-3A44-B012-06CAE22CC3C7}" destId="{DF9140F4-AE57-944B-93C2-50003D2C1FD8}" srcOrd="0" destOrd="0" presId="urn:microsoft.com/office/officeart/2005/8/layout/list1"/>
    <dgm:cxn modelId="{9FC91DDD-B6E6-FC4D-BB96-AAE32E243B5F}" type="presParOf" srcId="{1A3331FD-04CB-3A44-B012-06CAE22CC3C7}" destId="{B35BBF06-D493-7D48-BAD7-B39F367079C0}" srcOrd="1" destOrd="0" presId="urn:microsoft.com/office/officeart/2005/8/layout/list1"/>
    <dgm:cxn modelId="{F77B92C3-D77B-9C4D-80C5-E1937AACA71D}" type="presParOf" srcId="{85033B6B-231B-3F4C-8D4F-7B073C759DC6}" destId="{00526814-C555-9F47-91CA-5412D522BB06}" srcOrd="13" destOrd="0" presId="urn:microsoft.com/office/officeart/2005/8/layout/list1"/>
    <dgm:cxn modelId="{D7FEADA3-0DE7-1D48-BE0A-DD38B6E313DA}" type="presParOf" srcId="{85033B6B-231B-3F4C-8D4F-7B073C759DC6}" destId="{4D544376-10E3-DB45-BAFD-9A55038E35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8E2DF-CE5C-B14C-899A-D6BBD8977EFA}">
      <dsp:nvSpPr>
        <dsp:cNvPr id="0" name=""/>
        <dsp:cNvSpPr/>
      </dsp:nvSpPr>
      <dsp:spPr>
        <a:xfrm>
          <a:off x="0" y="439238"/>
          <a:ext cx="7593281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F583-BE5E-B44B-8B15-EF0AA81A8C4A}">
      <dsp:nvSpPr>
        <dsp:cNvPr id="0" name=""/>
        <dsp:cNvSpPr/>
      </dsp:nvSpPr>
      <dsp:spPr>
        <a:xfrm>
          <a:off x="379664" y="55478"/>
          <a:ext cx="6669102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[1] Eigen Vectors and Eigen Values</a:t>
          </a:r>
        </a:p>
      </dsp:txBody>
      <dsp:txXfrm>
        <a:off x="417131" y="92945"/>
        <a:ext cx="6594168" cy="692586"/>
      </dsp:txXfrm>
    </dsp:sp>
    <dsp:sp modelId="{10594EAF-B68E-174E-8657-AA3F94D344BE}">
      <dsp:nvSpPr>
        <dsp:cNvPr id="0" name=""/>
        <dsp:cNvSpPr/>
      </dsp:nvSpPr>
      <dsp:spPr>
        <a:xfrm>
          <a:off x="0" y="1618598"/>
          <a:ext cx="7593281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41DE-3C7B-8345-9133-8C8DE9A15E58}">
      <dsp:nvSpPr>
        <dsp:cNvPr id="0" name=""/>
        <dsp:cNvSpPr/>
      </dsp:nvSpPr>
      <dsp:spPr>
        <a:xfrm>
          <a:off x="379664" y="1234838"/>
          <a:ext cx="6645290" cy="76752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[2] </a:t>
          </a:r>
          <a:r>
            <a:rPr lang="en-ID" sz="1800" kern="1200" dirty="0"/>
            <a:t>The characteristic Equation</a:t>
          </a:r>
          <a:endParaRPr lang="en-US" sz="1800" kern="1200" dirty="0"/>
        </a:p>
      </dsp:txBody>
      <dsp:txXfrm>
        <a:off x="417131" y="1272305"/>
        <a:ext cx="6570356" cy="692586"/>
      </dsp:txXfrm>
    </dsp:sp>
    <dsp:sp modelId="{CD4BE9F6-5251-0B4B-8279-33AB8F6FF1EF}">
      <dsp:nvSpPr>
        <dsp:cNvPr id="0" name=""/>
        <dsp:cNvSpPr/>
      </dsp:nvSpPr>
      <dsp:spPr>
        <a:xfrm>
          <a:off x="0" y="2797958"/>
          <a:ext cx="7593281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BE551-9F29-0248-81AE-5CB6BDEF8DF7}">
      <dsp:nvSpPr>
        <dsp:cNvPr id="0" name=""/>
        <dsp:cNvSpPr/>
      </dsp:nvSpPr>
      <dsp:spPr>
        <a:xfrm>
          <a:off x="379664" y="2414199"/>
          <a:ext cx="6621584" cy="76752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[3] </a:t>
          </a:r>
          <a:r>
            <a:rPr lang="en-US" sz="1800" kern="1200" dirty="0"/>
            <a:t>Diagonalization</a:t>
          </a:r>
          <a:endParaRPr lang="en-ID" sz="1800" kern="1200" dirty="0"/>
        </a:p>
      </dsp:txBody>
      <dsp:txXfrm>
        <a:off x="417131" y="2451666"/>
        <a:ext cx="6546650" cy="692586"/>
      </dsp:txXfrm>
    </dsp:sp>
    <dsp:sp modelId="{4D544376-10E3-DB45-BAFD-9A55038E3578}">
      <dsp:nvSpPr>
        <dsp:cNvPr id="0" name=""/>
        <dsp:cNvSpPr/>
      </dsp:nvSpPr>
      <dsp:spPr>
        <a:xfrm>
          <a:off x="0" y="3977319"/>
          <a:ext cx="7593281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BBF06-D493-7D48-BAD7-B39F367079C0}">
      <dsp:nvSpPr>
        <dsp:cNvPr id="0" name=""/>
        <dsp:cNvSpPr/>
      </dsp:nvSpPr>
      <dsp:spPr>
        <a:xfrm>
          <a:off x="379664" y="3593559"/>
          <a:ext cx="6641835" cy="7675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[4] </a:t>
          </a:r>
          <a:r>
            <a:rPr lang="en-US" sz="1800" kern="1200" dirty="0"/>
            <a:t>Eigen Vectors and Transformation</a:t>
          </a:r>
          <a:endParaRPr lang="en-ID" sz="1800" kern="1200" dirty="0"/>
        </a:p>
      </dsp:txBody>
      <dsp:txXfrm>
        <a:off x="417131" y="3631026"/>
        <a:ext cx="656690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E6645-6234-4841-9194-1F5FB022D19A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929DD-E94B-FE4E-99A1-E4B08136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0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5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6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8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9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9FE50488-175B-56D3-49A5-ABD62F2776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9D9B-649E-8406-B7CA-A31F90FF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E59-20DC-7A45-A3BB-B4795A174E7D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E7DE-6E62-1E57-2C5A-459DCA6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B429-1284-1708-BE9B-E4253AA9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4E37CDE-5FFA-3981-5F20-702D8904AE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282"/>
            <a:ext cx="1411563" cy="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randa - Departemen Teknik Informatika">
            <a:extLst>
              <a:ext uri="{FF2B5EF4-FFF2-40B4-BE49-F238E27FC236}">
                <a16:creationId xmlns:a16="http://schemas.microsoft.com/office/drawing/2014/main" id="{C68335FC-FED9-8D62-1AFA-617C80573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93" y="1317781"/>
            <a:ext cx="869465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CE6BE25-9D82-6961-F3F3-C72E611D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437"/>
            <a:ext cx="10515600" cy="1325563"/>
          </a:xfrm>
        </p:spPr>
        <p:txBody>
          <a:bodyPr/>
          <a:lstStyle>
            <a:lvl1pPr>
              <a:defRPr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D60679-462A-055F-D5A5-13FC5C15C6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3906129"/>
            <a:ext cx="10515600" cy="9144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DD6E48A-A0A9-3A2D-A801-368A06E55D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028670" y="5131239"/>
            <a:ext cx="2325130" cy="914400"/>
          </a:xfrm>
        </p:spPr>
        <p:txBody>
          <a:bodyPr>
            <a:noAutofit/>
          </a:bodyPr>
          <a:lstStyle>
            <a:lvl1pPr>
              <a:defRPr sz="33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6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E7E-F264-7878-9BA1-4EC4DF7C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7265-9EB9-7A0F-C572-9592ECE3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CF84-02F0-A919-FAE6-29BD0508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5F7-27F8-F445-A5CB-3D48EA6C99B4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2CD8-688C-A642-FC76-4D0A07E9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E134-2241-4EB4-818D-93B687F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F4F69CB-CFF7-71FB-46C7-69E28FFA8B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853E29E2-5C56-E35A-4F6A-7F29B24E3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DCE2877E-C043-9065-889C-0443459DBD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EE66D-3944-CB6C-C262-E6B4F0617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C8EA5-7523-0980-C7BD-7D3AA6EC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E574-9DB0-2EFB-5997-05B1FCF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3C4-3975-F74B-B53C-28CA4C8D49AC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A9AB-A822-B328-2BE3-3596AFAC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A49D-D552-E617-3AB5-931A746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E18BDBA6-61D1-3E27-C896-21AB2EDDAF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6A715C79-09D9-0139-55FF-1B2B481BA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12F8E174-37A1-77A0-99C1-CB7AC9551F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5ADAC0F0-0A5B-7BF1-00CC-9DA750F65A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2217D-5466-17A7-B078-310D1CF3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1AD8-636F-E18B-3184-44C64312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D733-4FC8-F6F8-6DA5-AD5B67B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E250-06EB-CC66-D42A-E4E4323F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A50E-9D09-2BC5-7C59-1ADBE7B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72155616-7DCB-1BEC-D5E0-9C58ED379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anda - Departemen Teknik Informatika">
            <a:extLst>
              <a:ext uri="{FF2B5EF4-FFF2-40B4-BE49-F238E27FC236}">
                <a16:creationId xmlns:a16="http://schemas.microsoft.com/office/drawing/2014/main" id="{B520169B-1A4A-364E-1297-BC55B493A2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C1BA97CD-6D0F-73D5-2D37-DAC2D59B5C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C7F7-50AF-6A62-E1BC-5A67BDB5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49" y="1651560"/>
            <a:ext cx="10509251" cy="2852737"/>
          </a:xfrm>
        </p:spPr>
        <p:txBody>
          <a:bodyPr anchor="b">
            <a:normAutofit/>
          </a:bodyPr>
          <a:lstStyle>
            <a:lvl1pPr>
              <a:defRPr sz="54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5675-0875-62DE-F056-B207A943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F8A1-FE72-0BF7-BA89-88BFDA60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22E7-96A6-3E20-0533-A5C47729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AF11E-C08F-EAAF-0745-52C0788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23670BE-BFB9-95A7-F253-C54571FC9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7386"/>
            <a:ext cx="1411563" cy="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EC003214-67AC-91BD-BBC0-306933E3F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43" y="503885"/>
            <a:ext cx="869465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0D7E5C53-44B4-434E-27A8-68C2513DD8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3088F-F7D3-1874-7875-AAD2962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2453-F975-9412-1964-CED3DA5B2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1F62-2DA8-2FCA-8F36-FB4E13AC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C575-1B8B-CA13-A9EC-D7BBC93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BBEF-D7D4-784C-B3BF-FB97D36A2EE8}" type="datetime1">
              <a:rPr lang="en-ID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52FE-00FD-746D-C532-677B77F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9734-4547-C46D-2582-B4576AD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17026647-486D-8CA4-AF72-8FB9A21B7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B70E58FD-A2A6-C7F8-A2E1-D03F678A4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245F306-1519-D0F9-6848-7AEA4FFD3A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2C905-08D1-21AE-23FB-EC946F6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E9F9E-8B29-5E1B-251D-DEBEF712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C356-641C-4588-A049-52F3C1D8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0B853-9577-9825-23DD-15ECC09C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19319-2FC1-B607-A907-A5FC7358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8AA9-B5C3-FC7C-B495-BC88CA89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1109-F0DD-2F49-A41E-F332E7FFC661}" type="datetime1">
              <a:rPr lang="en-ID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48C08-8D5B-130A-792D-8B9CC2A7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401E-07CC-B6DA-F945-4F3D844D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4EE2438-E132-F55C-E61A-D93CD0219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Informatika">
            <a:extLst>
              <a:ext uri="{FF2B5EF4-FFF2-40B4-BE49-F238E27FC236}">
                <a16:creationId xmlns:a16="http://schemas.microsoft.com/office/drawing/2014/main" id="{ABE7D529-426B-82F0-FFC7-26336B3B0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3E96929E-DE04-5708-B031-865D13BADB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D356F-AF32-B4E4-B290-699A5012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FA2B9-165E-DB2B-BBFA-596204B6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1E40-9AB0-2946-8AFA-32843C7FFC29}" type="datetime1">
              <a:rPr lang="en-ID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4DED1-3130-8362-09F6-4E4C705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E4E1-6B2F-DFF3-43EF-4FF75868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EF937071-A7B0-A977-ABAD-F296B2DAF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eranda - Departemen Teknik Informatika">
            <a:extLst>
              <a:ext uri="{FF2B5EF4-FFF2-40B4-BE49-F238E27FC236}">
                <a16:creationId xmlns:a16="http://schemas.microsoft.com/office/drawing/2014/main" id="{BEEA3246-B6BA-942E-C1EA-C515B6DCE1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E4680-4ED2-3E79-C65D-22AB4B9F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141-5F83-474F-B424-95BF8899086B}" type="datetime1">
              <a:rPr lang="en-ID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E1BF-73EA-4323-1828-EF79EEB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55E4-1BA4-12DC-2FAF-1D448F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B732A265-7051-7789-D930-D6455FC9C2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F937D8A0-CE9C-0DD9-FA9A-7FDB7CEC5E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anda - Departemen Teknik Informatika">
            <a:extLst>
              <a:ext uri="{FF2B5EF4-FFF2-40B4-BE49-F238E27FC236}">
                <a16:creationId xmlns:a16="http://schemas.microsoft.com/office/drawing/2014/main" id="{E5561201-3282-2FA2-57A7-5DE90ED5B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E6C8-C8AF-14EC-DCB7-AB64DEDF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3E7E-E029-11E3-6074-8C52FBF5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495F-F4E0-A57E-E957-1FD3C923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B314-538A-5152-92C2-8098AA2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8AFB-C30B-5744-90C7-B77E5BFF6208}" type="datetime1">
              <a:rPr lang="en-ID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38B0-2090-CFC8-4AFF-0E4D9F6D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94DC-2EBB-B324-FCAD-BB25F95D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76B4446-902C-932A-E381-476C04B0F6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01DFE103-D813-52A8-A96E-8AE5A551EB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5E064E80-748D-C100-BFE0-C539236898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07E6-C301-6E9D-8BA4-441A2B89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ADCEB-21E7-2AD8-EF88-C5DAEC2BC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F486-3F45-59D0-30EA-C1C24726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ECC23-F76E-AEE4-8AA2-64AEF40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C53F-2225-BF4B-B23A-CEB2638BC21F}" type="datetime1">
              <a:rPr lang="en-ID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5B85-238F-C23A-2BA8-271FDE1D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BE61-1935-AFDC-6064-34FE4FDF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7E9081D5-59B3-E55A-89AA-1BDC48E8B67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3F868B5-71FE-5606-8926-365816708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64508F4B-CF35-D09F-265C-3E02CEF77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BEBCE-2713-B5F9-E1C6-F0BEEF54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A31D-1131-2158-56C8-644674E0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0B61-7B59-B431-86EF-9A331BBC5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378F-3CA4-274B-9915-B0CF4853F8E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3E2A-8AB8-A742-8214-9D76659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53F7-6838-6376-4C90-0ACBBC392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73CF-ACB1-A55D-BCD1-1A91DCFE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71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F8F1-67FD-4104-BC23-DDCE4633E8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054410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241B-AB2C-5B44-223F-AB29D0E53B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5459" y="4443648"/>
            <a:ext cx="3198341" cy="105032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TM10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0564-E317-71B4-733C-E099A6D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0904-4DE6-7D41-91E2-CB8038A2F807}" type="datetime1">
              <a:rPr lang="en-ID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9846-C5E6-D298-925D-6222C7EF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4E55-A8B2-9C7C-D4D1-AC19CA07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1E1-4568-B35B-136C-5F6B0B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THE CHARACTERISTIC EQUATION 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D9BC-62ED-228F-B777-DE1EC4A57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0213-336F-D8A0-DD6E-8209842C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3F98-7FFA-3043-F7D2-D64D6332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49BE-1A0B-1364-05A0-343C3BB0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768-96E5-DDCF-389C-CBCBA73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Characteristic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855-95E0-9068-6EA6-0D8DFE1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FF4-87D1-C84A-D24D-B0676B9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3CE4-8D89-C476-C3E1-C41ACC7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BAD19B-56D0-63AB-8F44-889CC5E5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7" y="1439923"/>
            <a:ext cx="8819777" cy="1534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342E38-BC14-D5F9-37A6-E33182BF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39" y="747991"/>
            <a:ext cx="4847502" cy="1038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F8AD97-5EBF-85B8-70EC-ACC77394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22" y="3070095"/>
            <a:ext cx="8757432" cy="3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768-96E5-DDCF-389C-CBCBA73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855-95E0-9068-6EA6-0D8DFE1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FF4-87D1-C84A-D24D-B0676B9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3CE4-8D89-C476-C3E1-C41ACC7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BCD84-E8A0-2E87-BEBD-7F0806EA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68" y="1411720"/>
            <a:ext cx="10515600" cy="1069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861C13-2593-146B-6F67-20411785257E}"/>
              </a:ext>
            </a:extLst>
          </p:cNvPr>
          <p:cNvSpPr txBox="1"/>
          <p:nvPr/>
        </p:nvSpPr>
        <p:spPr>
          <a:xfrm>
            <a:off x="969818" y="3027418"/>
            <a:ext cx="109035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effectLst/>
                <a:latin typeface="Times"/>
              </a:rPr>
              <a:t>If </a:t>
            </a:r>
            <a:r>
              <a:rPr lang="en-ID" sz="2000" dirty="0">
                <a:effectLst/>
                <a:latin typeface="MT2MIT"/>
              </a:rPr>
              <a:t>A </a:t>
            </a:r>
            <a:r>
              <a:rPr lang="en-ID" sz="2000" dirty="0">
                <a:effectLst/>
                <a:latin typeface="Times"/>
              </a:rPr>
              <a:t>and </a:t>
            </a:r>
            <a:r>
              <a:rPr lang="en-ID" sz="2000" dirty="0">
                <a:effectLst/>
                <a:latin typeface="MT2MIT"/>
              </a:rPr>
              <a:t>B </a:t>
            </a:r>
            <a:r>
              <a:rPr lang="en-ID" sz="2000" dirty="0">
                <a:effectLst/>
                <a:latin typeface="Times"/>
              </a:rPr>
              <a:t>are </a:t>
            </a:r>
            <a:r>
              <a:rPr lang="en-ID" sz="2000" dirty="0">
                <a:effectLst/>
                <a:latin typeface="MT2MIT"/>
              </a:rPr>
              <a:t>n x</a:t>
            </a:r>
            <a:r>
              <a:rPr lang="en-ID" sz="2000" dirty="0">
                <a:effectLst/>
                <a:latin typeface="MT2SYT"/>
              </a:rPr>
              <a:t> </a:t>
            </a:r>
            <a:r>
              <a:rPr lang="en-ID" sz="2000" dirty="0">
                <a:effectLst/>
                <a:latin typeface="MT2MIT"/>
              </a:rPr>
              <a:t>n </a:t>
            </a:r>
            <a:r>
              <a:rPr lang="en-ID" sz="2000" dirty="0">
                <a:effectLst/>
                <a:latin typeface="Times"/>
              </a:rPr>
              <a:t>matrices, then </a:t>
            </a:r>
            <a:r>
              <a:rPr lang="en-ID" sz="2000" dirty="0">
                <a:effectLst/>
                <a:latin typeface="MT2MIT"/>
              </a:rPr>
              <a:t>A </a:t>
            </a:r>
            <a:r>
              <a:rPr lang="en-ID" sz="2000" b="1" dirty="0">
                <a:effectLst/>
                <a:latin typeface="Times"/>
              </a:rPr>
              <a:t>is similar to </a:t>
            </a:r>
            <a:r>
              <a:rPr lang="en-ID" sz="2000" dirty="0">
                <a:effectLst/>
                <a:latin typeface="MT2MIT"/>
              </a:rPr>
              <a:t>B </a:t>
            </a:r>
            <a:r>
              <a:rPr lang="en-ID" sz="2000" dirty="0">
                <a:effectLst/>
                <a:latin typeface="Times"/>
              </a:rPr>
              <a:t>if there is an invertible matrix </a:t>
            </a:r>
            <a:r>
              <a:rPr lang="en-ID" sz="2000" dirty="0">
                <a:effectLst/>
                <a:latin typeface="MT2MIT"/>
              </a:rPr>
              <a:t>P </a:t>
            </a:r>
            <a:r>
              <a:rPr lang="en-ID" sz="2000" dirty="0">
                <a:effectLst/>
                <a:latin typeface="Times"/>
              </a:rPr>
              <a:t>such that </a:t>
            </a:r>
            <a:r>
              <a:rPr lang="en-ID" sz="2000" dirty="0">
                <a:effectLst/>
                <a:latin typeface="MT2MIT"/>
              </a:rPr>
              <a:t>P</a:t>
            </a:r>
            <a:r>
              <a:rPr lang="en-ID" sz="2000" baseline="30000" dirty="0">
                <a:effectLst/>
                <a:latin typeface="MT2MIT"/>
              </a:rPr>
              <a:t>-1</a:t>
            </a:r>
            <a:r>
              <a:rPr lang="en-ID" sz="2000" dirty="0">
                <a:effectLst/>
                <a:latin typeface="MT2SYT"/>
              </a:rPr>
              <a:t>AP = B</a:t>
            </a:r>
            <a:r>
              <a:rPr lang="en-ID" sz="2000" dirty="0">
                <a:effectLst/>
                <a:latin typeface="Times"/>
              </a:rPr>
              <a:t>, or, equivalently, </a:t>
            </a:r>
            <a:r>
              <a:rPr lang="en-ID" sz="2000" dirty="0">
                <a:effectLst/>
                <a:latin typeface="MT2MIT"/>
              </a:rPr>
              <a:t>A =</a:t>
            </a:r>
            <a:r>
              <a:rPr lang="en-ID" sz="2000" dirty="0">
                <a:effectLst/>
                <a:latin typeface="MT2SYT"/>
              </a:rPr>
              <a:t> PB</a:t>
            </a:r>
            <a:r>
              <a:rPr lang="en-ID" sz="2000" dirty="0">
                <a:effectLst/>
                <a:latin typeface="MT2MIT"/>
              </a:rPr>
              <a:t>P</a:t>
            </a:r>
            <a:r>
              <a:rPr lang="en-ID" sz="2000" baseline="30000" dirty="0">
                <a:effectLst/>
                <a:latin typeface="MT2MIT"/>
              </a:rPr>
              <a:t>-1</a:t>
            </a:r>
            <a:r>
              <a:rPr lang="en-ID" sz="2000" dirty="0">
                <a:effectLst/>
                <a:latin typeface="Times"/>
              </a:rPr>
              <a:t>. </a:t>
            </a:r>
          </a:p>
          <a:p>
            <a:endParaRPr lang="en-ID" sz="2000" dirty="0">
              <a:latin typeface="Times"/>
            </a:endParaRPr>
          </a:p>
          <a:p>
            <a:r>
              <a:rPr lang="en-ID" sz="2000" dirty="0">
                <a:effectLst/>
                <a:latin typeface="Times"/>
              </a:rPr>
              <a:t>Changing </a:t>
            </a:r>
            <a:r>
              <a:rPr lang="en-ID" sz="2000" dirty="0">
                <a:effectLst/>
                <a:latin typeface="MT2MIT"/>
              </a:rPr>
              <a:t>A </a:t>
            </a:r>
            <a:r>
              <a:rPr lang="en-ID" sz="2000" dirty="0">
                <a:effectLst/>
                <a:latin typeface="Times"/>
              </a:rPr>
              <a:t>into </a:t>
            </a:r>
            <a:r>
              <a:rPr lang="en-ID" sz="2000" dirty="0">
                <a:effectLst/>
                <a:latin typeface="MT2MIT"/>
              </a:rPr>
              <a:t>P</a:t>
            </a:r>
            <a:r>
              <a:rPr lang="en-ID" sz="2000" baseline="30000" dirty="0">
                <a:effectLst/>
                <a:latin typeface="MT2MIT"/>
              </a:rPr>
              <a:t>-1</a:t>
            </a:r>
            <a:r>
              <a:rPr lang="en-ID" sz="2000" dirty="0">
                <a:effectLst/>
                <a:latin typeface="MT2SYT"/>
              </a:rPr>
              <a:t>AP </a:t>
            </a:r>
            <a:r>
              <a:rPr lang="en-ID" sz="2000" dirty="0">
                <a:effectLst/>
                <a:latin typeface="Times"/>
              </a:rPr>
              <a:t>is called a </a:t>
            </a:r>
            <a:r>
              <a:rPr lang="en-ID" sz="2000" b="1" dirty="0">
                <a:effectLst/>
                <a:latin typeface="Times"/>
              </a:rPr>
              <a:t>similarity transformation</a:t>
            </a:r>
            <a:r>
              <a:rPr lang="en-ID" sz="2000" dirty="0">
                <a:effectLst/>
                <a:latin typeface="Times"/>
              </a:rPr>
              <a:t>.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37197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B214-AB13-91DB-15C3-CED9368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DIAGONALITY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64D2-35A4-4E12-C92F-9EC4162A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F02A-29DD-F614-BDF1-F92A09B0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1E27-46F0-0361-98A8-6B06B0CF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3BE-54C4-2419-952F-30240EA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621B-C79F-83A2-D263-A76826DA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7B03-82E7-9EA6-C04C-F847AC0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E0BD-8046-1D03-BC91-B450FEFA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10FE-6A58-6681-6B34-2D3E10E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C1065-002B-BB2A-2756-974AB888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1690688"/>
            <a:ext cx="9926782" cy="2142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69BA3-87C4-8B98-CE84-10DC3161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09" y="4059224"/>
            <a:ext cx="9926782" cy="7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B214-AB13-91DB-15C3-CED9368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EIGEN VECTORS AND LINEAR TRANSFORMATIONS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64D2-35A4-4E12-C92F-9EC4162A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F02A-29DD-F614-BDF1-F92A09B0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1E27-46F0-0361-98A8-6B06B0CF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3BE-54C4-2419-952F-30240EA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A080-8B0C-0D79-6676-36C31738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F21B-4B49-DD40-BEDD-FDB245DA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26E7-6F7F-44DC-956D-26D28B5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BCE1-449E-98D1-89FA-11E607E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99B6A-525F-F260-0A24-D8EE9C19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09DF3-1F1A-69AB-56F3-C5642CC1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4" y="1493116"/>
            <a:ext cx="6072697" cy="385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E1A8A-05EB-6762-AAE4-38DCFABC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81" y="1501630"/>
            <a:ext cx="5340565" cy="38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A080-8B0C-0D79-6676-36C31738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F21B-4B49-DD40-BEDD-FDB245DA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26E7-6F7F-44DC-956D-26D28B5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BCE1-449E-98D1-89FA-11E607E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24354-A608-573D-761A-A761A6C5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04843"/>
            <a:ext cx="10402661" cy="16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6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9B64-3C81-38B8-A60D-CC30912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86BD-B435-91E9-A6AA-1FEB5A7D7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FB81-C26E-EB0C-E700-91451EE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CF8B-AD8A-1121-F3CA-4CDD2586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8424-66AA-5AB8-9854-EFD1401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64FC-23BE-AE0F-26C2-6F91D0D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773694-5CC3-D9F5-2B9F-2AFDE241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0253"/>
              </p:ext>
            </p:extLst>
          </p:nvPr>
        </p:nvGraphicFramePr>
        <p:xfrm>
          <a:off x="4038600" y="1084999"/>
          <a:ext cx="7593281" cy="468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45B8-4356-C833-80BE-923B0C5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3D2C-8479-1D4A-9860-E276C6F83ECC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F604-7932-7B1F-E45E-BEFC59C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9B19-5893-E784-7221-9524C5A7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C69-C9F6-9CE8-3B7B-759577D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and Eigen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0904-D71B-EF7E-77CB-59603D914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7825-7C5B-A91F-5A83-C9A8CA62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23F9-4808-24A1-A58B-A12F053C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7C13-2070-33F2-5558-8DF1750A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7BF-5117-1D56-01E9-9F17B71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3FE-F3FC-E43C-6846-C9DBA1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76A4-BB95-B65A-B46B-1A20D33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221547-326F-1C52-AB26-4D37B262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6B770D-35B5-56C0-000A-A9F9474F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8" y="1690688"/>
            <a:ext cx="10681448" cy="1275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E6164-4906-A506-0BE3-A90258478161}"/>
              </a:ext>
            </a:extLst>
          </p:cNvPr>
          <p:cNvSpPr txBox="1"/>
          <p:nvPr/>
        </p:nvSpPr>
        <p:spPr>
          <a:xfrm>
            <a:off x="838200" y="3016251"/>
            <a:ext cx="11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DB59C3-E4C1-31A2-BBE5-EEBE8947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708" y="3456980"/>
            <a:ext cx="5036269" cy="10072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E83DCD-02F2-F4C2-9ED2-744F123360EF}"/>
              </a:ext>
            </a:extLst>
          </p:cNvPr>
          <p:cNvSpPr txBox="1"/>
          <p:nvPr/>
        </p:nvSpPr>
        <p:spPr>
          <a:xfrm>
            <a:off x="2386077" y="3038763"/>
            <a:ext cx="468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Apakah</a:t>
            </a:r>
            <a:r>
              <a:rPr lang="en-US" sz="2000" dirty="0"/>
              <a:t> u dan v </a:t>
            </a:r>
            <a:r>
              <a:rPr lang="en-US" sz="2000" dirty="0" err="1"/>
              <a:t>adalah</a:t>
            </a:r>
            <a:r>
              <a:rPr lang="en-US" sz="2000" dirty="0"/>
              <a:t> eigenvectors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ID" sz="1800" dirty="0">
                <a:effectLst/>
                <a:latin typeface="MT2MIT"/>
              </a:rPr>
              <a:t>A</a:t>
            </a:r>
            <a:r>
              <a:rPr lang="en-ID" sz="1800" dirty="0">
                <a:effectLst/>
                <a:latin typeface="Times"/>
              </a:rPr>
              <a:t>.</a:t>
            </a:r>
            <a:r>
              <a:rPr lang="en-US" sz="200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2FB3C0-64ED-D40D-0941-38B3BE3DA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155" y="4643621"/>
            <a:ext cx="5414822" cy="140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1ABCA2-5787-7E32-3395-7C2EA2935D47}"/>
              </a:ext>
            </a:extLst>
          </p:cNvPr>
          <p:cNvSpPr txBox="1"/>
          <p:nvPr/>
        </p:nvSpPr>
        <p:spPr>
          <a:xfrm>
            <a:off x="895133" y="430654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Solusi: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C4640-9645-76CE-73D5-41234234F008}"/>
              </a:ext>
            </a:extLst>
          </p:cNvPr>
          <p:cNvSpPr txBox="1"/>
          <p:nvPr/>
        </p:nvSpPr>
        <p:spPr>
          <a:xfrm>
            <a:off x="7808977" y="4768214"/>
            <a:ext cx="3900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 </a:t>
            </a:r>
            <a:r>
              <a:rPr lang="en-US" sz="2000" dirty="0" err="1"/>
              <a:t>merupakan</a:t>
            </a:r>
            <a:r>
              <a:rPr lang="en-US" sz="2000" dirty="0"/>
              <a:t> eigenvector </a:t>
            </a:r>
            <a:r>
              <a:rPr lang="en-US" sz="2000" dirty="0" err="1"/>
              <a:t>dari</a:t>
            </a:r>
            <a:r>
              <a:rPr lang="en-US" sz="2000" dirty="0"/>
              <a:t> eigenvalue -4</a:t>
            </a:r>
          </a:p>
          <a:p>
            <a:r>
              <a:rPr lang="en-US" sz="2000" dirty="0" err="1"/>
              <a:t>namun</a:t>
            </a:r>
            <a:r>
              <a:rPr lang="en-US" sz="2000" dirty="0"/>
              <a:t> v </a:t>
            </a:r>
            <a:r>
              <a:rPr lang="en-US" sz="2000" dirty="0" err="1"/>
              <a:t>bukan</a:t>
            </a:r>
            <a:r>
              <a:rPr lang="en-US" sz="2000" dirty="0"/>
              <a:t> eigenvector </a:t>
            </a:r>
            <a:r>
              <a:rPr lang="en-US" sz="2000" dirty="0" err="1"/>
              <a:t>karena</a:t>
            </a:r>
            <a:r>
              <a:rPr lang="en-US" sz="2000" dirty="0"/>
              <a:t> Av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perkalian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  </a:t>
            </a:r>
          </a:p>
        </p:txBody>
      </p:sp>
    </p:spTree>
    <p:extLst>
      <p:ext uri="{BB962C8B-B14F-4D97-AF65-F5344CB8AC3E}">
        <p14:creationId xmlns:p14="http://schemas.microsoft.com/office/powerpoint/2010/main" val="10038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28A1-8B11-EFCA-0C95-FC0B937A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5A22-E519-B1A7-21E9-0C900849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77C5-3972-AA2C-BACA-3AB69A5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0898-6F05-8666-C1DE-29CDD7F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EF216-F040-FBCA-E5EE-5493DB245BCD}"/>
              </a:ext>
            </a:extLst>
          </p:cNvPr>
          <p:cNvSpPr txBox="1"/>
          <p:nvPr/>
        </p:nvSpPr>
        <p:spPr>
          <a:xfrm>
            <a:off x="13688704" y="5022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63DB9-BF6B-F450-561A-0E9B3C02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76" y="1660516"/>
            <a:ext cx="10063880" cy="87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4B9BB-EB04-0569-86EE-9FD3A6B9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6" y="2857659"/>
            <a:ext cx="10063880" cy="10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CB60-79BB-7564-43CE-EAF7B693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AD59-9A31-23EB-F1C5-B1B167C7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89943" cy="466725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 err="1"/>
              <a:t>Sebuah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matrik</a:t>
            </a:r>
            <a:r>
              <a:rPr lang="en-US" altLang="en-US" sz="3200" dirty="0"/>
              <a:t> </a:t>
            </a:r>
            <a:r>
              <a:rPr lang="en-US" altLang="en-US" sz="3200" b="1" dirty="0"/>
              <a:t>A</a:t>
            </a:r>
            <a:r>
              <a:rPr lang="en-US" altLang="en-US" sz="3200" dirty="0"/>
              <a:t>, </a:t>
            </a:r>
            <a:r>
              <a:rPr lang="en-US" altLang="en-US" sz="3200" b="1" dirty="0"/>
              <a:t>x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merupakan</a:t>
            </a:r>
            <a:r>
              <a:rPr lang="en-US" altLang="en-US" sz="3200" dirty="0"/>
              <a:t> eigenvector dan </a:t>
            </a:r>
            <a:r>
              <a:rPr lang="en-US" altLang="en-US" sz="3200" dirty="0">
                <a:sym typeface="Symbol" panose="05050102010706020507" pitchFamily="18" charset="2"/>
              </a:rPr>
              <a:t>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eigenvalue </a:t>
            </a:r>
            <a:r>
              <a:rPr lang="en-US" altLang="en-US" sz="3200" dirty="0" err="1"/>
              <a:t>terkait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jika</a:t>
            </a:r>
            <a:r>
              <a:rPr lang="en-US" altLang="en-US" sz="3200" dirty="0"/>
              <a:t> </a:t>
            </a:r>
            <a:r>
              <a:rPr lang="en-US" altLang="en-US" sz="3200" b="1" dirty="0"/>
              <a:t>Ax </a:t>
            </a:r>
            <a:r>
              <a:rPr lang="en-US" altLang="en-US" sz="3200" dirty="0"/>
              <a:t>= </a:t>
            </a:r>
            <a:r>
              <a:rPr lang="en-US" altLang="en-US" sz="3200" dirty="0">
                <a:sym typeface="Symbol" panose="05050102010706020507" pitchFamily="18" charset="2"/>
              </a:rPr>
              <a:t></a:t>
            </a:r>
            <a:r>
              <a:rPr lang="en-US" altLang="en-US" sz="3200" b="1" dirty="0"/>
              <a:t>x</a:t>
            </a:r>
          </a:p>
          <a:p>
            <a:pPr lvl="1"/>
            <a:r>
              <a:rPr lang="en-US" altLang="en-US" sz="2800" b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merupakan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matrik</a:t>
            </a:r>
            <a:r>
              <a:rPr lang="en-US" altLang="en-US" sz="2800" dirty="0"/>
              <a:t> </a:t>
            </a:r>
            <a:r>
              <a:rPr lang="en-US" altLang="en-US" sz="2800" i="1" dirty="0"/>
              <a:t>square</a:t>
            </a:r>
            <a:r>
              <a:rPr lang="en-US" altLang="en-US" sz="2800" dirty="0"/>
              <a:t> dan determinant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b="1" dirty="0"/>
              <a:t>A </a:t>
            </a:r>
            <a:r>
              <a:rPr lang="en-US" altLang="en-US" sz="2800" dirty="0"/>
              <a:t>-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b="1" dirty="0"/>
              <a:t>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harus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nol</a:t>
            </a:r>
            <a:endParaRPr lang="en-US" altLang="en-US" sz="2800" dirty="0"/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800" b="1" dirty="0"/>
              <a:t>Ax </a:t>
            </a:r>
            <a:r>
              <a:rPr lang="en-US" altLang="en-US" sz="2800" dirty="0"/>
              <a:t>-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b="1" dirty="0"/>
              <a:t>x </a:t>
            </a:r>
            <a:r>
              <a:rPr lang="en-US" altLang="en-US" sz="2800" dirty="0"/>
              <a:t>= 0 </a:t>
            </a:r>
            <a:r>
              <a:rPr lang="en-US" altLang="en-US" sz="2800" dirty="0" err="1"/>
              <a:t>iff</a:t>
            </a:r>
            <a:r>
              <a:rPr lang="en-US" altLang="en-US" sz="2800" dirty="0"/>
              <a:t> (</a:t>
            </a:r>
            <a:r>
              <a:rPr lang="en-US" altLang="en-US" sz="2800" b="1" dirty="0"/>
              <a:t>A </a:t>
            </a:r>
            <a:r>
              <a:rPr lang="en-US" altLang="en-US" sz="2800" dirty="0"/>
              <a:t>-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b="1" dirty="0"/>
              <a:t>I</a:t>
            </a:r>
            <a:r>
              <a:rPr lang="en-US" altLang="en-US" sz="2800" dirty="0"/>
              <a:t>) </a:t>
            </a:r>
            <a:r>
              <a:rPr lang="en-US" altLang="en-US" sz="2800" b="1" dirty="0"/>
              <a:t>x</a:t>
            </a:r>
            <a:r>
              <a:rPr lang="en-US" altLang="en-US" sz="2800" dirty="0"/>
              <a:t> = 0</a:t>
            </a:r>
          </a:p>
          <a:p>
            <a:pPr lvl="2"/>
            <a:r>
              <a:rPr lang="en-US" altLang="en-US" sz="2800" dirty="0"/>
              <a:t>Trivial solution </a:t>
            </a:r>
            <a:r>
              <a:rPr lang="en-US" altLang="en-US" sz="2800" dirty="0" err="1"/>
              <a:t>jika</a:t>
            </a:r>
            <a:r>
              <a:rPr lang="en-US" altLang="en-US" sz="2800" dirty="0"/>
              <a:t> </a:t>
            </a:r>
            <a:r>
              <a:rPr lang="en-US" altLang="en-US" sz="2800" b="1" dirty="0"/>
              <a:t>x </a:t>
            </a:r>
            <a:r>
              <a:rPr lang="en-US" altLang="en-US" sz="2800" dirty="0"/>
              <a:t>= 0</a:t>
            </a:r>
          </a:p>
          <a:p>
            <a:pPr lvl="2"/>
            <a:r>
              <a:rPr lang="en-US" altLang="en-US" sz="2800" dirty="0"/>
              <a:t>Nontrivial solution </a:t>
            </a:r>
            <a:r>
              <a:rPr lang="en-US" altLang="en-US" sz="2800" dirty="0" err="1"/>
              <a:t>terjadi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ketika</a:t>
            </a:r>
            <a:r>
              <a:rPr lang="en-US" altLang="en-US" sz="2800" dirty="0"/>
              <a:t> det(</a:t>
            </a:r>
            <a:r>
              <a:rPr lang="en-US" altLang="en-US" sz="2800" b="1" dirty="0"/>
              <a:t>A</a:t>
            </a:r>
            <a:r>
              <a:rPr lang="en-US" altLang="en-US" sz="2800" dirty="0"/>
              <a:t> -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b="1" dirty="0"/>
              <a:t>I</a:t>
            </a:r>
            <a:r>
              <a:rPr lang="en-US" altLang="en-US" sz="2800" dirty="0"/>
              <a:t>) = 0</a:t>
            </a:r>
          </a:p>
          <a:p>
            <a:r>
              <a:rPr lang="en-US" altLang="en-US" sz="3200" dirty="0" err="1"/>
              <a:t>Apakah</a:t>
            </a:r>
            <a:r>
              <a:rPr lang="en-US" altLang="en-US" sz="3200" dirty="0"/>
              <a:t> eigenvectors </a:t>
            </a:r>
            <a:r>
              <a:rPr lang="en-US" altLang="en-US" sz="3200" dirty="0" err="1"/>
              <a:t>itu</a:t>
            </a:r>
            <a:r>
              <a:rPr lang="en-US" altLang="en-US" sz="3200" dirty="0"/>
              <a:t> unique?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eigenvector,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b="1" dirty="0"/>
              <a:t>x </a:t>
            </a:r>
            <a:r>
              <a:rPr lang="en-US" altLang="en-US" sz="2800" dirty="0"/>
              <a:t> juga eigenvector dan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eigenvalue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800" b="1" dirty="0"/>
              <a:t>A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b="1" dirty="0"/>
              <a:t>x</a:t>
            </a:r>
            <a:r>
              <a:rPr lang="en-US" altLang="en-US" sz="2800" dirty="0"/>
              <a:t>) = 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dirty="0"/>
              <a:t>(</a:t>
            </a:r>
            <a:r>
              <a:rPr lang="en-US" altLang="en-US" sz="2800" b="1" dirty="0"/>
              <a:t>Ax</a:t>
            </a:r>
            <a:r>
              <a:rPr lang="en-US" altLang="en-US" sz="2800" dirty="0"/>
              <a:t>) = 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b="1" dirty="0"/>
              <a:t>x</a:t>
            </a:r>
            <a:r>
              <a:rPr lang="en-US" altLang="en-US" sz="2800" dirty="0"/>
              <a:t>) = </a:t>
            </a:r>
            <a:r>
              <a:rPr lang="en-US" altLang="en-US" sz="2800" dirty="0">
                <a:sym typeface="Symbol" panose="05050102010706020507" pitchFamily="18" charset="2"/>
              </a:rPr>
              <a:t></a:t>
            </a:r>
            <a:r>
              <a:rPr lang="en-US" altLang="en-US" sz="2800" dirty="0"/>
              <a:t>(</a:t>
            </a:r>
            <a:r>
              <a:rPr lang="en-US" altLang="en-US" sz="2800" dirty="0">
                <a:sym typeface="Symbol" panose="05050102010706020507" pitchFamily="18" charset="2"/>
              </a:rPr>
              <a:t></a:t>
            </a:r>
            <a:r>
              <a:rPr lang="en-US" altLang="en-US" sz="2800" b="1" dirty="0"/>
              <a:t>x</a:t>
            </a:r>
            <a:r>
              <a:rPr lang="en-US" altLang="en-US" sz="28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1D88-3CE5-194C-BA3D-1C99BE8E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A2DD-CB02-BCE3-8DEE-CF679DA3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5F57-EC5A-4669-79EA-C9ED12E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355A3E-4E35-4D8B-A3F2-2E691318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246" y="1139487"/>
            <a:ext cx="7447590" cy="5718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192A-CD11-464A-99D4-165B8366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22" y="198648"/>
            <a:ext cx="6228390" cy="1164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1938A-1909-DCE0-6BF3-99398846B986}"/>
              </a:ext>
            </a:extLst>
          </p:cNvPr>
          <p:cNvSpPr txBox="1"/>
          <p:nvPr/>
        </p:nvSpPr>
        <p:spPr>
          <a:xfrm>
            <a:off x="785951" y="550058"/>
            <a:ext cx="11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CA6B-A55E-EA38-2F0B-D715767D38AF}"/>
              </a:ext>
            </a:extLst>
          </p:cNvPr>
          <p:cNvSpPr txBox="1"/>
          <p:nvPr/>
        </p:nvSpPr>
        <p:spPr>
          <a:xfrm>
            <a:off x="4956169" y="1467954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Solusi:</a:t>
            </a:r>
          </a:p>
        </p:txBody>
      </p:sp>
    </p:spTree>
    <p:extLst>
      <p:ext uri="{BB962C8B-B14F-4D97-AF65-F5344CB8AC3E}">
        <p14:creationId xmlns:p14="http://schemas.microsoft.com/office/powerpoint/2010/main" val="11044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411CC5-EFA5-47CD-AA94-20FAD91EF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459" y="164356"/>
            <a:ext cx="3666126" cy="1393630"/>
          </a:xfr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60C6A1-6403-4FE1-9CE5-B77E8DA56B21}"/>
              </a:ext>
            </a:extLst>
          </p:cNvPr>
          <p:cNvGrpSpPr/>
          <p:nvPr/>
        </p:nvGrpSpPr>
        <p:grpSpPr>
          <a:xfrm>
            <a:off x="175953" y="1521145"/>
            <a:ext cx="6212579" cy="4560463"/>
            <a:chOff x="502988" y="2685778"/>
            <a:chExt cx="5524500" cy="33194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2223F6-1154-48B0-9B7C-0E79A329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88" y="2938191"/>
              <a:ext cx="5524500" cy="30670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D5A6AC6-18C4-472F-8673-B5729190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85" y="2685778"/>
              <a:ext cx="1095375" cy="504825"/>
            </a:xfrm>
            <a:prstGeom prst="rect">
              <a:avLst/>
            </a:prstGeom>
          </p:spPr>
        </p:pic>
      </p:grp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EF4A68-60C4-4BFE-AFD4-1A0A4251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8</a:t>
            </a:fld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05726F-33EE-442E-97CB-D48868A8D235}"/>
              </a:ext>
            </a:extLst>
          </p:cNvPr>
          <p:cNvCxnSpPr>
            <a:cxnSpLocks/>
          </p:cNvCxnSpPr>
          <p:nvPr/>
        </p:nvCxnSpPr>
        <p:spPr>
          <a:xfrm>
            <a:off x="1601381" y="1734684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46F9638-DEF6-4650-9938-ABE32691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990" y="1225870"/>
            <a:ext cx="1019175" cy="2952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46006-B021-4A51-BD09-BD15BB425B86}"/>
              </a:ext>
            </a:extLst>
          </p:cNvPr>
          <p:cNvCxnSpPr>
            <a:cxnSpLocks/>
          </p:cNvCxnSpPr>
          <p:nvPr/>
        </p:nvCxnSpPr>
        <p:spPr>
          <a:xfrm>
            <a:off x="6429337" y="1840686"/>
            <a:ext cx="0" cy="363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3BDAAE8-B23E-40F5-A0ED-AFCA872DD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616" y="1840685"/>
            <a:ext cx="5723509" cy="4338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296CC-B3E3-52A7-88C4-964A54F03491}"/>
              </a:ext>
            </a:extLst>
          </p:cNvPr>
          <p:cNvSpPr txBox="1"/>
          <p:nvPr/>
        </p:nvSpPr>
        <p:spPr>
          <a:xfrm>
            <a:off x="785951" y="550058"/>
            <a:ext cx="11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B7798-E1D6-CA5E-609B-83519A35F7DF}"/>
              </a:ext>
            </a:extLst>
          </p:cNvPr>
          <p:cNvSpPr txBox="1"/>
          <p:nvPr/>
        </p:nvSpPr>
        <p:spPr>
          <a:xfrm>
            <a:off x="460525" y="144853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Solusi:</a:t>
            </a:r>
          </a:p>
        </p:txBody>
      </p:sp>
    </p:spTree>
    <p:extLst>
      <p:ext uri="{BB962C8B-B14F-4D97-AF65-F5344CB8AC3E}">
        <p14:creationId xmlns:p14="http://schemas.microsoft.com/office/powerpoint/2010/main" val="24554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CB75-C597-BBAA-FE40-BE79E9E9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449F-9B68-A93A-7E68-CE4EC7BC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BAAC-4DD6-B0CC-7537-1D8D429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1B5DD-E022-0897-DEC3-05F1A3E1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08948"/>
            <a:ext cx="1807489" cy="878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8D3CB-7D1E-9DBE-CDCC-2F3191DDE734}"/>
              </a:ext>
            </a:extLst>
          </p:cNvPr>
          <p:cNvSpPr txBox="1"/>
          <p:nvPr/>
        </p:nvSpPr>
        <p:spPr>
          <a:xfrm>
            <a:off x="554762" y="447284"/>
            <a:ext cx="128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Latihan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CA73C-D58B-6D35-D4C6-D20C6B1F4CDC}"/>
              </a:ext>
            </a:extLst>
          </p:cNvPr>
          <p:cNvSpPr txBox="1"/>
          <p:nvPr/>
        </p:nvSpPr>
        <p:spPr>
          <a:xfrm>
            <a:off x="2057399" y="447284"/>
            <a:ext cx="8236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Find the eigenvalues of A, and for each eigenvalue, find an eigenvector where</a:t>
            </a:r>
          </a:p>
        </p:txBody>
      </p:sp>
    </p:spTree>
    <p:extLst>
      <p:ext uri="{BB962C8B-B14F-4D97-AF65-F5344CB8AC3E}">
        <p14:creationId xmlns:p14="http://schemas.microsoft.com/office/powerpoint/2010/main" val="3463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10187</TotalTime>
  <Words>361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ADLaM Display</vt:lpstr>
      <vt:lpstr>Arial</vt:lpstr>
      <vt:lpstr>Calibri</vt:lpstr>
      <vt:lpstr>Calibri Light</vt:lpstr>
      <vt:lpstr>MT2MIT</vt:lpstr>
      <vt:lpstr>MT2SYT</vt:lpstr>
      <vt:lpstr>Times</vt:lpstr>
      <vt:lpstr>Wingdings</vt:lpstr>
      <vt:lpstr>Office Theme</vt:lpstr>
      <vt:lpstr>LINEAR ALGEBRA</vt:lpstr>
      <vt:lpstr>Outline</vt:lpstr>
      <vt:lpstr>Eigen Vectors and Eigen Values</vt:lpstr>
      <vt:lpstr>Eigen Values and Eigen Vectors</vt:lpstr>
      <vt:lpstr>Eigen Values and Eigen Vectors</vt:lpstr>
      <vt:lpstr>Eigen Values and Eigen Vectors</vt:lpstr>
      <vt:lpstr>PowerPoint Presentation</vt:lpstr>
      <vt:lpstr>PowerPoint Presentation</vt:lpstr>
      <vt:lpstr>PowerPoint Presentation</vt:lpstr>
      <vt:lpstr>THE CHARACTERISTIC EQUATION </vt:lpstr>
      <vt:lpstr>Characteristic Equation</vt:lpstr>
      <vt:lpstr>Similarity</vt:lpstr>
      <vt:lpstr>DIAGONALITY</vt:lpstr>
      <vt:lpstr>Diagonalization</vt:lpstr>
      <vt:lpstr>EIGEN VECTORS AND LINEAR TRANSFORMATIONS</vt:lpstr>
      <vt:lpstr>Linear Transformations</vt:lpstr>
      <vt:lpstr>Linear Transformations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Siska Arifiani</dc:creator>
  <cp:lastModifiedBy>Chastine Fatichah</cp:lastModifiedBy>
  <cp:revision>268</cp:revision>
  <dcterms:created xsi:type="dcterms:W3CDTF">2023-08-23T02:42:38Z</dcterms:created>
  <dcterms:modified xsi:type="dcterms:W3CDTF">2023-11-10T11:41:11Z</dcterms:modified>
</cp:coreProperties>
</file>