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57" r:id="rId3"/>
    <p:sldId id="266" r:id="rId4"/>
    <p:sldId id="267" r:id="rId5"/>
    <p:sldId id="290" r:id="rId6"/>
    <p:sldId id="296" r:id="rId7"/>
    <p:sldId id="291" r:id="rId8"/>
    <p:sldId id="292" r:id="rId9"/>
    <p:sldId id="293" r:id="rId10"/>
    <p:sldId id="297" r:id="rId11"/>
    <p:sldId id="299" r:id="rId12"/>
    <p:sldId id="295" r:id="rId13"/>
    <p:sldId id="367" r:id="rId14"/>
    <p:sldId id="368" r:id="rId15"/>
    <p:sldId id="298" r:id="rId16"/>
    <p:sldId id="381" r:id="rId17"/>
    <p:sldId id="382" r:id="rId18"/>
    <p:sldId id="300" r:id="rId19"/>
    <p:sldId id="389" r:id="rId20"/>
    <p:sldId id="30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85981"/>
  </p:normalViewPr>
  <p:slideViewPr>
    <p:cSldViewPr snapToGrid="0">
      <p:cViewPr>
        <p:scale>
          <a:sx n="111" d="100"/>
          <a:sy n="111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73066-2C23-D842-9196-119D51366562}" type="doc">
      <dgm:prSet loTypeId="urn:microsoft.com/office/officeart/2005/8/layout/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A7689E4-425C-7F43-ACC1-D42B4E38616A}">
      <dgm:prSet phldrT="[Text]" custT="1"/>
      <dgm:spPr/>
      <dgm:t>
        <a:bodyPr/>
        <a:lstStyle/>
        <a:p>
          <a:r>
            <a:rPr lang="en-US" sz="1800" dirty="0"/>
            <a:t>[1] Vector Space and Sub Space</a:t>
          </a:r>
        </a:p>
      </dgm:t>
    </dgm:pt>
    <dgm:pt modelId="{FDE3D16C-426B-A546-8576-2F1E4269A903}" type="parTrans" cxnId="{340CFB6A-A4EE-0348-8C22-A3672FBC4A8B}">
      <dgm:prSet/>
      <dgm:spPr/>
      <dgm:t>
        <a:bodyPr/>
        <a:lstStyle/>
        <a:p>
          <a:endParaRPr lang="en-US" sz="2400"/>
        </a:p>
      </dgm:t>
    </dgm:pt>
    <dgm:pt modelId="{89985164-1696-4F41-AB09-90163E7862A4}" type="sibTrans" cxnId="{340CFB6A-A4EE-0348-8C22-A3672FBC4A8B}">
      <dgm:prSet/>
      <dgm:spPr/>
      <dgm:t>
        <a:bodyPr/>
        <a:lstStyle/>
        <a:p>
          <a:endParaRPr lang="en-US" sz="2400"/>
        </a:p>
      </dgm:t>
    </dgm:pt>
    <dgm:pt modelId="{A7714CAB-C7A2-B840-8821-BFCCD8D6A341}">
      <dgm:prSet custT="1"/>
      <dgm:spPr/>
      <dgm:t>
        <a:bodyPr/>
        <a:lstStyle/>
        <a:p>
          <a:r>
            <a:rPr lang="en-US" sz="1800" dirty="0"/>
            <a:t>[2] </a:t>
          </a:r>
          <a:r>
            <a:rPr lang="en-ID" sz="1800" dirty="0"/>
            <a:t>Null Spaces, Column Spaces, and Linear Transformations </a:t>
          </a:r>
          <a:endParaRPr lang="en-US" sz="1800" dirty="0"/>
        </a:p>
      </dgm:t>
    </dgm:pt>
    <dgm:pt modelId="{B65545F9-330B-7F47-9908-195FBABF3A96}" type="parTrans" cxnId="{B7382E33-6231-484C-831F-DA24C78B25FB}">
      <dgm:prSet/>
      <dgm:spPr/>
      <dgm:t>
        <a:bodyPr/>
        <a:lstStyle/>
        <a:p>
          <a:endParaRPr lang="en-US" sz="2400"/>
        </a:p>
      </dgm:t>
    </dgm:pt>
    <dgm:pt modelId="{890F367A-C724-7C4F-B55B-FCF23F841D3C}" type="sibTrans" cxnId="{B7382E33-6231-484C-831F-DA24C78B25FB}">
      <dgm:prSet/>
      <dgm:spPr/>
      <dgm:t>
        <a:bodyPr/>
        <a:lstStyle/>
        <a:p>
          <a:endParaRPr lang="en-US" sz="2400"/>
        </a:p>
      </dgm:t>
    </dgm:pt>
    <dgm:pt modelId="{22A2AB95-89AB-0340-8C66-B27C240A6437}">
      <dgm:prSet custT="1"/>
      <dgm:spPr/>
      <dgm:t>
        <a:bodyPr/>
        <a:lstStyle/>
        <a:p>
          <a:r>
            <a:rPr lang="en-ID" sz="1800" dirty="0"/>
            <a:t>[3] </a:t>
          </a:r>
          <a:r>
            <a:rPr lang="en-US" sz="1800" dirty="0"/>
            <a:t>Linearly Independent Sets; Bases</a:t>
          </a:r>
          <a:endParaRPr lang="en-ID" sz="1800" dirty="0"/>
        </a:p>
      </dgm:t>
    </dgm:pt>
    <dgm:pt modelId="{1059C61F-F162-F54B-930E-3EB8CD06808A}" type="parTrans" cxnId="{5675230F-AEEE-3F4B-B7C8-5E6518F941C0}">
      <dgm:prSet/>
      <dgm:spPr/>
      <dgm:t>
        <a:bodyPr/>
        <a:lstStyle/>
        <a:p>
          <a:endParaRPr lang="en-US" sz="2400"/>
        </a:p>
      </dgm:t>
    </dgm:pt>
    <dgm:pt modelId="{B07DA28E-FBB6-3D4F-90B2-36C9DCD448E3}" type="sibTrans" cxnId="{5675230F-AEEE-3F4B-B7C8-5E6518F941C0}">
      <dgm:prSet/>
      <dgm:spPr/>
      <dgm:t>
        <a:bodyPr/>
        <a:lstStyle/>
        <a:p>
          <a:endParaRPr lang="en-US" sz="2400"/>
        </a:p>
      </dgm:t>
    </dgm:pt>
    <dgm:pt modelId="{2E50D115-8C2D-734D-BC15-4D75A83B3F3E}">
      <dgm:prSet custT="1"/>
      <dgm:spPr/>
      <dgm:t>
        <a:bodyPr/>
        <a:lstStyle/>
        <a:p>
          <a:r>
            <a:rPr lang="en-ID" sz="1800" dirty="0"/>
            <a:t>[4] </a:t>
          </a:r>
          <a:r>
            <a:rPr lang="en-US" sz="1800" dirty="0"/>
            <a:t>Coordinate Systems</a:t>
          </a:r>
          <a:endParaRPr lang="en-ID" sz="1800" dirty="0"/>
        </a:p>
      </dgm:t>
    </dgm:pt>
    <dgm:pt modelId="{82B1399D-35FA-F74D-A9A7-82C13327DE05}" type="parTrans" cxnId="{B1F0196B-9EE9-9D45-A6F2-CEA7B25E4CAF}">
      <dgm:prSet/>
      <dgm:spPr/>
      <dgm:t>
        <a:bodyPr/>
        <a:lstStyle/>
        <a:p>
          <a:endParaRPr lang="en-US"/>
        </a:p>
      </dgm:t>
    </dgm:pt>
    <dgm:pt modelId="{BC725446-B032-8844-B2C6-D165267D54C0}" type="sibTrans" cxnId="{B1F0196B-9EE9-9D45-A6F2-CEA7B25E4CAF}">
      <dgm:prSet/>
      <dgm:spPr/>
      <dgm:t>
        <a:bodyPr/>
        <a:lstStyle/>
        <a:p>
          <a:endParaRPr lang="en-US"/>
        </a:p>
      </dgm:t>
    </dgm:pt>
    <dgm:pt modelId="{31D4C129-A56B-BD4A-A8C5-6F40D4F15DF8}">
      <dgm:prSet custT="1"/>
      <dgm:spPr/>
      <dgm:t>
        <a:bodyPr/>
        <a:lstStyle/>
        <a:p>
          <a:r>
            <a:rPr lang="en-ID" sz="1800" dirty="0"/>
            <a:t>[5] The Dimension of A Vector Space </a:t>
          </a:r>
        </a:p>
      </dgm:t>
    </dgm:pt>
    <dgm:pt modelId="{D9BE74D1-3A9C-6841-BED3-A98B1EA59252}" type="parTrans" cxnId="{B42BC990-62A5-B945-813B-628E0026D2BD}">
      <dgm:prSet/>
      <dgm:spPr/>
      <dgm:t>
        <a:bodyPr/>
        <a:lstStyle/>
        <a:p>
          <a:endParaRPr lang="en-US"/>
        </a:p>
      </dgm:t>
    </dgm:pt>
    <dgm:pt modelId="{99FE9012-22BC-E743-81F9-62631E5CA5A4}" type="sibTrans" cxnId="{B42BC990-62A5-B945-813B-628E0026D2BD}">
      <dgm:prSet/>
      <dgm:spPr/>
      <dgm:t>
        <a:bodyPr/>
        <a:lstStyle/>
        <a:p>
          <a:endParaRPr lang="en-US"/>
        </a:p>
      </dgm:t>
    </dgm:pt>
    <dgm:pt modelId="{85033B6B-231B-3F4C-8D4F-7B073C759DC6}" type="pres">
      <dgm:prSet presAssocID="{75773066-2C23-D842-9196-119D51366562}" presName="linear" presStyleCnt="0">
        <dgm:presLayoutVars>
          <dgm:dir/>
          <dgm:animLvl val="lvl"/>
          <dgm:resizeHandles val="exact"/>
        </dgm:presLayoutVars>
      </dgm:prSet>
      <dgm:spPr/>
    </dgm:pt>
    <dgm:pt modelId="{6B989D22-0DE9-C743-A327-67659799D941}" type="pres">
      <dgm:prSet presAssocID="{7A7689E4-425C-7F43-ACC1-D42B4E38616A}" presName="parentLin" presStyleCnt="0"/>
      <dgm:spPr/>
    </dgm:pt>
    <dgm:pt modelId="{DFA5DD7A-14AD-0746-A983-1A552D1A99F2}" type="pres">
      <dgm:prSet presAssocID="{7A7689E4-425C-7F43-ACC1-D42B4E38616A}" presName="parentLeftMargin" presStyleLbl="node1" presStyleIdx="0" presStyleCnt="5"/>
      <dgm:spPr/>
    </dgm:pt>
    <dgm:pt modelId="{06B6F583-BE5E-B44B-8B15-EF0AA81A8C4A}" type="pres">
      <dgm:prSet presAssocID="{7A7689E4-425C-7F43-ACC1-D42B4E38616A}" presName="parentText" presStyleLbl="node1" presStyleIdx="0" presStyleCnt="5" custScaleX="125470">
        <dgm:presLayoutVars>
          <dgm:chMax val="0"/>
          <dgm:bulletEnabled val="1"/>
        </dgm:presLayoutVars>
      </dgm:prSet>
      <dgm:spPr/>
    </dgm:pt>
    <dgm:pt modelId="{062CF3BA-C3B9-8448-95A4-04A223A2F439}" type="pres">
      <dgm:prSet presAssocID="{7A7689E4-425C-7F43-ACC1-D42B4E38616A}" presName="negativeSpace" presStyleCnt="0"/>
      <dgm:spPr/>
    </dgm:pt>
    <dgm:pt modelId="{7B58E2DF-CE5C-B14C-899A-D6BBD8977EFA}" type="pres">
      <dgm:prSet presAssocID="{7A7689E4-425C-7F43-ACC1-D42B4E38616A}" presName="childText" presStyleLbl="conFgAcc1" presStyleIdx="0" presStyleCnt="5">
        <dgm:presLayoutVars>
          <dgm:bulletEnabled val="1"/>
        </dgm:presLayoutVars>
      </dgm:prSet>
      <dgm:spPr/>
    </dgm:pt>
    <dgm:pt modelId="{86F5B6EC-DFDC-A54B-9B51-EC620D0EAC3A}" type="pres">
      <dgm:prSet presAssocID="{89985164-1696-4F41-AB09-90163E7862A4}" presName="spaceBetweenRectangles" presStyleCnt="0"/>
      <dgm:spPr/>
    </dgm:pt>
    <dgm:pt modelId="{4C7BCA10-8D1A-8F47-8A33-20E1529ADFC0}" type="pres">
      <dgm:prSet presAssocID="{A7714CAB-C7A2-B840-8821-BFCCD8D6A341}" presName="parentLin" presStyleCnt="0"/>
      <dgm:spPr/>
    </dgm:pt>
    <dgm:pt modelId="{75EA1B56-5EE2-B345-8BD5-B3F16C810A19}" type="pres">
      <dgm:prSet presAssocID="{A7714CAB-C7A2-B840-8821-BFCCD8D6A341}" presName="parentLeftMargin" presStyleLbl="node1" presStyleIdx="0" presStyleCnt="5"/>
      <dgm:spPr/>
    </dgm:pt>
    <dgm:pt modelId="{61F441DE-3C7B-8345-9133-8C8DE9A15E58}" type="pres">
      <dgm:prSet presAssocID="{A7714CAB-C7A2-B840-8821-BFCCD8D6A341}" presName="parentText" presStyleLbl="node1" presStyleIdx="1" presStyleCnt="5" custScaleX="125022">
        <dgm:presLayoutVars>
          <dgm:chMax val="0"/>
          <dgm:bulletEnabled val="1"/>
        </dgm:presLayoutVars>
      </dgm:prSet>
      <dgm:spPr/>
    </dgm:pt>
    <dgm:pt modelId="{9182F34B-2F22-664A-A350-BE44E947111C}" type="pres">
      <dgm:prSet presAssocID="{A7714CAB-C7A2-B840-8821-BFCCD8D6A341}" presName="negativeSpace" presStyleCnt="0"/>
      <dgm:spPr/>
    </dgm:pt>
    <dgm:pt modelId="{10594EAF-B68E-174E-8657-AA3F94D344BE}" type="pres">
      <dgm:prSet presAssocID="{A7714CAB-C7A2-B840-8821-BFCCD8D6A341}" presName="childText" presStyleLbl="conFgAcc1" presStyleIdx="1" presStyleCnt="5">
        <dgm:presLayoutVars>
          <dgm:bulletEnabled val="1"/>
        </dgm:presLayoutVars>
      </dgm:prSet>
      <dgm:spPr/>
    </dgm:pt>
    <dgm:pt modelId="{AFF9D99A-5CE3-7C40-8307-01C0A0171A40}" type="pres">
      <dgm:prSet presAssocID="{890F367A-C724-7C4F-B55B-FCF23F841D3C}" presName="spaceBetweenRectangles" presStyleCnt="0"/>
      <dgm:spPr/>
    </dgm:pt>
    <dgm:pt modelId="{B448E96C-0F57-0141-A105-4072D9BBFE89}" type="pres">
      <dgm:prSet presAssocID="{22A2AB95-89AB-0340-8C66-B27C240A6437}" presName="parentLin" presStyleCnt="0"/>
      <dgm:spPr/>
    </dgm:pt>
    <dgm:pt modelId="{665B48A6-A840-5842-9B05-48134B5064D3}" type="pres">
      <dgm:prSet presAssocID="{22A2AB95-89AB-0340-8C66-B27C240A6437}" presName="parentLeftMargin" presStyleLbl="node1" presStyleIdx="1" presStyleCnt="5"/>
      <dgm:spPr/>
    </dgm:pt>
    <dgm:pt modelId="{522BE551-9F29-0248-81AE-5CB6BDEF8DF7}" type="pres">
      <dgm:prSet presAssocID="{22A2AB95-89AB-0340-8C66-B27C240A6437}" presName="parentText" presStyleLbl="node1" presStyleIdx="2" presStyleCnt="5" custScaleX="124576">
        <dgm:presLayoutVars>
          <dgm:chMax val="0"/>
          <dgm:bulletEnabled val="1"/>
        </dgm:presLayoutVars>
      </dgm:prSet>
      <dgm:spPr/>
    </dgm:pt>
    <dgm:pt modelId="{BB5A682C-D368-A849-8F6C-44FFC08F17FC}" type="pres">
      <dgm:prSet presAssocID="{22A2AB95-89AB-0340-8C66-B27C240A6437}" presName="negativeSpace" presStyleCnt="0"/>
      <dgm:spPr/>
    </dgm:pt>
    <dgm:pt modelId="{CD4BE9F6-5251-0B4B-8279-33AB8F6FF1EF}" type="pres">
      <dgm:prSet presAssocID="{22A2AB95-89AB-0340-8C66-B27C240A6437}" presName="childText" presStyleLbl="conFgAcc1" presStyleIdx="2" presStyleCnt="5">
        <dgm:presLayoutVars>
          <dgm:bulletEnabled val="1"/>
        </dgm:presLayoutVars>
      </dgm:prSet>
      <dgm:spPr/>
    </dgm:pt>
    <dgm:pt modelId="{4D7AA67B-527D-9846-9653-B06BCA099CB5}" type="pres">
      <dgm:prSet presAssocID="{B07DA28E-FBB6-3D4F-90B2-36C9DCD448E3}" presName="spaceBetweenRectangles" presStyleCnt="0"/>
      <dgm:spPr/>
    </dgm:pt>
    <dgm:pt modelId="{1A3331FD-04CB-3A44-B012-06CAE22CC3C7}" type="pres">
      <dgm:prSet presAssocID="{2E50D115-8C2D-734D-BC15-4D75A83B3F3E}" presName="parentLin" presStyleCnt="0"/>
      <dgm:spPr/>
    </dgm:pt>
    <dgm:pt modelId="{DF9140F4-AE57-944B-93C2-50003D2C1FD8}" type="pres">
      <dgm:prSet presAssocID="{2E50D115-8C2D-734D-BC15-4D75A83B3F3E}" presName="parentLeftMargin" presStyleLbl="node1" presStyleIdx="2" presStyleCnt="5"/>
      <dgm:spPr/>
    </dgm:pt>
    <dgm:pt modelId="{B35BBF06-D493-7D48-BAD7-B39F367079C0}" type="pres">
      <dgm:prSet presAssocID="{2E50D115-8C2D-734D-BC15-4D75A83B3F3E}" presName="parentText" presStyleLbl="node1" presStyleIdx="3" presStyleCnt="5" custScaleX="124957">
        <dgm:presLayoutVars>
          <dgm:chMax val="0"/>
          <dgm:bulletEnabled val="1"/>
        </dgm:presLayoutVars>
      </dgm:prSet>
      <dgm:spPr/>
    </dgm:pt>
    <dgm:pt modelId="{00526814-C555-9F47-91CA-5412D522BB06}" type="pres">
      <dgm:prSet presAssocID="{2E50D115-8C2D-734D-BC15-4D75A83B3F3E}" presName="negativeSpace" presStyleCnt="0"/>
      <dgm:spPr/>
    </dgm:pt>
    <dgm:pt modelId="{4D544376-10E3-DB45-BAFD-9A55038E3578}" type="pres">
      <dgm:prSet presAssocID="{2E50D115-8C2D-734D-BC15-4D75A83B3F3E}" presName="childText" presStyleLbl="conFgAcc1" presStyleIdx="3" presStyleCnt="5">
        <dgm:presLayoutVars>
          <dgm:bulletEnabled val="1"/>
        </dgm:presLayoutVars>
      </dgm:prSet>
      <dgm:spPr/>
    </dgm:pt>
    <dgm:pt modelId="{D6679558-B2A2-3642-A259-903D9DAE2084}" type="pres">
      <dgm:prSet presAssocID="{BC725446-B032-8844-B2C6-D165267D54C0}" presName="spaceBetweenRectangles" presStyleCnt="0"/>
      <dgm:spPr/>
    </dgm:pt>
    <dgm:pt modelId="{B698EC4C-5EF9-AA4C-884A-1D7D29D8D225}" type="pres">
      <dgm:prSet presAssocID="{31D4C129-A56B-BD4A-A8C5-6F40D4F15DF8}" presName="parentLin" presStyleCnt="0"/>
      <dgm:spPr/>
    </dgm:pt>
    <dgm:pt modelId="{B2FF4F51-AC19-264B-A9C2-25865DD2B7E1}" type="pres">
      <dgm:prSet presAssocID="{31D4C129-A56B-BD4A-A8C5-6F40D4F15DF8}" presName="parentLeftMargin" presStyleLbl="node1" presStyleIdx="3" presStyleCnt="5"/>
      <dgm:spPr/>
    </dgm:pt>
    <dgm:pt modelId="{F7D2FCED-0339-B842-B802-EAA1632D3472}" type="pres">
      <dgm:prSet presAssocID="{31D4C129-A56B-BD4A-A8C5-6F40D4F15DF8}" presName="parentText" presStyleLbl="node1" presStyleIdx="4" presStyleCnt="5" custScaleX="124064">
        <dgm:presLayoutVars>
          <dgm:chMax val="0"/>
          <dgm:bulletEnabled val="1"/>
        </dgm:presLayoutVars>
      </dgm:prSet>
      <dgm:spPr/>
    </dgm:pt>
    <dgm:pt modelId="{B7C0F69D-31E1-604F-9B74-4CC3250C34EA}" type="pres">
      <dgm:prSet presAssocID="{31D4C129-A56B-BD4A-A8C5-6F40D4F15DF8}" presName="negativeSpace" presStyleCnt="0"/>
      <dgm:spPr/>
    </dgm:pt>
    <dgm:pt modelId="{48CD5C98-4686-8E4F-A91C-32F1139D84AD}" type="pres">
      <dgm:prSet presAssocID="{31D4C129-A56B-BD4A-A8C5-6F40D4F15DF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75230F-AEEE-3F4B-B7C8-5E6518F941C0}" srcId="{75773066-2C23-D842-9196-119D51366562}" destId="{22A2AB95-89AB-0340-8C66-B27C240A6437}" srcOrd="2" destOrd="0" parTransId="{1059C61F-F162-F54B-930E-3EB8CD06808A}" sibTransId="{B07DA28E-FBB6-3D4F-90B2-36C9DCD448E3}"/>
    <dgm:cxn modelId="{9BB1801A-CD84-C847-B819-296D998F1498}" type="presOf" srcId="{31D4C129-A56B-BD4A-A8C5-6F40D4F15DF8}" destId="{B2FF4F51-AC19-264B-A9C2-25865DD2B7E1}" srcOrd="0" destOrd="0" presId="urn:microsoft.com/office/officeart/2005/8/layout/list1"/>
    <dgm:cxn modelId="{0FFB1525-EA35-C24B-9C48-C72A520D2E78}" type="presOf" srcId="{22A2AB95-89AB-0340-8C66-B27C240A6437}" destId="{522BE551-9F29-0248-81AE-5CB6BDEF8DF7}" srcOrd="1" destOrd="0" presId="urn:microsoft.com/office/officeart/2005/8/layout/list1"/>
    <dgm:cxn modelId="{4F912E32-EC2D-264B-8026-60EC47DCA5AE}" type="presOf" srcId="{22A2AB95-89AB-0340-8C66-B27C240A6437}" destId="{665B48A6-A840-5842-9B05-48134B5064D3}" srcOrd="0" destOrd="0" presId="urn:microsoft.com/office/officeart/2005/8/layout/list1"/>
    <dgm:cxn modelId="{B7382E33-6231-484C-831F-DA24C78B25FB}" srcId="{75773066-2C23-D842-9196-119D51366562}" destId="{A7714CAB-C7A2-B840-8821-BFCCD8D6A341}" srcOrd="1" destOrd="0" parTransId="{B65545F9-330B-7F47-9908-195FBABF3A96}" sibTransId="{890F367A-C724-7C4F-B55B-FCF23F841D3C}"/>
    <dgm:cxn modelId="{2A13574F-F5F0-874C-81DD-EE744DF64F2C}" type="presOf" srcId="{7A7689E4-425C-7F43-ACC1-D42B4E38616A}" destId="{06B6F583-BE5E-B44B-8B15-EF0AA81A8C4A}" srcOrd="1" destOrd="0" presId="urn:microsoft.com/office/officeart/2005/8/layout/list1"/>
    <dgm:cxn modelId="{C7CBBD52-5136-2741-B4E5-AF6F889C258A}" type="presOf" srcId="{75773066-2C23-D842-9196-119D51366562}" destId="{85033B6B-231B-3F4C-8D4F-7B073C759DC6}" srcOrd="0" destOrd="0" presId="urn:microsoft.com/office/officeart/2005/8/layout/list1"/>
    <dgm:cxn modelId="{E12F465C-CC0B-5A4F-84FB-45F110F9EA3C}" type="presOf" srcId="{A7714CAB-C7A2-B840-8821-BFCCD8D6A341}" destId="{75EA1B56-5EE2-B345-8BD5-B3F16C810A19}" srcOrd="0" destOrd="0" presId="urn:microsoft.com/office/officeart/2005/8/layout/list1"/>
    <dgm:cxn modelId="{EFE4DB5F-23DD-194B-9F1D-3CCC8D6F116A}" type="presOf" srcId="{2E50D115-8C2D-734D-BC15-4D75A83B3F3E}" destId="{B35BBF06-D493-7D48-BAD7-B39F367079C0}" srcOrd="1" destOrd="0" presId="urn:microsoft.com/office/officeart/2005/8/layout/list1"/>
    <dgm:cxn modelId="{B6346164-3009-7A4D-A2EF-90C585C7CA2D}" type="presOf" srcId="{31D4C129-A56B-BD4A-A8C5-6F40D4F15DF8}" destId="{F7D2FCED-0339-B842-B802-EAA1632D3472}" srcOrd="1" destOrd="0" presId="urn:microsoft.com/office/officeart/2005/8/layout/list1"/>
    <dgm:cxn modelId="{340CFB6A-A4EE-0348-8C22-A3672FBC4A8B}" srcId="{75773066-2C23-D842-9196-119D51366562}" destId="{7A7689E4-425C-7F43-ACC1-D42B4E38616A}" srcOrd="0" destOrd="0" parTransId="{FDE3D16C-426B-A546-8576-2F1E4269A903}" sibTransId="{89985164-1696-4F41-AB09-90163E7862A4}"/>
    <dgm:cxn modelId="{B1F0196B-9EE9-9D45-A6F2-CEA7B25E4CAF}" srcId="{75773066-2C23-D842-9196-119D51366562}" destId="{2E50D115-8C2D-734D-BC15-4D75A83B3F3E}" srcOrd="3" destOrd="0" parTransId="{82B1399D-35FA-F74D-A9A7-82C13327DE05}" sibTransId="{BC725446-B032-8844-B2C6-D165267D54C0}"/>
    <dgm:cxn modelId="{B42BC990-62A5-B945-813B-628E0026D2BD}" srcId="{75773066-2C23-D842-9196-119D51366562}" destId="{31D4C129-A56B-BD4A-A8C5-6F40D4F15DF8}" srcOrd="4" destOrd="0" parTransId="{D9BE74D1-3A9C-6841-BED3-A98B1EA59252}" sibTransId="{99FE9012-22BC-E743-81F9-62631E5CA5A4}"/>
    <dgm:cxn modelId="{5C3CB695-C649-2F44-BE41-3BF956F5C8CB}" type="presOf" srcId="{2E50D115-8C2D-734D-BC15-4D75A83B3F3E}" destId="{DF9140F4-AE57-944B-93C2-50003D2C1FD8}" srcOrd="0" destOrd="0" presId="urn:microsoft.com/office/officeart/2005/8/layout/list1"/>
    <dgm:cxn modelId="{7C7788EF-784C-314C-9715-CBE4694F4FE0}" type="presOf" srcId="{A7714CAB-C7A2-B840-8821-BFCCD8D6A341}" destId="{61F441DE-3C7B-8345-9133-8C8DE9A15E58}" srcOrd="1" destOrd="0" presId="urn:microsoft.com/office/officeart/2005/8/layout/list1"/>
    <dgm:cxn modelId="{A8CF2AFE-6FEA-114C-9B51-93D292FEEB11}" type="presOf" srcId="{7A7689E4-425C-7F43-ACC1-D42B4E38616A}" destId="{DFA5DD7A-14AD-0746-A983-1A552D1A99F2}" srcOrd="0" destOrd="0" presId="urn:microsoft.com/office/officeart/2005/8/layout/list1"/>
    <dgm:cxn modelId="{19E62B98-9181-864D-9049-2431B5888E51}" type="presParOf" srcId="{85033B6B-231B-3F4C-8D4F-7B073C759DC6}" destId="{6B989D22-0DE9-C743-A327-67659799D941}" srcOrd="0" destOrd="0" presId="urn:microsoft.com/office/officeart/2005/8/layout/list1"/>
    <dgm:cxn modelId="{BFDEE920-5919-3F40-A74E-D71DD5F7BD36}" type="presParOf" srcId="{6B989D22-0DE9-C743-A327-67659799D941}" destId="{DFA5DD7A-14AD-0746-A983-1A552D1A99F2}" srcOrd="0" destOrd="0" presId="urn:microsoft.com/office/officeart/2005/8/layout/list1"/>
    <dgm:cxn modelId="{D55FE813-D85A-5547-91BA-C3A62FEEFB1F}" type="presParOf" srcId="{6B989D22-0DE9-C743-A327-67659799D941}" destId="{06B6F583-BE5E-B44B-8B15-EF0AA81A8C4A}" srcOrd="1" destOrd="0" presId="urn:microsoft.com/office/officeart/2005/8/layout/list1"/>
    <dgm:cxn modelId="{1CD70471-6D7F-E04C-8499-A982D59E8055}" type="presParOf" srcId="{85033B6B-231B-3F4C-8D4F-7B073C759DC6}" destId="{062CF3BA-C3B9-8448-95A4-04A223A2F439}" srcOrd="1" destOrd="0" presId="urn:microsoft.com/office/officeart/2005/8/layout/list1"/>
    <dgm:cxn modelId="{88247B13-8E2B-2641-BFD3-70398E3DB381}" type="presParOf" srcId="{85033B6B-231B-3F4C-8D4F-7B073C759DC6}" destId="{7B58E2DF-CE5C-B14C-899A-D6BBD8977EFA}" srcOrd="2" destOrd="0" presId="urn:microsoft.com/office/officeart/2005/8/layout/list1"/>
    <dgm:cxn modelId="{397E32F6-5502-0F46-BC22-2317D0B1CF0D}" type="presParOf" srcId="{85033B6B-231B-3F4C-8D4F-7B073C759DC6}" destId="{86F5B6EC-DFDC-A54B-9B51-EC620D0EAC3A}" srcOrd="3" destOrd="0" presId="urn:microsoft.com/office/officeart/2005/8/layout/list1"/>
    <dgm:cxn modelId="{DC23737E-4CD5-5B4C-B07C-1BFFCD21DC76}" type="presParOf" srcId="{85033B6B-231B-3F4C-8D4F-7B073C759DC6}" destId="{4C7BCA10-8D1A-8F47-8A33-20E1529ADFC0}" srcOrd="4" destOrd="0" presId="urn:microsoft.com/office/officeart/2005/8/layout/list1"/>
    <dgm:cxn modelId="{74A6CA25-31BC-EE4C-9F7D-B3B4E2281EA5}" type="presParOf" srcId="{4C7BCA10-8D1A-8F47-8A33-20E1529ADFC0}" destId="{75EA1B56-5EE2-B345-8BD5-B3F16C810A19}" srcOrd="0" destOrd="0" presId="urn:microsoft.com/office/officeart/2005/8/layout/list1"/>
    <dgm:cxn modelId="{80942F80-8A46-A645-9144-422AD258D86D}" type="presParOf" srcId="{4C7BCA10-8D1A-8F47-8A33-20E1529ADFC0}" destId="{61F441DE-3C7B-8345-9133-8C8DE9A15E58}" srcOrd="1" destOrd="0" presId="urn:microsoft.com/office/officeart/2005/8/layout/list1"/>
    <dgm:cxn modelId="{E78C23A9-B591-1E41-888F-C8584E7BC869}" type="presParOf" srcId="{85033B6B-231B-3F4C-8D4F-7B073C759DC6}" destId="{9182F34B-2F22-664A-A350-BE44E947111C}" srcOrd="5" destOrd="0" presId="urn:microsoft.com/office/officeart/2005/8/layout/list1"/>
    <dgm:cxn modelId="{6A1F8EAE-8597-3447-ADB5-1DD4BFE9392F}" type="presParOf" srcId="{85033B6B-231B-3F4C-8D4F-7B073C759DC6}" destId="{10594EAF-B68E-174E-8657-AA3F94D344BE}" srcOrd="6" destOrd="0" presId="urn:microsoft.com/office/officeart/2005/8/layout/list1"/>
    <dgm:cxn modelId="{C1B46B91-EA1C-224C-9AE4-8CAA4B5A65AE}" type="presParOf" srcId="{85033B6B-231B-3F4C-8D4F-7B073C759DC6}" destId="{AFF9D99A-5CE3-7C40-8307-01C0A0171A40}" srcOrd="7" destOrd="0" presId="urn:microsoft.com/office/officeart/2005/8/layout/list1"/>
    <dgm:cxn modelId="{EF35E6CB-1088-3D4C-92A3-A2A76BA4FF83}" type="presParOf" srcId="{85033B6B-231B-3F4C-8D4F-7B073C759DC6}" destId="{B448E96C-0F57-0141-A105-4072D9BBFE89}" srcOrd="8" destOrd="0" presId="urn:microsoft.com/office/officeart/2005/8/layout/list1"/>
    <dgm:cxn modelId="{AD657F0B-C4AD-C549-8C3C-4DFFBE5D765B}" type="presParOf" srcId="{B448E96C-0F57-0141-A105-4072D9BBFE89}" destId="{665B48A6-A840-5842-9B05-48134B5064D3}" srcOrd="0" destOrd="0" presId="urn:microsoft.com/office/officeart/2005/8/layout/list1"/>
    <dgm:cxn modelId="{8C9B7CEE-0925-3C40-A49D-98D31E7F3E69}" type="presParOf" srcId="{B448E96C-0F57-0141-A105-4072D9BBFE89}" destId="{522BE551-9F29-0248-81AE-5CB6BDEF8DF7}" srcOrd="1" destOrd="0" presId="urn:microsoft.com/office/officeart/2005/8/layout/list1"/>
    <dgm:cxn modelId="{5602F6BE-6DDB-5B4C-9EDC-F7A4F7A13BB5}" type="presParOf" srcId="{85033B6B-231B-3F4C-8D4F-7B073C759DC6}" destId="{BB5A682C-D368-A849-8F6C-44FFC08F17FC}" srcOrd="9" destOrd="0" presId="urn:microsoft.com/office/officeart/2005/8/layout/list1"/>
    <dgm:cxn modelId="{AF382575-5B8F-F240-A3CA-A712F93086A0}" type="presParOf" srcId="{85033B6B-231B-3F4C-8D4F-7B073C759DC6}" destId="{CD4BE9F6-5251-0B4B-8279-33AB8F6FF1EF}" srcOrd="10" destOrd="0" presId="urn:microsoft.com/office/officeart/2005/8/layout/list1"/>
    <dgm:cxn modelId="{1310E81E-5668-104A-874F-3F3F3FAC725C}" type="presParOf" srcId="{85033B6B-231B-3F4C-8D4F-7B073C759DC6}" destId="{4D7AA67B-527D-9846-9653-B06BCA099CB5}" srcOrd="11" destOrd="0" presId="urn:microsoft.com/office/officeart/2005/8/layout/list1"/>
    <dgm:cxn modelId="{6FD51DFC-31A2-BA41-8974-B6EB8753DC73}" type="presParOf" srcId="{85033B6B-231B-3F4C-8D4F-7B073C759DC6}" destId="{1A3331FD-04CB-3A44-B012-06CAE22CC3C7}" srcOrd="12" destOrd="0" presId="urn:microsoft.com/office/officeart/2005/8/layout/list1"/>
    <dgm:cxn modelId="{79F6D848-429E-8541-BD53-642A3394AE95}" type="presParOf" srcId="{1A3331FD-04CB-3A44-B012-06CAE22CC3C7}" destId="{DF9140F4-AE57-944B-93C2-50003D2C1FD8}" srcOrd="0" destOrd="0" presId="urn:microsoft.com/office/officeart/2005/8/layout/list1"/>
    <dgm:cxn modelId="{9FC91DDD-B6E6-FC4D-BB96-AAE32E243B5F}" type="presParOf" srcId="{1A3331FD-04CB-3A44-B012-06CAE22CC3C7}" destId="{B35BBF06-D493-7D48-BAD7-B39F367079C0}" srcOrd="1" destOrd="0" presId="urn:microsoft.com/office/officeart/2005/8/layout/list1"/>
    <dgm:cxn modelId="{F77B92C3-D77B-9C4D-80C5-E1937AACA71D}" type="presParOf" srcId="{85033B6B-231B-3F4C-8D4F-7B073C759DC6}" destId="{00526814-C555-9F47-91CA-5412D522BB06}" srcOrd="13" destOrd="0" presId="urn:microsoft.com/office/officeart/2005/8/layout/list1"/>
    <dgm:cxn modelId="{D7FEADA3-0DE7-1D48-BE0A-DD38B6E313DA}" type="presParOf" srcId="{85033B6B-231B-3F4C-8D4F-7B073C759DC6}" destId="{4D544376-10E3-DB45-BAFD-9A55038E3578}" srcOrd="14" destOrd="0" presId="urn:microsoft.com/office/officeart/2005/8/layout/list1"/>
    <dgm:cxn modelId="{2C3B47A4-C59D-2E4D-9212-C3910CA77233}" type="presParOf" srcId="{85033B6B-231B-3F4C-8D4F-7B073C759DC6}" destId="{D6679558-B2A2-3642-A259-903D9DAE2084}" srcOrd="15" destOrd="0" presId="urn:microsoft.com/office/officeart/2005/8/layout/list1"/>
    <dgm:cxn modelId="{8157720D-1E7B-5845-9865-F97C9557D085}" type="presParOf" srcId="{85033B6B-231B-3F4C-8D4F-7B073C759DC6}" destId="{B698EC4C-5EF9-AA4C-884A-1D7D29D8D225}" srcOrd="16" destOrd="0" presId="urn:microsoft.com/office/officeart/2005/8/layout/list1"/>
    <dgm:cxn modelId="{A71AE0D2-B2F4-CB40-9F76-C43B831792D0}" type="presParOf" srcId="{B698EC4C-5EF9-AA4C-884A-1D7D29D8D225}" destId="{B2FF4F51-AC19-264B-A9C2-25865DD2B7E1}" srcOrd="0" destOrd="0" presId="urn:microsoft.com/office/officeart/2005/8/layout/list1"/>
    <dgm:cxn modelId="{780ECB01-CF62-C342-A2A9-97EBD5A3BC71}" type="presParOf" srcId="{B698EC4C-5EF9-AA4C-884A-1D7D29D8D225}" destId="{F7D2FCED-0339-B842-B802-EAA1632D3472}" srcOrd="1" destOrd="0" presId="urn:microsoft.com/office/officeart/2005/8/layout/list1"/>
    <dgm:cxn modelId="{B899B839-E946-6746-9B47-E90306BC39A2}" type="presParOf" srcId="{85033B6B-231B-3F4C-8D4F-7B073C759DC6}" destId="{B7C0F69D-31E1-604F-9B74-4CC3250C34EA}" srcOrd="17" destOrd="0" presId="urn:microsoft.com/office/officeart/2005/8/layout/list1"/>
    <dgm:cxn modelId="{2BF2DF1C-EDFA-C147-AF5F-B85AA6C5A9A8}" type="presParOf" srcId="{85033B6B-231B-3F4C-8D4F-7B073C759DC6}" destId="{48CD5C98-4686-8E4F-A91C-32F1139D84A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8E2DF-CE5C-B14C-899A-D6BBD8977EFA}">
      <dsp:nvSpPr>
        <dsp:cNvPr id="0" name=""/>
        <dsp:cNvSpPr/>
      </dsp:nvSpPr>
      <dsp:spPr>
        <a:xfrm>
          <a:off x="0" y="329259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F583-BE5E-B44B-8B15-EF0AA81A8C4A}">
      <dsp:nvSpPr>
        <dsp:cNvPr id="0" name=""/>
        <dsp:cNvSpPr/>
      </dsp:nvSpPr>
      <dsp:spPr>
        <a:xfrm>
          <a:off x="379664" y="19299"/>
          <a:ext cx="6669102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[1] Vector Space and Sub Space</a:t>
          </a:r>
        </a:p>
      </dsp:txBody>
      <dsp:txXfrm>
        <a:off x="409926" y="49561"/>
        <a:ext cx="6608578" cy="559396"/>
      </dsp:txXfrm>
    </dsp:sp>
    <dsp:sp modelId="{10594EAF-B68E-174E-8657-AA3F94D344BE}">
      <dsp:nvSpPr>
        <dsp:cNvPr id="0" name=""/>
        <dsp:cNvSpPr/>
      </dsp:nvSpPr>
      <dsp:spPr>
        <a:xfrm>
          <a:off x="0" y="1281818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41DE-3C7B-8345-9133-8C8DE9A15E58}">
      <dsp:nvSpPr>
        <dsp:cNvPr id="0" name=""/>
        <dsp:cNvSpPr/>
      </dsp:nvSpPr>
      <dsp:spPr>
        <a:xfrm>
          <a:off x="379664" y="971859"/>
          <a:ext cx="6645290" cy="6199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[2] </a:t>
          </a:r>
          <a:r>
            <a:rPr lang="en-ID" sz="1800" kern="1200" dirty="0"/>
            <a:t>Null Spaces, Column Spaces, and Linear Transformations </a:t>
          </a:r>
          <a:endParaRPr lang="en-US" sz="1800" kern="1200" dirty="0"/>
        </a:p>
      </dsp:txBody>
      <dsp:txXfrm>
        <a:off x="409926" y="1002121"/>
        <a:ext cx="6584766" cy="559396"/>
      </dsp:txXfrm>
    </dsp:sp>
    <dsp:sp modelId="{CD4BE9F6-5251-0B4B-8279-33AB8F6FF1EF}">
      <dsp:nvSpPr>
        <dsp:cNvPr id="0" name=""/>
        <dsp:cNvSpPr/>
      </dsp:nvSpPr>
      <dsp:spPr>
        <a:xfrm>
          <a:off x="0" y="2234378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BE551-9F29-0248-81AE-5CB6BDEF8DF7}">
      <dsp:nvSpPr>
        <dsp:cNvPr id="0" name=""/>
        <dsp:cNvSpPr/>
      </dsp:nvSpPr>
      <dsp:spPr>
        <a:xfrm>
          <a:off x="379664" y="1924419"/>
          <a:ext cx="6621584" cy="6199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[3] </a:t>
          </a:r>
          <a:r>
            <a:rPr lang="en-US" sz="1800" kern="1200" dirty="0"/>
            <a:t>Linearly Independent Sets; Bases</a:t>
          </a:r>
          <a:endParaRPr lang="en-ID" sz="1800" kern="1200" dirty="0"/>
        </a:p>
      </dsp:txBody>
      <dsp:txXfrm>
        <a:off x="409926" y="1954681"/>
        <a:ext cx="6561060" cy="559396"/>
      </dsp:txXfrm>
    </dsp:sp>
    <dsp:sp modelId="{4D544376-10E3-DB45-BAFD-9A55038E3578}">
      <dsp:nvSpPr>
        <dsp:cNvPr id="0" name=""/>
        <dsp:cNvSpPr/>
      </dsp:nvSpPr>
      <dsp:spPr>
        <a:xfrm>
          <a:off x="0" y="3186939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BBF06-D493-7D48-BAD7-B39F367079C0}">
      <dsp:nvSpPr>
        <dsp:cNvPr id="0" name=""/>
        <dsp:cNvSpPr/>
      </dsp:nvSpPr>
      <dsp:spPr>
        <a:xfrm>
          <a:off x="379664" y="2876979"/>
          <a:ext cx="6641835" cy="6199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[4] </a:t>
          </a:r>
          <a:r>
            <a:rPr lang="en-US" sz="1800" kern="1200" dirty="0"/>
            <a:t>Coordinate Systems</a:t>
          </a:r>
          <a:endParaRPr lang="en-ID" sz="1800" kern="1200" dirty="0"/>
        </a:p>
      </dsp:txBody>
      <dsp:txXfrm>
        <a:off x="409926" y="2907241"/>
        <a:ext cx="6581311" cy="559396"/>
      </dsp:txXfrm>
    </dsp:sp>
    <dsp:sp modelId="{48CD5C98-4686-8E4F-A91C-32F1139D84AD}">
      <dsp:nvSpPr>
        <dsp:cNvPr id="0" name=""/>
        <dsp:cNvSpPr/>
      </dsp:nvSpPr>
      <dsp:spPr>
        <a:xfrm>
          <a:off x="0" y="4139499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2FCED-0339-B842-B802-EAA1632D3472}">
      <dsp:nvSpPr>
        <dsp:cNvPr id="0" name=""/>
        <dsp:cNvSpPr/>
      </dsp:nvSpPr>
      <dsp:spPr>
        <a:xfrm>
          <a:off x="379664" y="3829539"/>
          <a:ext cx="6594369" cy="6199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[5] The Dimension of A Vector Space </a:t>
          </a:r>
        </a:p>
      </dsp:txBody>
      <dsp:txXfrm>
        <a:off x="409926" y="3859801"/>
        <a:ext cx="653384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E6645-6234-4841-9194-1F5FB022D19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929DD-E94B-FE4E-99A1-E4B08136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0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5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6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8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9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9FE50488-175B-56D3-49A5-ABD62F2776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9D9B-649E-8406-B7CA-A31F90FF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E59-20DC-7A45-A3BB-B4795A174E7D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E7DE-6E62-1E57-2C5A-459DCA6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B429-1284-1708-BE9B-E4253AA9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4E37CDE-5FFA-3981-5F20-702D8904AE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282"/>
            <a:ext cx="1411563" cy="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randa - Departemen Teknik Informatika">
            <a:extLst>
              <a:ext uri="{FF2B5EF4-FFF2-40B4-BE49-F238E27FC236}">
                <a16:creationId xmlns:a16="http://schemas.microsoft.com/office/drawing/2014/main" id="{C68335FC-FED9-8D62-1AFA-617C80573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93" y="1317781"/>
            <a:ext cx="869465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CE6BE25-9D82-6961-F3F3-C72E611D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437"/>
            <a:ext cx="10515600" cy="1325563"/>
          </a:xfrm>
        </p:spPr>
        <p:txBody>
          <a:bodyPr/>
          <a:lstStyle>
            <a:lvl1pPr>
              <a:defRPr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D60679-462A-055F-D5A5-13FC5C15C6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3906129"/>
            <a:ext cx="10515600" cy="9144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DD6E48A-A0A9-3A2D-A801-368A06E55D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028670" y="5131239"/>
            <a:ext cx="2325130" cy="914400"/>
          </a:xfrm>
        </p:spPr>
        <p:txBody>
          <a:bodyPr>
            <a:noAutofit/>
          </a:bodyPr>
          <a:lstStyle>
            <a:lvl1pPr>
              <a:defRPr sz="33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6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E7E-F264-7878-9BA1-4EC4DF7C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7265-9EB9-7A0F-C572-9592ECE3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CF84-02F0-A919-FAE6-29BD0508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5F7-27F8-F445-A5CB-3D48EA6C99B4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2CD8-688C-A642-FC76-4D0A07E9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E134-2241-4EB4-818D-93B687F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F4F69CB-CFF7-71FB-46C7-69E28FFA8B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853E29E2-5C56-E35A-4F6A-7F29B24E3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DCE2877E-C043-9065-889C-0443459DBD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EE66D-3944-CB6C-C262-E6B4F0617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C8EA5-7523-0980-C7BD-7D3AA6EC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E574-9DB0-2EFB-5997-05B1FCF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3C4-3975-F74B-B53C-28CA4C8D49AC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A9AB-A822-B328-2BE3-3596AFAC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A49D-D552-E617-3AB5-931A746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E18BDBA6-61D1-3E27-C896-21AB2EDDAF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6A715C79-09D9-0139-55FF-1B2B481BA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12F8E174-37A1-77A0-99C1-CB7AC9551F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5ADAC0F0-0A5B-7BF1-00CC-9DA750F65A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2217D-5466-17A7-B078-310D1CF3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1AD8-636F-E18B-3184-44C64312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D733-4FC8-F6F8-6DA5-AD5B67B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E250-06EB-CC66-D42A-E4E4323F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A50E-9D09-2BC5-7C59-1ADBE7B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72155616-7DCB-1BEC-D5E0-9C58ED379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anda - Departemen Teknik Informatika">
            <a:extLst>
              <a:ext uri="{FF2B5EF4-FFF2-40B4-BE49-F238E27FC236}">
                <a16:creationId xmlns:a16="http://schemas.microsoft.com/office/drawing/2014/main" id="{B520169B-1A4A-364E-1297-BC55B493A2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C1BA97CD-6D0F-73D5-2D37-DAC2D59B5C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C7F7-50AF-6A62-E1BC-5A67BDB5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49" y="1651560"/>
            <a:ext cx="10509251" cy="2852737"/>
          </a:xfrm>
        </p:spPr>
        <p:txBody>
          <a:bodyPr anchor="b">
            <a:normAutofit/>
          </a:bodyPr>
          <a:lstStyle>
            <a:lvl1pPr>
              <a:defRPr sz="54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5675-0875-62DE-F056-B207A943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F8A1-FE72-0BF7-BA89-88BFDA60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22E7-96A6-3E20-0533-A5C47729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AF11E-C08F-EAAF-0745-52C0788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23670BE-BFB9-95A7-F253-C54571FC9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7386"/>
            <a:ext cx="1411563" cy="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EC003214-67AC-91BD-BBC0-306933E3F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43" y="503885"/>
            <a:ext cx="869465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0D7E5C53-44B4-434E-27A8-68C2513DD8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3088F-F7D3-1874-7875-AAD2962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2453-F975-9412-1964-CED3DA5B2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1F62-2DA8-2FCA-8F36-FB4E13AC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C575-1B8B-CA13-A9EC-D7BBC93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BBEF-D7D4-784C-B3BF-FB97D36A2EE8}" type="datetime1">
              <a:rPr lang="en-ID" smtClean="0"/>
              <a:t>30/10/23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52FE-00FD-746D-C532-677B77F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9734-4547-C46D-2582-B4576AD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17026647-486D-8CA4-AF72-8FB9A21B7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B70E58FD-A2A6-C7F8-A2E1-D03F678A4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245F306-1519-D0F9-6848-7AEA4FFD3A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2C905-08D1-21AE-23FB-EC946F6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E9F9E-8B29-5E1B-251D-DEBEF712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C356-641C-4588-A049-52F3C1D8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0B853-9577-9825-23DD-15ECC09C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19319-2FC1-B607-A907-A5FC7358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8AA9-B5C3-FC7C-B495-BC88CA89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1109-F0DD-2F49-A41E-F332E7FFC661}" type="datetime1">
              <a:rPr lang="en-ID" smtClean="0"/>
              <a:t>30/10/23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48C08-8D5B-130A-792D-8B9CC2A7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401E-07CC-B6DA-F945-4F3D844D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4EE2438-E132-F55C-E61A-D93CD0219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Informatika">
            <a:extLst>
              <a:ext uri="{FF2B5EF4-FFF2-40B4-BE49-F238E27FC236}">
                <a16:creationId xmlns:a16="http://schemas.microsoft.com/office/drawing/2014/main" id="{ABE7D529-426B-82F0-FFC7-26336B3B0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3E96929E-DE04-5708-B031-865D13BADB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D356F-AF32-B4E4-B290-699A5012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FA2B9-165E-DB2B-BBFA-596204B6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1E40-9AB0-2946-8AFA-32843C7FFC29}" type="datetime1">
              <a:rPr lang="en-ID" smtClean="0"/>
              <a:t>30/10/23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4DED1-3130-8362-09F6-4E4C705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E4E1-6B2F-DFF3-43EF-4FF75868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EF937071-A7B0-A977-ABAD-F296B2DAF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eranda - Departemen Teknik Informatika">
            <a:extLst>
              <a:ext uri="{FF2B5EF4-FFF2-40B4-BE49-F238E27FC236}">
                <a16:creationId xmlns:a16="http://schemas.microsoft.com/office/drawing/2014/main" id="{BEEA3246-B6BA-942E-C1EA-C515B6DCE1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E4680-4ED2-3E79-C65D-22AB4B9F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141-5F83-474F-B424-95BF8899086B}" type="datetime1">
              <a:rPr lang="en-ID" smtClean="0"/>
              <a:t>30/10/23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E1BF-73EA-4323-1828-EF79EEB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55E4-1BA4-12DC-2FAF-1D448F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B732A265-7051-7789-D930-D6455FC9C2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F937D8A0-CE9C-0DD9-FA9A-7FDB7CEC5E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anda - Departemen Teknik Informatika">
            <a:extLst>
              <a:ext uri="{FF2B5EF4-FFF2-40B4-BE49-F238E27FC236}">
                <a16:creationId xmlns:a16="http://schemas.microsoft.com/office/drawing/2014/main" id="{E5561201-3282-2FA2-57A7-5DE90ED5B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E6C8-C8AF-14EC-DCB7-AB64DEDF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3E7E-E029-11E3-6074-8C52FBF5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495F-F4E0-A57E-E957-1FD3C923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B314-538A-5152-92C2-8098AA2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8AFB-C30B-5744-90C7-B77E5BFF6208}" type="datetime1">
              <a:rPr lang="en-ID" smtClean="0"/>
              <a:t>30/10/23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38B0-2090-CFC8-4AFF-0E4D9F6D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94DC-2EBB-B324-FCAD-BB25F95D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76B4446-902C-932A-E381-476C04B0F6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01DFE103-D813-52A8-A96E-8AE5A551EB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5E064E80-748D-C100-BFE0-C539236898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07E6-C301-6E9D-8BA4-441A2B89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ADCEB-21E7-2AD8-EF88-C5DAEC2BC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F486-3F45-59D0-30EA-C1C24726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ECC23-F76E-AEE4-8AA2-64AEF40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C53F-2225-BF4B-B23A-CEB2638BC21F}" type="datetime1">
              <a:rPr lang="en-ID" smtClean="0"/>
              <a:t>30/10/23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5B85-238F-C23A-2BA8-271FDE1D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BE61-1935-AFDC-6064-34FE4FDF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7E9081D5-59B3-E55A-89AA-1BDC48E8B67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3F868B5-71FE-5606-8926-365816708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64508F4B-CF35-D09F-265C-3E02CEF77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BEBCE-2713-B5F9-E1C6-F0BEEF54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A31D-1131-2158-56C8-644674E0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0B61-7B59-B431-86EF-9A331BBC5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378F-3CA4-274B-9915-B0CF4853F8E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3E2A-8AB8-A742-8214-9D76659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53F7-6838-6376-4C90-0ACBBC392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73CF-ACB1-A55D-BCD1-1A91DCFE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71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F8F1-67FD-4104-BC23-DDCE4633E8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054410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241B-AB2C-5B44-223F-AB29D0E53B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5459" y="4443648"/>
            <a:ext cx="3198341" cy="105032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TM09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0564-E317-71B4-733C-E099A6D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0904-4DE6-7D41-91E2-CB8038A2F807}" type="datetime1">
              <a:rPr lang="en-ID" smtClean="0"/>
              <a:t>30/10/23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9846-C5E6-D298-925D-6222C7EF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4E55-A8B2-9C7C-D4D1-AC19CA07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768-96E5-DDCF-389C-CBCBA73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7B1C3C-16A4-48D2-96E5-C93ACF131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268" y="1778344"/>
            <a:ext cx="9132157" cy="14264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855-95E0-9068-6EA6-0D8DFE1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FF4-87D1-C84A-D24D-B0676B9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3CE4-8D89-C476-C3E1-C41ACC7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75C8CE-D9B6-B042-31F9-801BE709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67" y="3292440"/>
            <a:ext cx="9298839" cy="597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E3B440-608E-125D-1D2A-E2BCA06780C8}"/>
              </a:ext>
            </a:extLst>
          </p:cNvPr>
          <p:cNvSpPr txBox="1"/>
          <p:nvPr/>
        </p:nvSpPr>
        <p:spPr>
          <a:xfrm>
            <a:off x="1029267" y="3926593"/>
            <a:ext cx="11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5199D-49F8-DFC8-3637-58985203E315}"/>
              </a:ext>
            </a:extLst>
          </p:cNvPr>
          <p:cNvSpPr txBox="1"/>
          <p:nvPr/>
        </p:nvSpPr>
        <p:spPr>
          <a:xfrm>
            <a:off x="2131981" y="3950822"/>
            <a:ext cx="525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matrik</a:t>
            </a:r>
            <a:r>
              <a:rPr lang="en-US" sz="2000" dirty="0"/>
              <a:t> A </a:t>
            </a:r>
            <a:r>
              <a:rPr lang="en-US" sz="2000" dirty="0" err="1"/>
              <a:t>sedemikian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ID" sz="1800" dirty="0">
                <a:effectLst/>
                <a:latin typeface="MT2MIT"/>
              </a:rPr>
              <a:t>W </a:t>
            </a:r>
            <a:r>
              <a:rPr lang="en-ID" dirty="0">
                <a:latin typeface="MT2SYT"/>
              </a:rPr>
              <a:t>= </a:t>
            </a:r>
            <a:r>
              <a:rPr lang="en-ID" sz="1800" dirty="0">
                <a:effectLst/>
                <a:latin typeface="MT2SYT"/>
              </a:rPr>
              <a:t> </a:t>
            </a:r>
            <a:r>
              <a:rPr lang="en-ID" sz="1800" dirty="0">
                <a:effectLst/>
                <a:latin typeface="Times"/>
              </a:rPr>
              <a:t>Col </a:t>
            </a:r>
            <a:r>
              <a:rPr lang="en-ID" sz="1800" dirty="0">
                <a:effectLst/>
                <a:latin typeface="MT2MIT"/>
              </a:rPr>
              <a:t>A</a:t>
            </a:r>
            <a:r>
              <a:rPr lang="en-ID" sz="1800" dirty="0">
                <a:effectLst/>
                <a:latin typeface="Times"/>
              </a:rPr>
              <a:t>.</a:t>
            </a:r>
            <a:r>
              <a:rPr lang="en-US" sz="200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A55D2F-4F5A-2CB8-261F-5FA34E2D7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06" y="3980330"/>
            <a:ext cx="3136900" cy="102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A5ED52-78DE-9093-BAA8-D3B13C4CA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813" y="5074348"/>
            <a:ext cx="6667500" cy="102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9D1228-97BA-A2C4-8EC8-2C6F29014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006" y="5146497"/>
            <a:ext cx="1765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768-96E5-DDCF-389C-CBCBA73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855-95E0-9068-6EA6-0D8DFE1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FF4-87D1-C84A-D24D-B0676B9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3CE4-8D89-C476-C3E1-C41ACC7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966C8-EEB6-361F-B5C3-716D1EC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6" y="1487576"/>
            <a:ext cx="8582740" cy="17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4BB-3818-16F4-CA8B-A793F2E3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INDEPENDENT SETS; BASES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3D2113-EBAF-C178-0737-667079356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6" y="3652190"/>
            <a:ext cx="4273139" cy="7504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E3BC-8193-00F1-1F78-36B6864A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5DD0-2C6A-B837-AEF1-6364FBD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F87E-F966-901A-B186-720B7277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10011-8B2E-294A-6ADC-D795BE26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31" y="1638490"/>
            <a:ext cx="9292063" cy="1325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CDB391-E2DA-3AE6-A456-E236B454F9F0}"/>
              </a:ext>
            </a:extLst>
          </p:cNvPr>
          <p:cNvSpPr txBox="1"/>
          <p:nvPr/>
        </p:nvSpPr>
        <p:spPr>
          <a:xfrm>
            <a:off x="845126" y="3118776"/>
            <a:ext cx="2690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Linearly Independent: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EFB05-FC6D-04A2-21EE-B1AED82A9C98}"/>
              </a:ext>
            </a:extLst>
          </p:cNvPr>
          <p:cNvSpPr txBox="1"/>
          <p:nvPr/>
        </p:nvSpPr>
        <p:spPr>
          <a:xfrm>
            <a:off x="838199" y="468628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"/>
              </a:rPr>
              <a:t>has </a:t>
            </a:r>
            <a:r>
              <a:rPr lang="en-ID" sz="1800" i="1" dirty="0">
                <a:effectLst/>
                <a:latin typeface="Times"/>
              </a:rPr>
              <a:t>only </a:t>
            </a:r>
            <a:r>
              <a:rPr lang="en-ID" sz="1800" dirty="0">
                <a:effectLst/>
                <a:latin typeface="Times"/>
              </a:rPr>
              <a:t>the trivial solution, 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FA85C3-1AA8-85CC-5888-EBDAC184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030" y="4686289"/>
            <a:ext cx="1854200" cy="31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70C14-E3E8-E61B-9F38-EAFF2A882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31" y="1652473"/>
            <a:ext cx="1866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>
            <a:extLst>
              <a:ext uri="{FF2B5EF4-FFF2-40B4-BE49-F238E27FC236}">
                <a16:creationId xmlns:a16="http://schemas.microsoft.com/office/drawing/2014/main" id="{5ECDF4FB-A8BB-ED07-5642-D0D7CAF18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A6D3240C-A228-BA43-ACA4-419C3A622C43}" type="slidenum">
              <a:rPr kumimoji="0" lang="en-US" altLang="zh-TW" sz="1400">
                <a:solidFill>
                  <a:srgbClr val="800000"/>
                </a:solidFill>
              </a:rPr>
              <a:pPr eaLnBrk="1" hangingPunct="1"/>
              <a:t>13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D85AF93-4FD6-1D05-0A51-DA0F38B37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843" y="240259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Example 1</a:t>
            </a:r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E40AD1BE-14B1-3CED-5F90-C581FDB3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60" y="791548"/>
            <a:ext cx="8169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tx2"/>
                </a:solidFill>
              </a:rPr>
              <a:t>Show that the set {(1, 2, 3), (</a:t>
            </a:r>
            <a:r>
              <a:rPr lang="en-US" altLang="zh-TW" sz="2400" dirty="0">
                <a:solidFill>
                  <a:schemeClr val="tx2"/>
                </a:solidFill>
                <a:latin typeface="Symbol" pitchFamily="2" charset="2"/>
              </a:rPr>
              <a:t>-</a:t>
            </a:r>
            <a:r>
              <a:rPr lang="en-US" altLang="zh-TW" sz="2400" dirty="0">
                <a:solidFill>
                  <a:schemeClr val="tx2"/>
                </a:solidFill>
              </a:rPr>
              <a:t>2, 1, 1), (8, 6, 10)} is linearly dependent in </a:t>
            </a:r>
            <a:r>
              <a:rPr lang="en-US" altLang="zh-TW" sz="2400" b="1" dirty="0">
                <a:solidFill>
                  <a:schemeClr val="tx2"/>
                </a:solidFill>
              </a:rPr>
              <a:t>R</a:t>
            </a:r>
            <a:r>
              <a:rPr lang="en-US" altLang="zh-TW" sz="2400" baseline="30000" dirty="0">
                <a:solidFill>
                  <a:schemeClr val="tx2"/>
                </a:solidFill>
              </a:rPr>
              <a:t>3</a:t>
            </a:r>
            <a:r>
              <a:rPr lang="en-US" altLang="zh-TW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3A63F45A-6FD1-0BF9-6F81-B979BA6B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84" y="1693987"/>
            <a:ext cx="1400175" cy="457200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B8E295F3-6D83-8EDE-6122-07DC3822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105025"/>
            <a:ext cx="80930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Suppose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>
                <a:sym typeface="Symbol" pitchFamily="2" charset="2"/>
              </a:rPr>
              <a:t></a:t>
            </a:r>
          </a:p>
          <a:p>
            <a:pPr eaLnBrk="1" hangingPunct="1"/>
            <a:endParaRPr lang="en-US" altLang="zh-TW" sz="2400" dirty="0"/>
          </a:p>
        </p:txBody>
      </p:sp>
      <p:graphicFrame>
        <p:nvGraphicFramePr>
          <p:cNvPr id="251910" name="Object 6">
            <a:extLst>
              <a:ext uri="{FF2B5EF4-FFF2-40B4-BE49-F238E27FC236}">
                <a16:creationId xmlns:a16="http://schemas.microsoft.com/office/drawing/2014/main" id="{4CBE289C-CC93-7E6E-2A31-EE23A004F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2205038"/>
          <a:ext cx="462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502200" imgH="8775700" progId="Equation.3">
                  <p:embed/>
                </p:oleObj>
              </mc:Choice>
              <mc:Fallback>
                <p:oleObj name="Equation" r:id="rId2" imgW="106502200" imgH="8775700" progId="Equation.3">
                  <p:embed/>
                  <p:pic>
                    <p:nvPicPr>
                      <p:cNvPr id="251910" name="Object 6">
                        <a:extLst>
                          <a:ext uri="{FF2B5EF4-FFF2-40B4-BE49-F238E27FC236}">
                            <a16:creationId xmlns:a16="http://schemas.microsoft.com/office/drawing/2014/main" id="{4CBE289C-CC93-7E6E-2A31-EE23A004F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205038"/>
                        <a:ext cx="462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>
            <a:extLst>
              <a:ext uri="{FF2B5EF4-FFF2-40B4-BE49-F238E27FC236}">
                <a16:creationId xmlns:a16="http://schemas.microsoft.com/office/drawing/2014/main" id="{76F2D9A6-8B1C-9B79-7A7C-D8FABF724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47904"/>
              </p:ext>
            </p:extLst>
          </p:nvPr>
        </p:nvGraphicFramePr>
        <p:xfrm>
          <a:off x="2847975" y="2715587"/>
          <a:ext cx="579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413500" imgH="18135600" progId="Equation.3">
                  <p:embed/>
                </p:oleObj>
              </mc:Choice>
              <mc:Fallback>
                <p:oleObj name="Equation" r:id="rId4" imgW="133413500" imgH="18135600" progId="Equation.3">
                  <p:embed/>
                  <p:pic>
                    <p:nvPicPr>
                      <p:cNvPr id="251911" name="Object 7">
                        <a:extLst>
                          <a:ext uri="{FF2B5EF4-FFF2-40B4-BE49-F238E27FC236}">
                            <a16:creationId xmlns:a16="http://schemas.microsoft.com/office/drawing/2014/main" id="{76F2D9A6-8B1C-9B79-7A7C-D8FABF724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715587"/>
                        <a:ext cx="579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53EF2034-29FA-4A88-3EA8-CA7894AAD9A4}"/>
              </a:ext>
            </a:extLst>
          </p:cNvPr>
          <p:cNvGrpSpPr>
            <a:grpSpLocks/>
          </p:cNvGrpSpPr>
          <p:nvPr/>
        </p:nvGrpSpPr>
        <p:grpSpPr bwMode="auto">
          <a:xfrm>
            <a:off x="2384425" y="5065705"/>
            <a:ext cx="5215474" cy="830263"/>
            <a:chOff x="431" y="3702"/>
            <a:chExt cx="3060" cy="523"/>
          </a:xfrm>
        </p:grpSpPr>
        <p:sp>
          <p:nvSpPr>
            <p:cNvPr id="72716" name="Text Box 9">
              <a:extLst>
                <a:ext uri="{FF2B5EF4-FFF2-40B4-BE49-F238E27FC236}">
                  <a16:creationId xmlns:a16="http://schemas.microsoft.com/office/drawing/2014/main" id="{17587892-3C45-94D9-A5EE-5ADB7387A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702"/>
              <a:ext cx="29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/>
                <a:t>Thus </a:t>
              </a:r>
              <a:br>
                <a:rPr lang="en-US" altLang="zh-TW" sz="2400"/>
              </a:br>
              <a:r>
                <a:rPr lang="en-US" altLang="zh-TW" sz="2400"/>
                <a:t>The set of vectors is linearly dependent.</a:t>
              </a:r>
            </a:p>
          </p:txBody>
        </p:sp>
        <p:graphicFrame>
          <p:nvGraphicFramePr>
            <p:cNvPr id="72717" name="Object 10">
              <a:extLst>
                <a:ext uri="{FF2B5EF4-FFF2-40B4-BE49-F238E27FC236}">
                  <a16:creationId xmlns:a16="http://schemas.microsoft.com/office/drawing/2014/main" id="{235E0B85-E997-0183-C669-4A6F05F4AD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288113"/>
                </p:ext>
              </p:extLst>
            </p:nvPr>
          </p:nvGraphicFramePr>
          <p:xfrm>
            <a:off x="952" y="3738"/>
            <a:ext cx="253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48856900" imgH="4686300" progId="Equation.3">
                    <p:embed/>
                  </p:oleObj>
                </mc:Choice>
                <mc:Fallback>
                  <p:oleObj name="方程式" r:id="rId6" imgW="48856900" imgH="4686300" progId="Equation.3">
                    <p:embed/>
                    <p:pic>
                      <p:nvPicPr>
                        <p:cNvPr id="72717" name="Object 10">
                          <a:extLst>
                            <a:ext uri="{FF2B5EF4-FFF2-40B4-BE49-F238E27FC236}">
                              <a16:creationId xmlns:a16="http://schemas.microsoft.com/office/drawing/2014/main" id="{235E0B85-E997-0183-C669-4A6F05F4AD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738"/>
                          <a:ext cx="253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1915" name="Text Box 11">
            <a:extLst>
              <a:ext uri="{FF2B5EF4-FFF2-40B4-BE49-F238E27FC236}">
                <a16:creationId xmlns:a16="http://schemas.microsoft.com/office/drawing/2014/main" id="{8472BB63-B259-C536-9264-42019BC9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518" y="3685082"/>
            <a:ext cx="1296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4</a:t>
            </a:r>
            <a:br>
              <a:rPr lang="en-US" altLang="zh-TW" sz="2400" dirty="0"/>
            </a:br>
            <a:r>
              <a:rPr lang="en-US" altLang="zh-TW" sz="2400" i="1" dirty="0"/>
              <a:t>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Symbol" pitchFamily="2" charset="2"/>
              </a:rPr>
              <a:t>-</a:t>
            </a:r>
            <a:r>
              <a:rPr lang="en-US" altLang="zh-TW" sz="2400" dirty="0"/>
              <a:t>2</a:t>
            </a:r>
            <a:br>
              <a:rPr lang="en-US" altLang="zh-TW" sz="2400" dirty="0"/>
            </a:br>
            <a:r>
              <a:rPr lang="en-US" altLang="zh-TW" sz="2400" i="1" dirty="0"/>
              <a:t>c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Symbol" pitchFamily="2" charset="2"/>
              </a:rPr>
              <a:t>-</a:t>
            </a:r>
            <a:r>
              <a:rPr lang="en-US" altLang="zh-TW" sz="2400" dirty="0"/>
              <a:t>1 </a:t>
            </a:r>
          </a:p>
        </p:txBody>
      </p:sp>
      <p:graphicFrame>
        <p:nvGraphicFramePr>
          <p:cNvPr id="251916" name="Object 12">
            <a:extLst>
              <a:ext uri="{FF2B5EF4-FFF2-40B4-BE49-F238E27FC236}">
                <a16:creationId xmlns:a16="http://schemas.microsoft.com/office/drawing/2014/main" id="{0DFF1D4C-BCE9-4D4B-B415-8AC10947B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98194"/>
              </p:ext>
            </p:extLst>
          </p:nvPr>
        </p:nvGraphicFramePr>
        <p:xfrm>
          <a:off x="2411893" y="3542207"/>
          <a:ext cx="30241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6576000" imgH="16383000" progId="Equation.3">
                  <p:embed/>
                </p:oleObj>
              </mc:Choice>
              <mc:Fallback>
                <p:oleObj name="方程式" r:id="rId8" imgW="36576000" imgH="16383000" progId="Equation.3">
                  <p:embed/>
                  <p:pic>
                    <p:nvPicPr>
                      <p:cNvPr id="251916" name="Object 12">
                        <a:extLst>
                          <a:ext uri="{FF2B5EF4-FFF2-40B4-BE49-F238E27FC236}">
                            <a16:creationId xmlns:a16="http://schemas.microsoft.com/office/drawing/2014/main" id="{0DFF1D4C-BCE9-4D4B-B415-8AC10947B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893" y="3542207"/>
                        <a:ext cx="30241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8B645F13-B2EB-1D3B-A308-B44A9DDB2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1F475875-ADA4-0E4F-9516-8D0D07EDD0A0}" type="slidenum">
              <a:rPr kumimoji="0" lang="en-US" altLang="zh-TW" sz="1400">
                <a:solidFill>
                  <a:srgbClr val="800000"/>
                </a:solidFill>
              </a:rPr>
              <a:pPr eaLnBrk="1" hangingPunct="1"/>
              <a:t>14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873EEAD-8917-3DEA-764A-0F13C9649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301" y="254795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3200"/>
              <a:t>Example 2</a:t>
            </a:r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2C546E63-5286-2D97-E939-06E763B2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803057"/>
            <a:ext cx="8169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tx2"/>
                </a:solidFill>
              </a:rPr>
              <a:t>Show that the set {(3, </a:t>
            </a:r>
            <a:r>
              <a:rPr lang="en-US" altLang="zh-TW" sz="2400" dirty="0">
                <a:solidFill>
                  <a:schemeClr val="tx2"/>
                </a:solidFill>
                <a:latin typeface="Symbol" pitchFamily="2" charset="2"/>
              </a:rPr>
              <a:t>-</a:t>
            </a:r>
            <a:r>
              <a:rPr lang="en-US" altLang="zh-TW" sz="2400" dirty="0">
                <a:solidFill>
                  <a:schemeClr val="tx2"/>
                </a:solidFill>
              </a:rPr>
              <a:t>2, 2), (3, </a:t>
            </a:r>
            <a:r>
              <a:rPr lang="en-US" altLang="zh-TW" sz="2400" dirty="0">
                <a:solidFill>
                  <a:schemeClr val="tx2"/>
                </a:solidFill>
                <a:latin typeface="Symbol" pitchFamily="2" charset="2"/>
              </a:rPr>
              <a:t>-</a:t>
            </a:r>
            <a:r>
              <a:rPr lang="en-US" altLang="zh-TW" sz="2400" dirty="0">
                <a:solidFill>
                  <a:schemeClr val="tx2"/>
                </a:solidFill>
              </a:rPr>
              <a:t>1, 4), (1, 0, 5)} is linearly independent in </a:t>
            </a:r>
            <a:r>
              <a:rPr lang="en-US" altLang="zh-TW" sz="2400" b="1" dirty="0">
                <a:solidFill>
                  <a:schemeClr val="tx2"/>
                </a:solidFill>
              </a:rPr>
              <a:t>R</a:t>
            </a:r>
            <a:r>
              <a:rPr lang="en-US" altLang="zh-TW" sz="2400" baseline="30000" dirty="0">
                <a:solidFill>
                  <a:schemeClr val="tx2"/>
                </a:solidFill>
              </a:rPr>
              <a:t>3</a:t>
            </a:r>
            <a:r>
              <a:rPr lang="en-US" altLang="zh-TW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DDA69CA1-A902-C4AF-6682-BB0B35EA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9" y="2177923"/>
            <a:ext cx="8093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Suppose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>
                <a:sym typeface="Symbol" pitchFamily="2" charset="2"/>
              </a:rPr>
              <a:t></a:t>
            </a:r>
            <a:endParaRPr lang="en-US" altLang="zh-TW" sz="2400" dirty="0"/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06D81C99-EB4F-58C5-F2D9-6B6805A27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36458"/>
              </p:ext>
            </p:extLst>
          </p:nvPr>
        </p:nvGraphicFramePr>
        <p:xfrm>
          <a:off x="3432176" y="2174081"/>
          <a:ext cx="481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883700" imgH="8775700" progId="Equation.3">
                  <p:embed/>
                </p:oleObj>
              </mc:Choice>
              <mc:Fallback>
                <p:oleObj name="Equation" r:id="rId2" imgW="110883700" imgH="8775700" progId="Equation.3">
                  <p:embed/>
                  <p:pic>
                    <p:nvPicPr>
                      <p:cNvPr id="73734" name="Object 6">
                        <a:extLst>
                          <a:ext uri="{FF2B5EF4-FFF2-40B4-BE49-F238E27FC236}">
                            <a16:creationId xmlns:a16="http://schemas.microsoft.com/office/drawing/2014/main" id="{06D81C99-EB4F-58C5-F2D9-6B6805A27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174081"/>
                        <a:ext cx="4813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id="{CCA221C7-E29B-CB80-A148-A8BDB8361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35862"/>
              </p:ext>
            </p:extLst>
          </p:nvPr>
        </p:nvGraphicFramePr>
        <p:xfrm>
          <a:off x="2640014" y="2893219"/>
          <a:ext cx="584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581900" imgH="18135600" progId="Equation.3">
                  <p:embed/>
                </p:oleObj>
              </mc:Choice>
              <mc:Fallback>
                <p:oleObj name="Equation" r:id="rId4" imgW="134581900" imgH="18135600" progId="Equation.3">
                  <p:embed/>
                  <p:pic>
                    <p:nvPicPr>
                      <p:cNvPr id="73735" name="Object 7">
                        <a:extLst>
                          <a:ext uri="{FF2B5EF4-FFF2-40B4-BE49-F238E27FC236}">
                            <a16:creationId xmlns:a16="http://schemas.microsoft.com/office/drawing/2014/main" id="{CCA221C7-E29B-CB80-A148-A8BDB8361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893219"/>
                        <a:ext cx="5842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>
            <a:extLst>
              <a:ext uri="{FF2B5EF4-FFF2-40B4-BE49-F238E27FC236}">
                <a16:creationId xmlns:a16="http://schemas.microsoft.com/office/drawing/2014/main" id="{EE8B07D2-6E94-0313-F4E4-3B94000C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1" y="1786673"/>
            <a:ext cx="1400175" cy="457200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4BA84FEB-B13E-0A78-2B63-BCBD8B11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9" y="3777187"/>
            <a:ext cx="79406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ym typeface="Symbol" pitchFamily="2" charset="2"/>
              </a:rPr>
              <a:t>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This system has the </a:t>
            </a:r>
            <a:r>
              <a:rPr lang="en-US" altLang="zh-TW" sz="2400" u="sng" dirty="0"/>
              <a:t>unique</a:t>
            </a:r>
            <a:r>
              <a:rPr lang="en-US" altLang="zh-TW" sz="2400" dirty="0"/>
              <a:t> solution </a:t>
            </a:r>
            <a:r>
              <a:rPr lang="en-US" altLang="zh-TW" sz="2400" i="1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0, </a:t>
            </a:r>
            <a:r>
              <a:rPr lang="en-US" altLang="zh-TW" sz="2400" i="1" dirty="0"/>
              <a:t>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0, and </a:t>
            </a:r>
            <a:r>
              <a:rPr lang="en-US" altLang="zh-TW" sz="2400" i="1" dirty="0"/>
              <a:t>c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0. </a:t>
            </a:r>
            <a:br>
              <a:rPr lang="en-US" altLang="zh-TW" sz="2400" dirty="0"/>
            </a:br>
            <a:r>
              <a:rPr lang="en-US" altLang="zh-TW" sz="2400" dirty="0"/>
              <a:t>Thus the set is linearly independent.</a:t>
            </a:r>
          </a:p>
        </p:txBody>
      </p:sp>
      <p:graphicFrame>
        <p:nvGraphicFramePr>
          <p:cNvPr id="252938" name="Object 10">
            <a:extLst>
              <a:ext uri="{FF2B5EF4-FFF2-40B4-BE49-F238E27FC236}">
                <a16:creationId xmlns:a16="http://schemas.microsoft.com/office/drawing/2014/main" id="{919439CD-F054-E4C3-320C-510452E6F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28988"/>
              </p:ext>
            </p:extLst>
          </p:nvPr>
        </p:nvGraphicFramePr>
        <p:xfrm>
          <a:off x="2487614" y="3850212"/>
          <a:ext cx="23764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4282400" imgH="13754100" progId="Equation.3">
                  <p:embed/>
                </p:oleObj>
              </mc:Choice>
              <mc:Fallback>
                <p:oleObj name="方程式" r:id="rId6" imgW="24282400" imgH="13754100" progId="Equation.3">
                  <p:embed/>
                  <p:pic>
                    <p:nvPicPr>
                      <p:cNvPr id="252938" name="Object 10">
                        <a:extLst>
                          <a:ext uri="{FF2B5EF4-FFF2-40B4-BE49-F238E27FC236}">
                            <a16:creationId xmlns:a16="http://schemas.microsoft.com/office/drawing/2014/main" id="{919439CD-F054-E4C3-320C-510452E6F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3850212"/>
                        <a:ext cx="2376487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4BB-3818-16F4-CA8B-A793F2E3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INDEPENDENT SETS; 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E3BC-8193-00F1-1F78-36B6864A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5DD0-2C6A-B837-AEF1-6364FBD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F87E-F966-901A-B186-720B7277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BA25A-7221-DA2D-0D8A-32C80323B5CC}"/>
              </a:ext>
            </a:extLst>
          </p:cNvPr>
          <p:cNvSpPr txBox="1"/>
          <p:nvPr/>
        </p:nvSpPr>
        <p:spPr>
          <a:xfrm>
            <a:off x="3050275" y="3247746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effectLst/>
                <a:latin typeface="Helvetica" pitchFamily="2" charset="0"/>
              </a:rPr>
              <a:t>=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F15CFB-DC89-2F28-7F0F-5A064DE2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97" y="1656498"/>
            <a:ext cx="8303525" cy="2112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BEC46D-C405-10BC-60D4-20C502AE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822" y="1656498"/>
            <a:ext cx="3086100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5F714A-C788-1E81-360B-E904470C80E1}"/>
                  </a:ext>
                </a:extLst>
              </p:cNvPr>
              <p:cNvSpPr txBox="1"/>
              <p:nvPr/>
            </p:nvSpPr>
            <p:spPr>
              <a:xfrm>
                <a:off x="8874458" y="4650276"/>
                <a:ext cx="33948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800" dirty="0">
                    <a:effectLst/>
                    <a:latin typeface="MT2SYT"/>
                  </a:rPr>
                  <a:t>{e1, e2, e3} </a:t>
                </a:r>
                <a:r>
                  <a:rPr lang="en-ID" sz="1800" b="1" dirty="0">
                    <a:effectLst/>
                    <a:latin typeface="Times"/>
                  </a:rPr>
                  <a:t>standard basis </a:t>
                </a:r>
                <a:r>
                  <a:rPr lang="en-ID" sz="1800" dirty="0">
                    <a:effectLst/>
                    <a:latin typeface="Times"/>
                  </a:rPr>
                  <a:t>for </a:t>
                </a:r>
                <a14:m>
                  <m:oMath xmlns:m="http://schemas.openxmlformats.org/officeDocument/2006/math">
                    <m:r>
                      <a:rPr lang="en-ID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D" sz="1800" baseline="30000" dirty="0">
                    <a:effectLst/>
                    <a:latin typeface="MT2HRBT"/>
                  </a:rPr>
                  <a:t>3</a:t>
                </a:r>
                <a:r>
                  <a:rPr lang="en-ID" sz="800" dirty="0">
                    <a:effectLst/>
                    <a:latin typeface="MT2MIT"/>
                  </a:rPr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5F714A-C788-1E81-360B-E904470C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458" y="4650276"/>
                <a:ext cx="3394879" cy="369332"/>
              </a:xfrm>
              <a:prstGeom prst="rect">
                <a:avLst/>
              </a:prstGeom>
              <a:blipFill>
                <a:blip r:embed="rId4"/>
                <a:stretch>
                  <a:fillRect l="-14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81D00DA-21D9-D150-D131-76DF3581A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85" y="3906605"/>
            <a:ext cx="8312636" cy="81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45FD2-EB22-8BF1-3895-9A33D3031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85" y="4834942"/>
            <a:ext cx="7590647" cy="7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99ABDFAD-1CB6-1D16-2343-DECBB60056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AE233478-6FC8-BA42-9B78-85A865F9062D}" type="slidenum">
              <a:rPr kumimoji="0" lang="en-US" altLang="zh-TW" sz="1400">
                <a:solidFill>
                  <a:srgbClr val="800000"/>
                </a:solidFill>
              </a:rPr>
              <a:pPr eaLnBrk="1" hangingPunct="1"/>
              <a:t>16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C0A3623-828D-8AD7-C44B-70CB48C5F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522" y="242637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Example</a:t>
            </a:r>
          </a:p>
        </p:txBody>
      </p:sp>
      <p:sp>
        <p:nvSpPr>
          <p:cNvPr id="83972" name="Text Box 3">
            <a:extLst>
              <a:ext uri="{FF2B5EF4-FFF2-40B4-BE49-F238E27FC236}">
                <a16:creationId xmlns:a16="http://schemas.microsoft.com/office/drawing/2014/main" id="{A92C8561-C303-0060-479C-326302C1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949325"/>
            <a:ext cx="809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Show that the set {(1, 0, </a:t>
            </a:r>
            <a:r>
              <a:rPr lang="en-US" altLang="zh-TW" sz="2400">
                <a:solidFill>
                  <a:schemeClr val="tx2"/>
                </a:solidFill>
                <a:latin typeface="Symbol" pitchFamily="2" charset="2"/>
              </a:rPr>
              <a:t>-</a:t>
            </a:r>
            <a:r>
              <a:rPr lang="en-US" altLang="zh-TW" sz="2400">
                <a:solidFill>
                  <a:schemeClr val="tx2"/>
                </a:solidFill>
              </a:rPr>
              <a:t>1), (1, 1, 1), (1, 2, 4)} is a basis for </a:t>
            </a:r>
            <a:r>
              <a:rPr lang="en-US" altLang="zh-TW" sz="2400" b="1">
                <a:solidFill>
                  <a:schemeClr val="tx2"/>
                </a:solidFill>
              </a:rPr>
              <a:t>R</a:t>
            </a:r>
            <a:r>
              <a:rPr lang="en-US" altLang="zh-TW" sz="2400" baseline="30000">
                <a:solidFill>
                  <a:schemeClr val="tx2"/>
                </a:solidFill>
              </a:rPr>
              <a:t>3</a:t>
            </a:r>
            <a:r>
              <a:rPr lang="en-US" altLang="zh-TW" sz="24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A790785-3B74-7BEC-C9AD-7144282A1FF1}"/>
              </a:ext>
            </a:extLst>
          </p:cNvPr>
          <p:cNvGrpSpPr>
            <a:grpSpLocks/>
          </p:cNvGrpSpPr>
          <p:nvPr/>
        </p:nvGrpSpPr>
        <p:grpSpPr bwMode="auto">
          <a:xfrm>
            <a:off x="2041526" y="1371600"/>
            <a:ext cx="8245475" cy="2057400"/>
            <a:chOff x="326" y="864"/>
            <a:chExt cx="5194" cy="1296"/>
          </a:xfrm>
        </p:grpSpPr>
        <p:sp>
          <p:nvSpPr>
            <p:cNvPr id="83983" name="Text Box 5">
              <a:extLst>
                <a:ext uri="{FF2B5EF4-FFF2-40B4-BE49-F238E27FC236}">
                  <a16:creationId xmlns:a16="http://schemas.microsoft.com/office/drawing/2014/main" id="{FA68ADD0-F485-91F4-023D-FA3C5E1CB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864"/>
              <a:ext cx="882" cy="288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Solution</a:t>
              </a:r>
            </a:p>
          </p:txBody>
        </p:sp>
        <p:sp>
          <p:nvSpPr>
            <p:cNvPr id="83984" name="Text Box 6">
              <a:extLst>
                <a:ext uri="{FF2B5EF4-FFF2-40B4-BE49-F238E27FC236}">
                  <a16:creationId xmlns:a16="http://schemas.microsoft.com/office/drawing/2014/main" id="{6896F41E-C8EA-FFEB-B09A-EDB90E53A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1178"/>
              <a:ext cx="519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rgbClr val="0033CC"/>
                  </a:solidFill>
                </a:rPr>
                <a:t>(span)</a:t>
              </a:r>
            </a:p>
            <a:p>
              <a:pPr eaLnBrk="1" hangingPunct="1"/>
              <a:r>
                <a:rPr lang="en-US" altLang="zh-TW" sz="2400"/>
                <a:t>Let (</a:t>
              </a:r>
              <a:r>
                <a:rPr lang="en-US" altLang="zh-TW" sz="2400" i="1"/>
                <a:t>x</a:t>
              </a:r>
              <a:r>
                <a:rPr lang="en-US" altLang="zh-TW" sz="2400" baseline="-25000"/>
                <a:t>1</a:t>
              </a:r>
              <a:r>
                <a:rPr lang="en-US" altLang="zh-TW" sz="2400"/>
                <a:t>, </a:t>
              </a:r>
              <a:r>
                <a:rPr lang="en-US" altLang="zh-TW" sz="2400" i="1"/>
                <a:t>x</a:t>
              </a:r>
              <a:r>
                <a:rPr lang="en-US" altLang="zh-TW" sz="2400" baseline="-25000"/>
                <a:t>2</a:t>
              </a:r>
              <a:r>
                <a:rPr lang="en-US" altLang="zh-TW" sz="2400"/>
                <a:t>, </a:t>
              </a:r>
              <a:r>
                <a:rPr lang="en-US" altLang="zh-TW" sz="2400" i="1"/>
                <a:t>x</a:t>
              </a:r>
              <a:r>
                <a:rPr lang="en-US" altLang="zh-TW" sz="2400" baseline="-25000"/>
                <a:t>3</a:t>
              </a:r>
              <a:r>
                <a:rPr lang="en-US" altLang="zh-TW" sz="2400"/>
                <a:t>) be an arbitrary element of </a:t>
              </a:r>
              <a:r>
                <a:rPr lang="en-US" altLang="zh-TW" sz="2400" b="1"/>
                <a:t>R</a:t>
              </a:r>
              <a:r>
                <a:rPr lang="en-US" altLang="zh-TW" sz="2400" baseline="30000"/>
                <a:t>3</a:t>
              </a:r>
              <a:r>
                <a:rPr lang="en-US" altLang="zh-TW" sz="2400"/>
                <a:t>. </a:t>
              </a:r>
              <a:br>
                <a:rPr lang="en-US" altLang="zh-TW" sz="2400"/>
              </a:br>
              <a:r>
                <a:rPr lang="en-US" altLang="zh-TW" sz="2400"/>
                <a:t>Suppose</a:t>
              </a:r>
            </a:p>
          </p:txBody>
        </p:sp>
        <p:graphicFrame>
          <p:nvGraphicFramePr>
            <p:cNvPr id="83985" name="Object 7">
              <a:extLst>
                <a:ext uri="{FF2B5EF4-FFF2-40B4-BE49-F238E27FC236}">
                  <a16:creationId xmlns:a16="http://schemas.microsoft.com/office/drawing/2014/main" id="{33704E9C-488E-C468-1E08-FD8FC8C29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0" y="1920"/>
            <a:ext cx="35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727200" imgH="8775700" progId="Equation.3">
                    <p:embed/>
                  </p:oleObj>
                </mc:Choice>
                <mc:Fallback>
                  <p:oleObj name="Equation" r:id="rId2" imgW="128727200" imgH="8775700" progId="Equation.3">
                    <p:embed/>
                    <p:pic>
                      <p:nvPicPr>
                        <p:cNvPr id="83985" name="Object 7">
                          <a:extLst>
                            <a:ext uri="{FF2B5EF4-FFF2-40B4-BE49-F238E27FC236}">
                              <a16:creationId xmlns:a16="http://schemas.microsoft.com/office/drawing/2014/main" id="{33704E9C-488E-C468-1E08-FD8FC8C29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920"/>
                          <a:ext cx="35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48" name="Text Box 8">
            <a:extLst>
              <a:ext uri="{FF2B5EF4-FFF2-40B4-BE49-F238E27FC236}">
                <a16:creationId xmlns:a16="http://schemas.microsoft.com/office/drawing/2014/main" id="{50D2B70C-5AF1-5763-23FA-A4E3FE5B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5157788"/>
            <a:ext cx="816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Thus the set spans the space.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2E65C624-C9F3-1C3E-3D95-79F30D95D7FE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3573464"/>
            <a:ext cx="3063875" cy="1481137"/>
            <a:chOff x="385" y="2251"/>
            <a:chExt cx="1930" cy="933"/>
          </a:xfrm>
        </p:grpSpPr>
        <p:graphicFrame>
          <p:nvGraphicFramePr>
            <p:cNvPr id="83980" name="Object 10">
              <a:extLst>
                <a:ext uri="{FF2B5EF4-FFF2-40B4-BE49-F238E27FC236}">
                  <a16:creationId xmlns:a16="http://schemas.microsoft.com/office/drawing/2014/main" id="{B8C6BE16-7CA4-771E-2BF8-8567E87F7D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251"/>
            <a:ext cx="1431" cy="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27495500" imgH="15798800" progId="Equation.3">
                    <p:embed/>
                  </p:oleObj>
                </mc:Choice>
                <mc:Fallback>
                  <p:oleObj name="方程式" r:id="rId4" imgW="27495500" imgH="15798800" progId="Equation.3">
                    <p:embed/>
                    <p:pic>
                      <p:nvPicPr>
                        <p:cNvPr id="83980" name="Object 10">
                          <a:extLst>
                            <a:ext uri="{FF2B5EF4-FFF2-40B4-BE49-F238E27FC236}">
                              <a16:creationId xmlns:a16="http://schemas.microsoft.com/office/drawing/2014/main" id="{B8C6BE16-7CA4-771E-2BF8-8567E87F7D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51"/>
                          <a:ext cx="1431" cy="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1" name="AutoShape 11">
              <a:extLst>
                <a:ext uri="{FF2B5EF4-FFF2-40B4-BE49-F238E27FC236}">
                  <a16:creationId xmlns:a16="http://schemas.microsoft.com/office/drawing/2014/main" id="{55B1A17E-D2B8-03CA-4D4F-0DA44FFD3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2341"/>
              <a:ext cx="181" cy="772"/>
            </a:xfrm>
            <a:prstGeom prst="leftBrace">
              <a:avLst>
                <a:gd name="adj1" fmla="val 35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sp>
          <p:nvSpPr>
            <p:cNvPr id="83982" name="Rectangle 12">
              <a:extLst>
                <a:ext uri="{FF2B5EF4-FFF2-40B4-BE49-F238E27FC236}">
                  <a16:creationId xmlns:a16="http://schemas.microsoft.com/office/drawing/2014/main" id="{3BAA3351-DC98-C5D5-E045-2296018CD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29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2" charset="2"/>
                </a:rPr>
                <a:t>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A5CD7D4B-443D-1241-4C45-F33139CE9E62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3573464"/>
            <a:ext cx="3424238" cy="1481137"/>
            <a:chOff x="2472" y="2251"/>
            <a:chExt cx="2157" cy="933"/>
          </a:xfrm>
        </p:grpSpPr>
        <p:graphicFrame>
          <p:nvGraphicFramePr>
            <p:cNvPr id="83977" name="Object 14">
              <a:extLst>
                <a:ext uri="{FF2B5EF4-FFF2-40B4-BE49-F238E27FC236}">
                  <a16:creationId xmlns:a16="http://schemas.microsoft.com/office/drawing/2014/main" id="{E033BE41-4778-795E-4285-54AF409D4C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251"/>
            <a:ext cx="1568" cy="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30137100" imgH="15798800" progId="Equation.3">
                    <p:embed/>
                  </p:oleObj>
                </mc:Choice>
                <mc:Fallback>
                  <p:oleObj name="方程式" r:id="rId6" imgW="30137100" imgH="15798800" progId="Equation.3">
                    <p:embed/>
                    <p:pic>
                      <p:nvPicPr>
                        <p:cNvPr id="83977" name="Object 14">
                          <a:extLst>
                            <a:ext uri="{FF2B5EF4-FFF2-40B4-BE49-F238E27FC236}">
                              <a16:creationId xmlns:a16="http://schemas.microsoft.com/office/drawing/2014/main" id="{E033BE41-4778-795E-4285-54AF409D4C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251"/>
                          <a:ext cx="1568" cy="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8" name="AutoShape 15">
              <a:extLst>
                <a:ext uri="{FF2B5EF4-FFF2-40B4-BE49-F238E27FC236}">
                  <a16:creationId xmlns:a16="http://schemas.microsoft.com/office/drawing/2014/main" id="{865E9C89-3526-EB1D-1626-5EE174C1D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2341"/>
              <a:ext cx="181" cy="772"/>
            </a:xfrm>
            <a:prstGeom prst="leftBrace">
              <a:avLst>
                <a:gd name="adj1" fmla="val 35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sp>
          <p:nvSpPr>
            <p:cNvPr id="83979" name="Rectangle 16">
              <a:extLst>
                <a:ext uri="{FF2B5EF4-FFF2-40B4-BE49-F238E27FC236}">
                  <a16:creationId xmlns:a16="http://schemas.microsoft.com/office/drawing/2014/main" id="{8BEC15F8-D4D3-F0D6-AC8A-0C5D4C1A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29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2" charset="2"/>
                </a:rPr>
                <a:t>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>
            <a:extLst>
              <a:ext uri="{FF2B5EF4-FFF2-40B4-BE49-F238E27FC236}">
                <a16:creationId xmlns:a16="http://schemas.microsoft.com/office/drawing/2014/main" id="{869E3D8E-07A7-F667-C4E4-DB6E65EA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8C90E001-56DA-A046-A618-903A4EB6162F}" type="slidenum">
              <a:rPr kumimoji="0" lang="en-US" altLang="zh-TW" sz="1400">
                <a:solidFill>
                  <a:srgbClr val="800000"/>
                </a:solidFill>
              </a:rPr>
              <a:pPr eaLnBrk="1" hangingPunct="1"/>
              <a:t>17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graphicFrame>
        <p:nvGraphicFramePr>
          <p:cNvPr id="267266" name="Object 2">
            <a:extLst>
              <a:ext uri="{FF2B5EF4-FFF2-40B4-BE49-F238E27FC236}">
                <a16:creationId xmlns:a16="http://schemas.microsoft.com/office/drawing/2014/main" id="{19649190-9AE5-79F5-667E-06058DB8A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552700"/>
          <a:ext cx="2133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9000" imgH="27203400" progId="Equation.3">
                  <p:embed/>
                </p:oleObj>
              </mc:Choice>
              <mc:Fallback>
                <p:oleObj name="Equation" r:id="rId2" imgW="49149000" imgH="27203400" progId="Equation.3">
                  <p:embed/>
                  <p:pic>
                    <p:nvPicPr>
                      <p:cNvPr id="267266" name="Object 2">
                        <a:extLst>
                          <a:ext uri="{FF2B5EF4-FFF2-40B4-BE49-F238E27FC236}">
                            <a16:creationId xmlns:a16="http://schemas.microsoft.com/office/drawing/2014/main" id="{19649190-9AE5-79F5-667E-06058DB8A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2133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6" name="Group 3">
            <a:extLst>
              <a:ext uri="{FF2B5EF4-FFF2-40B4-BE49-F238E27FC236}">
                <a16:creationId xmlns:a16="http://schemas.microsoft.com/office/drawing/2014/main" id="{F697BAE9-FE8F-AD7A-F6D4-53433D7F69B1}"/>
              </a:ext>
            </a:extLst>
          </p:cNvPr>
          <p:cNvGrpSpPr>
            <a:grpSpLocks/>
          </p:cNvGrpSpPr>
          <p:nvPr/>
        </p:nvGrpSpPr>
        <p:grpSpPr bwMode="auto">
          <a:xfrm>
            <a:off x="1965326" y="1031875"/>
            <a:ext cx="8321675" cy="1570038"/>
            <a:chOff x="278" y="650"/>
            <a:chExt cx="5242" cy="989"/>
          </a:xfrm>
        </p:grpSpPr>
        <p:sp>
          <p:nvSpPr>
            <p:cNvPr id="84998" name="Text Box 4">
              <a:extLst>
                <a:ext uri="{FF2B5EF4-FFF2-40B4-BE49-F238E27FC236}">
                  <a16:creationId xmlns:a16="http://schemas.microsoft.com/office/drawing/2014/main" id="{5EBFA07A-07AD-C5B3-C2F7-48331A78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650"/>
              <a:ext cx="52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rgbClr val="0033CC"/>
                  </a:solidFill>
                </a:rPr>
                <a:t>(linearly independent) </a:t>
              </a:r>
              <a:br>
                <a:rPr lang="en-US" altLang="zh-TW" sz="2400">
                  <a:solidFill>
                    <a:srgbClr val="0033CC"/>
                  </a:solidFill>
                </a:rPr>
              </a:br>
              <a:r>
                <a:rPr lang="en-US" altLang="zh-TW" sz="2400"/>
                <a:t>Consider the identity</a:t>
              </a:r>
            </a:p>
            <a:p>
              <a:pPr eaLnBrk="1" hangingPunct="1"/>
              <a:endParaRPr lang="en-US" altLang="zh-TW" sz="2400"/>
            </a:p>
            <a:p>
              <a:pPr eaLnBrk="1" hangingPunct="1"/>
              <a:r>
                <a:rPr lang="en-US" altLang="zh-TW" sz="2400"/>
                <a:t>The identity leads to the system of equations</a:t>
              </a:r>
            </a:p>
          </p:txBody>
        </p:sp>
        <p:graphicFrame>
          <p:nvGraphicFramePr>
            <p:cNvPr id="84999" name="Object 5">
              <a:extLst>
                <a:ext uri="{FF2B5EF4-FFF2-40B4-BE49-F238E27FC236}">
                  <a16:creationId xmlns:a16="http://schemas.microsoft.com/office/drawing/2014/main" id="{0A241BA9-ECCA-476C-54F5-9029DA5FAA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152"/>
            <a:ext cx="3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9367300" imgH="8775700" progId="Equation.3">
                    <p:embed/>
                  </p:oleObj>
                </mc:Choice>
                <mc:Fallback>
                  <p:oleObj name="Equation" r:id="rId4" imgW="119367300" imgH="8775700" progId="Equation.3">
                    <p:embed/>
                    <p:pic>
                      <p:nvPicPr>
                        <p:cNvPr id="84999" name="Object 5">
                          <a:extLst>
                            <a:ext uri="{FF2B5EF4-FFF2-40B4-BE49-F238E27FC236}">
                              <a16:creationId xmlns:a16="http://schemas.microsoft.com/office/drawing/2014/main" id="{0A241BA9-ECCA-476C-54F5-9029DA5FAA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3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270" name="Text Box 6">
            <a:extLst>
              <a:ext uri="{FF2B5EF4-FFF2-40B4-BE49-F238E27FC236}">
                <a16:creationId xmlns:a16="http://schemas.microsoft.com/office/drawing/2014/main" id="{02CFCD8A-7AB8-E19A-9D0E-981D28F2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775075"/>
            <a:ext cx="83026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2" charset="2"/>
              </a:rPr>
              <a:t></a:t>
            </a:r>
            <a:r>
              <a:rPr lang="en-US" altLang="zh-TW" sz="2400"/>
              <a:t> </a:t>
            </a:r>
            <a:r>
              <a:rPr lang="en-US" altLang="zh-TW" sz="2400" i="1"/>
              <a:t>b</a:t>
            </a:r>
            <a:r>
              <a:rPr lang="en-US" altLang="zh-TW" sz="2400" baseline="-25000"/>
              <a:t>1</a:t>
            </a:r>
            <a:r>
              <a:rPr lang="en-US" altLang="zh-TW" sz="2400"/>
              <a:t> = 0, </a:t>
            </a:r>
            <a:r>
              <a:rPr lang="en-US" altLang="zh-TW" sz="2400" i="1"/>
              <a:t>b</a:t>
            </a:r>
            <a:r>
              <a:rPr lang="en-US" altLang="zh-TW" sz="2400" baseline="-25000"/>
              <a:t>2</a:t>
            </a:r>
            <a:r>
              <a:rPr lang="en-US" altLang="zh-TW" sz="2400"/>
              <a:t> = 0, and </a:t>
            </a:r>
            <a:r>
              <a:rPr lang="en-US" altLang="zh-TW" sz="2400" i="1"/>
              <a:t>b</a:t>
            </a:r>
            <a:r>
              <a:rPr lang="en-US" altLang="zh-TW" sz="2400" baseline="-25000"/>
              <a:t>3</a:t>
            </a:r>
            <a:r>
              <a:rPr lang="en-US" altLang="zh-TW" sz="2400"/>
              <a:t> = 0 is the </a:t>
            </a:r>
            <a:r>
              <a:rPr lang="en-US" altLang="zh-TW" sz="2400" u="sng"/>
              <a:t>unique</a:t>
            </a:r>
            <a:r>
              <a:rPr lang="en-US" altLang="zh-TW" sz="2400"/>
              <a:t> solution. </a:t>
            </a:r>
            <a:br>
              <a:rPr lang="en-US" altLang="zh-TW" sz="2400"/>
            </a:br>
            <a:r>
              <a:rPr lang="en-US" altLang="zh-TW" sz="2400"/>
              <a:t>     Thus the set is linearly independent.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</a:t>
            </a:r>
            <a:r>
              <a:rPr lang="en-US" altLang="zh-TW" sz="2400"/>
              <a:t> {(1, 0, </a:t>
            </a:r>
            <a:r>
              <a:rPr lang="en-US" altLang="zh-TW" sz="2400">
                <a:latin typeface="Symbol" pitchFamily="2" charset="2"/>
              </a:rPr>
              <a:t>-</a:t>
            </a:r>
            <a:r>
              <a:rPr lang="en-US" altLang="zh-TW" sz="2400"/>
              <a:t>1), (1, 1, 1), (1, 2, 4)} spans </a:t>
            </a:r>
            <a:r>
              <a:rPr lang="en-US" altLang="zh-TW" sz="2400" b="1"/>
              <a:t>R</a:t>
            </a:r>
            <a:r>
              <a:rPr lang="en-US" altLang="zh-TW" sz="2400" baseline="30000"/>
              <a:t>3</a:t>
            </a:r>
            <a:r>
              <a:rPr lang="en-US" altLang="zh-TW" sz="2400"/>
              <a:t> and is linearly </a:t>
            </a:r>
            <a:br>
              <a:rPr lang="en-US" altLang="zh-TW" sz="2400"/>
            </a:br>
            <a:r>
              <a:rPr lang="en-US" altLang="zh-TW" sz="2400"/>
              <a:t>     independent. </a:t>
            </a:r>
            <a:br>
              <a:rPr lang="en-US" altLang="zh-TW" sz="2400"/>
            </a:br>
            <a:r>
              <a:rPr lang="en-US" altLang="zh-TW" sz="2400">
                <a:sym typeface="Symbol" pitchFamily="2" charset="2"/>
              </a:rPr>
              <a:t></a:t>
            </a:r>
            <a:r>
              <a:rPr lang="en-US" altLang="zh-TW" sz="2400"/>
              <a:t> It forms a basis for </a:t>
            </a:r>
            <a:r>
              <a:rPr lang="en-US" altLang="zh-TW" sz="2400" b="1"/>
              <a:t>R</a:t>
            </a:r>
            <a:r>
              <a:rPr lang="en-US" altLang="zh-TW" sz="2400" baseline="30000"/>
              <a:t>3</a:t>
            </a:r>
            <a:r>
              <a:rPr lang="en-US" altLang="zh-TW" sz="24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4BB-3818-16F4-CA8B-A793F2E3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 of Vector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E3BC-8193-00F1-1F78-36B6864A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5DD0-2C6A-B837-AEF1-6364FBD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F87E-F966-901A-B186-720B7277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BA25A-7221-DA2D-0D8A-32C80323B5CC}"/>
              </a:ext>
            </a:extLst>
          </p:cNvPr>
          <p:cNvSpPr txBox="1"/>
          <p:nvPr/>
        </p:nvSpPr>
        <p:spPr>
          <a:xfrm>
            <a:off x="3050275" y="3247746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effectLst/>
                <a:latin typeface="Helvetica" pitchFamily="2" charset="0"/>
              </a:rPr>
              <a:t>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68790-AE2A-93AB-0FB9-7DCDE07E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02" y="1537254"/>
            <a:ext cx="7772400" cy="134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7FA73-8CB1-DF56-10EB-3D713169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02" y="3109433"/>
            <a:ext cx="7772400" cy="24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9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4EDF19AA-3D41-9091-DA64-6C7A8D064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3D7DA997-9EAA-4E43-BCAE-F58DFECE00D2}" type="slidenum">
              <a:rPr kumimoji="0" lang="en-US" altLang="zh-TW" sz="1400">
                <a:solidFill>
                  <a:srgbClr val="800000"/>
                </a:solidFill>
              </a:rPr>
              <a:pPr eaLnBrk="1" hangingPunct="1"/>
              <a:t>19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2203BE8-6000-87C3-E5CC-D7F2BB83E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876" y="25810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Example</a:t>
            </a:r>
          </a:p>
        </p:txBody>
      </p:sp>
      <p:sp>
        <p:nvSpPr>
          <p:cNvPr id="92164" name="Text Box 3">
            <a:extLst>
              <a:ext uri="{FF2B5EF4-FFF2-40B4-BE49-F238E27FC236}">
                <a16:creationId xmlns:a16="http://schemas.microsoft.com/office/drawing/2014/main" id="{09CCC4E6-9429-BCAD-EF3B-1F590AE1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536" y="1164104"/>
            <a:ext cx="8016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Consider the set {{1, 2, 3), (-2, 4, 1)} of vectors in </a:t>
            </a:r>
            <a:r>
              <a:rPr lang="en-US" altLang="zh-TW" sz="2400" b="1" dirty="0"/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. </a:t>
            </a:r>
            <a:br>
              <a:rPr lang="en-US" altLang="zh-TW" sz="2400" dirty="0"/>
            </a:br>
            <a:r>
              <a:rPr lang="en-US" altLang="zh-TW" sz="2400" dirty="0"/>
              <a:t>These vectors generate a subspace </a:t>
            </a:r>
            <a:r>
              <a:rPr lang="en-US" altLang="zh-TW" sz="2400" i="1" dirty="0"/>
              <a:t>V</a:t>
            </a:r>
            <a:r>
              <a:rPr lang="en-US" altLang="zh-TW" sz="2400" dirty="0"/>
              <a:t> of </a:t>
            </a:r>
            <a:r>
              <a:rPr lang="en-US" altLang="zh-TW" sz="2400" b="1" dirty="0"/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consisting of all vectors of the form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The vectors (1, 2, 3) and (-2, 4, 1) </a:t>
            </a:r>
            <a:r>
              <a:rPr lang="en-US" altLang="zh-TW" sz="2400" dirty="0">
                <a:solidFill>
                  <a:srgbClr val="0033CC"/>
                </a:solidFill>
              </a:rPr>
              <a:t>span </a:t>
            </a:r>
            <a:r>
              <a:rPr lang="en-US" altLang="zh-TW" sz="2400" dirty="0"/>
              <a:t>this subspace.</a:t>
            </a:r>
          </a:p>
        </p:txBody>
      </p:sp>
      <p:graphicFrame>
        <p:nvGraphicFramePr>
          <p:cNvPr id="92165" name="Object 4">
            <a:extLst>
              <a:ext uri="{FF2B5EF4-FFF2-40B4-BE49-F238E27FC236}">
                <a16:creationId xmlns:a16="http://schemas.microsoft.com/office/drawing/2014/main" id="{8C251D75-323B-A88A-E434-8E02C8F38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133600"/>
          <a:ext cx="316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847200" imgH="8483600" progId="Equation.3">
                  <p:embed/>
                </p:oleObj>
              </mc:Choice>
              <mc:Fallback>
                <p:oleObj name="Equation" r:id="rId2" imgW="72847200" imgH="8483600" progId="Equation.3">
                  <p:embed/>
                  <p:pic>
                    <p:nvPicPr>
                      <p:cNvPr id="92165" name="Object 4">
                        <a:extLst>
                          <a:ext uri="{FF2B5EF4-FFF2-40B4-BE49-F238E27FC236}">
                            <a16:creationId xmlns:a16="http://schemas.microsoft.com/office/drawing/2014/main" id="{8C251D75-323B-A88A-E434-8E02C8F38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133600"/>
                        <a:ext cx="316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Text Box 5">
            <a:extLst>
              <a:ext uri="{FF2B5EF4-FFF2-40B4-BE49-F238E27FC236}">
                <a16:creationId xmlns:a16="http://schemas.microsoft.com/office/drawing/2014/main" id="{E760F780-2219-2D9C-B355-33B29911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536" y="3145304"/>
            <a:ext cx="7864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Furthermore, since the second vector is not a scalar multiple of the first vector, the vectors are </a:t>
            </a:r>
            <a:r>
              <a:rPr lang="en-US" altLang="zh-TW" sz="2400">
                <a:solidFill>
                  <a:srgbClr val="0033CC"/>
                </a:solidFill>
              </a:rPr>
              <a:t>linearly independent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/>
              <a:t>Therefore {{1, 2, 3), (-2, 4, 1)} is a </a:t>
            </a:r>
            <a:r>
              <a:rPr lang="en-US" altLang="zh-TW" sz="2400">
                <a:solidFill>
                  <a:srgbClr val="0033CC"/>
                </a:solidFill>
              </a:rPr>
              <a:t>basis</a:t>
            </a:r>
            <a:r>
              <a:rPr lang="en-US" altLang="zh-TW" sz="2400"/>
              <a:t> for </a:t>
            </a:r>
            <a:r>
              <a:rPr lang="en-US" altLang="zh-TW" sz="2400" i="1"/>
              <a:t>V</a:t>
            </a:r>
            <a:r>
              <a:rPr lang="en-US" altLang="zh-TW" sz="2400"/>
              <a:t>. </a:t>
            </a:r>
            <a:br>
              <a:rPr lang="en-US" altLang="zh-TW" sz="2400"/>
            </a:br>
            <a:r>
              <a:rPr lang="en-US" altLang="zh-TW" sz="2400"/>
              <a:t>Thus dim(</a:t>
            </a:r>
            <a:r>
              <a:rPr lang="en-US" altLang="zh-TW" sz="2400" i="1"/>
              <a:t>V</a:t>
            </a:r>
            <a:r>
              <a:rPr lang="en-US" altLang="zh-TW" sz="2400"/>
              <a:t>) = 2. </a:t>
            </a:r>
            <a:br>
              <a:rPr lang="en-US" altLang="zh-TW" sz="2400"/>
            </a:br>
            <a:r>
              <a:rPr lang="en-US" altLang="zh-TW" sz="2400"/>
              <a:t>We know that </a:t>
            </a:r>
            <a:r>
              <a:rPr lang="en-US" altLang="zh-TW" sz="2400" i="1"/>
              <a:t>V</a:t>
            </a:r>
            <a:r>
              <a:rPr lang="en-US" altLang="zh-TW" sz="2400"/>
              <a:t> is, in fact, a plane through the origin.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64FC-23BE-AE0F-26C2-6F91D0D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773694-5CC3-D9F5-2B9F-2AFDE241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898903"/>
              </p:ext>
            </p:extLst>
          </p:nvPr>
        </p:nvGraphicFramePr>
        <p:xfrm>
          <a:off x="4038600" y="1084999"/>
          <a:ext cx="7593281" cy="468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45B8-4356-C833-80BE-923B0C5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3D2C-8479-1D4A-9860-E276C6F83ECC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F604-7932-7B1F-E45E-BEFC59C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9B19-5893-E784-7221-9524C5A7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4BB-3818-16F4-CA8B-A793F2E3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E3BC-8193-00F1-1F78-36B6864A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5DD0-2C6A-B837-AEF1-6364FBD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F87E-F966-901A-B186-720B7277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2D830-29BC-02A1-B0B1-109D39AA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445"/>
            <a:ext cx="7772400" cy="569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DFB126-F5D6-8D9F-1080-63F6276F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8786"/>
            <a:ext cx="9245274" cy="17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9B64-3C81-38B8-A60D-CC30912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86BD-B435-91E9-A6AA-1FEB5A7D7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FB81-C26E-EB0C-E700-91451EE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CF8B-AD8A-1121-F3CA-4CDD2586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8424-66AA-5AB8-9854-EFD1401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C69-C9F6-9CE8-3B7B-759577D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0904-D71B-EF7E-77CB-59603D914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7825-7C5B-A91F-5A83-C9A8CA62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23F9-4808-24A1-A58B-A12F053C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7C13-2070-33F2-5558-8DF1750A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EE2D45-2B08-5CC5-E116-892C16D5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Flight and Control System</a:t>
            </a:r>
          </a:p>
        </p:txBody>
      </p:sp>
      <p:pic>
        <p:nvPicPr>
          <p:cNvPr id="10" name="Content Placeholder 9" descr="A space shuttle taking off from a launch pad&#10;&#10;Description automatically generated">
            <a:extLst>
              <a:ext uri="{FF2B5EF4-FFF2-40B4-BE49-F238E27FC236}">
                <a16:creationId xmlns:a16="http://schemas.microsoft.com/office/drawing/2014/main" id="{D0A8D8BA-5302-5092-F36B-09ECE52B8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8385" y="1940719"/>
            <a:ext cx="3251200" cy="4165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DEAB-E59D-FE56-469E-3934AB9B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408D-B46C-7916-6660-67C246AB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04BA-8F6D-A38D-C95E-44440DF4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diagram of a program&#10;&#10;Description automatically generated">
            <a:extLst>
              <a:ext uri="{FF2B5EF4-FFF2-40B4-BE49-F238E27FC236}">
                <a16:creationId xmlns:a16="http://schemas.microsoft.com/office/drawing/2014/main" id="{9D884ACC-3609-22B2-2CF2-5E60AE18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5" y="2584816"/>
            <a:ext cx="7772400" cy="28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7BF-5117-1D56-01E9-9F17B71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pic>
        <p:nvPicPr>
          <p:cNvPr id="8" name="Content Placeholder 7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20779DDD-A8AC-F779-8B6A-DC946CBA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17" y="1364777"/>
            <a:ext cx="7731054" cy="46499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3FE-F3FC-E43C-6846-C9DBA1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76A4-BB95-B65A-B46B-1A20D33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1B70-AC89-3323-058C-76B03F17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two triangles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CC04BB91-D9CE-974A-3BB2-5153BC70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75" y="4536754"/>
            <a:ext cx="6462625" cy="1912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537084-18D6-20B2-D1F5-A7909970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146" y="2352354"/>
            <a:ext cx="2514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28A1-8B11-EFCA-0C95-FC0B937A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EB6B-268E-7572-AC4D-664C439A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5A22-E519-B1A7-21E9-0C900849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77C5-3972-AA2C-BACA-3AB69A5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0898-6F05-8666-C1DE-29CDD7F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A7FF-6DC7-FED5-A0FE-076010B1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7772400" cy="2136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98DF6-F137-C339-2452-7B196762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83" y="1825625"/>
            <a:ext cx="313690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CD0E9-D019-4CB9-5DB3-091BFB03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183" y="3311525"/>
            <a:ext cx="3136900" cy="265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9903FC-2ABC-887F-0D88-94A803AFACA6}"/>
              </a:ext>
            </a:extLst>
          </p:cNvPr>
          <p:cNvSpPr txBox="1"/>
          <p:nvPr/>
        </p:nvSpPr>
        <p:spPr>
          <a:xfrm>
            <a:off x="9619919" y="1461572"/>
            <a:ext cx="1862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Times"/>
              </a:rPr>
              <a:t>S</a:t>
            </a:r>
            <a:r>
              <a:rPr lang="en-ID" sz="1800" dirty="0">
                <a:effectLst/>
                <a:latin typeface="Times"/>
              </a:rPr>
              <a:t>ubspace of </a:t>
            </a:r>
            <a:r>
              <a:rPr lang="en-ID" sz="1800" dirty="0">
                <a:effectLst/>
                <a:latin typeface="MT2MIT"/>
              </a:rPr>
              <a:t>V 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7F807-6B2F-9767-F7E7-0EC835B3F6C2}"/>
              </a:ext>
            </a:extLst>
          </p:cNvPr>
          <p:cNvSpPr txBox="1"/>
          <p:nvPr/>
        </p:nvSpPr>
        <p:spPr>
          <a:xfrm>
            <a:off x="9335069" y="5943491"/>
            <a:ext cx="2625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i="1" dirty="0">
                <a:effectLst/>
                <a:latin typeface="MT2MIT"/>
              </a:rPr>
              <a:t>x</a:t>
            </a:r>
            <a:r>
              <a:rPr lang="en-ID" i="1" baseline="-25000" dirty="0">
                <a:effectLst/>
                <a:latin typeface="MT2MIT"/>
              </a:rPr>
              <a:t>1</a:t>
            </a:r>
            <a:r>
              <a:rPr lang="en-ID" i="1" dirty="0">
                <a:effectLst/>
                <a:latin typeface="MT2MIT"/>
              </a:rPr>
              <a:t>, x</a:t>
            </a:r>
            <a:r>
              <a:rPr lang="en-ID" i="1" baseline="-25000" dirty="0">
                <a:effectLst/>
                <a:latin typeface="MT2MIT"/>
              </a:rPr>
              <a:t>2</a:t>
            </a:r>
            <a:r>
              <a:rPr lang="en-ID" dirty="0">
                <a:effectLst/>
                <a:latin typeface="Times"/>
              </a:rPr>
              <a:t>-plane as a subspace</a:t>
            </a:r>
            <a:r>
              <a:rPr lang="en-ID" i="1" dirty="0">
                <a:effectLst/>
                <a:latin typeface="Times"/>
              </a:rPr>
              <a:t> </a:t>
            </a:r>
            <a:endParaRPr lang="en-ID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B734AA-0BB3-AD4A-73C2-8E5468F3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044" y="4102636"/>
            <a:ext cx="8647644" cy="5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1E1-4568-B35B-136C-5F6B0B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NULL SPACES, COLUMN SPACES, AND LINEAR 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D9BC-62ED-228F-B777-DE1EC4A57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0213-336F-D8A0-DD6E-8209842C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3F98-7FFA-3043-F7D2-D64D6332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49BE-1A0B-1364-05A0-343C3BB0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2DB6-ACDB-26C2-3958-5D202409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Spaces</a:t>
            </a:r>
          </a:p>
        </p:txBody>
      </p:sp>
      <p:pic>
        <p:nvPicPr>
          <p:cNvPr id="8" name="Content Placeholder 7" descr="A close-up of a math problem&#10;&#10;Description automatically generated">
            <a:extLst>
              <a:ext uri="{FF2B5EF4-FFF2-40B4-BE49-F238E27FC236}">
                <a16:creationId xmlns:a16="http://schemas.microsoft.com/office/drawing/2014/main" id="{5BB2C1BE-0E05-CA22-D64A-F93B5B5B5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32"/>
          <a:stretch/>
        </p:blipFill>
        <p:spPr>
          <a:xfrm>
            <a:off x="838200" y="4206293"/>
            <a:ext cx="3200400" cy="9210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86C-752C-30C6-534E-4A441F57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30/10/23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6FA-8368-1D79-1F44-1A36350F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Informatika</a:t>
            </a:r>
            <a:r>
              <a:rPr lang="en-US" dirty="0"/>
              <a:t>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0D13-34FA-BA3D-2100-B0FA601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F2902BB-1AAE-3C49-C79F-76EB075C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2400" cy="1184223"/>
          </a:xfrm>
          <a:prstGeom prst="rect">
            <a:avLst/>
          </a:prstGeom>
        </p:spPr>
      </p:pic>
      <p:pic>
        <p:nvPicPr>
          <p:cNvPr id="13" name="Picture 12" descr="A diagram of a ray of light&#10;&#10;Description automatically generated">
            <a:extLst>
              <a:ext uri="{FF2B5EF4-FFF2-40B4-BE49-F238E27FC236}">
                <a16:creationId xmlns:a16="http://schemas.microsoft.com/office/drawing/2014/main" id="{3769E29C-84AE-A36D-1E4D-223A1E219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01" r="6416"/>
          <a:stretch/>
        </p:blipFill>
        <p:spPr>
          <a:xfrm>
            <a:off x="8329682" y="885332"/>
            <a:ext cx="3862318" cy="2111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0E1F5-0FB1-2F69-2D2D-F454621C996D}"/>
              </a:ext>
            </a:extLst>
          </p:cNvPr>
          <p:cNvSpPr txBox="1"/>
          <p:nvPr/>
        </p:nvSpPr>
        <p:spPr>
          <a:xfrm>
            <a:off x="838200" y="3575391"/>
            <a:ext cx="11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</p:txBody>
      </p:sp>
      <p:pic>
        <p:nvPicPr>
          <p:cNvPr id="16" name="Picture 15" descr="A black square with black text&#10;&#10;Description automatically generated">
            <a:extLst>
              <a:ext uri="{FF2B5EF4-FFF2-40B4-BE49-F238E27FC236}">
                <a16:creationId xmlns:a16="http://schemas.microsoft.com/office/drawing/2014/main" id="{38FB2F47-4BFB-48B9-0EE6-3BBA1E654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747" y="5008784"/>
            <a:ext cx="1365534" cy="1347566"/>
          </a:xfrm>
          <a:prstGeom prst="rect">
            <a:avLst/>
          </a:prstGeom>
        </p:spPr>
      </p:pic>
      <p:pic>
        <p:nvPicPr>
          <p:cNvPr id="18" name="Picture 17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4A4C0BD7-98F4-2396-66F9-0A56636F1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966" y="4232468"/>
            <a:ext cx="2691118" cy="868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0E2509-8F20-FF47-25C6-75C4528A8B89}"/>
              </a:ext>
            </a:extLst>
          </p:cNvPr>
          <p:cNvSpPr txBox="1"/>
          <p:nvPr/>
        </p:nvSpPr>
        <p:spPr>
          <a:xfrm>
            <a:off x="838200" y="5294489"/>
            <a:ext cx="207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Tentukan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0F3B8-9A30-461D-37E6-E998DDE12D82}"/>
              </a:ext>
            </a:extLst>
          </p:cNvPr>
          <p:cNvSpPr txBox="1"/>
          <p:nvPr/>
        </p:nvSpPr>
        <p:spPr>
          <a:xfrm>
            <a:off x="4440966" y="5294489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Null Space </a:t>
            </a:r>
            <a:r>
              <a:rPr lang="en-US" sz="2000" dirty="0" err="1"/>
              <a:t>dari</a:t>
            </a:r>
            <a:r>
              <a:rPr lang="en-US" sz="2000" b="1" dirty="0"/>
              <a:t> A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17DFE-7DB9-3A9D-2CEF-3B5F8CB0B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7434" y="2857430"/>
            <a:ext cx="8864566" cy="11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25C10-E192-6EEB-20DE-567DC56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Null Spaces</a:t>
            </a:r>
          </a:p>
        </p:txBody>
      </p:sp>
      <p:pic>
        <p:nvPicPr>
          <p:cNvPr id="12" name="Content Placeholder 11" descr="A black lines with numbers and a rectangle&#10;&#10;Description automatically generated">
            <a:extLst>
              <a:ext uri="{FF2B5EF4-FFF2-40B4-BE49-F238E27FC236}">
                <a16:creationId xmlns:a16="http://schemas.microsoft.com/office/drawing/2014/main" id="{F033D5C5-F434-8C7C-0BFA-1BAFA29C3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2688471"/>
            <a:ext cx="7244897" cy="11048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50C8-BD0A-BA9D-D2EE-55850873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Teknik Informatika 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6028-410B-E390-CA20-9C381A06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2BAFDB4-8F1A-8843-986C-DBC3635FDB36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10/30/23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EC0E-A550-BD6A-83C2-40A52207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943621-3146-064C-BF3A-8D6B8AD66687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F5DCC-E9E7-DC24-39B0-EE590658A48B}"/>
              </a:ext>
            </a:extLst>
          </p:cNvPr>
          <p:cNvSpPr txBox="1"/>
          <p:nvPr/>
        </p:nvSpPr>
        <p:spPr>
          <a:xfrm>
            <a:off x="4527804" y="3930556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Jawaban</a:t>
            </a:r>
            <a:r>
              <a:rPr lang="en-US" sz="2400" b="1" dirty="0"/>
              <a:t>: </a:t>
            </a:r>
            <a:r>
              <a:rPr lang="en-US" sz="2400" dirty="0"/>
              <a:t>IYA</a:t>
            </a:r>
          </a:p>
        </p:txBody>
      </p:sp>
    </p:spTree>
    <p:extLst>
      <p:ext uri="{BB962C8B-B14F-4D97-AF65-F5344CB8AC3E}">
        <p14:creationId xmlns:p14="http://schemas.microsoft.com/office/powerpoint/2010/main" val="12384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635</Words>
  <Application>Microsoft Macintosh PowerPoint</Application>
  <PresentationFormat>Widescreen</PresentationFormat>
  <Paragraphs>127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ADLaM Display</vt:lpstr>
      <vt:lpstr>Arial</vt:lpstr>
      <vt:lpstr>Calibri</vt:lpstr>
      <vt:lpstr>Calibri Light</vt:lpstr>
      <vt:lpstr>Cambria Math</vt:lpstr>
      <vt:lpstr>Helvetica</vt:lpstr>
      <vt:lpstr>MT2HRBT</vt:lpstr>
      <vt:lpstr>MT2MIT</vt:lpstr>
      <vt:lpstr>MT2SYT</vt:lpstr>
      <vt:lpstr>Symbol</vt:lpstr>
      <vt:lpstr>Times</vt:lpstr>
      <vt:lpstr>Times New Roman</vt:lpstr>
      <vt:lpstr>Office Theme</vt:lpstr>
      <vt:lpstr>Microsoft Equation 3.0</vt:lpstr>
      <vt:lpstr>Microsoft 方程式編輯器 3.0</vt:lpstr>
      <vt:lpstr>LINEAR ALGEBRA</vt:lpstr>
      <vt:lpstr>Outline</vt:lpstr>
      <vt:lpstr>Vector Spaces</vt:lpstr>
      <vt:lpstr>Space Flight and Control System</vt:lpstr>
      <vt:lpstr>Vector Space</vt:lpstr>
      <vt:lpstr>Subspaces</vt:lpstr>
      <vt:lpstr>NULL SPACES, COLUMN SPACES, AND LINEAR TRANSFORMATIONS</vt:lpstr>
      <vt:lpstr>Null Spaces</vt:lpstr>
      <vt:lpstr>Null Spaces</vt:lpstr>
      <vt:lpstr>Column Space</vt:lpstr>
      <vt:lpstr>Linear Transformation</vt:lpstr>
      <vt:lpstr>LINEARLY INDEPENDENT SETS; BASES</vt:lpstr>
      <vt:lpstr>Example 1</vt:lpstr>
      <vt:lpstr>Example 2</vt:lpstr>
      <vt:lpstr>LINEARLY INDEPENDENT SETS; BASES</vt:lpstr>
      <vt:lpstr>Example</vt:lpstr>
      <vt:lpstr>PowerPoint Presentation</vt:lpstr>
      <vt:lpstr>The Dimension of Vector Space</vt:lpstr>
      <vt:lpstr>Example</vt:lpstr>
      <vt:lpstr>The Rank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Siska Arifiani</dc:creator>
  <cp:lastModifiedBy>Chastine Fatichah</cp:lastModifiedBy>
  <cp:revision>249</cp:revision>
  <dcterms:created xsi:type="dcterms:W3CDTF">2023-08-23T02:42:38Z</dcterms:created>
  <dcterms:modified xsi:type="dcterms:W3CDTF">2023-10-31T03:04:09Z</dcterms:modified>
</cp:coreProperties>
</file>