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9" r:id="rId4"/>
    <p:sldId id="262" r:id="rId5"/>
    <p:sldId id="264" r:id="rId6"/>
    <p:sldId id="261" r:id="rId7"/>
    <p:sldId id="265" r:id="rId8"/>
    <p:sldId id="266" r:id="rId9"/>
    <p:sldId id="267" r:id="rId10"/>
    <p:sldId id="268" r:id="rId11"/>
    <p:sldId id="269" r:id="rId12"/>
    <p:sldId id="270" r:id="rId13"/>
    <p:sldId id="25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>
      <p:cViewPr varScale="1">
        <p:scale>
          <a:sx n="90" d="100"/>
          <a:sy n="90" d="100"/>
        </p:scale>
        <p:origin x="232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722C287-51AA-144A-A26D-637EB576468B}" type="datetimeFigureOut">
              <a:rPr lang="en-US" smtClean="0"/>
              <a:t>5/6/24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0E128BC-3216-AC48-80A7-DB5DCEB06181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01379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2C287-51AA-144A-A26D-637EB576468B}" type="datetimeFigureOut">
              <a:rPr lang="en-US" smtClean="0"/>
              <a:t>5/6/24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28BC-3216-AC48-80A7-DB5DCEB06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232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2C287-51AA-144A-A26D-637EB576468B}" type="datetimeFigureOut">
              <a:rPr lang="en-US" smtClean="0"/>
              <a:t>5/6/24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28BC-3216-AC48-80A7-DB5DCEB06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806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2C287-51AA-144A-A26D-637EB576468B}" type="datetimeFigureOut">
              <a:rPr lang="en-US" smtClean="0"/>
              <a:t>5/6/24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28BC-3216-AC48-80A7-DB5DCEB06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56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722C287-51AA-144A-A26D-637EB576468B}" type="datetimeFigureOut">
              <a:rPr lang="en-US" smtClean="0"/>
              <a:t>5/6/24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0E128BC-3216-AC48-80A7-DB5DCEB06181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3291931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2C287-51AA-144A-A26D-637EB576468B}" type="datetimeFigureOut">
              <a:rPr lang="en-US" smtClean="0"/>
              <a:t>5/6/24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28BC-3216-AC48-80A7-DB5DCEB06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1851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2C287-51AA-144A-A26D-637EB576468B}" type="datetimeFigureOut">
              <a:rPr lang="en-US" smtClean="0"/>
              <a:t>5/6/24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28BC-3216-AC48-80A7-DB5DCEB06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0535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2C287-51AA-144A-A26D-637EB576468B}" type="datetimeFigureOut">
              <a:rPr lang="en-US" smtClean="0"/>
              <a:t>5/6/24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28BC-3216-AC48-80A7-DB5DCEB06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494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2C287-51AA-144A-A26D-637EB576468B}" type="datetimeFigureOut">
              <a:rPr lang="en-US" smtClean="0"/>
              <a:t>5/6/24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28BC-3216-AC48-80A7-DB5DCEB06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917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5722C287-51AA-144A-A26D-637EB576468B}" type="datetimeFigureOut">
              <a:rPr lang="en-US" smtClean="0"/>
              <a:t>5/6/24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E0E128BC-3216-AC48-80A7-DB5DCEB0618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297050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5722C287-51AA-144A-A26D-637EB576468B}" type="datetimeFigureOut">
              <a:rPr lang="en-US" smtClean="0"/>
              <a:t>5/6/24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E0E128BC-3216-AC48-80A7-DB5DCEB06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313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722C287-51AA-144A-A26D-637EB576468B}" type="datetimeFigureOut">
              <a:rPr lang="en-US" smtClean="0"/>
              <a:t>5/6/24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0E128BC-3216-AC48-80A7-DB5DCEB0618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06717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subakti.com/wp-content/uploads/K04-DAA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8F861-DA35-D053-797F-CA5CA8E056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76600" y="2155371"/>
            <a:ext cx="5965372" cy="3363685"/>
          </a:xfrm>
        </p:spPr>
        <p:txBody>
          <a:bodyPr/>
          <a:lstStyle/>
          <a:p>
            <a:r>
              <a:rPr lang="en-US" sz="7200" dirty="0"/>
              <a:t>QUICKSORT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5A03A-9081-951D-DB69-66E650F0F6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Wijayanti</a:t>
            </a:r>
            <a:r>
              <a:rPr lang="en-US" dirty="0"/>
              <a:t> Nurul </a:t>
            </a:r>
            <a:r>
              <a:rPr lang="en-US" dirty="0" err="1"/>
              <a:t>Khotimah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2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CB5EF-BAD2-090F-1A48-03CD0F714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23901"/>
          </a:xfrm>
        </p:spPr>
        <p:txBody>
          <a:bodyPr>
            <a:normAutofit fontScale="90000"/>
          </a:bodyPr>
          <a:lstStyle/>
          <a:p>
            <a:r>
              <a:rPr lang="en-AU" dirty="0"/>
              <a:t>Worst Case </a:t>
            </a:r>
            <a:br>
              <a:rPr lang="en-AU" dirty="0">
                <a:effectLst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03551-C814-82B0-7274-E9DA798E7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306287"/>
            <a:ext cx="10178322" cy="62048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3C4043"/>
                </a:solidFill>
                <a:latin typeface="Google Sans"/>
              </a:rPr>
              <a:t>Worst case </a:t>
            </a:r>
            <a:r>
              <a:rPr lang="en-US" dirty="0" err="1">
                <a:solidFill>
                  <a:srgbClr val="3C4043"/>
                </a:solidFill>
                <a:latin typeface="Google Sans"/>
              </a:rPr>
              <a:t>terjadi</a:t>
            </a:r>
            <a:r>
              <a:rPr lang="en-US" dirty="0">
                <a:solidFill>
                  <a:srgbClr val="3C4043"/>
                </a:solidFill>
                <a:latin typeface="Google Sans"/>
              </a:rPr>
              <a:t> </a:t>
            </a:r>
            <a:r>
              <a:rPr lang="en-US" dirty="0" err="1">
                <a:solidFill>
                  <a:srgbClr val="3C4043"/>
                </a:solidFill>
                <a:latin typeface="Google Sans"/>
              </a:rPr>
              <a:t>ketika</a:t>
            </a:r>
            <a:r>
              <a:rPr lang="en-US" dirty="0">
                <a:solidFill>
                  <a:srgbClr val="3C4043"/>
                </a:solidFill>
                <a:latin typeface="Google Sans"/>
              </a:rPr>
              <a:t> </a:t>
            </a:r>
            <a:r>
              <a:rPr lang="en-US" dirty="0" err="1">
                <a:solidFill>
                  <a:srgbClr val="3C4043"/>
                </a:solidFill>
                <a:latin typeface="Google Sans"/>
              </a:rPr>
              <a:t>satu</a:t>
            </a:r>
            <a:r>
              <a:rPr lang="en-US" dirty="0">
                <a:solidFill>
                  <a:srgbClr val="3C4043"/>
                </a:solidFill>
                <a:latin typeface="Google Sans"/>
              </a:rPr>
              <a:t> </a:t>
            </a:r>
            <a:r>
              <a:rPr lang="en-US" dirty="0" err="1">
                <a:solidFill>
                  <a:srgbClr val="3C4043"/>
                </a:solidFill>
                <a:latin typeface="Google Sans"/>
              </a:rPr>
              <a:t>sisi</a:t>
            </a:r>
            <a:r>
              <a:rPr lang="en-US" dirty="0">
                <a:solidFill>
                  <a:srgbClr val="3C4043"/>
                </a:solidFill>
                <a:latin typeface="Google Sans"/>
              </a:rPr>
              <a:t> </a:t>
            </a:r>
            <a:r>
              <a:rPr lang="en-US" dirty="0" err="1">
                <a:solidFill>
                  <a:srgbClr val="3C4043"/>
                </a:solidFill>
                <a:latin typeface="Google Sans"/>
              </a:rPr>
              <a:t>partisi</a:t>
            </a:r>
            <a:r>
              <a:rPr lang="en-US" dirty="0">
                <a:solidFill>
                  <a:srgbClr val="3C4043"/>
                </a:solidFill>
                <a:latin typeface="Google Sans"/>
              </a:rPr>
              <a:t> </a:t>
            </a:r>
            <a:r>
              <a:rPr lang="en-US" dirty="0" err="1">
                <a:solidFill>
                  <a:srgbClr val="3C4043"/>
                </a:solidFill>
                <a:latin typeface="Google Sans"/>
              </a:rPr>
              <a:t>hanya</a:t>
            </a:r>
            <a:r>
              <a:rPr lang="en-US" dirty="0">
                <a:solidFill>
                  <a:srgbClr val="3C4043"/>
                </a:solidFill>
                <a:latin typeface="Google Sans"/>
              </a:rPr>
              <a:t> </a:t>
            </a:r>
            <a:r>
              <a:rPr lang="en-US" dirty="0" err="1">
                <a:solidFill>
                  <a:srgbClr val="3C4043"/>
                </a:solidFill>
                <a:latin typeface="Google Sans"/>
              </a:rPr>
              <a:t>memiliki</a:t>
            </a:r>
            <a:r>
              <a:rPr lang="en-US" dirty="0">
                <a:solidFill>
                  <a:srgbClr val="3C4043"/>
                </a:solidFill>
                <a:latin typeface="Google Sans"/>
              </a:rPr>
              <a:t> </a:t>
            </a:r>
            <a:r>
              <a:rPr lang="en-US" dirty="0" err="1">
                <a:solidFill>
                  <a:srgbClr val="3C4043"/>
                </a:solidFill>
                <a:latin typeface="Google Sans"/>
              </a:rPr>
              <a:t>satu</a:t>
            </a:r>
            <a:r>
              <a:rPr lang="en-US" dirty="0">
                <a:solidFill>
                  <a:srgbClr val="3C4043"/>
                </a:solidFill>
                <a:latin typeface="Google Sans"/>
              </a:rPr>
              <a:t> </a:t>
            </a:r>
            <a:r>
              <a:rPr lang="en-US" dirty="0" err="1">
                <a:solidFill>
                  <a:srgbClr val="3C4043"/>
                </a:solidFill>
                <a:latin typeface="Google Sans"/>
              </a:rPr>
              <a:t>elemen</a:t>
            </a:r>
            <a:endParaRPr lang="en-US" dirty="0">
              <a:solidFill>
                <a:srgbClr val="3C4043"/>
              </a:solidFill>
              <a:latin typeface="Google 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27F1C6-B2A0-09E0-0E6F-B3283404A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041" y="2192994"/>
            <a:ext cx="5044196" cy="42826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EB6D734-E713-8E79-2173-1382234E1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7015" y="2012496"/>
            <a:ext cx="6413300" cy="4665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284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205F2-902E-4791-4543-2EBFB8AAF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67444"/>
          </a:xfrm>
        </p:spPr>
        <p:txBody>
          <a:bodyPr/>
          <a:lstStyle/>
          <a:p>
            <a:r>
              <a:rPr lang="en-US" dirty="0"/>
              <a:t>Worst case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E9832-116D-5481-2664-1F293F6FE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730829"/>
            <a:ext cx="10178322" cy="4148763"/>
          </a:xfrm>
        </p:spPr>
        <p:txBody>
          <a:bodyPr/>
          <a:lstStyle/>
          <a:p>
            <a:r>
              <a:rPr lang="en-US" dirty="0"/>
              <a:t>Kapan worst case </a:t>
            </a:r>
            <a:r>
              <a:rPr lang="en-US" dirty="0" err="1"/>
              <a:t>terjadi</a:t>
            </a:r>
            <a:r>
              <a:rPr lang="en-US" dirty="0"/>
              <a:t>? </a:t>
            </a:r>
          </a:p>
          <a:p>
            <a:pPr lvl="1"/>
            <a:r>
              <a:rPr lang="en-US" dirty="0"/>
              <a:t>Ketika input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terurut</a:t>
            </a:r>
            <a:endParaRPr lang="en-US" dirty="0"/>
          </a:p>
          <a:p>
            <a:pPr lvl="1"/>
            <a:r>
              <a:rPr lang="en-US" dirty="0"/>
              <a:t>Ketika input </a:t>
            </a:r>
            <a:r>
              <a:rPr lang="en-US" dirty="0" err="1"/>
              <a:t>urutannya</a:t>
            </a:r>
            <a:r>
              <a:rPr lang="en-US" dirty="0"/>
              <a:t> </a:t>
            </a:r>
            <a:r>
              <a:rPr lang="en-US" dirty="0" err="1"/>
              <a:t>terbalik</a:t>
            </a:r>
            <a:endParaRPr lang="en-US" dirty="0"/>
          </a:p>
          <a:p>
            <a:r>
              <a:rPr lang="en-US" dirty="0"/>
              <a:t>Recurrence </a:t>
            </a:r>
            <a:r>
              <a:rPr lang="en-US" dirty="0" err="1"/>
              <a:t>untuk</a:t>
            </a:r>
            <a:r>
              <a:rPr lang="en-US" dirty="0"/>
              <a:t> worst case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pada insertion sort</a:t>
            </a:r>
          </a:p>
          <a:p>
            <a:r>
              <a:rPr lang="en-US" dirty="0" err="1"/>
              <a:t>Namun</a:t>
            </a:r>
            <a:r>
              <a:rPr lang="en-US" dirty="0"/>
              <a:t>, input yang </a:t>
            </a:r>
            <a:r>
              <a:rPr lang="en-US" dirty="0" err="1"/>
              <a:t>terurut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best case pada insertion sort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</a:t>
            </a:r>
            <a:r>
              <a:rPr lang="en-US" dirty="0" err="1"/>
              <a:t>terbaik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pengurutan</a:t>
            </a:r>
            <a:r>
              <a:rPr lang="en-US" dirty="0"/>
              <a:t> </a:t>
            </a:r>
            <a:r>
              <a:rPr lang="en-US" dirty="0" err="1"/>
              <a:t>penyisipan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693630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02A74-E93F-9344-D95E-B9A760E3B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34786"/>
          </a:xfrm>
        </p:spPr>
        <p:txBody>
          <a:bodyPr/>
          <a:lstStyle/>
          <a:p>
            <a:r>
              <a:rPr lang="en-US" dirty="0"/>
              <a:t>Average case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29B568-77F1-A6C7-A257-0A59349DD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012" y="1523290"/>
            <a:ext cx="7772400" cy="495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56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A9DB1-C331-DB33-665B-20AF986CF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3CC44-E847-96C8-8C9A-04819ABD5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Cormen</a:t>
            </a:r>
            <a:r>
              <a:rPr lang="en-US" dirty="0"/>
              <a:t>, “Introduction to Algorithm fourth edition”</a:t>
            </a:r>
          </a:p>
          <a:p>
            <a:r>
              <a:rPr lang="en-US" dirty="0">
                <a:hlinkClick r:id="rId2"/>
              </a:rPr>
              <a:t>https://subakti.com/wp-content/uploads/K04-DAA.pdf</a:t>
            </a:r>
            <a:endParaRPr lang="en-US" dirty="0"/>
          </a:p>
          <a:p>
            <a:r>
              <a:rPr lang="en-US" dirty="0"/>
              <a:t>https://web2.qatar.cmu.edu/~</a:t>
            </a:r>
            <a:r>
              <a:rPr lang="en-US" dirty="0" err="1"/>
              <a:t>mhhammou</a:t>
            </a:r>
            <a:r>
              <a:rPr lang="en-US" dirty="0"/>
              <a:t>/15122-s16/lectures/07-quicksort.pdf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297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16B7D-046D-2965-0AEB-D2B14D257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132014"/>
            <a:ext cx="10178322" cy="1492132"/>
          </a:xfrm>
        </p:spPr>
        <p:txBody>
          <a:bodyPr/>
          <a:lstStyle/>
          <a:p>
            <a:r>
              <a:rPr lang="en-US" dirty="0"/>
              <a:t>QUICKSORT VS INSERTION SORT VS </a:t>
            </a:r>
            <a:r>
              <a:rPr lang="en-US" dirty="0" err="1"/>
              <a:t>MERGESOrt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E22E26-1774-62B9-8AE1-C31C64C273B6}"/>
              </a:ext>
            </a:extLst>
          </p:cNvPr>
          <p:cNvSpPr txBox="1">
            <a:spLocks/>
          </p:cNvSpPr>
          <p:nvPr/>
        </p:nvSpPr>
        <p:spPr>
          <a:xfrm>
            <a:off x="1295400" y="1567104"/>
            <a:ext cx="4800600" cy="6325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Insertion sort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41DC6F0-390D-CEFF-4AFC-56E8EA30903E}"/>
              </a:ext>
            </a:extLst>
          </p:cNvPr>
          <p:cNvSpPr txBox="1">
            <a:spLocks/>
          </p:cNvSpPr>
          <p:nvPr/>
        </p:nvSpPr>
        <p:spPr>
          <a:xfrm>
            <a:off x="1295400" y="2486026"/>
            <a:ext cx="4800600" cy="200791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FF0000"/>
                </a:solidFill>
              </a:rPr>
              <a:t>Running time: </a:t>
            </a:r>
            <a:r>
              <a:rPr lang="en-AU" sz="1800">
                <a:solidFill>
                  <a:srgbClr val="FF0000"/>
                </a:solidFill>
                <a:latin typeface="Tahoma" panose="020B0604030504040204" pitchFamily="34" charset="0"/>
              </a:rPr>
              <a:t>Worst-case running time </a:t>
            </a:r>
            <a:r>
              <a:rPr lang="en-AU" sz="1800">
                <a:solidFill>
                  <a:srgbClr val="FF0000"/>
                </a:solidFill>
                <a:latin typeface="SymbolMT"/>
              </a:rPr>
              <a:t>O</a:t>
            </a:r>
            <a:r>
              <a:rPr lang="en-AU" sz="1800">
                <a:solidFill>
                  <a:srgbClr val="FF0000"/>
                </a:solidFill>
                <a:latin typeface="Tahoma" panose="020B0604030504040204" pitchFamily="34" charset="0"/>
              </a:rPr>
              <a:t>(n</a:t>
            </a:r>
            <a:r>
              <a:rPr lang="en-AU" sz="1800" baseline="30000">
                <a:solidFill>
                  <a:srgbClr val="FF0000"/>
                </a:solidFill>
                <a:latin typeface="Tahoma" panose="020B0604030504040204" pitchFamily="34" charset="0"/>
              </a:rPr>
              <a:t>2</a:t>
            </a:r>
            <a:r>
              <a:rPr lang="en-AU" sz="1800">
                <a:solidFill>
                  <a:srgbClr val="FF0000"/>
                </a:solidFill>
                <a:latin typeface="Tahoma" panose="020B0604030504040204" pitchFamily="34" charset="0"/>
              </a:rPr>
              <a:t>) </a:t>
            </a:r>
            <a:endParaRPr lang="en-AU">
              <a:solidFill>
                <a:srgbClr val="FF0000"/>
              </a:solidFill>
            </a:endParaRPr>
          </a:p>
          <a:p>
            <a:r>
              <a:rPr lang="en-US">
                <a:solidFill>
                  <a:srgbClr val="00B050"/>
                </a:solidFill>
              </a:rPr>
              <a:t>Memory: in-place (tidak memerlukan tambahan memory) 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6402D184-014B-F4EE-C36F-8533E709CE6B}"/>
              </a:ext>
            </a:extLst>
          </p:cNvPr>
          <p:cNvSpPr txBox="1">
            <a:spLocks/>
          </p:cNvSpPr>
          <p:nvPr/>
        </p:nvSpPr>
        <p:spPr>
          <a:xfrm>
            <a:off x="6624828" y="1567104"/>
            <a:ext cx="4800600" cy="6325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Mergesort</a:t>
            </a:r>
            <a:endParaRPr lang="en-US" dirty="0"/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49E0DDBD-6AFA-84AD-9A71-83FEE141B31A}"/>
              </a:ext>
            </a:extLst>
          </p:cNvPr>
          <p:cNvSpPr txBox="1">
            <a:spLocks/>
          </p:cNvSpPr>
          <p:nvPr/>
        </p:nvSpPr>
        <p:spPr>
          <a:xfrm>
            <a:off x="6624828" y="2486025"/>
            <a:ext cx="4800600" cy="200791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00B050"/>
                </a:solidFill>
              </a:rPr>
              <a:t>Running time: </a:t>
            </a:r>
            <a:r>
              <a:rPr lang="en-AU" sz="1800">
                <a:solidFill>
                  <a:srgbClr val="00B050"/>
                </a:solidFill>
                <a:latin typeface="Tahoma" panose="020B0604030504040204" pitchFamily="34" charset="0"/>
              </a:rPr>
              <a:t>Worst-case running time O (n log n) </a:t>
            </a:r>
          </a:p>
          <a:p>
            <a:r>
              <a:rPr lang="en-AU" sz="1800">
                <a:solidFill>
                  <a:srgbClr val="FF0000"/>
                </a:solidFill>
                <a:latin typeface="Tahoma" panose="020B0604030504040204" pitchFamily="34" charset="0"/>
              </a:rPr>
              <a:t>Memory: memerlukan tambahan memory</a:t>
            </a:r>
            <a:endParaRPr lang="en-AU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F6C0F668-4FBA-EC8C-2A1A-849A7EC993D7}"/>
              </a:ext>
            </a:extLst>
          </p:cNvPr>
          <p:cNvSpPr txBox="1">
            <a:spLocks/>
          </p:cNvSpPr>
          <p:nvPr/>
        </p:nvSpPr>
        <p:spPr>
          <a:xfrm>
            <a:off x="3967974" y="4652269"/>
            <a:ext cx="4800600" cy="47048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900" b="1" kern="1200" cap="all" spc="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9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b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b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quicksort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8BB53BA-CED3-29DE-880A-262740544AF0}"/>
              </a:ext>
            </a:extLst>
          </p:cNvPr>
          <p:cNvSpPr txBox="1">
            <a:spLocks/>
          </p:cNvSpPr>
          <p:nvPr/>
        </p:nvSpPr>
        <p:spPr>
          <a:xfrm>
            <a:off x="3967974" y="5303565"/>
            <a:ext cx="5287538" cy="149351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B050"/>
                </a:solidFill>
              </a:rPr>
              <a:t>Running time: worst-case </a:t>
            </a:r>
            <a:r>
              <a:rPr lang="en-AU" sz="1800" dirty="0">
                <a:solidFill>
                  <a:srgbClr val="00B050"/>
                </a:solidFill>
                <a:effectLst/>
                <a:latin typeface="NVGAXR_Times"/>
              </a:rPr>
              <a:t>running time 𝚯 (n</a:t>
            </a:r>
            <a:r>
              <a:rPr lang="en-AU" sz="1800" baseline="30000" dirty="0">
                <a:solidFill>
                  <a:srgbClr val="00B050"/>
                </a:solidFill>
                <a:effectLst/>
                <a:latin typeface="NVGAXR_Times"/>
              </a:rPr>
              <a:t>2</a:t>
            </a:r>
            <a:r>
              <a:rPr lang="en-AU" sz="1800" dirty="0">
                <a:solidFill>
                  <a:srgbClr val="00B050"/>
                </a:solidFill>
                <a:effectLst/>
                <a:latin typeface="RQRPVA_Times"/>
              </a:rPr>
              <a:t>) </a:t>
            </a:r>
          </a:p>
          <a:p>
            <a:pPr lvl="1"/>
            <a:r>
              <a:rPr lang="en-AU" dirty="0">
                <a:solidFill>
                  <a:srgbClr val="00B050"/>
                </a:solidFill>
              </a:rPr>
              <a:t>Expected running time </a:t>
            </a:r>
            <a:r>
              <a:rPr lang="en-AU" sz="1800" dirty="0">
                <a:solidFill>
                  <a:srgbClr val="00B050"/>
                </a:solidFill>
                <a:effectLst/>
                <a:latin typeface="NVGAXR_Times"/>
              </a:rPr>
              <a:t>𝚯 (n log n</a:t>
            </a:r>
            <a:r>
              <a:rPr lang="en-AU" sz="1800" dirty="0">
                <a:solidFill>
                  <a:srgbClr val="00B050"/>
                </a:solidFill>
                <a:effectLst/>
                <a:latin typeface="RQRPVA_Times"/>
              </a:rPr>
              <a:t>)</a:t>
            </a:r>
            <a:endParaRPr lang="en-AU" dirty="0">
              <a:solidFill>
                <a:srgbClr val="00B050"/>
              </a:solidFill>
            </a:endParaRPr>
          </a:p>
          <a:p>
            <a:r>
              <a:rPr lang="en-US" dirty="0">
                <a:solidFill>
                  <a:srgbClr val="00B050"/>
                </a:solidFill>
              </a:rPr>
              <a:t>Memory: in-place (</a:t>
            </a:r>
            <a:r>
              <a:rPr lang="en-US" dirty="0" err="1">
                <a:solidFill>
                  <a:srgbClr val="00B050"/>
                </a:solidFill>
              </a:rPr>
              <a:t>hanya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beberapa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elemen</a:t>
            </a:r>
            <a:r>
              <a:rPr lang="en-US" dirty="0">
                <a:solidFill>
                  <a:srgbClr val="00B050"/>
                </a:solidFill>
              </a:rPr>
              <a:t> array yang </a:t>
            </a:r>
            <a:r>
              <a:rPr lang="en-US" dirty="0" err="1">
                <a:solidFill>
                  <a:srgbClr val="00B050"/>
                </a:solidFill>
              </a:rPr>
              <a:t>jumlahnya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konstan</a:t>
            </a:r>
            <a:r>
              <a:rPr lang="en-US" dirty="0">
                <a:solidFill>
                  <a:srgbClr val="00B050"/>
                </a:solidFill>
              </a:rPr>
              <a:t> yang </a:t>
            </a:r>
            <a:r>
              <a:rPr lang="en-US" dirty="0" err="1">
                <a:solidFill>
                  <a:srgbClr val="00B050"/>
                </a:solidFill>
              </a:rPr>
              <a:t>disimpan</a:t>
            </a:r>
            <a:r>
              <a:rPr lang="en-US" dirty="0">
                <a:solidFill>
                  <a:srgbClr val="00B050"/>
                </a:solidFill>
              </a:rPr>
              <a:t> di </a:t>
            </a:r>
            <a:r>
              <a:rPr lang="en-US" dirty="0" err="1">
                <a:solidFill>
                  <a:srgbClr val="00B050"/>
                </a:solidFill>
              </a:rPr>
              <a:t>luar</a:t>
            </a:r>
            <a:r>
              <a:rPr lang="en-US" dirty="0">
                <a:solidFill>
                  <a:srgbClr val="00B050"/>
                </a:solidFill>
              </a:rPr>
              <a:t> array input) </a:t>
            </a:r>
          </a:p>
        </p:txBody>
      </p:sp>
    </p:spTree>
    <p:extLst>
      <p:ext uri="{BB962C8B-B14F-4D97-AF65-F5344CB8AC3E}">
        <p14:creationId xmlns:p14="http://schemas.microsoft.com/office/powerpoint/2010/main" val="1180924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EFDDA-90E1-C7CC-88A4-C1F95541A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130729"/>
          </a:xfrm>
        </p:spPr>
        <p:txBody>
          <a:bodyPr/>
          <a:lstStyle/>
          <a:p>
            <a:r>
              <a:rPr lang="en-US" dirty="0"/>
              <a:t>ALGORITA QUICKSORT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CF822-8C3E-D72D-02B4-BBD37FC8C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752601"/>
            <a:ext cx="10178322" cy="4126992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/>
              <a:t>Pilih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sembarang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array (pivot).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Bagilah</a:t>
            </a:r>
            <a:r>
              <a:rPr lang="en-US" dirty="0"/>
              <a:t> array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segmen</a:t>
            </a:r>
            <a:r>
              <a:rPr lang="en-US" dirty="0"/>
              <a:t>, </a:t>
            </a:r>
            <a:r>
              <a:rPr lang="en-US" dirty="0" err="1"/>
              <a:t>segmen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kecil</a:t>
            </a:r>
            <a:r>
              <a:rPr lang="en-US" dirty="0"/>
              <a:t> dan </a:t>
            </a:r>
            <a:r>
              <a:rPr lang="en-US" dirty="0" err="1"/>
              <a:t>segmen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,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poros</a:t>
            </a:r>
            <a:r>
              <a:rPr lang="en-US" dirty="0"/>
              <a:t> di </a:t>
            </a:r>
            <a:r>
              <a:rPr lang="en-US" dirty="0" err="1"/>
              <a:t>antaranya</a:t>
            </a:r>
            <a:r>
              <a:rPr lang="en-US" dirty="0"/>
              <a:t> (</a:t>
            </a:r>
            <a:r>
              <a:rPr lang="en-US" dirty="0" err="1"/>
              <a:t>fase</a:t>
            </a:r>
            <a:r>
              <a:rPr lang="en-US" dirty="0"/>
              <a:t> </a:t>
            </a:r>
            <a:r>
              <a:rPr lang="en-US" dirty="0" err="1"/>
              <a:t>partisi</a:t>
            </a:r>
            <a:r>
              <a:rPr lang="en-US" dirty="0"/>
              <a:t>).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Urutkan</a:t>
            </a:r>
            <a:r>
              <a:rPr lang="en-US" dirty="0"/>
              <a:t> </a:t>
            </a:r>
            <a:r>
              <a:rPr lang="en-US" dirty="0" err="1"/>
              <a:t>segmen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rekursif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kiri</a:t>
            </a:r>
            <a:r>
              <a:rPr lang="en-US" dirty="0"/>
              <a:t> dan </a:t>
            </a:r>
            <a:r>
              <a:rPr lang="en-US" dirty="0" err="1"/>
              <a:t>kanan</a:t>
            </a:r>
            <a:r>
              <a:rPr lang="en-US" dirty="0"/>
              <a:t> pivot.</a:t>
            </a:r>
          </a:p>
        </p:txBody>
      </p:sp>
    </p:spTree>
    <p:extLst>
      <p:ext uri="{BB962C8B-B14F-4D97-AF65-F5344CB8AC3E}">
        <p14:creationId xmlns:p14="http://schemas.microsoft.com/office/powerpoint/2010/main" val="2603699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3F543-0FB5-D0EC-6E2D-0F017669E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017790"/>
          </a:xfrm>
        </p:spPr>
        <p:txBody>
          <a:bodyPr/>
          <a:lstStyle/>
          <a:p>
            <a:r>
              <a:rPr lang="en-US" dirty="0"/>
              <a:t>PSEUDOCODE quicksort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A05B0F-7EB4-6B9A-5FAD-D77E148F6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849" y="2050278"/>
            <a:ext cx="9740971" cy="2757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711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A83E4-201F-66E6-313F-85A008FA2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838" y="182360"/>
            <a:ext cx="10880361" cy="1492132"/>
          </a:xfrm>
        </p:spPr>
        <p:txBody>
          <a:bodyPr/>
          <a:lstStyle/>
          <a:p>
            <a:r>
              <a:rPr lang="en-AU" dirty="0"/>
              <a:t>Partitioning of the array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1A9C06-2847-95A3-9A2F-9B868CA49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362" y="2003104"/>
            <a:ext cx="2382838" cy="4654846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9414A11-EEFE-9BCB-F397-B3E69C4C8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288" y="4205287"/>
            <a:ext cx="6843712" cy="191719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Keterangan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Dari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baris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2-6,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setiap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index 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terdapat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kondisi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yaitu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Jika p&lt;=k&lt;=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kemudian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A[k] &lt;=x (pada area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berwarna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tan)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Jika i+1&lt;=k&lt;=j-1,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A[k]&gt;x (pada area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berwarna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Jika k=r,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A[k] = x (pada area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berwarna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kuning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1ADEF1-3DBE-016C-0952-33AAED3D8C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2676" y="1108729"/>
            <a:ext cx="5795962" cy="2159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224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FFC56-2752-3C42-5505-E356AB548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95299"/>
            <a:ext cx="10580915" cy="934786"/>
          </a:xfrm>
        </p:spPr>
        <p:txBody>
          <a:bodyPr>
            <a:normAutofit fontScale="90000"/>
          </a:bodyPr>
          <a:lstStyle/>
          <a:p>
            <a:r>
              <a:rPr lang="en-US" dirty="0"/>
              <a:t>QUCIKSORT </a:t>
            </a:r>
            <a:r>
              <a:rPr lang="en-US" dirty="0" err="1"/>
              <a:t>termasuk</a:t>
            </a:r>
            <a:r>
              <a:rPr lang="en-US" dirty="0"/>
              <a:t> Divide and conquer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CD772-8044-625E-F1E9-2148095B1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4593" y="1817914"/>
            <a:ext cx="10178322" cy="4562421"/>
          </a:xfrm>
        </p:spPr>
        <p:txBody>
          <a:bodyPr>
            <a:normAutofit/>
          </a:bodyPr>
          <a:lstStyle/>
          <a:p>
            <a:r>
              <a:rPr lang="en-AU" b="1" dirty="0">
                <a:solidFill>
                  <a:srgbClr val="3C4043"/>
                </a:solidFill>
                <a:effectLst/>
                <a:latin typeface="Google Sans"/>
              </a:rPr>
              <a:t>Divide</a:t>
            </a:r>
            <a:r>
              <a:rPr lang="en-AU" dirty="0">
                <a:solidFill>
                  <a:srgbClr val="3C4043"/>
                </a:solidFill>
                <a:effectLst/>
                <a:latin typeface="Google Sans"/>
              </a:rPr>
              <a:t>: </a:t>
            </a:r>
            <a:r>
              <a:rPr lang="en-AU" dirty="0" err="1">
                <a:solidFill>
                  <a:srgbClr val="3C4043"/>
                </a:solidFill>
                <a:effectLst/>
                <a:latin typeface="Google Sans"/>
              </a:rPr>
              <a:t>menentukan</a:t>
            </a:r>
            <a:r>
              <a:rPr lang="en-AU" dirty="0">
                <a:solidFill>
                  <a:srgbClr val="3C4043"/>
                </a:solidFill>
                <a:effectLst/>
                <a:latin typeface="Google Sans"/>
              </a:rPr>
              <a:t> pivot A[q] dan </a:t>
            </a:r>
            <a:r>
              <a:rPr lang="en-AU" dirty="0" err="1">
                <a:solidFill>
                  <a:srgbClr val="3C4043"/>
                </a:solidFill>
                <a:effectLst/>
                <a:latin typeface="Google Sans"/>
              </a:rPr>
              <a:t>mempartisi</a:t>
            </a:r>
            <a:r>
              <a:rPr lang="en-AU" dirty="0">
                <a:solidFill>
                  <a:srgbClr val="3C4043"/>
                </a:solidFill>
                <a:effectLst/>
                <a:latin typeface="Google Sans"/>
              </a:rPr>
              <a:t> (</a:t>
            </a:r>
            <a:r>
              <a:rPr lang="en-AU" dirty="0" err="1">
                <a:solidFill>
                  <a:srgbClr val="3C4043"/>
                </a:solidFill>
                <a:effectLst/>
                <a:latin typeface="Google Sans"/>
              </a:rPr>
              <a:t>menata</a:t>
            </a:r>
            <a:r>
              <a:rPr lang="en-AU" dirty="0">
                <a:solidFill>
                  <a:srgbClr val="3C4043"/>
                </a:solidFill>
                <a:effectLst/>
                <a:latin typeface="Google Sans"/>
              </a:rPr>
              <a:t> </a:t>
            </a:r>
            <a:r>
              <a:rPr lang="en-AU" dirty="0" err="1">
                <a:solidFill>
                  <a:srgbClr val="3C4043"/>
                </a:solidFill>
                <a:effectLst/>
                <a:latin typeface="Google Sans"/>
              </a:rPr>
              <a:t>ulang</a:t>
            </a:r>
            <a:r>
              <a:rPr lang="en-AU" dirty="0">
                <a:solidFill>
                  <a:srgbClr val="3C4043"/>
                </a:solidFill>
                <a:effectLst/>
                <a:latin typeface="Google Sans"/>
              </a:rPr>
              <a:t>) array A[</a:t>
            </a:r>
            <a:r>
              <a:rPr lang="en-AU" dirty="0" err="1">
                <a:solidFill>
                  <a:srgbClr val="3C4043"/>
                </a:solidFill>
                <a:effectLst/>
                <a:latin typeface="Google Sans"/>
              </a:rPr>
              <a:t>p:r</a:t>
            </a:r>
            <a:r>
              <a:rPr lang="en-AU" dirty="0">
                <a:solidFill>
                  <a:srgbClr val="3C4043"/>
                </a:solidFill>
                <a:effectLst/>
                <a:latin typeface="Google Sans"/>
              </a:rPr>
              <a:t>] </a:t>
            </a:r>
            <a:r>
              <a:rPr lang="en-AU" dirty="0" err="1">
                <a:solidFill>
                  <a:srgbClr val="3C4043"/>
                </a:solidFill>
                <a:effectLst/>
                <a:latin typeface="Google Sans"/>
              </a:rPr>
              <a:t>ke</a:t>
            </a:r>
            <a:r>
              <a:rPr lang="en-AU" dirty="0">
                <a:solidFill>
                  <a:srgbClr val="3C4043"/>
                </a:solidFill>
                <a:effectLst/>
                <a:latin typeface="Google Sans"/>
              </a:rPr>
              <a:t> </a:t>
            </a:r>
            <a:r>
              <a:rPr lang="en-AU" dirty="0" err="1">
                <a:solidFill>
                  <a:srgbClr val="3C4043"/>
                </a:solidFill>
                <a:effectLst/>
                <a:latin typeface="Google Sans"/>
              </a:rPr>
              <a:t>dalam</a:t>
            </a:r>
            <a:r>
              <a:rPr lang="en-AU" dirty="0">
                <a:solidFill>
                  <a:srgbClr val="3C4043"/>
                </a:solidFill>
                <a:effectLst/>
                <a:latin typeface="Google Sans"/>
              </a:rPr>
              <a:t> </a:t>
            </a:r>
            <a:r>
              <a:rPr lang="en-AU" dirty="0" err="1">
                <a:solidFill>
                  <a:srgbClr val="3C4043"/>
                </a:solidFill>
                <a:effectLst/>
                <a:latin typeface="Google Sans"/>
              </a:rPr>
              <a:t>dua</a:t>
            </a:r>
            <a:r>
              <a:rPr lang="en-AU" dirty="0">
                <a:solidFill>
                  <a:srgbClr val="3C4043"/>
                </a:solidFill>
                <a:effectLst/>
                <a:latin typeface="Google Sans"/>
              </a:rPr>
              <a:t> subarray A[p:q-1] (</a:t>
            </a:r>
            <a:r>
              <a:rPr lang="en-AU" dirty="0" err="1">
                <a:solidFill>
                  <a:srgbClr val="3C4043"/>
                </a:solidFill>
                <a:effectLst/>
                <a:latin typeface="Google Sans"/>
              </a:rPr>
              <a:t>sisi</a:t>
            </a:r>
            <a:r>
              <a:rPr lang="en-AU" dirty="0">
                <a:solidFill>
                  <a:srgbClr val="3C4043"/>
                </a:solidFill>
                <a:effectLst/>
                <a:latin typeface="Google Sans"/>
              </a:rPr>
              <a:t> </a:t>
            </a:r>
            <a:r>
              <a:rPr lang="en-AU" dirty="0" err="1">
                <a:solidFill>
                  <a:srgbClr val="3C4043"/>
                </a:solidFill>
                <a:effectLst/>
                <a:latin typeface="Google Sans"/>
              </a:rPr>
              <a:t>bawah</a:t>
            </a:r>
            <a:r>
              <a:rPr lang="en-AU" dirty="0">
                <a:solidFill>
                  <a:srgbClr val="3C4043"/>
                </a:solidFill>
                <a:effectLst/>
                <a:latin typeface="Google Sans"/>
              </a:rPr>
              <a:t>) dan A[q+1:r](</a:t>
            </a:r>
            <a:r>
              <a:rPr lang="en-AU" dirty="0" err="1">
                <a:solidFill>
                  <a:srgbClr val="3C4043"/>
                </a:solidFill>
                <a:effectLst/>
                <a:latin typeface="Google Sans"/>
              </a:rPr>
              <a:t>sisi</a:t>
            </a:r>
            <a:r>
              <a:rPr lang="en-AU" dirty="0">
                <a:solidFill>
                  <a:srgbClr val="3C4043"/>
                </a:solidFill>
                <a:effectLst/>
                <a:latin typeface="Google Sans"/>
              </a:rPr>
              <a:t> </a:t>
            </a:r>
            <a:r>
              <a:rPr lang="en-AU" dirty="0" err="1">
                <a:solidFill>
                  <a:srgbClr val="3C4043"/>
                </a:solidFill>
                <a:effectLst/>
                <a:latin typeface="Google Sans"/>
              </a:rPr>
              <a:t>tinggi</a:t>
            </a:r>
            <a:r>
              <a:rPr lang="en-AU" dirty="0">
                <a:solidFill>
                  <a:srgbClr val="3C4043"/>
                </a:solidFill>
                <a:effectLst/>
                <a:latin typeface="Google Sans"/>
              </a:rPr>
              <a:t>) </a:t>
            </a:r>
            <a:r>
              <a:rPr lang="en-AU" dirty="0" err="1">
                <a:solidFill>
                  <a:srgbClr val="3C4043"/>
                </a:solidFill>
                <a:effectLst/>
                <a:latin typeface="Google Sans"/>
              </a:rPr>
              <a:t>sedemikian</a:t>
            </a:r>
            <a:r>
              <a:rPr lang="en-AU" dirty="0">
                <a:solidFill>
                  <a:srgbClr val="3C4043"/>
                </a:solidFill>
                <a:effectLst/>
                <a:latin typeface="Google Sans"/>
              </a:rPr>
              <a:t> </a:t>
            </a:r>
            <a:r>
              <a:rPr lang="en-AU" dirty="0" err="1">
                <a:solidFill>
                  <a:srgbClr val="3C4043"/>
                </a:solidFill>
                <a:effectLst/>
                <a:latin typeface="Google Sans"/>
              </a:rPr>
              <a:t>rupa</a:t>
            </a:r>
            <a:r>
              <a:rPr lang="en-AU" dirty="0">
                <a:solidFill>
                  <a:srgbClr val="3C4043"/>
                </a:solidFill>
                <a:effectLst/>
                <a:latin typeface="Google Sans"/>
              </a:rPr>
              <a:t> </a:t>
            </a:r>
            <a:r>
              <a:rPr lang="en-AU" dirty="0" err="1">
                <a:solidFill>
                  <a:srgbClr val="3C4043"/>
                </a:solidFill>
                <a:effectLst/>
                <a:latin typeface="Google Sans"/>
              </a:rPr>
              <a:t>sehingga</a:t>
            </a:r>
            <a:r>
              <a:rPr lang="en-AU" dirty="0">
                <a:solidFill>
                  <a:srgbClr val="3C4043"/>
                </a:solidFill>
                <a:effectLst/>
                <a:latin typeface="Google Sans"/>
              </a:rPr>
              <a:t> </a:t>
            </a:r>
            <a:r>
              <a:rPr lang="en-AU" dirty="0" err="1">
                <a:solidFill>
                  <a:srgbClr val="3C4043"/>
                </a:solidFill>
                <a:effectLst/>
                <a:latin typeface="Google Sans"/>
              </a:rPr>
              <a:t>setiap</a:t>
            </a:r>
            <a:r>
              <a:rPr lang="en-AU" dirty="0">
                <a:solidFill>
                  <a:srgbClr val="3C4043"/>
                </a:solidFill>
                <a:effectLst/>
                <a:latin typeface="Google Sans"/>
              </a:rPr>
              <a:t> </a:t>
            </a:r>
            <a:r>
              <a:rPr lang="en-AU" dirty="0" err="1">
                <a:solidFill>
                  <a:srgbClr val="3C4043"/>
                </a:solidFill>
                <a:effectLst/>
                <a:latin typeface="Google Sans"/>
              </a:rPr>
              <a:t>elemen</a:t>
            </a:r>
            <a:r>
              <a:rPr lang="en-AU" dirty="0">
                <a:solidFill>
                  <a:srgbClr val="3C4043"/>
                </a:solidFill>
                <a:effectLst/>
                <a:latin typeface="Google Sans"/>
              </a:rPr>
              <a:t> di </a:t>
            </a:r>
            <a:r>
              <a:rPr lang="en-AU" dirty="0" err="1">
                <a:solidFill>
                  <a:srgbClr val="3C4043"/>
                </a:solidFill>
                <a:effectLst/>
                <a:latin typeface="Google Sans"/>
              </a:rPr>
              <a:t>sisi</a:t>
            </a:r>
            <a:r>
              <a:rPr lang="en-AU" dirty="0">
                <a:solidFill>
                  <a:srgbClr val="3C4043"/>
                </a:solidFill>
                <a:effectLst/>
                <a:latin typeface="Google Sans"/>
              </a:rPr>
              <a:t> </a:t>
            </a:r>
            <a:r>
              <a:rPr lang="en-AU" dirty="0" err="1">
                <a:solidFill>
                  <a:srgbClr val="3C4043"/>
                </a:solidFill>
                <a:effectLst/>
                <a:latin typeface="Google Sans"/>
              </a:rPr>
              <a:t>bawah</a:t>
            </a:r>
            <a:r>
              <a:rPr lang="en-AU" dirty="0">
                <a:solidFill>
                  <a:srgbClr val="3C4043"/>
                </a:solidFill>
                <a:effectLst/>
                <a:latin typeface="Google Sans"/>
              </a:rPr>
              <a:t> </a:t>
            </a:r>
            <a:r>
              <a:rPr lang="en-AU" dirty="0" err="1">
                <a:solidFill>
                  <a:srgbClr val="3C4043"/>
                </a:solidFill>
                <a:effectLst/>
                <a:latin typeface="Google Sans"/>
              </a:rPr>
              <a:t>kurang</a:t>
            </a:r>
            <a:r>
              <a:rPr lang="en-AU" dirty="0">
                <a:solidFill>
                  <a:srgbClr val="3C4043"/>
                </a:solidFill>
                <a:effectLst/>
                <a:latin typeface="Google Sans"/>
              </a:rPr>
              <a:t> </a:t>
            </a:r>
            <a:r>
              <a:rPr lang="en-AU" dirty="0" err="1">
                <a:solidFill>
                  <a:srgbClr val="3C4043"/>
                </a:solidFill>
                <a:effectLst/>
                <a:latin typeface="Google Sans"/>
              </a:rPr>
              <a:t>dari</a:t>
            </a:r>
            <a:r>
              <a:rPr lang="en-AU" dirty="0">
                <a:solidFill>
                  <a:srgbClr val="3C4043"/>
                </a:solidFill>
                <a:effectLst/>
                <a:latin typeface="Google Sans"/>
              </a:rPr>
              <a:t> </a:t>
            </a:r>
            <a:r>
              <a:rPr lang="en-AU" dirty="0" err="1">
                <a:solidFill>
                  <a:srgbClr val="3C4043"/>
                </a:solidFill>
                <a:effectLst/>
                <a:latin typeface="Google Sans"/>
              </a:rPr>
              <a:t>atau</a:t>
            </a:r>
            <a:r>
              <a:rPr lang="en-AU" dirty="0">
                <a:solidFill>
                  <a:srgbClr val="3C4043"/>
                </a:solidFill>
                <a:effectLst/>
                <a:latin typeface="Google Sans"/>
              </a:rPr>
              <a:t> </a:t>
            </a:r>
            <a:r>
              <a:rPr lang="en-AU" dirty="0" err="1">
                <a:solidFill>
                  <a:srgbClr val="3C4043"/>
                </a:solidFill>
                <a:effectLst/>
                <a:latin typeface="Google Sans"/>
              </a:rPr>
              <a:t>sama</a:t>
            </a:r>
            <a:r>
              <a:rPr lang="en-AU" dirty="0">
                <a:solidFill>
                  <a:srgbClr val="3C4043"/>
                </a:solidFill>
                <a:effectLst/>
                <a:latin typeface="Google Sans"/>
              </a:rPr>
              <a:t> </a:t>
            </a:r>
            <a:r>
              <a:rPr lang="en-AU" dirty="0" err="1">
                <a:solidFill>
                  <a:srgbClr val="3C4043"/>
                </a:solidFill>
                <a:effectLst/>
                <a:latin typeface="Google Sans"/>
              </a:rPr>
              <a:t>dengan</a:t>
            </a:r>
            <a:r>
              <a:rPr lang="en-AU" dirty="0">
                <a:solidFill>
                  <a:srgbClr val="3C4043"/>
                </a:solidFill>
                <a:effectLst/>
                <a:latin typeface="Google Sans"/>
              </a:rPr>
              <a:t> pivot (A[q]). </a:t>
            </a:r>
            <a:r>
              <a:rPr lang="en-AU" dirty="0" err="1">
                <a:solidFill>
                  <a:srgbClr val="3C4043"/>
                </a:solidFill>
                <a:effectLst/>
                <a:latin typeface="Google Sans"/>
              </a:rPr>
              <a:t>Menghitung</a:t>
            </a:r>
            <a:r>
              <a:rPr lang="en-AU" dirty="0">
                <a:solidFill>
                  <a:srgbClr val="3C4043"/>
                </a:solidFill>
                <a:effectLst/>
                <a:latin typeface="Google Sans"/>
              </a:rPr>
              <a:t> index pivot </a:t>
            </a:r>
            <a:r>
              <a:rPr lang="en-AU" dirty="0" err="1">
                <a:solidFill>
                  <a:srgbClr val="3C4043"/>
                </a:solidFill>
                <a:effectLst/>
                <a:latin typeface="Google Sans"/>
              </a:rPr>
              <a:t>adalah</a:t>
            </a:r>
            <a:r>
              <a:rPr lang="en-AU" dirty="0">
                <a:solidFill>
                  <a:srgbClr val="3C4043"/>
                </a:solidFill>
                <a:effectLst/>
                <a:latin typeface="Google Sans"/>
              </a:rPr>
              <a:t> </a:t>
            </a:r>
            <a:r>
              <a:rPr lang="en-AU" dirty="0" err="1">
                <a:solidFill>
                  <a:srgbClr val="3C4043"/>
                </a:solidFill>
                <a:effectLst/>
                <a:latin typeface="Google Sans"/>
              </a:rPr>
              <a:t>bagian</a:t>
            </a:r>
            <a:r>
              <a:rPr lang="en-AU" dirty="0">
                <a:solidFill>
                  <a:srgbClr val="3C4043"/>
                </a:solidFill>
                <a:effectLst/>
                <a:latin typeface="Google Sans"/>
              </a:rPr>
              <a:t> </a:t>
            </a:r>
            <a:r>
              <a:rPr lang="en-AU" dirty="0" err="1">
                <a:solidFill>
                  <a:srgbClr val="3C4043"/>
                </a:solidFill>
                <a:effectLst/>
                <a:latin typeface="Google Sans"/>
              </a:rPr>
              <a:t>dari</a:t>
            </a:r>
            <a:r>
              <a:rPr lang="en-AU" dirty="0">
                <a:solidFill>
                  <a:srgbClr val="3C4043"/>
                </a:solidFill>
                <a:effectLst/>
                <a:latin typeface="Google Sans"/>
              </a:rPr>
              <a:t> </a:t>
            </a:r>
            <a:r>
              <a:rPr lang="en-AU" dirty="0" err="1">
                <a:solidFill>
                  <a:srgbClr val="3C4043"/>
                </a:solidFill>
                <a:effectLst/>
                <a:latin typeface="Google Sans"/>
              </a:rPr>
              <a:t>prosedur</a:t>
            </a:r>
            <a:r>
              <a:rPr lang="en-AU" dirty="0">
                <a:solidFill>
                  <a:srgbClr val="3C4043"/>
                </a:solidFill>
                <a:effectLst/>
                <a:latin typeface="Google Sans"/>
              </a:rPr>
              <a:t> </a:t>
            </a:r>
            <a:r>
              <a:rPr lang="en-AU" dirty="0" err="1">
                <a:solidFill>
                  <a:srgbClr val="3C4043"/>
                </a:solidFill>
                <a:effectLst/>
                <a:latin typeface="Google Sans"/>
              </a:rPr>
              <a:t>partisi</a:t>
            </a:r>
            <a:r>
              <a:rPr lang="en-AU" dirty="0">
                <a:solidFill>
                  <a:srgbClr val="3C4043"/>
                </a:solidFill>
                <a:effectLst/>
                <a:latin typeface="Google Sans"/>
              </a:rPr>
              <a:t> </a:t>
            </a:r>
            <a:r>
              <a:rPr lang="en-AU" dirty="0" err="1">
                <a:solidFill>
                  <a:srgbClr val="3C4043"/>
                </a:solidFill>
                <a:effectLst/>
                <a:latin typeface="Google Sans"/>
              </a:rPr>
              <a:t>ini</a:t>
            </a:r>
            <a:r>
              <a:rPr lang="en-AU" dirty="0">
                <a:solidFill>
                  <a:srgbClr val="3C4043"/>
                </a:solidFill>
                <a:effectLst/>
                <a:latin typeface="Google Sans"/>
              </a:rPr>
              <a:t>. </a:t>
            </a:r>
          </a:p>
          <a:p>
            <a:r>
              <a:rPr lang="en-AU" b="1" dirty="0">
                <a:solidFill>
                  <a:srgbClr val="3C4043"/>
                </a:solidFill>
                <a:latin typeface="Google Sans"/>
              </a:rPr>
              <a:t>Conquer</a:t>
            </a:r>
            <a:r>
              <a:rPr lang="en-AU" dirty="0">
                <a:solidFill>
                  <a:srgbClr val="3C4043"/>
                </a:solidFill>
                <a:latin typeface="Google Sans"/>
              </a:rPr>
              <a:t>: </a:t>
            </a:r>
            <a:r>
              <a:rPr lang="en-AU" dirty="0" err="1">
                <a:solidFill>
                  <a:srgbClr val="3C4043"/>
                </a:solidFill>
                <a:effectLst/>
                <a:latin typeface="Google Sans"/>
              </a:rPr>
              <a:t>dengan</a:t>
            </a:r>
            <a:r>
              <a:rPr lang="en-AU" dirty="0">
                <a:solidFill>
                  <a:srgbClr val="3C4043"/>
                </a:solidFill>
                <a:effectLst/>
                <a:latin typeface="Google Sans"/>
              </a:rPr>
              <a:t> </a:t>
            </a:r>
            <a:r>
              <a:rPr lang="en-AU" dirty="0" err="1">
                <a:solidFill>
                  <a:srgbClr val="3C4043"/>
                </a:solidFill>
                <a:effectLst/>
                <a:latin typeface="Google Sans"/>
              </a:rPr>
              <a:t>memanggil</a:t>
            </a:r>
            <a:r>
              <a:rPr lang="en-AU" dirty="0">
                <a:solidFill>
                  <a:srgbClr val="3C4043"/>
                </a:solidFill>
                <a:effectLst/>
                <a:latin typeface="Google Sans"/>
              </a:rPr>
              <a:t> </a:t>
            </a:r>
            <a:r>
              <a:rPr lang="en-AU" dirty="0" err="1">
                <a:solidFill>
                  <a:srgbClr val="3C4043"/>
                </a:solidFill>
                <a:effectLst/>
                <a:latin typeface="Google Sans"/>
              </a:rPr>
              <a:t>fungsi</a:t>
            </a:r>
            <a:r>
              <a:rPr lang="en-AU" dirty="0">
                <a:solidFill>
                  <a:srgbClr val="3C4043"/>
                </a:solidFill>
                <a:effectLst/>
                <a:latin typeface="Google Sans"/>
              </a:rPr>
              <a:t> </a:t>
            </a:r>
            <a:r>
              <a:rPr lang="en-AU" b="1" i="1" dirty="0">
                <a:solidFill>
                  <a:srgbClr val="3C4043"/>
                </a:solidFill>
                <a:effectLst/>
                <a:latin typeface="Google Sans"/>
              </a:rPr>
              <a:t>quicksort</a:t>
            </a:r>
            <a:r>
              <a:rPr lang="en-AU" dirty="0">
                <a:solidFill>
                  <a:srgbClr val="3C4043"/>
                </a:solidFill>
                <a:effectLst/>
                <a:latin typeface="Google Sans"/>
              </a:rPr>
              <a:t> </a:t>
            </a:r>
            <a:r>
              <a:rPr lang="en-AU" dirty="0" err="1">
                <a:solidFill>
                  <a:srgbClr val="3C4043"/>
                </a:solidFill>
                <a:effectLst/>
                <a:latin typeface="Google Sans"/>
              </a:rPr>
              <a:t>secara</a:t>
            </a:r>
            <a:r>
              <a:rPr lang="en-AU" dirty="0">
                <a:solidFill>
                  <a:srgbClr val="3C4043"/>
                </a:solidFill>
                <a:effectLst/>
                <a:latin typeface="Google Sans"/>
              </a:rPr>
              <a:t> </a:t>
            </a:r>
            <a:r>
              <a:rPr lang="en-AU" dirty="0" err="1">
                <a:solidFill>
                  <a:srgbClr val="3C4043"/>
                </a:solidFill>
                <a:effectLst/>
                <a:latin typeface="Google Sans"/>
              </a:rPr>
              <a:t>rekursif</a:t>
            </a:r>
            <a:r>
              <a:rPr lang="en-AU" dirty="0">
                <a:solidFill>
                  <a:srgbClr val="3C4043"/>
                </a:solidFill>
                <a:effectLst/>
                <a:latin typeface="Google Sans"/>
              </a:rPr>
              <a:t> </a:t>
            </a:r>
            <a:r>
              <a:rPr lang="en-AU" dirty="0" err="1">
                <a:solidFill>
                  <a:srgbClr val="3C4043"/>
                </a:solidFill>
                <a:effectLst/>
                <a:latin typeface="Google Sans"/>
              </a:rPr>
              <a:t>untuk</a:t>
            </a:r>
            <a:r>
              <a:rPr lang="en-AU" dirty="0">
                <a:solidFill>
                  <a:srgbClr val="3C4043"/>
                </a:solidFill>
                <a:effectLst/>
                <a:latin typeface="Google Sans"/>
              </a:rPr>
              <a:t> </a:t>
            </a:r>
            <a:r>
              <a:rPr lang="en-AU" dirty="0" err="1">
                <a:solidFill>
                  <a:srgbClr val="3C4043"/>
                </a:solidFill>
                <a:effectLst/>
                <a:latin typeface="Google Sans"/>
              </a:rPr>
              <a:t>mengurutkan</a:t>
            </a:r>
            <a:r>
              <a:rPr lang="en-AU" dirty="0">
                <a:solidFill>
                  <a:srgbClr val="3C4043"/>
                </a:solidFill>
                <a:effectLst/>
                <a:latin typeface="Google Sans"/>
              </a:rPr>
              <a:t> </a:t>
            </a:r>
            <a:r>
              <a:rPr lang="en-AU" dirty="0" err="1">
                <a:solidFill>
                  <a:srgbClr val="3C4043"/>
                </a:solidFill>
                <a:effectLst/>
                <a:latin typeface="Google Sans"/>
              </a:rPr>
              <a:t>setiap</a:t>
            </a:r>
            <a:r>
              <a:rPr lang="en-AU" dirty="0">
                <a:solidFill>
                  <a:srgbClr val="3C4043"/>
                </a:solidFill>
                <a:effectLst/>
                <a:latin typeface="Google Sans"/>
              </a:rPr>
              <a:t> subarray  A[p:q-1] dan A[q+1:r]. </a:t>
            </a:r>
          </a:p>
          <a:p>
            <a:r>
              <a:rPr lang="en-AU" b="1" dirty="0">
                <a:solidFill>
                  <a:srgbClr val="3C4043"/>
                </a:solidFill>
                <a:latin typeface="Google Sans"/>
              </a:rPr>
              <a:t>Combine</a:t>
            </a:r>
            <a:r>
              <a:rPr lang="en-AU" dirty="0">
                <a:solidFill>
                  <a:srgbClr val="3C4043"/>
                </a:solidFill>
                <a:latin typeface="Google Sans"/>
              </a:rPr>
              <a:t>: </a:t>
            </a:r>
            <a:r>
              <a:rPr lang="en-AU" dirty="0" err="1">
                <a:solidFill>
                  <a:srgbClr val="3C4043"/>
                </a:solidFill>
                <a:effectLst/>
                <a:latin typeface="Google Sans"/>
              </a:rPr>
              <a:t>tidak</a:t>
            </a:r>
            <a:r>
              <a:rPr lang="en-AU" dirty="0">
                <a:solidFill>
                  <a:srgbClr val="3C4043"/>
                </a:solidFill>
                <a:effectLst/>
                <a:latin typeface="Google Sans"/>
              </a:rPr>
              <a:t> </a:t>
            </a:r>
            <a:r>
              <a:rPr lang="en-AU" dirty="0" err="1">
                <a:solidFill>
                  <a:srgbClr val="3C4043"/>
                </a:solidFill>
                <a:effectLst/>
                <a:latin typeface="Google Sans"/>
              </a:rPr>
              <a:t>melakukan</a:t>
            </a:r>
            <a:r>
              <a:rPr lang="en-AU" dirty="0">
                <a:solidFill>
                  <a:srgbClr val="3C4043"/>
                </a:solidFill>
                <a:effectLst/>
                <a:latin typeface="Google Sans"/>
              </a:rPr>
              <a:t> </a:t>
            </a:r>
            <a:r>
              <a:rPr lang="en-AU" dirty="0" err="1">
                <a:solidFill>
                  <a:srgbClr val="3C4043"/>
                </a:solidFill>
                <a:effectLst/>
                <a:latin typeface="Google Sans"/>
              </a:rPr>
              <a:t>apa-apa</a:t>
            </a:r>
            <a:r>
              <a:rPr lang="en-AU" dirty="0">
                <a:solidFill>
                  <a:srgbClr val="3C4043"/>
                </a:solidFill>
                <a:effectLst/>
                <a:latin typeface="Google Sans"/>
              </a:rPr>
              <a:t> </a:t>
            </a:r>
            <a:r>
              <a:rPr lang="en-AU" dirty="0" err="1">
                <a:solidFill>
                  <a:srgbClr val="3C4043"/>
                </a:solidFill>
                <a:effectLst/>
                <a:latin typeface="Google Sans"/>
              </a:rPr>
              <a:t>karena</a:t>
            </a:r>
            <a:r>
              <a:rPr lang="en-AU" dirty="0">
                <a:solidFill>
                  <a:srgbClr val="3C4043"/>
                </a:solidFill>
                <a:effectLst/>
                <a:latin typeface="Google Sans"/>
              </a:rPr>
              <a:t> </a:t>
            </a:r>
            <a:r>
              <a:rPr lang="en-AU" dirty="0" err="1">
                <a:solidFill>
                  <a:srgbClr val="3C4043"/>
                </a:solidFill>
                <a:effectLst/>
                <a:latin typeface="Google Sans"/>
              </a:rPr>
              <a:t>kedua</a:t>
            </a:r>
            <a:r>
              <a:rPr lang="en-AU" dirty="0">
                <a:solidFill>
                  <a:srgbClr val="3C4043"/>
                </a:solidFill>
                <a:effectLst/>
                <a:latin typeface="Google Sans"/>
              </a:rPr>
              <a:t> subarray </a:t>
            </a:r>
            <a:r>
              <a:rPr lang="en-AU" dirty="0" err="1">
                <a:solidFill>
                  <a:srgbClr val="3C4043"/>
                </a:solidFill>
                <a:effectLst/>
                <a:latin typeface="Google Sans"/>
              </a:rPr>
              <a:t>sudah</a:t>
            </a:r>
            <a:r>
              <a:rPr lang="en-AU" dirty="0">
                <a:solidFill>
                  <a:srgbClr val="3C4043"/>
                </a:solidFill>
                <a:effectLst/>
                <a:latin typeface="Google Sans"/>
              </a:rPr>
              <a:t> </a:t>
            </a:r>
            <a:r>
              <a:rPr lang="en-AU" dirty="0" err="1">
                <a:solidFill>
                  <a:srgbClr val="3C4043"/>
                </a:solidFill>
                <a:effectLst/>
                <a:latin typeface="Google Sans"/>
              </a:rPr>
              <a:t>terurut</a:t>
            </a:r>
            <a:r>
              <a:rPr lang="en-AU" dirty="0">
                <a:solidFill>
                  <a:srgbClr val="3C4043"/>
                </a:solidFill>
                <a:effectLst/>
                <a:latin typeface="Google Sans"/>
              </a:rPr>
              <a:t>, </a:t>
            </a:r>
            <a:r>
              <a:rPr lang="en-AU" dirty="0" err="1">
                <a:solidFill>
                  <a:srgbClr val="3C4043"/>
                </a:solidFill>
                <a:effectLst/>
                <a:latin typeface="Google Sans"/>
              </a:rPr>
              <a:t>tidak</a:t>
            </a:r>
            <a:r>
              <a:rPr lang="en-AU" dirty="0">
                <a:solidFill>
                  <a:srgbClr val="3C4043"/>
                </a:solidFill>
                <a:effectLst/>
                <a:latin typeface="Google Sans"/>
              </a:rPr>
              <a:t> </a:t>
            </a:r>
            <a:r>
              <a:rPr lang="en-AU" dirty="0" err="1">
                <a:solidFill>
                  <a:srgbClr val="3C4043"/>
                </a:solidFill>
                <a:effectLst/>
                <a:latin typeface="Google Sans"/>
              </a:rPr>
              <a:t>ada</a:t>
            </a:r>
            <a:r>
              <a:rPr lang="en-AU" dirty="0">
                <a:solidFill>
                  <a:srgbClr val="3C4043"/>
                </a:solidFill>
                <a:effectLst/>
                <a:latin typeface="Google Sans"/>
              </a:rPr>
              <a:t> proses yang </a:t>
            </a:r>
            <a:r>
              <a:rPr lang="en-AU" dirty="0" err="1">
                <a:solidFill>
                  <a:srgbClr val="3C4043"/>
                </a:solidFill>
                <a:effectLst/>
                <a:latin typeface="Google Sans"/>
              </a:rPr>
              <a:t>diperlukan</a:t>
            </a:r>
            <a:r>
              <a:rPr lang="en-AU" dirty="0">
                <a:solidFill>
                  <a:srgbClr val="3C4043"/>
                </a:solidFill>
                <a:effectLst/>
                <a:latin typeface="Google Sans"/>
              </a:rPr>
              <a:t> </a:t>
            </a:r>
            <a:r>
              <a:rPr lang="en-AU" dirty="0" err="1">
                <a:solidFill>
                  <a:srgbClr val="3C4043"/>
                </a:solidFill>
                <a:effectLst/>
                <a:latin typeface="Google Sans"/>
              </a:rPr>
              <a:t>untuk</a:t>
            </a:r>
            <a:r>
              <a:rPr lang="en-AU" dirty="0">
                <a:solidFill>
                  <a:srgbClr val="3C4043"/>
                </a:solidFill>
                <a:effectLst/>
                <a:latin typeface="Google Sans"/>
              </a:rPr>
              <a:t> </a:t>
            </a:r>
            <a:r>
              <a:rPr lang="en-AU" dirty="0" err="1">
                <a:solidFill>
                  <a:srgbClr val="3C4043"/>
                </a:solidFill>
                <a:effectLst/>
                <a:latin typeface="Google Sans"/>
              </a:rPr>
              <a:t>menggabungkannya</a:t>
            </a:r>
            <a:r>
              <a:rPr lang="en-AU" dirty="0">
                <a:solidFill>
                  <a:srgbClr val="3C4043"/>
                </a:solidFill>
                <a:effectLst/>
                <a:latin typeface="Google Sans"/>
              </a:rPr>
              <a:t>. </a:t>
            </a:r>
            <a:r>
              <a:rPr lang="en-AU" dirty="0" err="1">
                <a:solidFill>
                  <a:srgbClr val="3C4043"/>
                </a:solidFill>
                <a:effectLst/>
                <a:latin typeface="Google Sans"/>
              </a:rPr>
              <a:t>Semua</a:t>
            </a:r>
            <a:r>
              <a:rPr lang="en-AU" dirty="0">
                <a:solidFill>
                  <a:srgbClr val="3C4043"/>
                </a:solidFill>
                <a:effectLst/>
                <a:latin typeface="Google Sans"/>
              </a:rPr>
              <a:t> </a:t>
            </a:r>
            <a:r>
              <a:rPr lang="en-AU" dirty="0" err="1">
                <a:solidFill>
                  <a:srgbClr val="3C4043"/>
                </a:solidFill>
                <a:effectLst/>
                <a:latin typeface="Google Sans"/>
              </a:rPr>
              <a:t>elemen</a:t>
            </a:r>
            <a:r>
              <a:rPr lang="en-AU" dirty="0">
                <a:solidFill>
                  <a:srgbClr val="3C4043"/>
                </a:solidFill>
                <a:effectLst/>
                <a:latin typeface="Google Sans"/>
              </a:rPr>
              <a:t> pada A[p:q-1] </a:t>
            </a:r>
            <a:r>
              <a:rPr lang="en-AU" dirty="0" err="1">
                <a:solidFill>
                  <a:srgbClr val="3C4043"/>
                </a:solidFill>
                <a:effectLst/>
                <a:latin typeface="Google Sans"/>
              </a:rPr>
              <a:t>sudah</a:t>
            </a:r>
            <a:r>
              <a:rPr lang="en-AU" dirty="0">
                <a:solidFill>
                  <a:srgbClr val="3C4043"/>
                </a:solidFill>
                <a:effectLst/>
                <a:latin typeface="Google Sans"/>
              </a:rPr>
              <a:t> </a:t>
            </a:r>
            <a:r>
              <a:rPr lang="en-AU" dirty="0" err="1">
                <a:solidFill>
                  <a:srgbClr val="3C4043"/>
                </a:solidFill>
                <a:effectLst/>
                <a:latin typeface="Google Sans"/>
              </a:rPr>
              <a:t>terurut</a:t>
            </a:r>
            <a:r>
              <a:rPr lang="en-AU" dirty="0">
                <a:solidFill>
                  <a:srgbClr val="3C4043"/>
                </a:solidFill>
                <a:effectLst/>
                <a:latin typeface="Google Sans"/>
              </a:rPr>
              <a:t> dan </a:t>
            </a:r>
            <a:r>
              <a:rPr lang="en-AU" dirty="0" err="1">
                <a:solidFill>
                  <a:srgbClr val="3C4043"/>
                </a:solidFill>
                <a:effectLst/>
                <a:latin typeface="Google Sans"/>
              </a:rPr>
              <a:t>kurang</a:t>
            </a:r>
            <a:r>
              <a:rPr lang="en-AU" dirty="0">
                <a:solidFill>
                  <a:srgbClr val="3C4043"/>
                </a:solidFill>
                <a:effectLst/>
                <a:latin typeface="Google Sans"/>
              </a:rPr>
              <a:t> </a:t>
            </a:r>
            <a:r>
              <a:rPr lang="en-AU" dirty="0" err="1">
                <a:solidFill>
                  <a:srgbClr val="3C4043"/>
                </a:solidFill>
                <a:effectLst/>
                <a:latin typeface="Google Sans"/>
              </a:rPr>
              <a:t>dari</a:t>
            </a:r>
            <a:r>
              <a:rPr lang="en-AU" dirty="0">
                <a:solidFill>
                  <a:srgbClr val="3C4043"/>
                </a:solidFill>
                <a:effectLst/>
                <a:latin typeface="Google Sans"/>
              </a:rPr>
              <a:t> A[q], dan </a:t>
            </a:r>
            <a:r>
              <a:rPr lang="en-AU" dirty="0" err="1">
                <a:solidFill>
                  <a:srgbClr val="3C4043"/>
                </a:solidFill>
                <a:effectLst/>
                <a:latin typeface="Google Sans"/>
              </a:rPr>
              <a:t>semua</a:t>
            </a:r>
            <a:r>
              <a:rPr lang="en-AU" dirty="0">
                <a:solidFill>
                  <a:srgbClr val="3C4043"/>
                </a:solidFill>
                <a:effectLst/>
                <a:latin typeface="Google Sans"/>
              </a:rPr>
              <a:t> </a:t>
            </a:r>
            <a:r>
              <a:rPr lang="en-AU" dirty="0" err="1">
                <a:solidFill>
                  <a:srgbClr val="3C4043"/>
                </a:solidFill>
                <a:effectLst/>
                <a:latin typeface="Google Sans"/>
              </a:rPr>
              <a:t>elemen</a:t>
            </a:r>
            <a:r>
              <a:rPr lang="en-AU" dirty="0">
                <a:solidFill>
                  <a:srgbClr val="3C4043"/>
                </a:solidFill>
                <a:effectLst/>
                <a:latin typeface="Google Sans"/>
              </a:rPr>
              <a:t> </a:t>
            </a:r>
            <a:r>
              <a:rPr lang="en-AU" dirty="0">
                <a:solidFill>
                  <a:srgbClr val="3C4043"/>
                </a:solidFill>
                <a:latin typeface="Google Sans"/>
              </a:rPr>
              <a:t>pada A[q+1:r] </a:t>
            </a:r>
            <a:r>
              <a:rPr lang="en-AU" dirty="0" err="1">
                <a:solidFill>
                  <a:srgbClr val="3C4043"/>
                </a:solidFill>
                <a:effectLst/>
                <a:latin typeface="Google Sans"/>
              </a:rPr>
              <a:t>sama</a:t>
            </a:r>
            <a:r>
              <a:rPr lang="en-AU" dirty="0">
                <a:solidFill>
                  <a:srgbClr val="3C4043"/>
                </a:solidFill>
                <a:effectLst/>
                <a:latin typeface="Google Sans"/>
              </a:rPr>
              <a:t> </a:t>
            </a:r>
            <a:r>
              <a:rPr lang="en-AU" dirty="0" err="1">
                <a:solidFill>
                  <a:srgbClr val="3C4043"/>
                </a:solidFill>
                <a:effectLst/>
                <a:latin typeface="Google Sans"/>
              </a:rPr>
              <a:t>dengan</a:t>
            </a:r>
            <a:r>
              <a:rPr lang="en-AU" dirty="0">
                <a:solidFill>
                  <a:srgbClr val="3C4043"/>
                </a:solidFill>
                <a:effectLst/>
                <a:latin typeface="Google Sans"/>
              </a:rPr>
              <a:t> </a:t>
            </a:r>
            <a:r>
              <a:rPr lang="en-AU" dirty="0" err="1">
                <a:solidFill>
                  <a:srgbClr val="3C4043"/>
                </a:solidFill>
                <a:effectLst/>
                <a:latin typeface="Google Sans"/>
              </a:rPr>
              <a:t>atau</a:t>
            </a:r>
            <a:r>
              <a:rPr lang="en-AU" dirty="0">
                <a:solidFill>
                  <a:srgbClr val="3C4043"/>
                </a:solidFill>
                <a:effectLst/>
                <a:latin typeface="Google Sans"/>
              </a:rPr>
              <a:t> </a:t>
            </a:r>
            <a:r>
              <a:rPr lang="en-AU" dirty="0" err="1">
                <a:solidFill>
                  <a:srgbClr val="3C4043"/>
                </a:solidFill>
                <a:effectLst/>
                <a:latin typeface="Google Sans"/>
              </a:rPr>
              <a:t>lebih</a:t>
            </a:r>
            <a:r>
              <a:rPr lang="en-AU" dirty="0">
                <a:solidFill>
                  <a:srgbClr val="3C4043"/>
                </a:solidFill>
                <a:effectLst/>
                <a:latin typeface="Google Sans"/>
              </a:rPr>
              <a:t> </a:t>
            </a:r>
            <a:r>
              <a:rPr lang="en-AU" dirty="0" err="1">
                <a:solidFill>
                  <a:srgbClr val="3C4043"/>
                </a:solidFill>
                <a:effectLst/>
                <a:latin typeface="Google Sans"/>
              </a:rPr>
              <a:t>dari</a:t>
            </a:r>
            <a:r>
              <a:rPr lang="en-AU" dirty="0">
                <a:solidFill>
                  <a:srgbClr val="3C4043"/>
                </a:solidFill>
                <a:effectLst/>
                <a:latin typeface="Google Sans"/>
              </a:rPr>
              <a:t> pivot. </a:t>
            </a:r>
            <a:r>
              <a:rPr lang="en-AU" dirty="0" err="1">
                <a:solidFill>
                  <a:srgbClr val="3C4043"/>
                </a:solidFill>
                <a:effectLst/>
                <a:latin typeface="Google Sans"/>
              </a:rPr>
              <a:t>Seluruh</a:t>
            </a:r>
            <a:r>
              <a:rPr lang="en-AU" dirty="0">
                <a:solidFill>
                  <a:srgbClr val="3C4043"/>
                </a:solidFill>
                <a:effectLst/>
                <a:latin typeface="Google Sans"/>
              </a:rPr>
              <a:t> subarray A[</a:t>
            </a:r>
            <a:r>
              <a:rPr lang="en-AU" dirty="0" err="1">
                <a:solidFill>
                  <a:srgbClr val="3C4043"/>
                </a:solidFill>
                <a:effectLst/>
                <a:latin typeface="Google Sans"/>
              </a:rPr>
              <a:t>p:r</a:t>
            </a:r>
            <a:r>
              <a:rPr lang="en-AU" dirty="0">
                <a:solidFill>
                  <a:srgbClr val="3C4043"/>
                </a:solidFill>
                <a:effectLst/>
                <a:latin typeface="Google Sans"/>
              </a:rPr>
              <a:t>] </a:t>
            </a:r>
            <a:r>
              <a:rPr lang="en-AU" dirty="0" err="1">
                <a:solidFill>
                  <a:srgbClr val="3C4043"/>
                </a:solidFill>
                <a:effectLst/>
                <a:latin typeface="Google Sans"/>
              </a:rPr>
              <a:t>sudah</a:t>
            </a:r>
            <a:r>
              <a:rPr lang="en-AU" dirty="0">
                <a:solidFill>
                  <a:srgbClr val="3C4043"/>
                </a:solidFill>
                <a:effectLst/>
                <a:latin typeface="Google Sans"/>
              </a:rPr>
              <a:t> </a:t>
            </a:r>
            <a:r>
              <a:rPr lang="en-AU" dirty="0" err="1">
                <a:solidFill>
                  <a:srgbClr val="3C4043"/>
                </a:solidFill>
                <a:effectLst/>
                <a:latin typeface="Google Sans"/>
              </a:rPr>
              <a:t>terturut</a:t>
            </a:r>
            <a:r>
              <a:rPr lang="en-AU" dirty="0">
                <a:solidFill>
                  <a:srgbClr val="3C4043"/>
                </a:solidFill>
                <a:effectLst/>
                <a:latin typeface="Google Sans"/>
              </a:rPr>
              <a:t>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968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3D5B4-FA36-784A-3FE1-04C7B1C64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292" y="92528"/>
            <a:ext cx="10178322" cy="1492132"/>
          </a:xfrm>
        </p:spPr>
        <p:txBody>
          <a:bodyPr/>
          <a:lstStyle/>
          <a:p>
            <a:r>
              <a:rPr lang="en-US" dirty="0" err="1"/>
              <a:t>ANAlisa</a:t>
            </a:r>
            <a:r>
              <a:rPr lang="en-US" dirty="0"/>
              <a:t> </a:t>
            </a:r>
            <a:r>
              <a:rPr lang="en-US" dirty="0" err="1"/>
              <a:t>kebenaran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quicksort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6C4E4-D58E-B77E-1180-5A1E1DE96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5768" y="3429000"/>
            <a:ext cx="5795962" cy="359359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 invariant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j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sebelum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iterasi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pertama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=p-1 dan j=p. Karena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antara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 dan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antara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i+1 dan j-1.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Kedua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kondisi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loop invariant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langsung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satisfied.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Assignement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pada baris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pertama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satisfies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kondisi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ketika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Maintenance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gambar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7.3,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iterasi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memperhitungkan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kondisi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tergantung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pada test di baris 4. Gambar 7.3(a)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menunjukkan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A[j]&gt;x,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dilakukan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mengincrement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Setelah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 di increment,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kondisi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terpenuhi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A[j-1]. Gambarn7.3 (b)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menggambarkan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kejadian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A[j]&lt;=x, var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diincrement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swab A[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A[j],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kemudian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increment j. Karena swab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A[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]&lt;=x dan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kondisi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terpenuhi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Termination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karena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iterasi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dilakukan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selama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r-p kali,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pasti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berhenti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5F098C-C6A2-CEFD-96CB-C54F972C10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7090" y="2963485"/>
            <a:ext cx="5121925" cy="38292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A79549C-5F99-9580-51EE-8ACDE0A8DB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6206" y="914400"/>
            <a:ext cx="5272406" cy="1964825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075ED-59CC-2CEF-3BF7-26E7BEAB163C}"/>
              </a:ext>
            </a:extLst>
          </p:cNvPr>
          <p:cNvSpPr txBox="1">
            <a:spLocks/>
          </p:cNvSpPr>
          <p:nvPr/>
        </p:nvSpPr>
        <p:spPr>
          <a:xfrm>
            <a:off x="945768" y="1584660"/>
            <a:ext cx="5795962" cy="168054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Keterangan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Dari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baris </a:t>
            </a:r>
            <a:r>
              <a:rPr lang="en-US" dirty="0" err="1"/>
              <a:t>ke</a:t>
            </a:r>
            <a:r>
              <a:rPr lang="en-US" dirty="0"/>
              <a:t> 2-6,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index k </a:t>
            </a:r>
            <a:r>
              <a:rPr lang="en-US" dirty="0" err="1"/>
              <a:t>terdapat</a:t>
            </a:r>
            <a:r>
              <a:rPr lang="en-US" dirty="0"/>
              <a:t> 3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Jika p&lt;=k&lt;=I, </a:t>
            </a:r>
            <a:r>
              <a:rPr lang="en-US" dirty="0" err="1"/>
              <a:t>kemudian</a:t>
            </a:r>
            <a:r>
              <a:rPr lang="en-US" dirty="0"/>
              <a:t> A[k] &lt;=x (pada area </a:t>
            </a:r>
            <a:r>
              <a:rPr lang="en-US" dirty="0" err="1"/>
              <a:t>berwarna</a:t>
            </a:r>
            <a:r>
              <a:rPr lang="en-US" dirty="0"/>
              <a:t> tan)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Jika i+1&lt;=k&lt;=j-1, </a:t>
            </a:r>
            <a:r>
              <a:rPr lang="en-US" dirty="0" err="1"/>
              <a:t>maka</a:t>
            </a:r>
            <a:r>
              <a:rPr lang="en-US" dirty="0"/>
              <a:t> A[k]&gt;x (pada area </a:t>
            </a:r>
            <a:r>
              <a:rPr lang="en-US" dirty="0" err="1"/>
              <a:t>berwarna</a:t>
            </a:r>
            <a:r>
              <a:rPr lang="en-US" dirty="0"/>
              <a:t> </a:t>
            </a:r>
            <a:r>
              <a:rPr lang="en-US" dirty="0" err="1"/>
              <a:t>biru</a:t>
            </a:r>
            <a:r>
              <a:rPr lang="en-US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Jika k=r, </a:t>
            </a:r>
            <a:r>
              <a:rPr lang="en-US" dirty="0" err="1"/>
              <a:t>maka</a:t>
            </a:r>
            <a:r>
              <a:rPr lang="en-US" dirty="0"/>
              <a:t> A[k] = x (pada area </a:t>
            </a:r>
            <a:r>
              <a:rPr lang="en-US" dirty="0" err="1"/>
              <a:t>berwarna</a:t>
            </a:r>
            <a:r>
              <a:rPr lang="en-US" dirty="0"/>
              <a:t> </a:t>
            </a:r>
            <a:r>
              <a:rPr lang="en-US" dirty="0" err="1"/>
              <a:t>kuning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70268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1169E-F4EF-6DCC-77FC-41F75911F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Analisa </a:t>
            </a:r>
            <a:r>
              <a:rPr lang="en-US" dirty="0" err="1"/>
              <a:t>kompleksitas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quicksort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5C1A3-607F-2E40-1D41-DEC129000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Asumsikan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input </a:t>
            </a:r>
            <a:r>
              <a:rPr lang="en-US" dirty="0" err="1"/>
              <a:t>berbeda</a:t>
            </a:r>
            <a:endParaRPr lang="en-US" dirty="0"/>
          </a:p>
          <a:p>
            <a:r>
              <a:rPr lang="en-US" dirty="0"/>
              <a:t>Running time </a:t>
            </a:r>
            <a:r>
              <a:rPr lang="en-US" dirty="0" err="1"/>
              <a:t>dari</a:t>
            </a:r>
            <a:r>
              <a:rPr lang="en-US" dirty="0"/>
              <a:t> quicksort </a:t>
            </a:r>
            <a:r>
              <a:rPr lang="en-US" dirty="0" err="1"/>
              <a:t>tergantung</a:t>
            </a:r>
            <a:r>
              <a:rPr lang="en-US" dirty="0"/>
              <a:t> pada </a:t>
            </a:r>
            <a:r>
              <a:rPr lang="en-US" dirty="0" err="1"/>
              <a:t>distribusi</a:t>
            </a:r>
            <a:r>
              <a:rPr lang="en-US" dirty="0"/>
              <a:t> </a:t>
            </a:r>
            <a:r>
              <a:rPr lang="en-US" dirty="0" err="1"/>
              <a:t>splitnya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841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A8989-646D-471A-2457-40A794415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23901"/>
          </a:xfrm>
        </p:spPr>
        <p:txBody>
          <a:bodyPr/>
          <a:lstStyle/>
          <a:p>
            <a:r>
              <a:rPr lang="en-US" dirty="0"/>
              <a:t>BEST CASE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1DD68D-317C-81D7-DB1E-5E5D7F40F997}"/>
              </a:ext>
            </a:extLst>
          </p:cNvPr>
          <p:cNvSpPr txBox="1"/>
          <p:nvPr/>
        </p:nvSpPr>
        <p:spPr>
          <a:xfrm>
            <a:off x="1251678" y="1405917"/>
            <a:ext cx="920949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Jika </a:t>
            </a:r>
            <a:r>
              <a:rPr lang="en-US" sz="2800" dirty="0" err="1"/>
              <a:t>kita</a:t>
            </a:r>
            <a:r>
              <a:rPr lang="en-US" sz="2800" dirty="0"/>
              <a:t> </a:t>
            </a:r>
            <a:r>
              <a:rPr lang="en-US" sz="2800" dirty="0" err="1"/>
              <a:t>beruntung</a:t>
            </a:r>
            <a:r>
              <a:rPr lang="en-US" sz="2800" dirty="0"/>
              <a:t>, Partition </a:t>
            </a:r>
            <a:r>
              <a:rPr lang="en-US" sz="2800" dirty="0" err="1"/>
              <a:t>membagi</a:t>
            </a:r>
            <a:r>
              <a:rPr lang="en-US" sz="2800" dirty="0"/>
              <a:t> array </a:t>
            </a:r>
            <a:r>
              <a:rPr lang="en-US" sz="2800" dirty="0" err="1"/>
              <a:t>menjadi</a:t>
            </a:r>
            <a:r>
              <a:rPr lang="en-US" sz="2800" dirty="0"/>
              <a:t> 2 </a:t>
            </a:r>
            <a:r>
              <a:rPr lang="en-US" sz="2800" dirty="0" err="1"/>
              <a:t>bagian</a:t>
            </a:r>
            <a:r>
              <a:rPr lang="en-US" sz="2800" dirty="0"/>
              <a:t> yang </a:t>
            </a:r>
            <a:r>
              <a:rPr lang="en-US" sz="2800" dirty="0" err="1"/>
              <a:t>sama</a:t>
            </a:r>
            <a:endParaRPr lang="en-US" sz="2800" dirty="0"/>
          </a:p>
        </p:txBody>
      </p:sp>
      <p:pic>
        <p:nvPicPr>
          <p:cNvPr id="9" name="Picture 8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0B980711-98F9-6863-D8B7-F70BAC1DA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8488" y="2000420"/>
            <a:ext cx="4807856" cy="719208"/>
          </a:xfrm>
          <a:prstGeom prst="rect">
            <a:avLst/>
          </a:prstGeom>
        </p:spPr>
      </p:pic>
      <p:pic>
        <p:nvPicPr>
          <p:cNvPr id="13" name="Picture 12" descr="A diagram of numbers and lines&#10;&#10;Description automatically generated">
            <a:extLst>
              <a:ext uri="{FF2B5EF4-FFF2-40B4-BE49-F238E27FC236}">
                <a16:creationId xmlns:a16="http://schemas.microsoft.com/office/drawing/2014/main" id="{F18EDC88-F3B4-2B26-4120-D323232758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4052" y="2904610"/>
            <a:ext cx="7772400" cy="4036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05100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307</TotalTime>
  <Words>774</Words>
  <Application>Microsoft Macintosh PowerPoint</Application>
  <PresentationFormat>Widescreen</PresentationFormat>
  <Paragraphs>56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Gill Sans MT</vt:lpstr>
      <vt:lpstr>Google Sans</vt:lpstr>
      <vt:lpstr>Impact</vt:lpstr>
      <vt:lpstr>NVGAXR_Times</vt:lpstr>
      <vt:lpstr>RQRPVA_Times</vt:lpstr>
      <vt:lpstr>SymbolMT</vt:lpstr>
      <vt:lpstr>Tahoma</vt:lpstr>
      <vt:lpstr>Times New Roman</vt:lpstr>
      <vt:lpstr>Badge</vt:lpstr>
      <vt:lpstr>QUICKSORT</vt:lpstr>
      <vt:lpstr>QUICKSORT VS INSERTION SORT VS MERGESOrt</vt:lpstr>
      <vt:lpstr>ALGORITA QUICKSORT</vt:lpstr>
      <vt:lpstr>PSEUDOCODE quicksort</vt:lpstr>
      <vt:lpstr>Partitioning of the array</vt:lpstr>
      <vt:lpstr>QUCIKSORT termasuk Divide and conquer</vt:lpstr>
      <vt:lpstr>ANAlisa kebenaran Algoritma quicksort</vt:lpstr>
      <vt:lpstr>Analisa kompleksitas algoritma quicksort</vt:lpstr>
      <vt:lpstr>BEST CASE</vt:lpstr>
      <vt:lpstr>Worst Case  </vt:lpstr>
      <vt:lpstr>Worst case (2)</vt:lpstr>
      <vt:lpstr>Average case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QUICKSORT</dc:title>
  <dc:creator>Wijayanti Nurul Khotimah</dc:creator>
  <cp:lastModifiedBy>Wijayanti Nurul Khotimah</cp:lastModifiedBy>
  <cp:revision>2</cp:revision>
  <dcterms:created xsi:type="dcterms:W3CDTF">2024-05-04T06:59:37Z</dcterms:created>
  <dcterms:modified xsi:type="dcterms:W3CDTF">2024-05-06T05:57:19Z</dcterms:modified>
</cp:coreProperties>
</file>