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87" r:id="rId3"/>
    <p:sldId id="314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391" r:id="rId14"/>
    <p:sldId id="363" r:id="rId15"/>
    <p:sldId id="386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62" r:id="rId38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05C"/>
    <a:srgbClr val="47B289"/>
    <a:srgbClr val="384849"/>
    <a:srgbClr val="5BA2B2"/>
    <a:srgbClr val="4FA0B9"/>
    <a:srgbClr val="D15656"/>
    <a:srgbClr val="5ABFEC"/>
    <a:srgbClr val="F6E78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6" autoAdjust="0"/>
    <p:restoredTop sz="88330" autoAdjust="0"/>
  </p:normalViewPr>
  <p:slideViewPr>
    <p:cSldViewPr snapToGrid="0">
      <p:cViewPr varScale="1">
        <p:scale>
          <a:sx n="29" d="100"/>
          <a:sy n="29" d="100"/>
        </p:scale>
        <p:origin x="960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F04BC-79E7-4031-BC33-101FC45002E5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C7860C7-9161-483C-80D8-02600427E350}">
      <dgm:prSet phldrT="[Text]" phldr="1"/>
      <dgm:spPr/>
      <dgm:t>
        <a:bodyPr/>
        <a:lstStyle/>
        <a:p>
          <a:endParaRPr lang="id-ID" dirty="0"/>
        </a:p>
      </dgm:t>
    </dgm:pt>
    <dgm:pt modelId="{26557BE1-2B8A-4504-AD1B-2ADC661C218B}" type="parTrans" cxnId="{722E902B-A5AC-4356-9DC9-1CFAFCB21F89}">
      <dgm:prSet/>
      <dgm:spPr/>
      <dgm:t>
        <a:bodyPr/>
        <a:lstStyle/>
        <a:p>
          <a:endParaRPr lang="id-ID"/>
        </a:p>
      </dgm:t>
    </dgm:pt>
    <dgm:pt modelId="{3F12B114-9AB3-4E84-AE35-7393D7F5751E}" type="sibTrans" cxnId="{722E902B-A5AC-4356-9DC9-1CFAFCB21F89}">
      <dgm:prSet/>
      <dgm:spPr/>
      <dgm:t>
        <a:bodyPr/>
        <a:lstStyle/>
        <a:p>
          <a:endParaRPr lang="id-ID"/>
        </a:p>
      </dgm:t>
    </dgm:pt>
    <dgm:pt modelId="{82FA988C-6044-4FAB-B38E-915F37CA7EDA}">
      <dgm:prSet phldrT="[Text]"/>
      <dgm:spPr/>
      <dgm:t>
        <a:bodyPr/>
        <a:lstStyle/>
        <a:p>
          <a:r>
            <a:rPr lang="id-ID" dirty="0"/>
            <a:t>Devide and Conquer</a:t>
          </a:r>
        </a:p>
      </dgm:t>
    </dgm:pt>
    <dgm:pt modelId="{E3788200-48D3-47D5-AC53-966C76890C98}" type="parTrans" cxnId="{0C1C89A0-F74D-4BA2-BFAC-67464C5A25C5}">
      <dgm:prSet/>
      <dgm:spPr/>
      <dgm:t>
        <a:bodyPr/>
        <a:lstStyle/>
        <a:p>
          <a:endParaRPr lang="id-ID"/>
        </a:p>
      </dgm:t>
    </dgm:pt>
    <dgm:pt modelId="{9C910C17-C7E4-49D8-87F8-D0F06E0C3F5C}" type="sibTrans" cxnId="{0C1C89A0-F74D-4BA2-BFAC-67464C5A25C5}">
      <dgm:prSet/>
      <dgm:spPr/>
      <dgm:t>
        <a:bodyPr/>
        <a:lstStyle/>
        <a:p>
          <a:endParaRPr lang="id-ID"/>
        </a:p>
      </dgm:t>
    </dgm:pt>
    <dgm:pt modelId="{419822EE-7F90-4684-91C6-CB8AD1EF1756}">
      <dgm:prSet phldrT="[Text]" phldr="1"/>
      <dgm:spPr/>
      <dgm:t>
        <a:bodyPr/>
        <a:lstStyle/>
        <a:p>
          <a:endParaRPr lang="id-ID" dirty="0"/>
        </a:p>
      </dgm:t>
    </dgm:pt>
    <dgm:pt modelId="{31323EEC-E25E-4DCA-875A-CEE7B6E64B85}" type="parTrans" cxnId="{412D2492-4BA7-4194-BE93-049A209287F3}">
      <dgm:prSet/>
      <dgm:spPr/>
      <dgm:t>
        <a:bodyPr/>
        <a:lstStyle/>
        <a:p>
          <a:endParaRPr lang="id-ID"/>
        </a:p>
      </dgm:t>
    </dgm:pt>
    <dgm:pt modelId="{405B96CA-DF83-463D-B798-FD3AD2D3C32C}" type="sibTrans" cxnId="{412D2492-4BA7-4194-BE93-049A209287F3}">
      <dgm:prSet/>
      <dgm:spPr/>
      <dgm:t>
        <a:bodyPr/>
        <a:lstStyle/>
        <a:p>
          <a:endParaRPr lang="id-ID"/>
        </a:p>
      </dgm:t>
    </dgm:pt>
    <dgm:pt modelId="{1DA9247B-5060-439D-8CC7-94FA50A922FD}">
      <dgm:prSet phldrT="[Text]"/>
      <dgm:spPr/>
      <dgm:t>
        <a:bodyPr/>
        <a:lstStyle/>
        <a:p>
          <a:r>
            <a:rPr lang="id-ID" dirty="0"/>
            <a:t>Latihan</a:t>
          </a:r>
        </a:p>
      </dgm:t>
    </dgm:pt>
    <dgm:pt modelId="{E93D68BE-04AC-4710-B6C7-EA772A65824B}" type="parTrans" cxnId="{3245CD0B-C44B-4575-A407-F345E6F651D6}">
      <dgm:prSet/>
      <dgm:spPr/>
      <dgm:t>
        <a:bodyPr/>
        <a:lstStyle/>
        <a:p>
          <a:endParaRPr lang="id-ID"/>
        </a:p>
      </dgm:t>
    </dgm:pt>
    <dgm:pt modelId="{C4680258-77D6-4D2B-9D49-1FE8A4B24F1F}" type="sibTrans" cxnId="{3245CD0B-C44B-4575-A407-F345E6F651D6}">
      <dgm:prSet/>
      <dgm:spPr/>
      <dgm:t>
        <a:bodyPr/>
        <a:lstStyle/>
        <a:p>
          <a:endParaRPr lang="id-ID"/>
        </a:p>
      </dgm:t>
    </dgm:pt>
    <dgm:pt modelId="{9E85F6EE-7232-4539-8B1B-6BD93A0D9F6C}">
      <dgm:prSet phldrT="[Text]" phldr="1"/>
      <dgm:spPr/>
      <dgm:t>
        <a:bodyPr/>
        <a:lstStyle/>
        <a:p>
          <a:endParaRPr lang="id-ID" dirty="0"/>
        </a:p>
      </dgm:t>
    </dgm:pt>
    <dgm:pt modelId="{ED5ECEFB-5B19-4132-A715-9E7F53BD56C0}" type="parTrans" cxnId="{1AE6C63C-50FE-45C9-9AAF-F927F737B1F4}">
      <dgm:prSet/>
      <dgm:spPr/>
      <dgm:t>
        <a:bodyPr/>
        <a:lstStyle/>
        <a:p>
          <a:endParaRPr lang="id-ID"/>
        </a:p>
      </dgm:t>
    </dgm:pt>
    <dgm:pt modelId="{F0A3CE33-020B-49DD-B3BC-5E7CE4B3CED1}" type="sibTrans" cxnId="{1AE6C63C-50FE-45C9-9AAF-F927F737B1F4}">
      <dgm:prSet/>
      <dgm:spPr/>
      <dgm:t>
        <a:bodyPr/>
        <a:lstStyle/>
        <a:p>
          <a:endParaRPr lang="id-ID"/>
        </a:p>
      </dgm:t>
    </dgm:pt>
    <dgm:pt modelId="{8F38420D-95D8-4C26-82B3-2D0D8B666186}">
      <dgm:prSet phldrT="[Text]"/>
      <dgm:spPr/>
      <dgm:t>
        <a:bodyPr/>
        <a:lstStyle/>
        <a:p>
          <a:r>
            <a:rPr lang="id-ID" dirty="0"/>
            <a:t>Dynamic Programming</a:t>
          </a:r>
        </a:p>
      </dgm:t>
    </dgm:pt>
    <dgm:pt modelId="{AB9B2EA3-91E2-4C87-B9DE-51C52A9E2019}" type="parTrans" cxnId="{F3EC1083-2D72-4935-86A2-5A558240BFCF}">
      <dgm:prSet/>
      <dgm:spPr/>
      <dgm:t>
        <a:bodyPr/>
        <a:lstStyle/>
        <a:p>
          <a:endParaRPr lang="id-ID"/>
        </a:p>
      </dgm:t>
    </dgm:pt>
    <dgm:pt modelId="{F244BAC1-D232-4C1F-BF7D-3111A57851B7}" type="sibTrans" cxnId="{F3EC1083-2D72-4935-86A2-5A558240BFCF}">
      <dgm:prSet/>
      <dgm:spPr/>
      <dgm:t>
        <a:bodyPr/>
        <a:lstStyle/>
        <a:p>
          <a:endParaRPr lang="id-ID"/>
        </a:p>
      </dgm:t>
    </dgm:pt>
    <dgm:pt modelId="{EF8A788C-2F72-4F81-8FEA-07A08A99484A}" type="pres">
      <dgm:prSet presAssocID="{DBEF04BC-79E7-4031-BC33-101FC45002E5}" presName="Name0" presStyleCnt="0">
        <dgm:presLayoutVars>
          <dgm:dir/>
          <dgm:animLvl val="lvl"/>
          <dgm:resizeHandles val="exact"/>
        </dgm:presLayoutVars>
      </dgm:prSet>
      <dgm:spPr/>
    </dgm:pt>
    <dgm:pt modelId="{0602B226-CA61-4C06-92EA-9F229FAFC054}" type="pres">
      <dgm:prSet presAssocID="{EC7860C7-9161-483C-80D8-02600427E350}" presName="compositeNode" presStyleCnt="0">
        <dgm:presLayoutVars>
          <dgm:bulletEnabled val="1"/>
        </dgm:presLayoutVars>
      </dgm:prSet>
      <dgm:spPr/>
    </dgm:pt>
    <dgm:pt modelId="{D0CF9D41-D902-4B8A-88F4-24487C480F98}" type="pres">
      <dgm:prSet presAssocID="{EC7860C7-9161-483C-80D8-02600427E350}" presName="bgRect" presStyleLbl="node1" presStyleIdx="0" presStyleCnt="3"/>
      <dgm:spPr/>
    </dgm:pt>
    <dgm:pt modelId="{72C853DB-C247-4431-81E9-0822EF534397}" type="pres">
      <dgm:prSet presAssocID="{EC7860C7-9161-483C-80D8-02600427E35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6CF9148-5852-4475-A6FA-83088E9D767D}" type="pres">
      <dgm:prSet presAssocID="{EC7860C7-9161-483C-80D8-02600427E350}" presName="childNode" presStyleLbl="node1" presStyleIdx="0" presStyleCnt="3">
        <dgm:presLayoutVars>
          <dgm:bulletEnabled val="1"/>
        </dgm:presLayoutVars>
      </dgm:prSet>
      <dgm:spPr/>
    </dgm:pt>
    <dgm:pt modelId="{EB3C32C8-6B7A-4642-A2D5-8766652FF294}" type="pres">
      <dgm:prSet presAssocID="{3F12B114-9AB3-4E84-AE35-7393D7F5751E}" presName="hSp" presStyleCnt="0"/>
      <dgm:spPr/>
    </dgm:pt>
    <dgm:pt modelId="{9D8BA846-EF8B-44AA-BD35-917F96C8C3E9}" type="pres">
      <dgm:prSet presAssocID="{3F12B114-9AB3-4E84-AE35-7393D7F5751E}" presName="vProcSp" presStyleCnt="0"/>
      <dgm:spPr/>
    </dgm:pt>
    <dgm:pt modelId="{567535E9-9103-442F-A15F-D7C91F8E90BD}" type="pres">
      <dgm:prSet presAssocID="{3F12B114-9AB3-4E84-AE35-7393D7F5751E}" presName="vSp1" presStyleCnt="0"/>
      <dgm:spPr/>
    </dgm:pt>
    <dgm:pt modelId="{83169B8B-0E1B-4D75-837F-5761AAD881A0}" type="pres">
      <dgm:prSet presAssocID="{3F12B114-9AB3-4E84-AE35-7393D7F5751E}" presName="simulatedConn" presStyleLbl="solidFgAcc1" presStyleIdx="0" presStyleCnt="2"/>
      <dgm:spPr/>
    </dgm:pt>
    <dgm:pt modelId="{8D752E32-B8A5-4B72-84C2-28BD0789B06B}" type="pres">
      <dgm:prSet presAssocID="{3F12B114-9AB3-4E84-AE35-7393D7F5751E}" presName="vSp2" presStyleCnt="0"/>
      <dgm:spPr/>
    </dgm:pt>
    <dgm:pt modelId="{7796250A-7076-49A9-9E90-8BD2A3FEE915}" type="pres">
      <dgm:prSet presAssocID="{3F12B114-9AB3-4E84-AE35-7393D7F5751E}" presName="sibTrans" presStyleCnt="0"/>
      <dgm:spPr/>
    </dgm:pt>
    <dgm:pt modelId="{D9CB7F8F-31E2-4003-B04F-0BC522C349AF}" type="pres">
      <dgm:prSet presAssocID="{419822EE-7F90-4684-91C6-CB8AD1EF1756}" presName="compositeNode" presStyleCnt="0">
        <dgm:presLayoutVars>
          <dgm:bulletEnabled val="1"/>
        </dgm:presLayoutVars>
      </dgm:prSet>
      <dgm:spPr/>
    </dgm:pt>
    <dgm:pt modelId="{461334DE-6068-4671-A8B3-2138837D00ED}" type="pres">
      <dgm:prSet presAssocID="{419822EE-7F90-4684-91C6-CB8AD1EF1756}" presName="bgRect" presStyleLbl="node1" presStyleIdx="1" presStyleCnt="3"/>
      <dgm:spPr/>
    </dgm:pt>
    <dgm:pt modelId="{A368F18F-CB39-45BA-8351-FBE59A786D6E}" type="pres">
      <dgm:prSet presAssocID="{419822EE-7F90-4684-91C6-CB8AD1EF175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5D433F0-3A54-4E08-856E-FC7B06337665}" type="pres">
      <dgm:prSet presAssocID="{419822EE-7F90-4684-91C6-CB8AD1EF1756}" presName="childNode" presStyleLbl="node1" presStyleIdx="1" presStyleCnt="3">
        <dgm:presLayoutVars>
          <dgm:bulletEnabled val="1"/>
        </dgm:presLayoutVars>
      </dgm:prSet>
      <dgm:spPr/>
    </dgm:pt>
    <dgm:pt modelId="{D9E95D01-8237-4ACD-8F25-2009ABB4ABF6}" type="pres">
      <dgm:prSet presAssocID="{405B96CA-DF83-463D-B798-FD3AD2D3C32C}" presName="hSp" presStyleCnt="0"/>
      <dgm:spPr/>
    </dgm:pt>
    <dgm:pt modelId="{27EAB466-BA82-4242-B0FF-511ABC4F98B8}" type="pres">
      <dgm:prSet presAssocID="{405B96CA-DF83-463D-B798-FD3AD2D3C32C}" presName="vProcSp" presStyleCnt="0"/>
      <dgm:spPr/>
    </dgm:pt>
    <dgm:pt modelId="{0F546FAB-D67F-4244-B947-2E3EE314BC5A}" type="pres">
      <dgm:prSet presAssocID="{405B96CA-DF83-463D-B798-FD3AD2D3C32C}" presName="vSp1" presStyleCnt="0"/>
      <dgm:spPr/>
    </dgm:pt>
    <dgm:pt modelId="{92D00D37-3042-4EF5-917E-E26E975607A7}" type="pres">
      <dgm:prSet presAssocID="{405B96CA-DF83-463D-B798-FD3AD2D3C32C}" presName="simulatedConn" presStyleLbl="solidFgAcc1" presStyleIdx="1" presStyleCnt="2"/>
      <dgm:spPr/>
    </dgm:pt>
    <dgm:pt modelId="{B9229141-6F12-47D6-B13F-BA66C0427734}" type="pres">
      <dgm:prSet presAssocID="{405B96CA-DF83-463D-B798-FD3AD2D3C32C}" presName="vSp2" presStyleCnt="0"/>
      <dgm:spPr/>
    </dgm:pt>
    <dgm:pt modelId="{FC41A609-E671-452E-B852-8F02A0CC8DE8}" type="pres">
      <dgm:prSet presAssocID="{405B96CA-DF83-463D-B798-FD3AD2D3C32C}" presName="sibTrans" presStyleCnt="0"/>
      <dgm:spPr/>
    </dgm:pt>
    <dgm:pt modelId="{DACD42A5-2346-4EDB-818A-EAD46F507268}" type="pres">
      <dgm:prSet presAssocID="{9E85F6EE-7232-4539-8B1B-6BD93A0D9F6C}" presName="compositeNode" presStyleCnt="0">
        <dgm:presLayoutVars>
          <dgm:bulletEnabled val="1"/>
        </dgm:presLayoutVars>
      </dgm:prSet>
      <dgm:spPr/>
    </dgm:pt>
    <dgm:pt modelId="{0964ED4F-37A8-446E-84B3-EEEDBDE5E057}" type="pres">
      <dgm:prSet presAssocID="{9E85F6EE-7232-4539-8B1B-6BD93A0D9F6C}" presName="bgRect" presStyleLbl="node1" presStyleIdx="2" presStyleCnt="3"/>
      <dgm:spPr/>
    </dgm:pt>
    <dgm:pt modelId="{308AF26C-7471-428E-8E90-57C9F47535F2}" type="pres">
      <dgm:prSet presAssocID="{9E85F6EE-7232-4539-8B1B-6BD93A0D9F6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0193BF0-C45B-442C-AA0A-750D27A62E72}" type="pres">
      <dgm:prSet presAssocID="{9E85F6EE-7232-4539-8B1B-6BD93A0D9F6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245CD0B-C44B-4575-A407-F345E6F651D6}" srcId="{419822EE-7F90-4684-91C6-CB8AD1EF1756}" destId="{1DA9247B-5060-439D-8CC7-94FA50A922FD}" srcOrd="0" destOrd="0" parTransId="{E93D68BE-04AC-4710-B6C7-EA772A65824B}" sibTransId="{C4680258-77D6-4D2B-9D49-1FE8A4B24F1F}"/>
    <dgm:cxn modelId="{722E902B-A5AC-4356-9DC9-1CFAFCB21F89}" srcId="{DBEF04BC-79E7-4031-BC33-101FC45002E5}" destId="{EC7860C7-9161-483C-80D8-02600427E350}" srcOrd="0" destOrd="0" parTransId="{26557BE1-2B8A-4504-AD1B-2ADC661C218B}" sibTransId="{3F12B114-9AB3-4E84-AE35-7393D7F5751E}"/>
    <dgm:cxn modelId="{AF020134-7B37-48BD-8B4A-321A10C5DFDE}" type="presOf" srcId="{419822EE-7F90-4684-91C6-CB8AD1EF1756}" destId="{461334DE-6068-4671-A8B3-2138837D00ED}" srcOrd="0" destOrd="0" presId="urn:microsoft.com/office/officeart/2005/8/layout/hProcess7"/>
    <dgm:cxn modelId="{56AAA138-4983-47E0-91AD-89A0138EFB25}" type="presOf" srcId="{DBEF04BC-79E7-4031-BC33-101FC45002E5}" destId="{EF8A788C-2F72-4F81-8FEA-07A08A99484A}" srcOrd="0" destOrd="0" presId="urn:microsoft.com/office/officeart/2005/8/layout/hProcess7"/>
    <dgm:cxn modelId="{1AE6C63C-50FE-45C9-9AAF-F927F737B1F4}" srcId="{DBEF04BC-79E7-4031-BC33-101FC45002E5}" destId="{9E85F6EE-7232-4539-8B1B-6BD93A0D9F6C}" srcOrd="2" destOrd="0" parTransId="{ED5ECEFB-5B19-4132-A715-9E7F53BD56C0}" sibTransId="{F0A3CE33-020B-49DD-B3BC-5E7CE4B3CED1}"/>
    <dgm:cxn modelId="{A6DF906F-E23C-41DE-A0DD-5B5AE1A0B1DA}" type="presOf" srcId="{8F38420D-95D8-4C26-82B3-2D0D8B666186}" destId="{70193BF0-C45B-442C-AA0A-750D27A62E72}" srcOrd="0" destOrd="0" presId="urn:microsoft.com/office/officeart/2005/8/layout/hProcess7"/>
    <dgm:cxn modelId="{ACD09750-304E-4E3E-A587-43AF01F689AC}" type="presOf" srcId="{9E85F6EE-7232-4539-8B1B-6BD93A0D9F6C}" destId="{308AF26C-7471-428E-8E90-57C9F47535F2}" srcOrd="1" destOrd="0" presId="urn:microsoft.com/office/officeart/2005/8/layout/hProcess7"/>
    <dgm:cxn modelId="{253ABB76-A338-4DB3-B7AA-B9A961A1F685}" type="presOf" srcId="{EC7860C7-9161-483C-80D8-02600427E350}" destId="{72C853DB-C247-4431-81E9-0822EF534397}" srcOrd="1" destOrd="0" presId="urn:microsoft.com/office/officeart/2005/8/layout/hProcess7"/>
    <dgm:cxn modelId="{F3EC1083-2D72-4935-86A2-5A558240BFCF}" srcId="{9E85F6EE-7232-4539-8B1B-6BD93A0D9F6C}" destId="{8F38420D-95D8-4C26-82B3-2D0D8B666186}" srcOrd="0" destOrd="0" parTransId="{AB9B2EA3-91E2-4C87-B9DE-51C52A9E2019}" sibTransId="{F244BAC1-D232-4C1F-BF7D-3111A57851B7}"/>
    <dgm:cxn modelId="{67412E89-8984-4338-A1B3-BF2713760F7F}" type="presOf" srcId="{82FA988C-6044-4FAB-B38E-915F37CA7EDA}" destId="{46CF9148-5852-4475-A6FA-83088E9D767D}" srcOrd="0" destOrd="0" presId="urn:microsoft.com/office/officeart/2005/8/layout/hProcess7"/>
    <dgm:cxn modelId="{7F491B8B-C8DB-46F1-B68F-535F6F21EB9C}" type="presOf" srcId="{9E85F6EE-7232-4539-8B1B-6BD93A0D9F6C}" destId="{0964ED4F-37A8-446E-84B3-EEEDBDE5E057}" srcOrd="0" destOrd="0" presId="urn:microsoft.com/office/officeart/2005/8/layout/hProcess7"/>
    <dgm:cxn modelId="{607E3D8E-6B09-4142-9D9E-B37D67F3F4A8}" type="presOf" srcId="{EC7860C7-9161-483C-80D8-02600427E350}" destId="{D0CF9D41-D902-4B8A-88F4-24487C480F98}" srcOrd="0" destOrd="0" presId="urn:microsoft.com/office/officeart/2005/8/layout/hProcess7"/>
    <dgm:cxn modelId="{412D2492-4BA7-4194-BE93-049A209287F3}" srcId="{DBEF04BC-79E7-4031-BC33-101FC45002E5}" destId="{419822EE-7F90-4684-91C6-CB8AD1EF1756}" srcOrd="1" destOrd="0" parTransId="{31323EEC-E25E-4DCA-875A-CEE7B6E64B85}" sibTransId="{405B96CA-DF83-463D-B798-FD3AD2D3C32C}"/>
    <dgm:cxn modelId="{0C1C89A0-F74D-4BA2-BFAC-67464C5A25C5}" srcId="{EC7860C7-9161-483C-80D8-02600427E350}" destId="{82FA988C-6044-4FAB-B38E-915F37CA7EDA}" srcOrd="0" destOrd="0" parTransId="{E3788200-48D3-47D5-AC53-966C76890C98}" sibTransId="{9C910C17-C7E4-49D8-87F8-D0F06E0C3F5C}"/>
    <dgm:cxn modelId="{F42A42CB-59F2-4416-A22B-9D80748BD01E}" type="presOf" srcId="{419822EE-7F90-4684-91C6-CB8AD1EF1756}" destId="{A368F18F-CB39-45BA-8351-FBE59A786D6E}" srcOrd="1" destOrd="0" presId="urn:microsoft.com/office/officeart/2005/8/layout/hProcess7"/>
    <dgm:cxn modelId="{09A7CFDF-C625-4624-92D8-1E26F6145237}" type="presOf" srcId="{1DA9247B-5060-439D-8CC7-94FA50A922FD}" destId="{A5D433F0-3A54-4E08-856E-FC7B06337665}" srcOrd="0" destOrd="0" presId="urn:microsoft.com/office/officeart/2005/8/layout/hProcess7"/>
    <dgm:cxn modelId="{56A6AB7E-66B4-467C-B095-B43F47CB4D12}" type="presParOf" srcId="{EF8A788C-2F72-4F81-8FEA-07A08A99484A}" destId="{0602B226-CA61-4C06-92EA-9F229FAFC054}" srcOrd="0" destOrd="0" presId="urn:microsoft.com/office/officeart/2005/8/layout/hProcess7"/>
    <dgm:cxn modelId="{B95EDE27-E3AC-4336-81CC-8050C605FBE3}" type="presParOf" srcId="{0602B226-CA61-4C06-92EA-9F229FAFC054}" destId="{D0CF9D41-D902-4B8A-88F4-24487C480F98}" srcOrd="0" destOrd="0" presId="urn:microsoft.com/office/officeart/2005/8/layout/hProcess7"/>
    <dgm:cxn modelId="{A315AA13-BA52-4E82-8AC1-ACCF09C7BA33}" type="presParOf" srcId="{0602B226-CA61-4C06-92EA-9F229FAFC054}" destId="{72C853DB-C247-4431-81E9-0822EF534397}" srcOrd="1" destOrd="0" presId="urn:microsoft.com/office/officeart/2005/8/layout/hProcess7"/>
    <dgm:cxn modelId="{67645AA9-5309-41AD-8656-023EC78BA960}" type="presParOf" srcId="{0602B226-CA61-4C06-92EA-9F229FAFC054}" destId="{46CF9148-5852-4475-A6FA-83088E9D767D}" srcOrd="2" destOrd="0" presId="urn:microsoft.com/office/officeart/2005/8/layout/hProcess7"/>
    <dgm:cxn modelId="{51D9CC2B-AC78-40EE-BFF6-F6D50EA1D856}" type="presParOf" srcId="{EF8A788C-2F72-4F81-8FEA-07A08A99484A}" destId="{EB3C32C8-6B7A-4642-A2D5-8766652FF294}" srcOrd="1" destOrd="0" presId="urn:microsoft.com/office/officeart/2005/8/layout/hProcess7"/>
    <dgm:cxn modelId="{D8586D40-C1C0-4269-81CF-B1CE805518BD}" type="presParOf" srcId="{EF8A788C-2F72-4F81-8FEA-07A08A99484A}" destId="{9D8BA846-EF8B-44AA-BD35-917F96C8C3E9}" srcOrd="2" destOrd="0" presId="urn:microsoft.com/office/officeart/2005/8/layout/hProcess7"/>
    <dgm:cxn modelId="{1F8B2456-D911-4257-9826-080483F88BE7}" type="presParOf" srcId="{9D8BA846-EF8B-44AA-BD35-917F96C8C3E9}" destId="{567535E9-9103-442F-A15F-D7C91F8E90BD}" srcOrd="0" destOrd="0" presId="urn:microsoft.com/office/officeart/2005/8/layout/hProcess7"/>
    <dgm:cxn modelId="{7270C029-9A48-407D-B113-001B3EC3AD31}" type="presParOf" srcId="{9D8BA846-EF8B-44AA-BD35-917F96C8C3E9}" destId="{83169B8B-0E1B-4D75-837F-5761AAD881A0}" srcOrd="1" destOrd="0" presId="urn:microsoft.com/office/officeart/2005/8/layout/hProcess7"/>
    <dgm:cxn modelId="{295296C4-9A80-46FF-B6C2-1574A23C0442}" type="presParOf" srcId="{9D8BA846-EF8B-44AA-BD35-917F96C8C3E9}" destId="{8D752E32-B8A5-4B72-84C2-28BD0789B06B}" srcOrd="2" destOrd="0" presId="urn:microsoft.com/office/officeart/2005/8/layout/hProcess7"/>
    <dgm:cxn modelId="{E03A06E0-EDCB-4F84-ADAD-6BFA1B4F74A5}" type="presParOf" srcId="{EF8A788C-2F72-4F81-8FEA-07A08A99484A}" destId="{7796250A-7076-49A9-9E90-8BD2A3FEE915}" srcOrd="3" destOrd="0" presId="urn:microsoft.com/office/officeart/2005/8/layout/hProcess7"/>
    <dgm:cxn modelId="{5E65A3F7-1FF4-42EC-857D-8ECEDE50FA94}" type="presParOf" srcId="{EF8A788C-2F72-4F81-8FEA-07A08A99484A}" destId="{D9CB7F8F-31E2-4003-B04F-0BC522C349AF}" srcOrd="4" destOrd="0" presId="urn:microsoft.com/office/officeart/2005/8/layout/hProcess7"/>
    <dgm:cxn modelId="{A46FEE06-AD02-486B-8829-DEA84EDB2566}" type="presParOf" srcId="{D9CB7F8F-31E2-4003-B04F-0BC522C349AF}" destId="{461334DE-6068-4671-A8B3-2138837D00ED}" srcOrd="0" destOrd="0" presId="urn:microsoft.com/office/officeart/2005/8/layout/hProcess7"/>
    <dgm:cxn modelId="{68DA122B-0197-4F7E-863E-232EDCA9E792}" type="presParOf" srcId="{D9CB7F8F-31E2-4003-B04F-0BC522C349AF}" destId="{A368F18F-CB39-45BA-8351-FBE59A786D6E}" srcOrd="1" destOrd="0" presId="urn:microsoft.com/office/officeart/2005/8/layout/hProcess7"/>
    <dgm:cxn modelId="{FC04DC90-2001-49E1-BD65-2D7E890C9770}" type="presParOf" srcId="{D9CB7F8F-31E2-4003-B04F-0BC522C349AF}" destId="{A5D433F0-3A54-4E08-856E-FC7B06337665}" srcOrd="2" destOrd="0" presId="urn:microsoft.com/office/officeart/2005/8/layout/hProcess7"/>
    <dgm:cxn modelId="{51BD4DFC-4B7E-4436-B705-4B3276B18DF7}" type="presParOf" srcId="{EF8A788C-2F72-4F81-8FEA-07A08A99484A}" destId="{D9E95D01-8237-4ACD-8F25-2009ABB4ABF6}" srcOrd="5" destOrd="0" presId="urn:microsoft.com/office/officeart/2005/8/layout/hProcess7"/>
    <dgm:cxn modelId="{82D3049C-08EF-419E-B425-E3096F97199A}" type="presParOf" srcId="{EF8A788C-2F72-4F81-8FEA-07A08A99484A}" destId="{27EAB466-BA82-4242-B0FF-511ABC4F98B8}" srcOrd="6" destOrd="0" presId="urn:microsoft.com/office/officeart/2005/8/layout/hProcess7"/>
    <dgm:cxn modelId="{7F579375-56E7-429D-8715-FBFD9C93B9F3}" type="presParOf" srcId="{27EAB466-BA82-4242-B0FF-511ABC4F98B8}" destId="{0F546FAB-D67F-4244-B947-2E3EE314BC5A}" srcOrd="0" destOrd="0" presId="urn:microsoft.com/office/officeart/2005/8/layout/hProcess7"/>
    <dgm:cxn modelId="{DDCCC8C4-B92B-402B-8A3A-A850DDB40C51}" type="presParOf" srcId="{27EAB466-BA82-4242-B0FF-511ABC4F98B8}" destId="{92D00D37-3042-4EF5-917E-E26E975607A7}" srcOrd="1" destOrd="0" presId="urn:microsoft.com/office/officeart/2005/8/layout/hProcess7"/>
    <dgm:cxn modelId="{C35DA7C8-BAAB-421D-A138-990DC9DEEF4C}" type="presParOf" srcId="{27EAB466-BA82-4242-B0FF-511ABC4F98B8}" destId="{B9229141-6F12-47D6-B13F-BA66C0427734}" srcOrd="2" destOrd="0" presId="urn:microsoft.com/office/officeart/2005/8/layout/hProcess7"/>
    <dgm:cxn modelId="{E422F98F-BB86-4D19-B105-2F23964DC8DD}" type="presParOf" srcId="{EF8A788C-2F72-4F81-8FEA-07A08A99484A}" destId="{FC41A609-E671-452E-B852-8F02A0CC8DE8}" srcOrd="7" destOrd="0" presId="urn:microsoft.com/office/officeart/2005/8/layout/hProcess7"/>
    <dgm:cxn modelId="{B6597DB3-F8EB-40CA-86D9-CB3A64E1BCCA}" type="presParOf" srcId="{EF8A788C-2F72-4F81-8FEA-07A08A99484A}" destId="{DACD42A5-2346-4EDB-818A-EAD46F507268}" srcOrd="8" destOrd="0" presId="urn:microsoft.com/office/officeart/2005/8/layout/hProcess7"/>
    <dgm:cxn modelId="{6E7CC9A2-1226-4208-BA8D-EBA9BFBB3A0E}" type="presParOf" srcId="{DACD42A5-2346-4EDB-818A-EAD46F507268}" destId="{0964ED4F-37A8-446E-84B3-EEEDBDE5E057}" srcOrd="0" destOrd="0" presId="urn:microsoft.com/office/officeart/2005/8/layout/hProcess7"/>
    <dgm:cxn modelId="{726D0004-A8B1-4615-9E7B-325140AE6C60}" type="presParOf" srcId="{DACD42A5-2346-4EDB-818A-EAD46F507268}" destId="{308AF26C-7471-428E-8E90-57C9F47535F2}" srcOrd="1" destOrd="0" presId="urn:microsoft.com/office/officeart/2005/8/layout/hProcess7"/>
    <dgm:cxn modelId="{1B7CABAE-2168-468A-8B71-E05E40F8DC79}" type="presParOf" srcId="{DACD42A5-2346-4EDB-818A-EAD46F507268}" destId="{70193BF0-C45B-442C-AA0A-750D27A62E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9D41-D902-4B8A-88F4-24487C480F98}">
      <dsp:nvSpPr>
        <dsp:cNvPr id="0" name=""/>
        <dsp:cNvSpPr/>
      </dsp:nvSpPr>
      <dsp:spPr>
        <a:xfrm>
          <a:off x="1654" y="0"/>
          <a:ext cx="7121356" cy="611664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 rot="16200000">
        <a:off x="-1794033" y="1795688"/>
        <a:ext cx="5015648" cy="1424271"/>
      </dsp:txXfrm>
    </dsp:sp>
    <dsp:sp modelId="{46CF9148-5852-4475-A6FA-83088E9D767D}">
      <dsp:nvSpPr>
        <dsp:cNvPr id="0" name=""/>
        <dsp:cNvSpPr/>
      </dsp:nvSpPr>
      <dsp:spPr>
        <a:xfrm>
          <a:off x="1425926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Devide and Conquer</a:t>
          </a:r>
        </a:p>
      </dsp:txBody>
      <dsp:txXfrm>
        <a:off x="1425926" y="0"/>
        <a:ext cx="5305410" cy="6116645"/>
      </dsp:txXfrm>
    </dsp:sp>
    <dsp:sp modelId="{461334DE-6068-4671-A8B3-2138837D00ED}">
      <dsp:nvSpPr>
        <dsp:cNvPr id="0" name=""/>
        <dsp:cNvSpPr/>
      </dsp:nvSpPr>
      <dsp:spPr>
        <a:xfrm>
          <a:off x="7372258" y="0"/>
          <a:ext cx="7121356" cy="61166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 rot="16200000">
        <a:off x="5576569" y="1795688"/>
        <a:ext cx="5015648" cy="1424271"/>
      </dsp:txXfrm>
    </dsp:sp>
    <dsp:sp modelId="{83169B8B-0E1B-4D75-837F-5761AAD881A0}">
      <dsp:nvSpPr>
        <dsp:cNvPr id="0" name=""/>
        <dsp:cNvSpPr/>
      </dsp:nvSpPr>
      <dsp:spPr>
        <a:xfrm rot="5400000">
          <a:off x="6958643" y="4706821"/>
          <a:ext cx="898443" cy="10682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33F0-3A54-4E08-856E-FC7B06337665}">
      <dsp:nvSpPr>
        <dsp:cNvPr id="0" name=""/>
        <dsp:cNvSpPr/>
      </dsp:nvSpPr>
      <dsp:spPr>
        <a:xfrm>
          <a:off x="8796530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Latihan</a:t>
          </a:r>
        </a:p>
      </dsp:txBody>
      <dsp:txXfrm>
        <a:off x="8796530" y="0"/>
        <a:ext cx="5305410" cy="6116645"/>
      </dsp:txXfrm>
    </dsp:sp>
    <dsp:sp modelId="{0964ED4F-37A8-446E-84B3-EEEDBDE5E057}">
      <dsp:nvSpPr>
        <dsp:cNvPr id="0" name=""/>
        <dsp:cNvSpPr/>
      </dsp:nvSpPr>
      <dsp:spPr>
        <a:xfrm>
          <a:off x="14742862" y="0"/>
          <a:ext cx="7121356" cy="611664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 rot="16200000">
        <a:off x="12947173" y="1795688"/>
        <a:ext cx="5015648" cy="1424271"/>
      </dsp:txXfrm>
    </dsp:sp>
    <dsp:sp modelId="{92D00D37-3042-4EF5-917E-E26E975607A7}">
      <dsp:nvSpPr>
        <dsp:cNvPr id="0" name=""/>
        <dsp:cNvSpPr/>
      </dsp:nvSpPr>
      <dsp:spPr>
        <a:xfrm rot="5400000">
          <a:off x="14329247" y="4706821"/>
          <a:ext cx="898443" cy="10682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3BF0-C45B-442C-AA0A-750D27A62E72}">
      <dsp:nvSpPr>
        <dsp:cNvPr id="0" name=""/>
        <dsp:cNvSpPr/>
      </dsp:nvSpPr>
      <dsp:spPr>
        <a:xfrm>
          <a:off x="16167133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Dynamic Programming</a:t>
          </a:r>
        </a:p>
      </dsp:txBody>
      <dsp:txXfrm>
        <a:off x="16167133" y="0"/>
        <a:ext cx="5305410" cy="6116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8551-7F53-7144-A192-F93E80B8B75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BB4E-518E-FD4E-B554-908967C6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BB4E-518E-FD4E-B554-908967C670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90AD-0FF8-F046-AE53-2CCBF2D8F56F}" type="datetime1">
              <a:rPr lang="en-ID" smtClean="0"/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323991"/>
            <a:ext cx="5486400" cy="730250"/>
          </a:xfrm>
        </p:spPr>
        <p:txBody>
          <a:bodyPr/>
          <a:lstStyle>
            <a:lvl1pPr algn="r">
              <a:defRPr sz="4800" b="1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3DDA-9C4C-EC44-8134-CEE1B9EECF14}" type="datetime1">
              <a:rPr lang="en-ID" smtClean="0"/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3F5-F42A-F14E-A3FD-169A7220AF92}" type="datetime1">
              <a:rPr lang="en-ID" smtClean="0"/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5030-7E53-EE4E-AFA9-FA188FEEFA34}" type="datetime1">
              <a:rPr lang="en-ID" smtClean="0"/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1623676"/>
            <a:ext cx="5486400" cy="730250"/>
          </a:xfrm>
        </p:spPr>
        <p:txBody>
          <a:bodyPr/>
          <a:lstStyle>
            <a:lvl1pPr>
              <a:defRPr sz="4800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2778-898D-2C41-8FB5-7A7A75F49B62}" type="datetime1">
              <a:rPr lang="en-ID" smtClean="0"/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F046-1296-3D46-B2E2-590DD3E59190}" type="datetime1">
              <a:rPr lang="en-ID" smtClean="0"/>
              <a:t>01/04/2019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9C37-0654-4342-95BA-86A8E129F333}" type="datetime1">
              <a:rPr lang="en-ID" smtClean="0"/>
              <a:t>01/04/2019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B95-A910-2741-9323-9136EE505740}" type="datetime1">
              <a:rPr lang="en-ID" smtClean="0"/>
              <a:t>01/04/2019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19A-BCE5-9C49-872C-E5C0A8B99E36}" type="datetime1">
              <a:rPr lang="en-ID" smtClean="0"/>
              <a:t>01/04/2019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EBB6-A00E-4046-B3CF-89670003131D}" type="datetime1">
              <a:rPr lang="en-ID" smtClean="0"/>
              <a:t>01/04/2019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7C95-F3AD-1545-B528-0D684E39EB9D}" type="datetime1">
              <a:rPr lang="en-ID" smtClean="0"/>
              <a:t>01/04/2019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1A22-47C3-594D-8546-DB1F7DC1FEF5}" type="datetime1">
              <a:rPr lang="en-ID" smtClean="0"/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/>
              <a:t>Review Devide &amp; Conquer</a:t>
            </a:r>
          </a:p>
          <a:p>
            <a:pPr algn="ctr"/>
            <a:r>
              <a:rPr lang="id-ID" sz="9600" dirty="0"/>
              <a:t>dan </a:t>
            </a:r>
          </a:p>
          <a:p>
            <a:pPr algn="ctr"/>
            <a:r>
              <a:rPr lang="id-ID" sz="9600" dirty="0"/>
              <a:t>Dynamic Programming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979" y="11200389"/>
            <a:ext cx="9399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Wijayanti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Nurul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Khotimah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08" y="3952875"/>
            <a:ext cx="13910580" cy="7194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7754389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54390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43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Kompleksitas Fibbonacci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1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1" y="3747861"/>
            <a:ext cx="14387518" cy="8153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8511133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1134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656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Kompleksitas Fibbonacci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61" y="4050846"/>
            <a:ext cx="8881382" cy="8449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936670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6705" y="958017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7697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Kompleksitas Fibbonacci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4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5959366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55505" y="942599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3850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PEMBAHASAN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16980326" y="1239707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828800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575539-BFBE-477A-BDB6-9CA7B44D81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890" y="3651250"/>
            <a:ext cx="15707710" cy="8702676"/>
          </a:xfrm>
        </p:spPr>
        <p:txBody>
          <a:bodyPr/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Mahasiswa mampu memahami alasan penggunaan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Mahasiswa mampu memahami perancangan algoritma dengan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Mahasiswa mampu menyelesaikan suatu problem dengan Dynamic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69" y="862032"/>
            <a:ext cx="2029427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45233"/>
            <a:ext cx="6999890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4120" y="1164759"/>
            <a:ext cx="6593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TUJUAN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8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/>
              <a:t>Latar Belakang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PAA2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0" y="3368714"/>
            <a:ext cx="66008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703" y="3691468"/>
            <a:ext cx="17275662" cy="4376768"/>
          </a:xfrm>
        </p:spPr>
        <p:txBody>
          <a:bodyPr>
            <a:no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Sebuah perusahaan distributor besi baja membeli sebuah batang besi baja dalam ukuran panjang kemudian perusahaan tersebut memotong-motongnya dalam ukuran yang lebih pendek kemudian menjualnya lagi. 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Tidak terdapat biaya pemotongan</a:t>
            </a:r>
            <a:r>
              <a:rPr lang="en-US" sz="4800" dirty="0"/>
              <a:t>. </a:t>
            </a:r>
            <a:endParaRPr lang="id-ID" sz="4800" dirty="0"/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Perusahaan tersebut ingin mengetahui potongan yang terbaik yang menghasilkan laba yang maksimal.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Misal tabel harga besi baja tiap ukuran panjang adalah seperti berikut: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03" y="11117295"/>
            <a:ext cx="8305800" cy="129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4878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8848780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8442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ROD CUTTING PROBLEM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9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91468"/>
            <a:ext cx="15834009" cy="2924484"/>
          </a:xfrm>
        </p:spPr>
        <p:txBody>
          <a:bodyPr>
            <a:normAutofit fontScale="925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Untuk batang sepanjang n terdapat 2</a:t>
            </a:r>
            <a:r>
              <a:rPr lang="id-ID" sz="4800" baseline="30000" dirty="0"/>
              <a:t>n-1</a:t>
            </a:r>
            <a:r>
              <a:rPr lang="id-ID" sz="4800" dirty="0"/>
              <a:t> cara untuk memotong, karena kita punya pilihan melakukan pemotongan atau tidak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Misal 8 kemungkinan untuk memotong batang dengan panjang 4: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12" y="7304792"/>
            <a:ext cx="15621000" cy="461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4577" y="1125858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ABSTRAKSI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0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29113"/>
              </p:ext>
            </p:extLst>
          </p:nvPr>
        </p:nvGraphicFramePr>
        <p:xfrm>
          <a:off x="7252682" y="441434"/>
          <a:ext cx="16803164" cy="1096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2697">
                <a:tc>
                  <a:txBody>
                    <a:bodyPr/>
                    <a:lstStyle/>
                    <a:p>
                      <a:r>
                        <a:rPr lang="id-ID" sz="4400" dirty="0"/>
                        <a:t>Panjang</a:t>
                      </a:r>
                      <a:r>
                        <a:rPr lang="id-ID" sz="4400" baseline="0" dirty="0"/>
                        <a:t> batang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potongan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Harga </a:t>
                      </a:r>
                      <a:r>
                        <a:rPr lang="id-ID" sz="4400" baseline="0" dirty="0"/>
                        <a:t>maksimal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Rumus Harga Maksimal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608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245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2-1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6330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8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3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3-1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3-2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6330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2+2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10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4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3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3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608"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8222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.....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n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n-1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n-2</a:t>
                      </a:r>
                      <a:r>
                        <a:rPr lang="id-ID" sz="4400" dirty="0"/>
                        <a:t>,.., 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n-1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2413" y="10698812"/>
            <a:ext cx="142496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Kesimpulan: </a:t>
            </a:r>
          </a:p>
          <a:p>
            <a:r>
              <a:rPr lang="id-ID" sz="4400" dirty="0"/>
              <a:t>Nilai jual untuk batang dengan panjang r</a:t>
            </a:r>
            <a:r>
              <a:rPr lang="id-ID" sz="4400" baseline="-25000" dirty="0"/>
              <a:t>n</a:t>
            </a:r>
            <a:r>
              <a:rPr lang="id-ID" sz="4400" dirty="0"/>
              <a:t> dengan n&gt; 1 adalah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526" y="12086969"/>
            <a:ext cx="10905166" cy="904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ABSTRAKSI (2)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0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4706" y="1446243"/>
            <a:ext cx="6411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Pada persamaan berikut: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53" y="2120606"/>
            <a:ext cx="13351696" cy="1107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706" y="3198377"/>
            <a:ext cx="1583401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Argumen pertama  berhubungan dengan ketika tidak ada pemotongan sama sekali.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n-1 argumen berikutnya berhubungan dengan nilai revenue maximal yang didapat dengan membuat potongan menjadi dua potong yaitu i dan n-i, untuk i= 1,2, ...,n-1.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Dan setiap pieces, pasti mencari nilai yang maksimum yang menghasilkan nilai r</a:t>
            </a:r>
            <a:r>
              <a:rPr lang="id-ID" sz="4800" baseline="-25000" dirty="0"/>
              <a:t>i</a:t>
            </a:r>
            <a:r>
              <a:rPr lang="id-ID" sz="4800" dirty="0"/>
              <a:t> dan r</a:t>
            </a:r>
            <a:r>
              <a:rPr lang="id-ID" sz="4800" baseline="-25000" dirty="0"/>
              <a:t>n-i</a:t>
            </a:r>
            <a:r>
              <a:rPr lang="id-ID" sz="48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dirty="0" err="1"/>
              <a:t>Permasalahan</a:t>
            </a:r>
            <a:r>
              <a:rPr lang="en-US" sz="4800" dirty="0"/>
              <a:t> </a:t>
            </a:r>
            <a:r>
              <a:rPr lang="en-US" sz="4800" dirty="0" err="1"/>
              <a:t>tersebut</a:t>
            </a:r>
            <a:r>
              <a:rPr lang="en-US" sz="4800" dirty="0"/>
              <a:t> </a:t>
            </a:r>
            <a:r>
              <a:rPr lang="en-US" sz="4800" dirty="0" err="1"/>
              <a:t>dapat</a:t>
            </a:r>
            <a:r>
              <a:rPr lang="en-US" sz="4800" dirty="0"/>
              <a:t> </a:t>
            </a:r>
            <a:r>
              <a:rPr lang="en-US" sz="4800" dirty="0" err="1"/>
              <a:t>disederhanakan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dekomposisinya</a:t>
            </a:r>
            <a:r>
              <a:rPr lang="en-US" sz="4800" dirty="0"/>
              <a:t> </a:t>
            </a:r>
            <a:r>
              <a:rPr lang="en-US" sz="4800" dirty="0" err="1"/>
              <a:t>terbagi</a:t>
            </a:r>
            <a:r>
              <a:rPr lang="en-US" sz="4800" dirty="0"/>
              <a:t> </a:t>
            </a:r>
            <a:r>
              <a:rPr lang="en-US" sz="4800" dirty="0" err="1"/>
              <a:t>menjadi</a:t>
            </a:r>
            <a:r>
              <a:rPr lang="en-US" sz="4800" dirty="0"/>
              <a:t> 2, yang </a:t>
            </a:r>
            <a:r>
              <a:rPr lang="en-US" sz="4800" dirty="0" err="1"/>
              <a:t>sebelah</a:t>
            </a:r>
            <a:r>
              <a:rPr lang="en-US" sz="4800" dirty="0"/>
              <a:t> </a:t>
            </a:r>
            <a:r>
              <a:rPr lang="en-US" sz="4800" dirty="0" err="1"/>
              <a:t>kiri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tidak</a:t>
            </a:r>
            <a:r>
              <a:rPr lang="en-US" sz="4800" dirty="0"/>
              <a:t> </a:t>
            </a:r>
            <a:r>
              <a:rPr lang="en-US" sz="4800" dirty="0" err="1"/>
              <a:t>dipotong</a:t>
            </a:r>
            <a:r>
              <a:rPr lang="en-US" sz="4800" dirty="0"/>
              <a:t> dan yang </a:t>
            </a:r>
            <a:r>
              <a:rPr lang="en-US" sz="4800" dirty="0" err="1"/>
              <a:t>sebelah</a:t>
            </a:r>
            <a:r>
              <a:rPr lang="en-US" sz="4800" dirty="0"/>
              <a:t> </a:t>
            </a:r>
            <a:r>
              <a:rPr lang="en-US" sz="4800" dirty="0" err="1"/>
              <a:t>kanan</a:t>
            </a:r>
            <a:r>
              <a:rPr lang="en-US" sz="4800" dirty="0"/>
              <a:t> yang </a:t>
            </a:r>
            <a:r>
              <a:rPr lang="en-US" sz="4800" dirty="0" err="1"/>
              <a:t>dipotong-potong</a:t>
            </a:r>
            <a:r>
              <a:rPr lang="en-US" sz="4800" dirty="0"/>
              <a:t>, </a:t>
            </a:r>
            <a:r>
              <a:rPr lang="id-ID" sz="4800" dirty="0"/>
              <a:t>Sehingga persamaan di atas bisa disederhanakan menjadi: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03" y="12068417"/>
            <a:ext cx="7032126" cy="14822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ABSTRAKSI (3)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96049611"/>
              </p:ext>
            </p:extLst>
          </p:nvPr>
        </p:nvGraphicFramePr>
        <p:xfrm>
          <a:off x="1292772" y="4383189"/>
          <a:ext cx="21865874" cy="611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65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22" y="3902846"/>
            <a:ext cx="11291740" cy="496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077" y="11158272"/>
            <a:ext cx="2014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dirty="0">
                <a:solidFill>
                  <a:schemeClr val="accent1">
                    <a:lumMod val="75000"/>
                  </a:schemeClr>
                </a:solidFill>
              </a:rPr>
              <a:t>Uji coba program tersebut untuk data n=5,10,15,20,25,30,40,45,50 dan buatlah grafiknya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488" y="996667"/>
            <a:ext cx="7032126" cy="14822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PSEUDOCODE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91" y="3551103"/>
            <a:ext cx="9742242" cy="5937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9739" y="2609292"/>
            <a:ext cx="9466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Penggunaan rekursi pada algoritma tersebut tidak efisien karena rekursinya menyelesaikan problem yang sama berkali-kali.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id-ID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Gambar disamping merupakan tree yang menunjukkan proses pemanggilan fungsi CUT-ROD (p,n) dimana dalam hal ini n=4. </a:t>
            </a:r>
          </a:p>
          <a:p>
            <a:endParaRPr lang="id-ID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124" y="9649617"/>
            <a:ext cx="3227294" cy="1322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1641" y="8830688"/>
            <a:ext cx="320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Kompleksitas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36" y="9488539"/>
            <a:ext cx="13239750" cy="2967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35873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862031"/>
            <a:ext cx="973587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8741" y="1062707"/>
            <a:ext cx="10219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PROBLEM DALAM ROD CUTTING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97960" y="379514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8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Setiap problem diselesaikan cukup satu kali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Caranya: </a:t>
            </a:r>
          </a:p>
          <a:p>
            <a:pPr marL="1612900" indent="-723900">
              <a:buNone/>
            </a:pPr>
            <a:r>
              <a:rPr lang="id-ID" sz="4800" dirty="0"/>
              <a:t>1. Jika problem tersebut belum diselesaikan, maka solusinya dihitung dan disimpan</a:t>
            </a:r>
          </a:p>
          <a:p>
            <a:pPr marL="1425576" indent="-536576">
              <a:buNone/>
            </a:pPr>
            <a:r>
              <a:rPr lang="id-ID" sz="4800" dirty="0"/>
              <a:t>2. Jika problem tersebut sudah diselesaikan, maka solusinya tidak perlu dihitung lagi karena sudah tersimpan di tabel penyimpanan, maka kita tinggal memanggilnya.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endParaRPr lang="id-ID" sz="4800" dirty="0"/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Solusi seperti ini disebut dengan </a:t>
            </a:r>
            <a:r>
              <a:rPr lang="id-ID" sz="4800" b="1" i="1" u="sng" dirty="0"/>
              <a:t>Dynamic Programming</a:t>
            </a:r>
          </a:p>
          <a:p>
            <a:endParaRPr lang="id-ID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SOLUSINYA: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5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Teori Dynamic Programming (DP)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185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/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DP menggunakan memori tambahan untuk memperkecil waktu komputasi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DP mampu memperkecil waktu komputasi suatu algoritma: bahkan dari algoritma yang waktunya eksponensial menjadi polinomial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Penyelesaian DP bisa menggunakan 2 pendekatan:</a:t>
            </a:r>
          </a:p>
          <a:p>
            <a:pPr marL="1425576" indent="-698500">
              <a:buFont typeface="+mj-lt"/>
              <a:buAutoNum type="arabicPeriod"/>
            </a:pPr>
            <a:r>
              <a:rPr lang="id-ID" dirty="0"/>
              <a:t>Top down with memoization</a:t>
            </a:r>
          </a:p>
          <a:p>
            <a:pPr marL="1425576" indent="-698500">
              <a:buFont typeface="+mj-lt"/>
              <a:buAutoNum type="arabicPeriod"/>
            </a:pPr>
            <a:r>
              <a:rPr lang="id-ID" dirty="0"/>
              <a:t>Buttom up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KARAKTRISTIK DP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6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10861678" y="3508378"/>
            <a:ext cx="1287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Divide &amp;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10877552" y="3895728"/>
            <a:ext cx="1259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Conquer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13585828" y="3508378"/>
            <a:ext cx="1277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Dynamic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13220702" y="3895728"/>
            <a:ext cx="19929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Programming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1" name="Rectangle 1035"/>
          <p:cNvSpPr>
            <a:spLocks noChangeArrowheads="1"/>
          </p:cNvSpPr>
          <p:nvPr/>
        </p:nvSpPr>
        <p:spPr bwMode="auto">
          <a:xfrm>
            <a:off x="10169529" y="3505200"/>
            <a:ext cx="41274" cy="774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2" name="Rectangle 1036"/>
          <p:cNvSpPr>
            <a:spLocks noChangeArrowheads="1"/>
          </p:cNvSpPr>
          <p:nvPr/>
        </p:nvSpPr>
        <p:spPr bwMode="auto">
          <a:xfrm>
            <a:off x="5765802" y="4327528"/>
            <a:ext cx="4165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View problem as collection of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3" name="Rectangle 1037"/>
          <p:cNvSpPr>
            <a:spLocks noChangeArrowheads="1"/>
          </p:cNvSpPr>
          <p:nvPr/>
        </p:nvSpPr>
        <p:spPr bwMode="auto">
          <a:xfrm>
            <a:off x="5765800" y="4714878"/>
            <a:ext cx="1829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4" name="Rectangle 1038"/>
          <p:cNvSpPr>
            <a:spLocks noChangeArrowheads="1"/>
          </p:cNvSpPr>
          <p:nvPr/>
        </p:nvSpPr>
        <p:spPr bwMode="auto">
          <a:xfrm>
            <a:off x="5603879" y="4279900"/>
            <a:ext cx="4565650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5" name="Rectangle 1039"/>
          <p:cNvSpPr>
            <a:spLocks noChangeArrowheads="1"/>
          </p:cNvSpPr>
          <p:nvPr/>
        </p:nvSpPr>
        <p:spPr bwMode="auto">
          <a:xfrm>
            <a:off x="10169529" y="4279903"/>
            <a:ext cx="41274" cy="444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10210800" y="4279900"/>
            <a:ext cx="2619376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12830179" y="4279900"/>
            <a:ext cx="41274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12871453" y="4279900"/>
            <a:ext cx="2740026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10169529" y="4324353"/>
            <a:ext cx="41274" cy="77152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5765800" y="5099052"/>
            <a:ext cx="2760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“Recursive” nature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10169529" y="5095879"/>
            <a:ext cx="41274" cy="387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4" name="Rectangle 1048"/>
          <p:cNvSpPr>
            <a:spLocks noChangeArrowheads="1"/>
          </p:cNvSpPr>
          <p:nvPr/>
        </p:nvSpPr>
        <p:spPr bwMode="auto">
          <a:xfrm>
            <a:off x="5794377" y="5915028"/>
            <a:ext cx="3711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Independent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9" name="Rectangle 1053"/>
          <p:cNvSpPr>
            <a:spLocks noChangeArrowheads="1"/>
          </p:cNvSpPr>
          <p:nvPr/>
        </p:nvSpPr>
        <p:spPr bwMode="auto">
          <a:xfrm>
            <a:off x="10169529" y="5483226"/>
            <a:ext cx="41274" cy="106362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3" name="Freeform 1087"/>
          <p:cNvSpPr>
            <a:spLocks/>
          </p:cNvSpPr>
          <p:nvPr/>
        </p:nvSpPr>
        <p:spPr bwMode="auto">
          <a:xfrm>
            <a:off x="10985500" y="4632329"/>
            <a:ext cx="139700" cy="196850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4" name="Freeform 1088"/>
          <p:cNvSpPr>
            <a:spLocks/>
          </p:cNvSpPr>
          <p:nvPr/>
        </p:nvSpPr>
        <p:spPr bwMode="auto">
          <a:xfrm>
            <a:off x="11068050" y="4448176"/>
            <a:ext cx="244476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5" name="Freeform 1089"/>
          <p:cNvSpPr>
            <a:spLocks/>
          </p:cNvSpPr>
          <p:nvPr/>
        </p:nvSpPr>
        <p:spPr bwMode="auto">
          <a:xfrm>
            <a:off x="13823950" y="4654550"/>
            <a:ext cx="142876" cy="193676"/>
          </a:xfrm>
          <a:custGeom>
            <a:avLst/>
            <a:gdLst>
              <a:gd name="T0" fmla="*/ 17 w 45"/>
              <a:gd name="T1" fmla="*/ 0 h 61"/>
              <a:gd name="T2" fmla="*/ 0 w 45"/>
              <a:gd name="T3" fmla="*/ 9 h 61"/>
              <a:gd name="T4" fmla="*/ 28 w 45"/>
              <a:gd name="T5" fmla="*/ 61 h 61"/>
              <a:gd name="T6" fmla="*/ 45 w 45"/>
              <a:gd name="T7" fmla="*/ 52 h 61"/>
              <a:gd name="T8" fmla="*/ 17 w 45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1">
                <a:moveTo>
                  <a:pt x="17" y="0"/>
                </a:moveTo>
                <a:lnTo>
                  <a:pt x="0" y="9"/>
                </a:lnTo>
                <a:lnTo>
                  <a:pt x="28" y="61"/>
                </a:lnTo>
                <a:lnTo>
                  <a:pt x="45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6" name="Freeform 1090"/>
          <p:cNvSpPr>
            <a:spLocks/>
          </p:cNvSpPr>
          <p:nvPr/>
        </p:nvSpPr>
        <p:spPr bwMode="auto">
          <a:xfrm>
            <a:off x="13912850" y="4467226"/>
            <a:ext cx="241300" cy="368300"/>
          </a:xfrm>
          <a:custGeom>
            <a:avLst/>
            <a:gdLst>
              <a:gd name="T0" fmla="*/ 0 w 76"/>
              <a:gd name="T1" fmla="*/ 107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7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grpSp>
        <p:nvGrpSpPr>
          <p:cNvPr id="199778" name="Group 1122"/>
          <p:cNvGrpSpPr>
            <a:grpSpLocks/>
          </p:cNvGrpSpPr>
          <p:nvPr/>
        </p:nvGrpSpPr>
        <p:grpSpPr bwMode="auto">
          <a:xfrm>
            <a:off x="13801726" y="5048253"/>
            <a:ext cx="327024" cy="377826"/>
            <a:chOff x="3387" y="1590"/>
            <a:chExt cx="103" cy="119"/>
          </a:xfrm>
        </p:grpSpPr>
        <p:sp>
          <p:nvSpPr>
            <p:cNvPr id="199749" name="Freeform 1093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50" name="Freeform 1094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199751" name="Freeform 1095"/>
          <p:cNvSpPr>
            <a:spLocks/>
          </p:cNvSpPr>
          <p:nvPr/>
        </p:nvSpPr>
        <p:spPr bwMode="auto">
          <a:xfrm>
            <a:off x="10988676" y="5232403"/>
            <a:ext cx="139700" cy="196850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2" name="Freeform 1096"/>
          <p:cNvSpPr>
            <a:spLocks/>
          </p:cNvSpPr>
          <p:nvPr/>
        </p:nvSpPr>
        <p:spPr bwMode="auto">
          <a:xfrm>
            <a:off x="11071229" y="5048250"/>
            <a:ext cx="244474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5" name="Freeform 1099"/>
          <p:cNvSpPr>
            <a:spLocks/>
          </p:cNvSpPr>
          <p:nvPr/>
        </p:nvSpPr>
        <p:spPr bwMode="auto">
          <a:xfrm>
            <a:off x="11036300" y="5953129"/>
            <a:ext cx="139700" cy="196850"/>
          </a:xfrm>
          <a:custGeom>
            <a:avLst/>
            <a:gdLst>
              <a:gd name="T0" fmla="*/ 17 w 44"/>
              <a:gd name="T1" fmla="*/ 0 h 62"/>
              <a:gd name="T2" fmla="*/ 0 w 44"/>
              <a:gd name="T3" fmla="*/ 10 h 62"/>
              <a:gd name="T4" fmla="*/ 27 w 44"/>
              <a:gd name="T5" fmla="*/ 62 h 62"/>
              <a:gd name="T6" fmla="*/ 44 w 44"/>
              <a:gd name="T7" fmla="*/ 52 h 62"/>
              <a:gd name="T8" fmla="*/ 17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7" y="0"/>
                </a:moveTo>
                <a:lnTo>
                  <a:pt x="0" y="10"/>
                </a:lnTo>
                <a:lnTo>
                  <a:pt x="27" y="62"/>
                </a:lnTo>
                <a:lnTo>
                  <a:pt x="44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6" name="Freeform 1100"/>
          <p:cNvSpPr>
            <a:spLocks/>
          </p:cNvSpPr>
          <p:nvPr/>
        </p:nvSpPr>
        <p:spPr bwMode="auto">
          <a:xfrm>
            <a:off x="11122029" y="5768976"/>
            <a:ext cx="244474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10" name="Rectangle 1054"/>
          <p:cNvSpPr>
            <a:spLocks noChangeArrowheads="1"/>
          </p:cNvSpPr>
          <p:nvPr/>
        </p:nvSpPr>
        <p:spPr bwMode="auto">
          <a:xfrm>
            <a:off x="5765801" y="7839078"/>
            <a:ext cx="3452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Number of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1" name="Rectangle 1055"/>
          <p:cNvSpPr>
            <a:spLocks noChangeArrowheads="1"/>
          </p:cNvSpPr>
          <p:nvPr/>
        </p:nvSpPr>
        <p:spPr bwMode="auto">
          <a:xfrm>
            <a:off x="10814052" y="7839076"/>
            <a:ext cx="1393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depends on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10791829" y="8194676"/>
            <a:ext cx="143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partitioning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3" name="Rectangle 1057"/>
          <p:cNvSpPr>
            <a:spLocks noChangeArrowheads="1"/>
          </p:cNvSpPr>
          <p:nvPr/>
        </p:nvSpPr>
        <p:spPr bwMode="auto">
          <a:xfrm>
            <a:off x="11093452" y="8550276"/>
            <a:ext cx="83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factors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4" name="Rectangle 1058"/>
          <p:cNvSpPr>
            <a:spLocks noChangeArrowheads="1"/>
          </p:cNvSpPr>
          <p:nvPr/>
        </p:nvSpPr>
        <p:spPr bwMode="auto">
          <a:xfrm>
            <a:off x="13315953" y="7839076"/>
            <a:ext cx="1816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typically small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6" name="Rectangle 1060"/>
          <p:cNvSpPr>
            <a:spLocks noChangeArrowheads="1"/>
          </p:cNvSpPr>
          <p:nvPr/>
        </p:nvSpPr>
        <p:spPr bwMode="auto">
          <a:xfrm>
            <a:off x="5765803" y="8905878"/>
            <a:ext cx="1986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Preprocessing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9" name="Rectangle 1063"/>
          <p:cNvSpPr>
            <a:spLocks noChangeArrowheads="1"/>
          </p:cNvSpPr>
          <p:nvPr/>
        </p:nvSpPr>
        <p:spPr bwMode="auto">
          <a:xfrm>
            <a:off x="5765803" y="9293228"/>
            <a:ext cx="3980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Characteristic running time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0" name="Rectangle 1064"/>
          <p:cNvSpPr>
            <a:spLocks noChangeArrowheads="1"/>
          </p:cNvSpPr>
          <p:nvPr/>
        </p:nvSpPr>
        <p:spPr bwMode="auto">
          <a:xfrm>
            <a:off x="10737852" y="9293226"/>
            <a:ext cx="1543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typically log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1" name="Rectangle 1065"/>
          <p:cNvSpPr>
            <a:spLocks noChangeArrowheads="1"/>
          </p:cNvSpPr>
          <p:nvPr/>
        </p:nvSpPr>
        <p:spPr bwMode="auto">
          <a:xfrm>
            <a:off x="10715628" y="9648826"/>
            <a:ext cx="1588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of n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2" name="Rectangle 1066"/>
          <p:cNvSpPr>
            <a:spLocks noChangeArrowheads="1"/>
          </p:cNvSpPr>
          <p:nvPr/>
        </p:nvSpPr>
        <p:spPr bwMode="auto">
          <a:xfrm>
            <a:off x="12992100" y="9293226"/>
            <a:ext cx="2409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depends on number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3" name="Rectangle 1067"/>
          <p:cNvSpPr>
            <a:spLocks noChangeArrowheads="1"/>
          </p:cNvSpPr>
          <p:nvPr/>
        </p:nvSpPr>
        <p:spPr bwMode="auto">
          <a:xfrm>
            <a:off x="12992102" y="9648826"/>
            <a:ext cx="199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and difficulty of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4" name="Rectangle 1068"/>
          <p:cNvSpPr>
            <a:spLocks noChangeArrowheads="1"/>
          </p:cNvSpPr>
          <p:nvPr/>
        </p:nvSpPr>
        <p:spPr bwMode="auto">
          <a:xfrm>
            <a:off x="12992102" y="10001250"/>
            <a:ext cx="1572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8" name="Rectangle 1072"/>
          <p:cNvSpPr>
            <a:spLocks noChangeArrowheads="1"/>
          </p:cNvSpPr>
          <p:nvPr/>
        </p:nvSpPr>
        <p:spPr bwMode="auto">
          <a:xfrm>
            <a:off x="5765800" y="10356850"/>
            <a:ext cx="3770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Primarily for optimization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9" name="Rectangle 1073"/>
          <p:cNvSpPr>
            <a:spLocks noChangeArrowheads="1"/>
          </p:cNvSpPr>
          <p:nvPr/>
        </p:nvSpPr>
        <p:spPr bwMode="auto">
          <a:xfrm>
            <a:off x="5765801" y="10744200"/>
            <a:ext cx="13276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1" name="Rectangle 1075"/>
          <p:cNvSpPr>
            <a:spLocks noChangeArrowheads="1"/>
          </p:cNvSpPr>
          <p:nvPr/>
        </p:nvSpPr>
        <p:spPr bwMode="auto">
          <a:xfrm>
            <a:off x="5765802" y="11131550"/>
            <a:ext cx="318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Optimal substructure: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2" name="Rectangle 1076"/>
          <p:cNvSpPr>
            <a:spLocks noChangeArrowheads="1"/>
          </p:cNvSpPr>
          <p:nvPr/>
        </p:nvSpPr>
        <p:spPr bwMode="auto">
          <a:xfrm>
            <a:off x="5765803" y="11525250"/>
            <a:ext cx="3792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optimal solution to problem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3" name="Rectangle 1077"/>
          <p:cNvSpPr>
            <a:spLocks noChangeArrowheads="1"/>
          </p:cNvSpPr>
          <p:nvPr/>
        </p:nvSpPr>
        <p:spPr bwMode="auto">
          <a:xfrm>
            <a:off x="5765800" y="11912600"/>
            <a:ext cx="3516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contains within it optimal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4" name="Rectangle 1078"/>
          <p:cNvSpPr>
            <a:spLocks noChangeArrowheads="1"/>
          </p:cNvSpPr>
          <p:nvPr/>
        </p:nvSpPr>
        <p:spPr bwMode="auto">
          <a:xfrm>
            <a:off x="5765802" y="12299950"/>
            <a:ext cx="3412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solutions to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82" name="Group 1126"/>
          <p:cNvGrpSpPr>
            <a:grpSpLocks/>
          </p:cNvGrpSpPr>
          <p:nvPr/>
        </p:nvGrpSpPr>
        <p:grpSpPr bwMode="auto">
          <a:xfrm>
            <a:off x="10169529" y="6521453"/>
            <a:ext cx="41274" cy="6003926"/>
            <a:chOff x="2243" y="2468"/>
            <a:chExt cx="13" cy="1891"/>
          </a:xfrm>
        </p:grpSpPr>
        <p:sp>
          <p:nvSpPr>
            <p:cNvPr id="199715" name="Rectangle 1059"/>
            <p:cNvSpPr>
              <a:spLocks noChangeArrowheads="1"/>
            </p:cNvSpPr>
            <p:nvPr/>
          </p:nvSpPr>
          <p:spPr bwMode="auto">
            <a:xfrm>
              <a:off x="2243" y="2468"/>
              <a:ext cx="13" cy="3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18" name="Rectangle 1062"/>
            <p:cNvSpPr>
              <a:spLocks noChangeArrowheads="1"/>
            </p:cNvSpPr>
            <p:nvPr/>
          </p:nvSpPr>
          <p:spPr bwMode="auto">
            <a:xfrm>
              <a:off x="2243" y="2803"/>
              <a:ext cx="13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27" name="Rectangle 1071"/>
            <p:cNvSpPr>
              <a:spLocks noChangeArrowheads="1"/>
            </p:cNvSpPr>
            <p:nvPr/>
          </p:nvSpPr>
          <p:spPr bwMode="auto">
            <a:xfrm>
              <a:off x="2243" y="2925"/>
              <a:ext cx="13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0" name="Rectangle 1074"/>
            <p:cNvSpPr>
              <a:spLocks noChangeArrowheads="1"/>
            </p:cNvSpPr>
            <p:nvPr/>
          </p:nvSpPr>
          <p:spPr bwMode="auto">
            <a:xfrm>
              <a:off x="2243" y="3261"/>
              <a:ext cx="13" cy="2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5" name="Rectangle 1079"/>
            <p:cNvSpPr>
              <a:spLocks noChangeArrowheads="1"/>
            </p:cNvSpPr>
            <p:nvPr/>
          </p:nvSpPr>
          <p:spPr bwMode="auto">
            <a:xfrm>
              <a:off x="2243" y="3505"/>
              <a:ext cx="13" cy="4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9" name="Rectangle 1083"/>
            <p:cNvSpPr>
              <a:spLocks noChangeArrowheads="1"/>
            </p:cNvSpPr>
            <p:nvPr/>
          </p:nvSpPr>
          <p:spPr bwMode="auto">
            <a:xfrm>
              <a:off x="2243" y="3993"/>
              <a:ext cx="13" cy="3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199759" name="Freeform 1103"/>
          <p:cNvSpPr>
            <a:spLocks/>
          </p:cNvSpPr>
          <p:nvPr/>
        </p:nvSpPr>
        <p:spPr bwMode="auto">
          <a:xfrm>
            <a:off x="13827129" y="10721979"/>
            <a:ext cx="142874" cy="196850"/>
          </a:xfrm>
          <a:custGeom>
            <a:avLst/>
            <a:gdLst>
              <a:gd name="T0" fmla="*/ 18 w 45"/>
              <a:gd name="T1" fmla="*/ 0 h 62"/>
              <a:gd name="T2" fmla="*/ 0 w 45"/>
              <a:gd name="T3" fmla="*/ 10 h 62"/>
              <a:gd name="T4" fmla="*/ 27 w 45"/>
              <a:gd name="T5" fmla="*/ 62 h 62"/>
              <a:gd name="T6" fmla="*/ 45 w 45"/>
              <a:gd name="T7" fmla="*/ 52 h 62"/>
              <a:gd name="T8" fmla="*/ 18 w 45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2">
                <a:moveTo>
                  <a:pt x="18" y="0"/>
                </a:moveTo>
                <a:lnTo>
                  <a:pt x="0" y="10"/>
                </a:lnTo>
                <a:lnTo>
                  <a:pt x="27" y="62"/>
                </a:lnTo>
                <a:lnTo>
                  <a:pt x="45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0" name="Freeform 1104"/>
          <p:cNvSpPr>
            <a:spLocks/>
          </p:cNvSpPr>
          <p:nvPr/>
        </p:nvSpPr>
        <p:spPr bwMode="auto">
          <a:xfrm>
            <a:off x="13912850" y="10537826"/>
            <a:ext cx="241300" cy="368300"/>
          </a:xfrm>
          <a:custGeom>
            <a:avLst/>
            <a:gdLst>
              <a:gd name="T0" fmla="*/ 0 w 76"/>
              <a:gd name="T1" fmla="*/ 106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6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3" name="Freeform 1107"/>
          <p:cNvSpPr>
            <a:spLocks/>
          </p:cNvSpPr>
          <p:nvPr/>
        </p:nvSpPr>
        <p:spPr bwMode="auto">
          <a:xfrm>
            <a:off x="13827129" y="11852276"/>
            <a:ext cx="142874" cy="200024"/>
          </a:xfrm>
          <a:custGeom>
            <a:avLst/>
            <a:gdLst>
              <a:gd name="T0" fmla="*/ 18 w 45"/>
              <a:gd name="T1" fmla="*/ 0 h 63"/>
              <a:gd name="T2" fmla="*/ 0 w 45"/>
              <a:gd name="T3" fmla="*/ 9 h 63"/>
              <a:gd name="T4" fmla="*/ 27 w 45"/>
              <a:gd name="T5" fmla="*/ 63 h 63"/>
              <a:gd name="T6" fmla="*/ 45 w 45"/>
              <a:gd name="T7" fmla="*/ 53 h 63"/>
              <a:gd name="T8" fmla="*/ 18 w 45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3">
                <a:moveTo>
                  <a:pt x="18" y="0"/>
                </a:moveTo>
                <a:lnTo>
                  <a:pt x="0" y="9"/>
                </a:lnTo>
                <a:lnTo>
                  <a:pt x="27" y="63"/>
                </a:lnTo>
                <a:lnTo>
                  <a:pt x="45" y="5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4" name="Freeform 1108"/>
          <p:cNvSpPr>
            <a:spLocks/>
          </p:cNvSpPr>
          <p:nvPr/>
        </p:nvSpPr>
        <p:spPr bwMode="auto">
          <a:xfrm>
            <a:off x="13912850" y="11671303"/>
            <a:ext cx="241300" cy="365126"/>
          </a:xfrm>
          <a:custGeom>
            <a:avLst/>
            <a:gdLst>
              <a:gd name="T0" fmla="*/ 0 w 76"/>
              <a:gd name="T1" fmla="*/ 106 h 115"/>
              <a:gd name="T2" fmla="*/ 17 w 76"/>
              <a:gd name="T3" fmla="*/ 115 h 115"/>
              <a:gd name="T4" fmla="*/ 76 w 76"/>
              <a:gd name="T5" fmla="*/ 9 h 115"/>
              <a:gd name="T6" fmla="*/ 59 w 76"/>
              <a:gd name="T7" fmla="*/ 0 h 115"/>
              <a:gd name="T8" fmla="*/ 0 w 76"/>
              <a:gd name="T9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5">
                <a:moveTo>
                  <a:pt x="0" y="106"/>
                </a:moveTo>
                <a:lnTo>
                  <a:pt x="17" y="115"/>
                </a:lnTo>
                <a:lnTo>
                  <a:pt x="76" y="9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77" name="Rectangle 1121"/>
          <p:cNvSpPr>
            <a:spLocks noChangeArrowheads="1"/>
          </p:cNvSpPr>
          <p:nvPr/>
        </p:nvSpPr>
        <p:spPr bwMode="auto">
          <a:xfrm>
            <a:off x="5727703" y="6791328"/>
            <a:ext cx="3711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Overlapping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79" name="Group 1123"/>
          <p:cNvGrpSpPr>
            <a:grpSpLocks/>
          </p:cNvGrpSpPr>
          <p:nvPr/>
        </p:nvGrpSpPr>
        <p:grpSpPr bwMode="auto">
          <a:xfrm>
            <a:off x="13792203" y="6638926"/>
            <a:ext cx="327026" cy="377824"/>
            <a:chOff x="3387" y="1590"/>
            <a:chExt cx="103" cy="119"/>
          </a:xfrm>
        </p:grpSpPr>
        <p:sp>
          <p:nvSpPr>
            <p:cNvPr id="199780" name="Freeform 1124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81" name="Freeform 1125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86044" y="876166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862031"/>
            <a:ext cx="12586044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06057" y="1446243"/>
            <a:ext cx="12465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id-ID" sz="4400" b="1" dirty="0">
                <a:solidFill>
                  <a:schemeClr val="bg1"/>
                </a:solidFill>
              </a:rPr>
              <a:t>PERBEDAAN DP DENGAN DIVIDE AND CONQUER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099383" y="3523420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0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910" y="2953454"/>
            <a:ext cx="15928428" cy="8702676"/>
          </a:xfrm>
        </p:spPr>
        <p:txBody>
          <a:bodyPr>
            <a:normAutofit fontScale="77500" lnSpcReduction="200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Pada pendekatan ini , prosedurnya ditulis secara rekursif tetapi dimodifikasi untuk menyimpan  hasil dari setiap sub problem (tempat penyimpanannya bisa berupa array atau hash table)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Prosedurnya dimulai dengan: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/>
              <a:t>Membuat tabel penyimpanan dan menginisialisasi isinya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/>
              <a:t>Melakukan pengecekan untuk mengetahui apakah problem tersebut sudah pernah diselesaikan sebelumnya. Jika sudah, mengembalikan hasil perhitungan sebelumnya yang tersimpan. 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/>
              <a:t>Jika belum, maka melakukan perhitungan sesuai dengan prosedur biasanya.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Prosedur tersebut sudah di memoized sehingga mampu mengingat hasil dari perhitungan sebelumnya.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Agar kita bisa menyelesaikan problem dengan top down, kita harus membuat pohon rekursinya terlebih dahulu.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00973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260097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10282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TOP DOWN WITH MEMOIZATION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7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324" y="519419"/>
            <a:ext cx="20116800" cy="2901514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6" y="3582498"/>
            <a:ext cx="79438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33" y="6528118"/>
            <a:ext cx="12915900" cy="4762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521078" y="7455876"/>
            <a:ext cx="5897112" cy="98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76642" y="6654186"/>
            <a:ext cx="8243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Pengecekan apakah sub problem sudah diselesaikan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84012" y="11451103"/>
            <a:ext cx="8072516" cy="55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76642" y="11584780"/>
            <a:ext cx="8081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Penyimpanan dari sub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759" y="13198"/>
            <a:ext cx="9742242" cy="59374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63578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862031"/>
            <a:ext cx="1206357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446243"/>
            <a:ext cx="11260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TOP DOWN WITH MEMOIZATION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34347" y="3518165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1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2" y="3651250"/>
            <a:ext cx="16230248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Pendekatan ini melakukan penyelesaian sub problem dari yang paling kecil ke yang paling besar.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Sub problem-nya diurutkan dari yang paling kecil ke yang besar dan yang paling kecil yang diselesaikan terlebih dulu.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Ketika menyelesaikan suatu sub problem, sub problem yang lebih kecil sudah diselesaikan sehingga tinggal menggunakannya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Setiap sub problem hanya dihitung satu kali </a:t>
            </a: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22904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202290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766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BOTTOM UP METHOD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4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1225" y="4491319"/>
            <a:ext cx="74496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Agar bisa menyelesaikan problem dengan metode bottom-up, kita harus dapat mengabstraksikan solusi dari problem dengan tabel.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Berikut adalah contoh abstraksi dari rod-cutting problem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891"/>
              </p:ext>
            </p:extLst>
          </p:nvPr>
        </p:nvGraphicFramePr>
        <p:xfrm>
          <a:off x="10831351" y="4491319"/>
          <a:ext cx="12556560" cy="7462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6631">
                <a:tc rowSpan="2">
                  <a:txBody>
                    <a:bodyPr/>
                    <a:lstStyle/>
                    <a:p>
                      <a:r>
                        <a:rPr lang="id-ID" sz="4000" dirty="0"/>
                        <a:t>Panjang</a:t>
                      </a:r>
                    </a:p>
                    <a:p>
                      <a:r>
                        <a:rPr lang="id-ID" sz="4000" dirty="0"/>
                        <a:t>Batang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id-ID" sz="4000" dirty="0"/>
                        <a:t>Potongan ke-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74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3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4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5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2+0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2+1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3+0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2+2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3+1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4+0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885"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[i]+[n-i]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[n]+0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64036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62031"/>
            <a:ext cx="12664036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446243"/>
            <a:ext cx="12257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BOTTOM UP METHOD (ROD CUTTING PROBLEM)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92003" y="377426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6980326" y="12397071"/>
            <a:ext cx="5486400" cy="730250"/>
          </a:xfrm>
        </p:spPr>
        <p:txBody>
          <a:bodyPr/>
          <a:lstStyle/>
          <a:p>
            <a:fld id="{C7575539-BFBE-477A-BDB6-9CA7B44D81A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25159" y="3941379"/>
            <a:ext cx="15954703" cy="352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/>
              <a:t>Siapkan Selembar Kertas dan Kerjakan Soal Review</a:t>
            </a:r>
          </a:p>
        </p:txBody>
      </p:sp>
    </p:spTree>
    <p:extLst>
      <p:ext uri="{BB962C8B-B14F-4D97-AF65-F5344CB8AC3E}">
        <p14:creationId xmlns:p14="http://schemas.microsoft.com/office/powerpoint/2010/main" val="1362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59" y="4700519"/>
            <a:ext cx="9374740" cy="57928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509454" y="6005415"/>
            <a:ext cx="4329954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40509" y="5353339"/>
            <a:ext cx="888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Tempat penyimpanan sub problem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35271" y="9708777"/>
            <a:ext cx="571769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11733" y="10755054"/>
            <a:ext cx="1291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Solusi dari sub problem sehingga nanti bisa dipakai lagi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575385" y="8769476"/>
            <a:ext cx="252804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88070" y="7306859"/>
            <a:ext cx="9165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Hampir sama dengan divide dan conquer sebelumnya, bedanya tdk memanggil fungsi karena subproblemnya sudah diselesaikan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3352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862031"/>
            <a:ext cx="10433352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057" y="1446243"/>
            <a:ext cx="87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CUT ROD (BOTTOM UP METHOD)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013630" y="369331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5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172" y="3691468"/>
            <a:ext cx="15532188" cy="2924484"/>
          </a:xfrm>
        </p:spPr>
        <p:txBody>
          <a:bodyPr>
            <a:normAutofit fontScale="85000" lnSpcReduction="200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Ketika kita menggunakan DP, kita harus membuat hubungan ketergantungan antar sub problem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Hubungan tersebut dinyatakan dalam sub problem graph.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Berikut adalah sub problem graph untuk Cut Rod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51" y="6615952"/>
            <a:ext cx="4064374" cy="66636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15178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981517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8044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SUBPROBLEM GRAPHS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292" y="3691469"/>
            <a:ext cx="16061068" cy="3704414"/>
          </a:xfrm>
        </p:spPr>
        <p:txBody>
          <a:bodyPr>
            <a:no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Sub problem graph menyatakan tingkat ketergantungan antara satu sub problem dengan sub problem lain di dalam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Kompleksitas dari Dynamic Programming bisa dilihat dari </a:t>
            </a:r>
            <a:r>
              <a:rPr lang="id-ID" sz="4800" b="1" dirty="0"/>
              <a:t>jumlah node dan edge </a:t>
            </a:r>
            <a:r>
              <a:rPr lang="id-ID" sz="4800" dirty="0"/>
              <a:t>di dalam sub problem graph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Contoh Cut Rod Problem: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0" y="7022070"/>
            <a:ext cx="2400300" cy="4762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54853"/>
              </p:ext>
            </p:extLst>
          </p:nvPr>
        </p:nvGraphicFramePr>
        <p:xfrm>
          <a:off x="7963649" y="8381726"/>
          <a:ext cx="7688730" cy="484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edge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node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total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15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6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21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868"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½</a:t>
                      </a:r>
                      <a:r>
                        <a:rPr lang="id-ID" sz="4000" baseline="0" dirty="0"/>
                        <a:t> n</a:t>
                      </a:r>
                      <a:r>
                        <a:rPr lang="id-ID" sz="4000" baseline="300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n+1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  <a:r>
                        <a:rPr lang="id-ID" sz="4000" baseline="30000" dirty="0"/>
                        <a:t>2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08014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11808014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10188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KOMPLEKSITAS DYNAMIC PROGRAMMING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8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Rekonstruksi Solusi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547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  <a:tabLst>
                <a:tab pos="727076" algn="l"/>
              </a:tabLst>
            </a:pPr>
            <a:r>
              <a:rPr lang="id-ID" sz="4800" dirty="0"/>
              <a:t>Pada kasus Rod Cut problem, kita dapat mengembangan pendekatan Dynamic Programming tidak hanya untuk menampilkan nilai yang optimal tetapi juga pilihan terhadap solusi yang menghasilkan nilai optimal.</a:t>
            </a:r>
          </a:p>
          <a:p>
            <a:pPr marL="727076" indent="-727076">
              <a:buFont typeface="Wingdings" panose="05000000000000000000" pitchFamily="2" charset="2"/>
              <a:buChar char="ü"/>
              <a:tabLst>
                <a:tab pos="727076" algn="l"/>
              </a:tabLst>
            </a:pPr>
            <a:r>
              <a:rPr lang="id-ID" sz="4800" dirty="0"/>
              <a:t>Caranya untuk masing-masing ukuran suatu Rod, selain menyimpan nilai maksimumnya (r</a:t>
            </a:r>
            <a:r>
              <a:rPr lang="id-ID" sz="4800" baseline="-25000" dirty="0"/>
              <a:t>j</a:t>
            </a:r>
            <a:r>
              <a:rPr lang="id-ID" sz="4800" dirty="0"/>
              <a:t>) juga menyimpan ukuran yang optimal pada pemotongan pertama (s</a:t>
            </a:r>
            <a:r>
              <a:rPr lang="id-ID" sz="4800" baseline="-25000" dirty="0"/>
              <a:t>j</a:t>
            </a:r>
            <a:r>
              <a:rPr lang="id-ID" sz="48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24421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1024421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9557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REKONTRUKSI SOLUSI DARI ROD CUT PROBLEM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4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562475"/>
            <a:ext cx="7315200" cy="4591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811436" y="6373907"/>
            <a:ext cx="2393576" cy="1452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689" y="4291741"/>
            <a:ext cx="7372350" cy="5353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1515" y="9369519"/>
            <a:ext cx="10467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200" dirty="0"/>
              <a:t>Isi dari array r dan s adalah: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14" y="10461812"/>
            <a:ext cx="88773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2638" y="10108182"/>
            <a:ext cx="9296400" cy="289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PSEUDOCODE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328940" y="368228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2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39" y="1366158"/>
            <a:ext cx="8667750" cy="1150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3474721"/>
            <a:ext cx="7228118" cy="99160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CONTOH CODE: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44099" y="3761108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0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4384000" cy="13417826"/>
          </a:xfrm>
          <a:prstGeom prst="rect">
            <a:avLst/>
          </a:prstGeom>
          <a:solidFill>
            <a:srgbClr val="38484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4948" y="2991453"/>
            <a:ext cx="7112052" cy="7112052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484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8747" y="5165124"/>
            <a:ext cx="6564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SEKIAN, TERIMAKASIH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49" y="2496906"/>
            <a:ext cx="20728902" cy="2020516"/>
          </a:xfrm>
        </p:spPr>
        <p:txBody>
          <a:bodyPr/>
          <a:lstStyle/>
          <a:p>
            <a:r>
              <a:rPr lang="id-ID" cap="none" dirty="0"/>
              <a:t>Jumlah Kelinci Bulan Ke-m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864237"/>
            <a:ext cx="21031200" cy="62031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Sepasang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 (</a:t>
            </a:r>
            <a:r>
              <a:rPr lang="en-US" sz="4800" dirty="0" err="1"/>
              <a:t>jantan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betina</a:t>
            </a:r>
            <a:r>
              <a:rPr lang="en-US" sz="4800" dirty="0"/>
              <a:t>) </a:t>
            </a:r>
            <a:r>
              <a:rPr lang="en-US" sz="4800" dirty="0" err="1"/>
              <a:t>ditempatkan</a:t>
            </a:r>
            <a:r>
              <a:rPr lang="en-US" sz="4800" dirty="0"/>
              <a:t> di </a:t>
            </a:r>
            <a:r>
              <a:rPr lang="en-US" sz="4800" dirty="0" err="1"/>
              <a:t>suatu</a:t>
            </a:r>
            <a:r>
              <a:rPr lang="en-US" sz="4800" dirty="0"/>
              <a:t> </a:t>
            </a:r>
            <a:r>
              <a:rPr lang="en-US" sz="4800" dirty="0" err="1"/>
              <a:t>pulau</a:t>
            </a:r>
            <a:r>
              <a:rPr lang="en-US" sz="4800" dirty="0"/>
              <a:t>.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mereka</a:t>
            </a:r>
            <a:r>
              <a:rPr lang="en-US" sz="4800" dirty="0"/>
              <a:t> </a:t>
            </a:r>
            <a:r>
              <a:rPr lang="en-US" sz="4800" dirty="0" err="1"/>
              <a:t>berumur</a:t>
            </a:r>
            <a:r>
              <a:rPr lang="en-US" sz="4800" dirty="0"/>
              <a:t> </a:t>
            </a:r>
            <a:r>
              <a:rPr lang="en-US" sz="4800" dirty="0" err="1"/>
              <a:t>dua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Mereka</a:t>
            </a:r>
            <a:r>
              <a:rPr lang="en-US" sz="4800" dirty="0"/>
              <a:t> </a:t>
            </a:r>
            <a:r>
              <a:rPr lang="en-US" sz="4800" dirty="0" err="1"/>
              <a:t>melahirkan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.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,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yang </a:t>
            </a:r>
            <a:r>
              <a:rPr lang="en-US" sz="4800" dirty="0" err="1"/>
              <a:t>sudah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dapat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lagi</a:t>
            </a:r>
            <a:r>
              <a:rPr lang="en-US" sz="4800" dirty="0"/>
              <a:t> </a:t>
            </a:r>
            <a:r>
              <a:rPr lang="en-US" sz="4800" dirty="0" err="1"/>
              <a:t>tiap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Sedangkan</a:t>
            </a:r>
            <a:r>
              <a:rPr lang="en-US" sz="4800" dirty="0"/>
              <a:t>,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 yang </a:t>
            </a:r>
            <a:r>
              <a:rPr lang="en-US" sz="4800" dirty="0" err="1"/>
              <a:t>dilahirkan</a:t>
            </a:r>
            <a:r>
              <a:rPr lang="en-US" sz="4800" dirty="0"/>
              <a:t>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dua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,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tiap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Perilaku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yang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sama</a:t>
            </a:r>
            <a:r>
              <a:rPr lang="en-US" sz="4800" dirty="0"/>
              <a:t> </a:t>
            </a:r>
            <a:r>
              <a:rPr lang="en-US" sz="4800" dirty="0" err="1"/>
              <a:t>seperti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sebelumnya</a:t>
            </a:r>
            <a:r>
              <a:rPr lang="en-US" sz="4800" dirty="0"/>
              <a:t>. </a:t>
            </a:r>
            <a:r>
              <a:rPr lang="en-US" sz="4800" dirty="0" err="1"/>
              <a:t>Buatlah</a:t>
            </a:r>
            <a:r>
              <a:rPr lang="en-US" sz="4800" dirty="0"/>
              <a:t> </a:t>
            </a:r>
            <a:r>
              <a:rPr lang="en-US" sz="4800" dirty="0" err="1"/>
              <a:t>sebuah</a:t>
            </a:r>
            <a:r>
              <a:rPr lang="en-US" sz="4800" dirty="0"/>
              <a:t> program yang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menampilkan</a:t>
            </a:r>
            <a:r>
              <a:rPr lang="en-US" sz="4800" dirty="0"/>
              <a:t> </a:t>
            </a:r>
            <a:r>
              <a:rPr lang="en-US" sz="4800" dirty="0" err="1"/>
              <a:t>jumlah</a:t>
            </a:r>
            <a:r>
              <a:rPr lang="en-US" sz="4800" dirty="0"/>
              <a:t> </a:t>
            </a:r>
            <a:r>
              <a:rPr lang="en-US" sz="4800" dirty="0" err="1"/>
              <a:t>populasi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-m!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52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ajooy.files.wordpress.com/2010/05/fibo1.jpg?w=500&amp;h=2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3555" y="3358057"/>
            <a:ext cx="15653996" cy="79522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72779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77953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31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ajooy.files.wordpress.com/2010/05/fibo21.jpg?w=500&amp;h=5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505200"/>
            <a:ext cx="12649200" cy="952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791204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12045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678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Lanjut</a:t>
            </a:r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5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550385"/>
            <a:ext cx="16459200" cy="92512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/>
              <a:t>Dari </a:t>
            </a:r>
            <a:r>
              <a:rPr lang="en-US" cap="none" dirty="0" err="1"/>
              <a:t>ilustrasi</a:t>
            </a:r>
            <a:r>
              <a:rPr lang="en-US" cap="none" dirty="0"/>
              <a:t> </a:t>
            </a:r>
            <a:r>
              <a:rPr lang="en-US" cap="none" dirty="0" err="1"/>
              <a:t>didapatkan</a:t>
            </a:r>
            <a:r>
              <a:rPr lang="en-US" cap="none" dirty="0"/>
              <a:t> </a:t>
            </a:r>
            <a:r>
              <a:rPr lang="en-US" cap="none" dirty="0" err="1"/>
              <a:t>bahwa</a:t>
            </a:r>
            <a:r>
              <a:rPr lang="en-US" cap="none" dirty="0"/>
              <a:t> </a:t>
            </a:r>
            <a:r>
              <a:rPr lang="en-US" cap="none" dirty="0" err="1"/>
              <a:t>jumah</a:t>
            </a:r>
            <a:r>
              <a:rPr lang="en-US" cap="none" dirty="0"/>
              <a:t> </a:t>
            </a:r>
            <a:r>
              <a:rPr lang="en-US" cap="none" dirty="0" err="1"/>
              <a:t>populasi</a:t>
            </a:r>
            <a:r>
              <a:rPr lang="en-US" cap="none" dirty="0"/>
              <a:t> </a:t>
            </a:r>
            <a:r>
              <a:rPr lang="en-US" cap="none" dirty="0" err="1"/>
              <a:t>kelinci</a:t>
            </a:r>
            <a:r>
              <a:rPr lang="en-US" cap="none" dirty="0"/>
              <a:t> </a:t>
            </a:r>
            <a:r>
              <a:rPr lang="en-US" cap="none" dirty="0" err="1"/>
              <a:t>pada</a:t>
            </a:r>
            <a:r>
              <a:rPr lang="en-US" cap="none" dirty="0"/>
              <a:t> </a:t>
            </a:r>
            <a:r>
              <a:rPr lang="en-US" cap="none" dirty="0" err="1"/>
              <a:t>bulan</a:t>
            </a:r>
            <a:r>
              <a:rPr lang="en-US" cap="none" dirty="0"/>
              <a:t> </a:t>
            </a:r>
            <a:r>
              <a:rPr lang="en-US" cap="none" dirty="0" err="1"/>
              <a:t>ke</a:t>
            </a:r>
            <a:r>
              <a:rPr lang="en-US" cap="none" dirty="0"/>
              <a:t> n </a:t>
            </a:r>
            <a:r>
              <a:rPr lang="en-US" cap="none" dirty="0" err="1"/>
              <a:t>dapat</a:t>
            </a:r>
            <a:r>
              <a:rPr lang="en-US" cap="none" dirty="0"/>
              <a:t> </a:t>
            </a:r>
            <a:r>
              <a:rPr lang="en-US" cap="none" dirty="0" err="1"/>
              <a:t>dirumuskan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persamaan</a:t>
            </a:r>
            <a:r>
              <a:rPr lang="en-US" cap="none" dirty="0"/>
              <a:t> </a:t>
            </a:r>
            <a:r>
              <a:rPr lang="en-US" cap="none" dirty="0" err="1"/>
              <a:t>berikut</a:t>
            </a:r>
            <a:endParaRPr lang="en-US" cap="none" dirty="0"/>
          </a:p>
          <a:p>
            <a:r>
              <a:rPr lang="en-US" dirty="0"/>
              <a:t>F(n)=F(n-1)+F(n-2)</a:t>
            </a:r>
          </a:p>
          <a:p>
            <a:r>
              <a:rPr lang="en-US" dirty="0"/>
              <a:t>F(1)=1 </a:t>
            </a:r>
            <a:r>
              <a:rPr lang="en-US" dirty="0" err="1"/>
              <a:t>dan</a:t>
            </a:r>
            <a:r>
              <a:rPr lang="en-US" dirty="0"/>
              <a:t> F(2)=1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921026"/>
            <a:ext cx="791204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2045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065306"/>
            <a:ext cx="678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Lanjut</a:t>
            </a:r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sz="6400" dirty="0"/>
              <a:t>Ada dua kondisi source code : top down dan bottom up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7785920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85921" y="997807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6152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AGENDA: </a:t>
            </a:r>
            <a:r>
              <a:rPr lang="id-ID" sz="4400" b="1" dirty="0">
                <a:solidFill>
                  <a:schemeClr val="bg1"/>
                </a:solidFill>
              </a:rPr>
              <a:t>Source 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548" y="3686177"/>
            <a:ext cx="20727652" cy="789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Implementasikan kedua source code fibbonaci dan hitung kompleksitas masing-masing</a:t>
            </a:r>
          </a:p>
          <a:p>
            <a:pPr marL="0" indent="0">
              <a:buNone/>
            </a:pPr>
            <a:r>
              <a:rPr lang="id-ID" dirty="0"/>
              <a:t>Coba untuk input: 10, 20, 30, 40, 50, 60, 70,...100</a:t>
            </a:r>
          </a:p>
          <a:p>
            <a:pPr marL="0" indent="0">
              <a:buNone/>
            </a:pPr>
            <a:r>
              <a:rPr lang="id-ID" dirty="0"/>
              <a:t>A. Apakah kedua source code tersebut mempunyai kompleksitas yang sama?</a:t>
            </a:r>
          </a:p>
          <a:p>
            <a:pPr marL="0" indent="0">
              <a:buNone/>
            </a:pPr>
            <a:r>
              <a:rPr lang="id-ID" dirty="0"/>
              <a:t>B. Kalau beda, kenapa beda?</a:t>
            </a:r>
          </a:p>
          <a:p>
            <a:pPr marL="0" indent="0">
              <a:buNone/>
            </a:pPr>
            <a:r>
              <a:rPr lang="id-ID" dirty="0"/>
              <a:t>C. Kalau beda, bagaimana solusinya agar kompleksitasnya sama?</a:t>
            </a:r>
          </a:p>
          <a:p>
            <a:pPr marL="0" indent="0">
              <a:buNone/>
            </a:pPr>
            <a:r>
              <a:rPr lang="id-ID" dirty="0"/>
              <a:t>D. Implementasikan solusinya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3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10503</TotalTime>
  <Words>1287</Words>
  <Application>Microsoft Office PowerPoint</Application>
  <PresentationFormat>Custom</PresentationFormat>
  <Paragraphs>240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Open Sans BOLD</vt:lpstr>
      <vt:lpstr>Open Sans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Jumlah Kelinci Bulan Ke-m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Teori Dynamic Programming (DP)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Rekonstruksi Solusi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Fahmy Thoriqul Haq</dc:creator>
  <cp:lastModifiedBy>Wijayanti Nurul Khotimah, S.Kom (2401)</cp:lastModifiedBy>
  <cp:revision>314</cp:revision>
  <dcterms:created xsi:type="dcterms:W3CDTF">2014-09-26T10:57:37Z</dcterms:created>
  <dcterms:modified xsi:type="dcterms:W3CDTF">2019-04-01T02:59:08Z</dcterms:modified>
</cp:coreProperties>
</file>