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3" r:id="rId4"/>
    <p:sldId id="274" r:id="rId5"/>
    <p:sldId id="287" r:id="rId6"/>
    <p:sldId id="275" r:id="rId7"/>
    <p:sldId id="278" r:id="rId8"/>
    <p:sldId id="280" r:id="rId9"/>
    <p:sldId id="281" r:id="rId10"/>
    <p:sldId id="284" r:id="rId11"/>
    <p:sldId id="285" r:id="rId12"/>
    <p:sldId id="286"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8" autoAdjust="0"/>
    <p:restoredTop sz="94660"/>
  </p:normalViewPr>
  <p:slideViewPr>
    <p:cSldViewPr snapToGrid="0">
      <p:cViewPr varScale="1">
        <p:scale>
          <a:sx n="124" d="100"/>
          <a:sy n="124" d="100"/>
        </p:scale>
        <p:origin x="2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27/05/24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41703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27/05/24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94348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27/05/24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66981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BE49520-8D94-49E0-B6C7-46D59047AE24}" type="datetimeFigureOut">
              <a:rPr lang="id-ID" smtClean="0"/>
              <a:t>27/05/24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60923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49520-8D94-49E0-B6C7-46D59047AE24}" type="datetimeFigureOut">
              <a:rPr lang="id-ID" smtClean="0"/>
              <a:t>27/05/24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66072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BE49520-8D94-49E0-B6C7-46D59047AE24}" type="datetimeFigureOut">
              <a:rPr lang="id-ID" smtClean="0"/>
              <a:t>27/05/24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392770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BE49520-8D94-49E0-B6C7-46D59047AE24}" type="datetimeFigureOut">
              <a:rPr lang="id-ID" smtClean="0"/>
              <a:t>27/05/24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122671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BE49520-8D94-49E0-B6C7-46D59047AE24}" type="datetimeFigureOut">
              <a:rPr lang="id-ID" smtClean="0"/>
              <a:t>27/05/24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70040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49520-8D94-49E0-B6C7-46D59047AE24}" type="datetimeFigureOut">
              <a:rPr lang="id-ID" smtClean="0"/>
              <a:t>27/05/24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157601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49520-8D94-49E0-B6C7-46D59047AE24}" type="datetimeFigureOut">
              <a:rPr lang="id-ID" smtClean="0"/>
              <a:t>27/05/24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02442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49520-8D94-49E0-B6C7-46D59047AE24}" type="datetimeFigureOut">
              <a:rPr lang="id-ID" smtClean="0"/>
              <a:t>27/05/24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18C519-F0F5-4FB4-9848-49A1DC2C2793}" type="slidenum">
              <a:rPr lang="id-ID" smtClean="0"/>
              <a:t>‹#›</a:t>
            </a:fld>
            <a:endParaRPr lang="id-ID"/>
          </a:p>
        </p:txBody>
      </p:sp>
    </p:spTree>
    <p:extLst>
      <p:ext uri="{BB962C8B-B14F-4D97-AF65-F5344CB8AC3E}">
        <p14:creationId xmlns:p14="http://schemas.microsoft.com/office/powerpoint/2010/main" val="262899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49520-8D94-49E0-B6C7-46D59047AE24}" type="datetimeFigureOut">
              <a:rPr lang="id-ID" smtClean="0"/>
              <a:t>27/05/24</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8C519-F0F5-4FB4-9848-49A1DC2C2793}" type="slidenum">
              <a:rPr lang="id-ID" smtClean="0"/>
              <a:t>‹#›</a:t>
            </a:fld>
            <a:endParaRPr lang="id-ID"/>
          </a:p>
        </p:txBody>
      </p:sp>
    </p:spTree>
    <p:extLst>
      <p:ext uri="{BB962C8B-B14F-4D97-AF65-F5344CB8AC3E}">
        <p14:creationId xmlns:p14="http://schemas.microsoft.com/office/powerpoint/2010/main" val="197599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solidFill>
                  <a:schemeClr val="tx1"/>
                </a:solidFill>
              </a:rPr>
              <a:t>Dynamic Programming (2)</a:t>
            </a:r>
          </a:p>
        </p:txBody>
      </p:sp>
      <p:sp>
        <p:nvSpPr>
          <p:cNvPr id="3" name="Subtitle 2"/>
          <p:cNvSpPr>
            <a:spLocks noGrp="1"/>
          </p:cNvSpPr>
          <p:nvPr>
            <p:ph type="subTitle" idx="1"/>
          </p:nvPr>
        </p:nvSpPr>
        <p:spPr>
          <a:xfrm>
            <a:off x="-2161983" y="6030119"/>
            <a:ext cx="9144000" cy="1655762"/>
          </a:xfrm>
        </p:spPr>
        <p:txBody>
          <a:bodyPr/>
          <a:lstStyle/>
          <a:p>
            <a:r>
              <a:rPr lang="id-ID" dirty="0"/>
              <a:t>Wijayanti n khotimah, M.Sc.</a:t>
            </a:r>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TextBox 34"/>
          <p:cNvSpPr txBox="1"/>
          <p:nvPr/>
        </p:nvSpPr>
        <p:spPr>
          <a:xfrm>
            <a:off x="274987" y="720856"/>
            <a:ext cx="3144856" cy="430887"/>
          </a:xfrm>
          <a:prstGeom prst="rect">
            <a:avLst/>
          </a:prstGeom>
          <a:noFill/>
        </p:spPr>
        <p:txBody>
          <a:bodyPr wrap="square" rtlCol="0">
            <a:spAutoFit/>
          </a:bodyPr>
          <a:lstStyle/>
          <a:p>
            <a:r>
              <a:rPr lang="id-ID" sz="2200" b="1" dirty="0">
                <a:solidFill>
                  <a:schemeClr val="bg1"/>
                </a:solidFill>
                <a:ea typeface="Open Sans" panose="020B0606030504020204" pitchFamily="34" charset="0"/>
                <a:cs typeface="Open Sans" panose="020B0606030504020204" pitchFamily="34" charset="0"/>
              </a:rPr>
              <a:t>CONTOH 1</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1636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6245877"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6245877"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593481" y="1690688"/>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65801" y="1690688"/>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10</a:t>
            </a:fld>
            <a:endParaRPr lang="en-US"/>
          </a:p>
        </p:txBody>
      </p:sp>
      <p:sp>
        <p:nvSpPr>
          <p:cNvPr id="37" name="TextBox 36"/>
          <p:cNvSpPr txBox="1"/>
          <p:nvPr/>
        </p:nvSpPr>
        <p:spPr>
          <a:xfrm>
            <a:off x="71959" y="639768"/>
            <a:ext cx="6173918" cy="461665"/>
          </a:xfrm>
          <a:prstGeom prst="rect">
            <a:avLst/>
          </a:prstGeom>
          <a:noFill/>
        </p:spPr>
        <p:txBody>
          <a:bodyPr wrap="square" rtlCol="0">
            <a:spAutoFit/>
          </a:bodyPr>
          <a:lstStyle/>
          <a:p>
            <a:r>
              <a:rPr lang="id-ID" sz="2400" b="1" dirty="0">
                <a:solidFill>
                  <a:schemeClr val="bg1"/>
                </a:solidFill>
              </a:rPr>
              <a:t>SOLUSI DENGAN DP TOP DOWN</a:t>
            </a:r>
            <a:endParaRPr lang="en-US" sz="2200" b="1" dirty="0">
              <a:solidFill>
                <a:schemeClr val="bg1"/>
              </a:solidFill>
              <a:ea typeface="Open Sans" panose="020B0606030504020204" pitchFamily="34" charset="0"/>
              <a:cs typeface="Open Sans" panose="020B0606030504020204" pitchFamily="34" charset="0"/>
            </a:endParaRPr>
          </a:p>
        </p:txBody>
      </p:sp>
      <p:pic>
        <p:nvPicPr>
          <p:cNvPr id="21" name="Picture 20"/>
          <p:cNvPicPr>
            <a:picLocks noChangeAspect="1"/>
          </p:cNvPicPr>
          <p:nvPr/>
        </p:nvPicPr>
        <p:blipFill>
          <a:blip r:embed="rId2"/>
          <a:stretch>
            <a:fillRect/>
          </a:stretch>
        </p:blipFill>
        <p:spPr>
          <a:xfrm>
            <a:off x="1038505" y="1690688"/>
            <a:ext cx="3839138" cy="1025618"/>
          </a:xfrm>
          <a:prstGeom prst="rect">
            <a:avLst/>
          </a:prstGeom>
        </p:spPr>
      </p:pic>
      <p:pic>
        <p:nvPicPr>
          <p:cNvPr id="22" name="Picture 21"/>
          <p:cNvPicPr>
            <a:picLocks noChangeAspect="1"/>
          </p:cNvPicPr>
          <p:nvPr/>
        </p:nvPicPr>
        <p:blipFill>
          <a:blip r:embed="rId3"/>
          <a:stretch>
            <a:fillRect/>
          </a:stretch>
        </p:blipFill>
        <p:spPr>
          <a:xfrm>
            <a:off x="6096000" y="1690688"/>
            <a:ext cx="4229100" cy="3962400"/>
          </a:xfrm>
          <a:prstGeom prst="rect">
            <a:avLst/>
          </a:prstGeom>
        </p:spPr>
      </p:pic>
    </p:spTree>
    <p:extLst>
      <p:ext uri="{BB962C8B-B14F-4D97-AF65-F5344CB8AC3E}">
        <p14:creationId xmlns:p14="http://schemas.microsoft.com/office/powerpoint/2010/main" val="11353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10" name="Rectangle 9"/>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0" y="431016"/>
            <a:ext cx="3245446"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3" name="Group 32"/>
          <p:cNvGrpSpPr/>
          <p:nvPr/>
        </p:nvGrpSpPr>
        <p:grpSpPr>
          <a:xfrm>
            <a:off x="217428" y="1860417"/>
            <a:ext cx="115117" cy="4364986"/>
            <a:chOff x="6645648" y="2984234"/>
            <a:chExt cx="0" cy="7891089"/>
          </a:xfrm>
        </p:grpSpPr>
        <p:cxnSp>
          <p:nvCxnSpPr>
            <p:cNvPr id="34" name="Straight Connector 33"/>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0"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11</a:t>
            </a:fld>
            <a:endParaRPr lang="en-US"/>
          </a:p>
        </p:txBody>
      </p:sp>
      <p:sp>
        <p:nvSpPr>
          <p:cNvPr id="41" name="TextBox 40"/>
          <p:cNvSpPr txBox="1"/>
          <p:nvPr/>
        </p:nvSpPr>
        <p:spPr>
          <a:xfrm>
            <a:off x="0" y="619204"/>
            <a:ext cx="4014625" cy="461665"/>
          </a:xfrm>
          <a:prstGeom prst="rect">
            <a:avLst/>
          </a:prstGeom>
          <a:noFill/>
        </p:spPr>
        <p:txBody>
          <a:bodyPr wrap="square" rtlCol="0">
            <a:spAutoFit/>
          </a:bodyPr>
          <a:lstStyle/>
          <a:p>
            <a:r>
              <a:rPr lang="id-ID" sz="2400" b="1" dirty="0">
                <a:solidFill>
                  <a:schemeClr val="bg1"/>
                </a:solidFill>
              </a:rPr>
              <a:t>ABSTRAKSI BOTTOM UP</a:t>
            </a:r>
            <a:endParaRPr lang="en-US" sz="2200" b="1" dirty="0">
              <a:solidFill>
                <a:schemeClr val="bg1"/>
              </a:solidFill>
              <a:ea typeface="Open Sans" panose="020B0606030504020204" pitchFamily="34" charset="0"/>
              <a:cs typeface="Open Sans" panose="020B0606030504020204" pitchFamily="34" charset="0"/>
            </a:endParaRPr>
          </a:p>
        </p:txBody>
      </p:sp>
      <p:sp>
        <p:nvSpPr>
          <p:cNvPr id="25" name="Content Placeholder 2"/>
          <p:cNvSpPr>
            <a:spLocks noGrp="1"/>
          </p:cNvSpPr>
          <p:nvPr>
            <p:ph idx="1"/>
          </p:nvPr>
        </p:nvSpPr>
        <p:spPr>
          <a:xfrm>
            <a:off x="838200" y="1825625"/>
            <a:ext cx="10515600" cy="4351338"/>
          </a:xfrm>
        </p:spPr>
        <p:txBody>
          <a:bodyPr/>
          <a:lstStyle/>
          <a:p>
            <a:r>
              <a:rPr lang="id-ID" dirty="0"/>
              <a:t>Dengan bootom up kita menghitung V[i,w] dengan iterasi dimana:</a:t>
            </a:r>
          </a:p>
          <a:p>
            <a:r>
              <a:rPr lang="id-ID" dirty="0"/>
              <a:t>V[0.w] = 0 untuk 0&lt;=w&lt;=W</a:t>
            </a:r>
          </a:p>
          <a:p>
            <a:r>
              <a:rPr lang="id-ID" dirty="0"/>
              <a:t>Perhitungan bottom up dihitung dengan</a:t>
            </a:r>
          </a:p>
        </p:txBody>
      </p:sp>
      <p:pic>
        <p:nvPicPr>
          <p:cNvPr id="26" name="Picture 25"/>
          <p:cNvPicPr>
            <a:picLocks noChangeAspect="1"/>
          </p:cNvPicPr>
          <p:nvPr/>
        </p:nvPicPr>
        <p:blipFill>
          <a:blip r:embed="rId2"/>
          <a:stretch>
            <a:fillRect/>
          </a:stretch>
        </p:blipFill>
        <p:spPr>
          <a:xfrm>
            <a:off x="1205008" y="3220733"/>
            <a:ext cx="9829800" cy="790575"/>
          </a:xfrm>
          <a:prstGeom prst="rect">
            <a:avLst/>
          </a:prstGeom>
        </p:spPr>
      </p:pic>
      <p:pic>
        <p:nvPicPr>
          <p:cNvPr id="27" name="Picture 26"/>
          <p:cNvPicPr>
            <a:picLocks noChangeAspect="1"/>
          </p:cNvPicPr>
          <p:nvPr/>
        </p:nvPicPr>
        <p:blipFill>
          <a:blip r:embed="rId3"/>
          <a:stretch>
            <a:fillRect/>
          </a:stretch>
        </p:blipFill>
        <p:spPr>
          <a:xfrm>
            <a:off x="3245446" y="3965489"/>
            <a:ext cx="5466229" cy="2755986"/>
          </a:xfrm>
          <a:prstGeom prst="rect">
            <a:avLst/>
          </a:prstGeom>
        </p:spPr>
      </p:pic>
    </p:spTree>
    <p:extLst>
      <p:ext uri="{BB962C8B-B14F-4D97-AF65-F5344CB8AC3E}">
        <p14:creationId xmlns:p14="http://schemas.microsoft.com/office/powerpoint/2010/main" val="410998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03" y="313497"/>
            <a:ext cx="10058400" cy="1450757"/>
          </a:xfrm>
        </p:spPr>
        <p:txBody>
          <a:bodyPr>
            <a:normAutofit/>
          </a:bodyPr>
          <a:lstStyle/>
          <a:p>
            <a:endParaRPr lang="id-ID" sz="4400" dirty="0"/>
          </a:p>
        </p:txBody>
      </p:sp>
      <p:sp>
        <p:nvSpPr>
          <p:cNvPr id="8" name="Rectangle 7"/>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3170122" y="450262"/>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0" y="431016"/>
            <a:ext cx="3170122"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1" name="Group 30"/>
          <p:cNvGrpSpPr/>
          <p:nvPr/>
        </p:nvGrpSpPr>
        <p:grpSpPr>
          <a:xfrm>
            <a:off x="312027" y="1570635"/>
            <a:ext cx="115117" cy="4364986"/>
            <a:chOff x="6645648" y="2984234"/>
            <a:chExt cx="0" cy="7891089"/>
          </a:xfrm>
        </p:grpSpPr>
        <p:cxnSp>
          <p:nvCxnSpPr>
            <p:cNvPr id="32" name="Straight Connector 31"/>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12</a:t>
            </a:fld>
            <a:endParaRPr lang="en-US"/>
          </a:p>
        </p:txBody>
      </p:sp>
      <p:sp>
        <p:nvSpPr>
          <p:cNvPr id="39" name="TextBox 38"/>
          <p:cNvSpPr txBox="1"/>
          <p:nvPr/>
        </p:nvSpPr>
        <p:spPr>
          <a:xfrm>
            <a:off x="0" y="570773"/>
            <a:ext cx="3576918" cy="461665"/>
          </a:xfrm>
          <a:prstGeom prst="rect">
            <a:avLst/>
          </a:prstGeom>
          <a:noFill/>
        </p:spPr>
        <p:txBody>
          <a:bodyPr wrap="square" rtlCol="0">
            <a:spAutoFit/>
          </a:bodyPr>
          <a:lstStyle/>
          <a:p>
            <a:r>
              <a:rPr lang="id-ID" sz="2400" b="1" dirty="0">
                <a:solidFill>
                  <a:schemeClr val="bg1"/>
                </a:solidFill>
              </a:rPr>
              <a:t>ABSTRAKSI (BOTTOM UP)</a:t>
            </a:r>
            <a:endParaRPr lang="en-US" sz="2200" b="1" dirty="0">
              <a:solidFill>
                <a:schemeClr val="bg1"/>
              </a:solidFill>
              <a:ea typeface="Open Sans" panose="020B0606030504020204" pitchFamily="34" charset="0"/>
              <a:cs typeface="Open Sans" panose="020B0606030504020204" pitchFamily="34" charset="0"/>
            </a:endParaRPr>
          </a:p>
        </p:txBody>
      </p:sp>
      <p:graphicFrame>
        <p:nvGraphicFramePr>
          <p:cNvPr id="21" name="Content Placeholder 3"/>
          <p:cNvGraphicFramePr>
            <a:graphicFrameLocks noGrp="1"/>
          </p:cNvGraphicFramePr>
          <p:nvPr>
            <p:ph idx="1"/>
            <p:extLst>
              <p:ext uri="{D42A27DB-BD31-4B8C-83A1-F6EECF244321}">
                <p14:modId xmlns:p14="http://schemas.microsoft.com/office/powerpoint/2010/main" val="362835508"/>
              </p:ext>
            </p:extLst>
          </p:nvPr>
        </p:nvGraphicFramePr>
        <p:xfrm>
          <a:off x="1075765" y="1833549"/>
          <a:ext cx="10515596" cy="2225040"/>
        </p:xfrm>
        <a:graphic>
          <a:graphicData uri="http://schemas.openxmlformats.org/drawingml/2006/table">
            <a:tbl>
              <a:tblPr firstRow="1" bandRow="1">
                <a:tableStyleId>{5C22544A-7EE6-4342-B048-85BDC9FD1C3A}</a:tableStyleId>
              </a:tblPr>
              <a:tblGrid>
                <a:gridCol w="808892">
                  <a:extLst>
                    <a:ext uri="{9D8B030D-6E8A-4147-A177-3AD203B41FA5}">
                      <a16:colId xmlns:a16="http://schemas.microsoft.com/office/drawing/2014/main" val="20000"/>
                    </a:ext>
                  </a:extLst>
                </a:gridCol>
                <a:gridCol w="808892">
                  <a:extLst>
                    <a:ext uri="{9D8B030D-6E8A-4147-A177-3AD203B41FA5}">
                      <a16:colId xmlns:a16="http://schemas.microsoft.com/office/drawing/2014/main" val="20001"/>
                    </a:ext>
                  </a:extLst>
                </a:gridCol>
                <a:gridCol w="808892">
                  <a:extLst>
                    <a:ext uri="{9D8B030D-6E8A-4147-A177-3AD203B41FA5}">
                      <a16:colId xmlns:a16="http://schemas.microsoft.com/office/drawing/2014/main" val="20002"/>
                    </a:ext>
                  </a:extLst>
                </a:gridCol>
                <a:gridCol w="808892">
                  <a:extLst>
                    <a:ext uri="{9D8B030D-6E8A-4147-A177-3AD203B41FA5}">
                      <a16:colId xmlns:a16="http://schemas.microsoft.com/office/drawing/2014/main" val="20003"/>
                    </a:ext>
                  </a:extLst>
                </a:gridCol>
                <a:gridCol w="808892">
                  <a:extLst>
                    <a:ext uri="{9D8B030D-6E8A-4147-A177-3AD203B41FA5}">
                      <a16:colId xmlns:a16="http://schemas.microsoft.com/office/drawing/2014/main" val="20004"/>
                    </a:ext>
                  </a:extLst>
                </a:gridCol>
                <a:gridCol w="808892">
                  <a:extLst>
                    <a:ext uri="{9D8B030D-6E8A-4147-A177-3AD203B41FA5}">
                      <a16:colId xmlns:a16="http://schemas.microsoft.com/office/drawing/2014/main" val="20005"/>
                    </a:ext>
                  </a:extLst>
                </a:gridCol>
                <a:gridCol w="808892">
                  <a:extLst>
                    <a:ext uri="{9D8B030D-6E8A-4147-A177-3AD203B41FA5}">
                      <a16:colId xmlns:a16="http://schemas.microsoft.com/office/drawing/2014/main" val="20006"/>
                    </a:ext>
                  </a:extLst>
                </a:gridCol>
                <a:gridCol w="808892">
                  <a:extLst>
                    <a:ext uri="{9D8B030D-6E8A-4147-A177-3AD203B41FA5}">
                      <a16:colId xmlns:a16="http://schemas.microsoft.com/office/drawing/2014/main" val="20007"/>
                    </a:ext>
                  </a:extLst>
                </a:gridCol>
                <a:gridCol w="808892">
                  <a:extLst>
                    <a:ext uri="{9D8B030D-6E8A-4147-A177-3AD203B41FA5}">
                      <a16:colId xmlns:a16="http://schemas.microsoft.com/office/drawing/2014/main" val="20008"/>
                    </a:ext>
                  </a:extLst>
                </a:gridCol>
                <a:gridCol w="808892">
                  <a:extLst>
                    <a:ext uri="{9D8B030D-6E8A-4147-A177-3AD203B41FA5}">
                      <a16:colId xmlns:a16="http://schemas.microsoft.com/office/drawing/2014/main" val="20009"/>
                    </a:ext>
                  </a:extLst>
                </a:gridCol>
                <a:gridCol w="808892">
                  <a:extLst>
                    <a:ext uri="{9D8B030D-6E8A-4147-A177-3AD203B41FA5}">
                      <a16:colId xmlns:a16="http://schemas.microsoft.com/office/drawing/2014/main" val="20010"/>
                    </a:ext>
                  </a:extLst>
                </a:gridCol>
                <a:gridCol w="808892">
                  <a:extLst>
                    <a:ext uri="{9D8B030D-6E8A-4147-A177-3AD203B41FA5}">
                      <a16:colId xmlns:a16="http://schemas.microsoft.com/office/drawing/2014/main" val="20011"/>
                    </a:ext>
                  </a:extLst>
                </a:gridCol>
                <a:gridCol w="808892">
                  <a:extLst>
                    <a:ext uri="{9D8B030D-6E8A-4147-A177-3AD203B41FA5}">
                      <a16:colId xmlns:a16="http://schemas.microsoft.com/office/drawing/2014/main" val="20012"/>
                    </a:ext>
                  </a:extLst>
                </a:gridCol>
              </a:tblGrid>
              <a:tr h="370840">
                <a:tc>
                  <a:txBody>
                    <a:bodyPr/>
                    <a:lstStyle/>
                    <a:p>
                      <a:r>
                        <a:rPr lang="id-ID" dirty="0"/>
                        <a:t>V[i,w]</a:t>
                      </a:r>
                    </a:p>
                  </a:txBody>
                  <a:tcPr/>
                </a:tc>
                <a:tc>
                  <a:txBody>
                    <a:bodyPr/>
                    <a:lstStyle/>
                    <a:p>
                      <a:r>
                        <a:rPr lang="id-ID" dirty="0"/>
                        <a:t>1</a:t>
                      </a:r>
                    </a:p>
                  </a:txBody>
                  <a:tcPr/>
                </a:tc>
                <a:tc>
                  <a:txBody>
                    <a:bodyPr/>
                    <a:lstStyle/>
                    <a:p>
                      <a:r>
                        <a:rPr lang="id-ID" dirty="0"/>
                        <a:t>2</a:t>
                      </a:r>
                    </a:p>
                  </a:txBody>
                  <a:tcPr/>
                </a:tc>
                <a:tc>
                  <a:txBody>
                    <a:bodyPr/>
                    <a:lstStyle/>
                    <a:p>
                      <a:r>
                        <a:rPr lang="id-ID" dirty="0"/>
                        <a:t>3</a:t>
                      </a:r>
                    </a:p>
                  </a:txBody>
                  <a:tcPr/>
                </a:tc>
                <a:tc>
                  <a:txBody>
                    <a:bodyPr/>
                    <a:lstStyle/>
                    <a:p>
                      <a:r>
                        <a:rPr lang="id-ID" dirty="0"/>
                        <a:t>4</a:t>
                      </a:r>
                    </a:p>
                  </a:txBody>
                  <a:tcPr/>
                </a:tc>
                <a:tc>
                  <a:txBody>
                    <a:bodyPr/>
                    <a:lstStyle/>
                    <a:p>
                      <a:r>
                        <a:rPr lang="id-ID" dirty="0"/>
                        <a:t>5</a:t>
                      </a:r>
                    </a:p>
                  </a:txBody>
                  <a:tcPr/>
                </a:tc>
                <a:tc>
                  <a:txBody>
                    <a:bodyPr/>
                    <a:lstStyle/>
                    <a:p>
                      <a:r>
                        <a:rPr lang="id-ID" dirty="0"/>
                        <a:t>6</a:t>
                      </a:r>
                    </a:p>
                  </a:txBody>
                  <a:tcPr/>
                </a:tc>
                <a:tc>
                  <a:txBody>
                    <a:bodyPr/>
                    <a:lstStyle/>
                    <a:p>
                      <a:r>
                        <a:rPr lang="id-ID" dirty="0"/>
                        <a:t>7</a:t>
                      </a:r>
                    </a:p>
                  </a:txBody>
                  <a:tcPr/>
                </a:tc>
                <a:tc>
                  <a:txBody>
                    <a:bodyPr/>
                    <a:lstStyle/>
                    <a:p>
                      <a:r>
                        <a:rPr lang="id-ID" dirty="0"/>
                        <a:t>8</a:t>
                      </a:r>
                    </a:p>
                  </a:txBody>
                  <a:tcPr/>
                </a:tc>
                <a:tc>
                  <a:txBody>
                    <a:bodyPr/>
                    <a:lstStyle/>
                    <a:p>
                      <a:r>
                        <a:rPr lang="id-ID" dirty="0"/>
                        <a:t>9</a:t>
                      </a:r>
                    </a:p>
                  </a:txBody>
                  <a:tcPr/>
                </a:tc>
                <a:tc>
                  <a:txBody>
                    <a:bodyPr/>
                    <a:lstStyle/>
                    <a:p>
                      <a:r>
                        <a:rPr lang="id-ID" dirty="0"/>
                        <a:t>10</a:t>
                      </a:r>
                    </a:p>
                  </a:txBody>
                  <a:tcPr/>
                </a:tc>
                <a:tc>
                  <a:txBody>
                    <a:bodyPr/>
                    <a:lstStyle/>
                    <a:p>
                      <a:r>
                        <a:rPr lang="id-ID" dirty="0"/>
                        <a:t>11</a:t>
                      </a:r>
                    </a:p>
                  </a:txBody>
                  <a:tcPr/>
                </a:tc>
                <a:tc>
                  <a:txBody>
                    <a:bodyPr/>
                    <a:lstStyle/>
                    <a:p>
                      <a:r>
                        <a:rPr lang="id-ID" dirty="0"/>
                        <a:t>12</a:t>
                      </a:r>
                    </a:p>
                  </a:txBody>
                  <a:tcPr/>
                </a:tc>
                <a:extLst>
                  <a:ext uri="{0D108BD9-81ED-4DB2-BD59-A6C34878D82A}">
                    <a16:rowId xmlns:a16="http://schemas.microsoft.com/office/drawing/2014/main" val="10000"/>
                  </a:ext>
                </a:extLst>
              </a:tr>
              <a:tr h="370840">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extLst>
                  <a:ext uri="{0D108BD9-81ED-4DB2-BD59-A6C34878D82A}">
                    <a16:rowId xmlns:a16="http://schemas.microsoft.com/office/drawing/2014/main" val="10001"/>
                  </a:ext>
                </a:extLst>
              </a:tr>
              <a:tr h="370840">
                <a:tc>
                  <a:txBody>
                    <a:bodyPr/>
                    <a:lstStyle/>
                    <a:p>
                      <a:r>
                        <a:rPr lang="id-ID" dirty="0"/>
                        <a:t>1</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6</a:t>
                      </a:r>
                    </a:p>
                  </a:txBody>
                  <a:tcPr/>
                </a:tc>
                <a:tc>
                  <a:txBody>
                    <a:bodyPr/>
                    <a:lstStyle/>
                    <a:p>
                      <a:r>
                        <a:rPr lang="id-ID" dirty="0"/>
                        <a:t>6</a:t>
                      </a:r>
                    </a:p>
                  </a:txBody>
                  <a:tcPr/>
                </a:tc>
                <a:tc>
                  <a:txBody>
                    <a:bodyPr/>
                    <a:lstStyle/>
                    <a:p>
                      <a:r>
                        <a:rPr lang="id-ID" dirty="0"/>
                        <a:t>6</a:t>
                      </a:r>
                    </a:p>
                  </a:txBody>
                  <a:tcPr/>
                </a:tc>
                <a:tc>
                  <a:txBody>
                    <a:bodyPr/>
                    <a:lstStyle/>
                    <a:p>
                      <a:r>
                        <a:rPr lang="id-ID" dirty="0"/>
                        <a:t>6</a:t>
                      </a:r>
                    </a:p>
                  </a:txBody>
                  <a:tcPr/>
                </a:tc>
                <a:tc>
                  <a:txBody>
                    <a:bodyPr/>
                    <a:lstStyle/>
                    <a:p>
                      <a:r>
                        <a:rPr lang="id-ID" dirty="0"/>
                        <a:t>6</a:t>
                      </a:r>
                    </a:p>
                  </a:txBody>
                  <a:tcPr/>
                </a:tc>
                <a:tc>
                  <a:txBody>
                    <a:bodyPr/>
                    <a:lstStyle/>
                    <a:p>
                      <a:r>
                        <a:rPr lang="id-ID" dirty="0"/>
                        <a:t>6</a:t>
                      </a:r>
                    </a:p>
                  </a:txBody>
                  <a:tcPr/>
                </a:tc>
                <a:tc>
                  <a:txBody>
                    <a:bodyPr/>
                    <a:lstStyle/>
                    <a:p>
                      <a:r>
                        <a:rPr lang="id-ID" dirty="0"/>
                        <a:t>6</a:t>
                      </a:r>
                    </a:p>
                  </a:txBody>
                  <a:tcPr/>
                </a:tc>
                <a:tc>
                  <a:txBody>
                    <a:bodyPr/>
                    <a:lstStyle/>
                    <a:p>
                      <a:r>
                        <a:rPr lang="id-ID" dirty="0"/>
                        <a:t>6</a:t>
                      </a:r>
                    </a:p>
                  </a:txBody>
                  <a:tcPr/>
                </a:tc>
                <a:tc>
                  <a:txBody>
                    <a:bodyPr/>
                    <a:lstStyle/>
                    <a:p>
                      <a:r>
                        <a:rPr lang="id-ID" dirty="0"/>
                        <a:t>6</a:t>
                      </a:r>
                    </a:p>
                  </a:txBody>
                  <a:tcPr/>
                </a:tc>
                <a:extLst>
                  <a:ext uri="{0D108BD9-81ED-4DB2-BD59-A6C34878D82A}">
                    <a16:rowId xmlns:a16="http://schemas.microsoft.com/office/drawing/2014/main" val="10002"/>
                  </a:ext>
                </a:extLst>
              </a:tr>
              <a:tr h="370840">
                <a:tc>
                  <a:txBody>
                    <a:bodyPr/>
                    <a:lstStyle/>
                    <a:p>
                      <a:r>
                        <a:rPr lang="id-ID" dirty="0"/>
                        <a:t>2</a:t>
                      </a:r>
                    </a:p>
                  </a:txBody>
                  <a:tcPr/>
                </a:tc>
                <a:tc>
                  <a:txBody>
                    <a:bodyPr/>
                    <a:lstStyle/>
                    <a:p>
                      <a:r>
                        <a:rPr lang="id-ID" dirty="0"/>
                        <a:t>0</a:t>
                      </a:r>
                    </a:p>
                  </a:txBody>
                  <a:tcPr/>
                </a:tc>
                <a:tc>
                  <a:txBody>
                    <a:bodyPr/>
                    <a:lstStyle/>
                    <a:p>
                      <a:r>
                        <a:rPr lang="id-ID" dirty="0"/>
                        <a:t>0</a:t>
                      </a:r>
                    </a:p>
                  </a:txBody>
                  <a:tcPr/>
                </a:tc>
                <a:tc>
                  <a:txBody>
                    <a:bodyPr/>
                    <a:lstStyle/>
                    <a:p>
                      <a:r>
                        <a:rPr lang="id-ID" dirty="0"/>
                        <a:t>0</a:t>
                      </a:r>
                    </a:p>
                  </a:txBody>
                  <a:tcPr/>
                </a:tc>
                <a:tc>
                  <a:txBody>
                    <a:bodyPr/>
                    <a:lstStyle/>
                    <a:p>
                      <a:r>
                        <a:rPr lang="id-ID" dirty="0"/>
                        <a:t>7</a:t>
                      </a:r>
                    </a:p>
                  </a:txBody>
                  <a:tcPr/>
                </a:tc>
                <a:tc>
                  <a:txBody>
                    <a:bodyPr/>
                    <a:lstStyle/>
                    <a:p>
                      <a:r>
                        <a:rPr lang="id-ID" dirty="0"/>
                        <a:t>7</a:t>
                      </a:r>
                    </a:p>
                  </a:txBody>
                  <a:tcPr/>
                </a:tc>
                <a:tc>
                  <a:txBody>
                    <a:bodyPr/>
                    <a:lstStyle/>
                    <a:p>
                      <a:r>
                        <a:rPr lang="id-ID" dirty="0"/>
                        <a:t>7</a:t>
                      </a:r>
                    </a:p>
                  </a:txBody>
                  <a:tcPr/>
                </a:tc>
                <a:tc>
                  <a:txBody>
                    <a:bodyPr/>
                    <a:lstStyle/>
                    <a:p>
                      <a:r>
                        <a:rPr lang="id-ID" dirty="0"/>
                        <a:t>7</a:t>
                      </a:r>
                    </a:p>
                  </a:txBody>
                  <a:tcPr/>
                </a:tc>
                <a:tc>
                  <a:txBody>
                    <a:bodyPr/>
                    <a:lstStyle/>
                    <a:p>
                      <a:r>
                        <a:rPr lang="id-ID" dirty="0"/>
                        <a:t>13</a:t>
                      </a:r>
                    </a:p>
                  </a:txBody>
                  <a:tcPr/>
                </a:tc>
                <a:tc>
                  <a:txBody>
                    <a:bodyPr/>
                    <a:lstStyle/>
                    <a:p>
                      <a:r>
                        <a:rPr lang="id-ID" dirty="0"/>
                        <a:t>13</a:t>
                      </a:r>
                    </a:p>
                  </a:txBody>
                  <a:tcPr/>
                </a:tc>
                <a:tc>
                  <a:txBody>
                    <a:bodyPr/>
                    <a:lstStyle/>
                    <a:p>
                      <a:r>
                        <a:rPr lang="id-ID" dirty="0"/>
                        <a:t>13</a:t>
                      </a:r>
                    </a:p>
                  </a:txBody>
                  <a:tcPr/>
                </a:tc>
                <a:tc>
                  <a:txBody>
                    <a:bodyPr/>
                    <a:lstStyle/>
                    <a:p>
                      <a:r>
                        <a:rPr lang="id-ID" dirty="0"/>
                        <a:t>13</a:t>
                      </a:r>
                    </a:p>
                  </a:txBody>
                  <a:tcPr/>
                </a:tc>
                <a:tc>
                  <a:txBody>
                    <a:bodyPr/>
                    <a:lstStyle/>
                    <a:p>
                      <a:r>
                        <a:rPr lang="id-ID" dirty="0"/>
                        <a:t>13</a:t>
                      </a:r>
                    </a:p>
                  </a:txBody>
                  <a:tcPr/>
                </a:tc>
                <a:extLst>
                  <a:ext uri="{0D108BD9-81ED-4DB2-BD59-A6C34878D82A}">
                    <a16:rowId xmlns:a16="http://schemas.microsoft.com/office/drawing/2014/main" val="10003"/>
                  </a:ext>
                </a:extLst>
              </a:tr>
              <a:tr h="370840">
                <a:tc>
                  <a:txBody>
                    <a:bodyPr/>
                    <a:lstStyle/>
                    <a:p>
                      <a:r>
                        <a:rPr lang="id-ID" dirty="0"/>
                        <a:t>3</a:t>
                      </a:r>
                    </a:p>
                  </a:txBody>
                  <a:tcPr/>
                </a:tc>
                <a:tc>
                  <a:txBody>
                    <a:bodyPr/>
                    <a:lstStyle/>
                    <a:p>
                      <a:r>
                        <a:rPr lang="id-ID" dirty="0"/>
                        <a:t>0</a:t>
                      </a:r>
                    </a:p>
                  </a:txBody>
                  <a:tcPr/>
                </a:tc>
                <a:tc>
                  <a:txBody>
                    <a:bodyPr/>
                    <a:lstStyle/>
                    <a:p>
                      <a:r>
                        <a:rPr lang="id-ID" dirty="0"/>
                        <a:t>4</a:t>
                      </a:r>
                    </a:p>
                  </a:txBody>
                  <a:tcPr/>
                </a:tc>
                <a:tc>
                  <a:txBody>
                    <a:bodyPr/>
                    <a:lstStyle/>
                    <a:p>
                      <a:r>
                        <a:rPr lang="id-ID" dirty="0"/>
                        <a:t>4</a:t>
                      </a:r>
                    </a:p>
                  </a:txBody>
                  <a:tcPr/>
                </a:tc>
                <a:tc>
                  <a:txBody>
                    <a:bodyPr/>
                    <a:lstStyle/>
                    <a:p>
                      <a:r>
                        <a:rPr lang="id-ID" dirty="0"/>
                        <a:t>7</a:t>
                      </a:r>
                    </a:p>
                  </a:txBody>
                  <a:tcPr/>
                </a:tc>
                <a:tc>
                  <a:txBody>
                    <a:bodyPr/>
                    <a:lstStyle/>
                    <a:p>
                      <a:r>
                        <a:rPr lang="id-ID" dirty="0"/>
                        <a:t>7</a:t>
                      </a:r>
                    </a:p>
                  </a:txBody>
                  <a:tcPr/>
                </a:tc>
                <a:tc>
                  <a:txBody>
                    <a:bodyPr/>
                    <a:lstStyle/>
                    <a:p>
                      <a:r>
                        <a:rPr lang="id-ID" dirty="0"/>
                        <a:t>11</a:t>
                      </a:r>
                    </a:p>
                  </a:txBody>
                  <a:tcPr/>
                </a:tc>
                <a:tc>
                  <a:txBody>
                    <a:bodyPr/>
                    <a:lstStyle/>
                    <a:p>
                      <a:r>
                        <a:rPr lang="id-ID"/>
                        <a:t>11</a:t>
                      </a:r>
                      <a:endParaRPr lang="id-ID" dirty="0"/>
                    </a:p>
                  </a:txBody>
                  <a:tcPr/>
                </a:tc>
                <a:tc>
                  <a:txBody>
                    <a:bodyPr/>
                    <a:lstStyle/>
                    <a:p>
                      <a:r>
                        <a:rPr lang="id-ID" dirty="0"/>
                        <a:t>13</a:t>
                      </a:r>
                    </a:p>
                  </a:txBody>
                  <a:tcPr/>
                </a:tc>
                <a:tc>
                  <a:txBody>
                    <a:bodyPr/>
                    <a:lstStyle/>
                    <a:p>
                      <a:r>
                        <a:rPr lang="id-ID" dirty="0"/>
                        <a:t>13</a:t>
                      </a:r>
                    </a:p>
                  </a:txBody>
                  <a:tcPr/>
                </a:tc>
                <a:tc>
                  <a:txBody>
                    <a:bodyPr/>
                    <a:lstStyle/>
                    <a:p>
                      <a:r>
                        <a:rPr lang="id-ID" dirty="0"/>
                        <a:t>15</a:t>
                      </a:r>
                    </a:p>
                  </a:txBody>
                  <a:tcPr/>
                </a:tc>
                <a:tc>
                  <a:txBody>
                    <a:bodyPr/>
                    <a:lstStyle/>
                    <a:p>
                      <a:r>
                        <a:rPr lang="id-ID" dirty="0"/>
                        <a:t>15</a:t>
                      </a:r>
                    </a:p>
                  </a:txBody>
                  <a:tcPr/>
                </a:tc>
                <a:tc>
                  <a:txBody>
                    <a:bodyPr/>
                    <a:lstStyle/>
                    <a:p>
                      <a:r>
                        <a:rPr lang="id-ID" dirty="0"/>
                        <a:t>15</a:t>
                      </a:r>
                    </a:p>
                  </a:txBody>
                  <a:tcPr/>
                </a:tc>
                <a:extLst>
                  <a:ext uri="{0D108BD9-81ED-4DB2-BD59-A6C34878D82A}">
                    <a16:rowId xmlns:a16="http://schemas.microsoft.com/office/drawing/2014/main" val="10004"/>
                  </a:ext>
                </a:extLst>
              </a:tr>
              <a:tr h="370840">
                <a:tc>
                  <a:txBody>
                    <a:bodyPr/>
                    <a:lstStyle/>
                    <a:p>
                      <a:r>
                        <a:rPr lang="id-ID" dirty="0"/>
                        <a:t>4</a:t>
                      </a:r>
                    </a:p>
                  </a:txBody>
                  <a:tcPr/>
                </a:tc>
                <a:tc>
                  <a:txBody>
                    <a:bodyPr/>
                    <a:lstStyle/>
                    <a:p>
                      <a:r>
                        <a:rPr lang="id-ID" dirty="0"/>
                        <a:t>0</a:t>
                      </a:r>
                    </a:p>
                  </a:txBody>
                  <a:tcPr/>
                </a:tc>
                <a:tc>
                  <a:txBody>
                    <a:bodyPr/>
                    <a:lstStyle/>
                    <a:p>
                      <a:r>
                        <a:rPr lang="id-ID" dirty="0"/>
                        <a:t>4</a:t>
                      </a:r>
                    </a:p>
                  </a:txBody>
                  <a:tcPr/>
                </a:tc>
                <a:tc>
                  <a:txBody>
                    <a:bodyPr/>
                    <a:lstStyle/>
                    <a:p>
                      <a:r>
                        <a:rPr lang="id-ID" dirty="0"/>
                        <a:t>4</a:t>
                      </a:r>
                    </a:p>
                  </a:txBody>
                  <a:tcPr/>
                </a:tc>
                <a:tc>
                  <a:txBody>
                    <a:bodyPr/>
                    <a:lstStyle/>
                    <a:p>
                      <a:r>
                        <a:rPr lang="id-ID" dirty="0"/>
                        <a:t>7</a:t>
                      </a:r>
                    </a:p>
                  </a:txBody>
                  <a:tcPr/>
                </a:tc>
                <a:tc>
                  <a:txBody>
                    <a:bodyPr/>
                    <a:lstStyle/>
                    <a:p>
                      <a:r>
                        <a:rPr lang="id-ID" dirty="0"/>
                        <a:t>7</a:t>
                      </a:r>
                    </a:p>
                  </a:txBody>
                  <a:tcPr/>
                </a:tc>
                <a:tc>
                  <a:txBody>
                    <a:bodyPr/>
                    <a:lstStyle/>
                    <a:p>
                      <a:endParaRPr lang="id-ID" dirty="0"/>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10005"/>
                  </a:ext>
                </a:extLst>
              </a:tr>
            </a:tbl>
          </a:graphicData>
        </a:graphic>
      </p:graphicFrame>
      <p:sp>
        <p:nvSpPr>
          <p:cNvPr id="22" name="Rectangle 21"/>
          <p:cNvSpPr/>
          <p:nvPr/>
        </p:nvSpPr>
        <p:spPr>
          <a:xfrm>
            <a:off x="528918" y="4353609"/>
            <a:ext cx="6096000" cy="1754326"/>
          </a:xfrm>
          <a:prstGeom prst="rect">
            <a:avLst/>
          </a:prstGeom>
        </p:spPr>
        <p:txBody>
          <a:bodyPr>
            <a:spAutoFit/>
          </a:bodyPr>
          <a:lstStyle/>
          <a:p>
            <a:r>
              <a:rPr lang="id-ID" b="1" dirty="0"/>
              <a:t>Masukan</a:t>
            </a:r>
            <a:r>
              <a:rPr lang="en-US" b="1" dirty="0"/>
              <a:t>:</a:t>
            </a:r>
            <a:r>
              <a:rPr lang="en-US" dirty="0"/>
              <a:t> </a:t>
            </a:r>
            <a:endParaRPr lang="id-ID" dirty="0"/>
          </a:p>
          <a:p>
            <a:r>
              <a:rPr lang="id-ID" dirty="0"/>
              <a:t>12</a:t>
            </a:r>
            <a:r>
              <a:rPr lang="en-US" dirty="0"/>
              <a:t> </a:t>
            </a:r>
            <a:r>
              <a:rPr lang="id-ID" dirty="0"/>
              <a:t>4</a:t>
            </a:r>
          </a:p>
          <a:p>
            <a:r>
              <a:rPr lang="id-ID" dirty="0"/>
              <a:t>4 6</a:t>
            </a:r>
          </a:p>
          <a:p>
            <a:r>
              <a:rPr lang="id-ID" dirty="0"/>
              <a:t>4 7</a:t>
            </a:r>
          </a:p>
          <a:p>
            <a:r>
              <a:rPr lang="id-ID" dirty="0"/>
              <a:t>2 4</a:t>
            </a:r>
          </a:p>
          <a:p>
            <a:r>
              <a:rPr lang="id-ID" dirty="0"/>
              <a:t>6 9</a:t>
            </a:r>
          </a:p>
        </p:txBody>
      </p:sp>
      <p:pic>
        <p:nvPicPr>
          <p:cNvPr id="23" name="Picture 22"/>
          <p:cNvPicPr>
            <a:picLocks noChangeAspect="1"/>
          </p:cNvPicPr>
          <p:nvPr/>
        </p:nvPicPr>
        <p:blipFill>
          <a:blip r:embed="rId2"/>
          <a:stretch>
            <a:fillRect/>
          </a:stretch>
        </p:blipFill>
        <p:spPr>
          <a:xfrm>
            <a:off x="2023783" y="4440197"/>
            <a:ext cx="9829800" cy="790575"/>
          </a:xfrm>
          <a:prstGeom prst="rect">
            <a:avLst/>
          </a:prstGeom>
        </p:spPr>
      </p:pic>
    </p:spTree>
    <p:extLst>
      <p:ext uri="{BB962C8B-B14F-4D97-AF65-F5344CB8AC3E}">
        <p14:creationId xmlns:p14="http://schemas.microsoft.com/office/powerpoint/2010/main" val="145029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5152" y="1825625"/>
            <a:ext cx="7538647" cy="4351338"/>
          </a:xfrm>
        </p:spPr>
        <p:txBody>
          <a:bodyPr>
            <a:normAutofit/>
          </a:bodyPr>
          <a:lstStyle/>
          <a:p>
            <a:pPr marL="363538" indent="-363538">
              <a:buFont typeface="Wingdings" panose="05000000000000000000" pitchFamily="2" charset="2"/>
              <a:buChar char="ü"/>
            </a:pPr>
            <a:r>
              <a:rPr lang="id-ID" sz="2400" dirty="0">
                <a:solidFill>
                  <a:schemeClr val="tx1"/>
                </a:solidFill>
              </a:rPr>
              <a:t>Mahasiswa mampu menghitung kompleksitas algoritma yang didesain dengan Dynamic Programming</a:t>
            </a:r>
          </a:p>
          <a:p>
            <a:pPr marL="363538" indent="-363538">
              <a:buFont typeface="Wingdings" panose="05000000000000000000" pitchFamily="2" charset="2"/>
              <a:buChar char="ü"/>
            </a:pPr>
            <a:r>
              <a:rPr lang="id-ID" sz="2400" dirty="0">
                <a:solidFill>
                  <a:schemeClr val="tx1"/>
                </a:solidFill>
              </a:rPr>
              <a:t>Mahasiswa mampu memahami problem-problem di dalam dynamic programing</a:t>
            </a:r>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3318329"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3318329"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1" name="Straight Connector 10"/>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3" name="Rectangle 12"/>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4" name="Rectangle 13"/>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5" name="Straight Connector 14"/>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0" name="Straight Connector 19"/>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3" name="Rounded Rectangle 22"/>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7" name="Group 26"/>
          <p:cNvGrpSpPr/>
          <p:nvPr/>
        </p:nvGrpSpPr>
        <p:grpSpPr>
          <a:xfrm>
            <a:off x="3322824" y="1492117"/>
            <a:ext cx="115117" cy="4364986"/>
            <a:chOff x="6645648" y="2984234"/>
            <a:chExt cx="0" cy="7891089"/>
          </a:xfrm>
        </p:grpSpPr>
        <p:cxnSp>
          <p:nvCxnSpPr>
            <p:cNvPr id="28" name="Straight Connector 27"/>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2" name="Half Frame 31"/>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3" name="4-Point Star 32"/>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2</a:t>
            </a:fld>
            <a:endParaRPr lang="en-US"/>
          </a:p>
        </p:txBody>
      </p:sp>
      <p:sp>
        <p:nvSpPr>
          <p:cNvPr id="35" name="TextBox 34"/>
          <p:cNvSpPr txBox="1"/>
          <p:nvPr/>
        </p:nvSpPr>
        <p:spPr>
          <a:xfrm>
            <a:off x="274987" y="720856"/>
            <a:ext cx="3144856" cy="461665"/>
          </a:xfrm>
          <a:prstGeom prst="rect">
            <a:avLst/>
          </a:prstGeom>
          <a:noFill/>
        </p:spPr>
        <p:txBody>
          <a:bodyPr wrap="square" rtlCol="0">
            <a:spAutoFit/>
          </a:bodyPr>
          <a:lstStyle/>
          <a:p>
            <a:r>
              <a:rPr lang="id-ID" sz="2400" b="1" dirty="0">
                <a:solidFill>
                  <a:schemeClr val="bg1"/>
                </a:solidFill>
              </a:rPr>
              <a:t>TUJUAN PERKULIAHAN</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9088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458" y="1526325"/>
            <a:ext cx="10515600" cy="2852737"/>
          </a:xfrm>
        </p:spPr>
        <p:txBody>
          <a:bodyPr/>
          <a:lstStyle/>
          <a:p>
            <a:r>
              <a:rPr lang="id-ID" dirty="0"/>
              <a:t>Knapsack Problem</a:t>
            </a:r>
          </a:p>
        </p:txBody>
      </p:sp>
      <p:sp>
        <p:nvSpPr>
          <p:cNvPr id="3" name="Text Placeholder 2"/>
          <p:cNvSpPr>
            <a:spLocks noGrp="1"/>
          </p:cNvSpPr>
          <p:nvPr>
            <p:ph type="body" idx="1"/>
          </p:nvPr>
        </p:nvSpPr>
        <p:spPr/>
        <p:txBody>
          <a:bodyPr/>
          <a:lstStyle/>
          <a:p>
            <a:endParaRPr lang="id-ID"/>
          </a:p>
        </p:txBody>
      </p:sp>
      <p:sp>
        <p:nvSpPr>
          <p:cNvPr id="4" name="Rectangle 3"/>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3</a:t>
            </a:fld>
            <a:endParaRPr lang="en-US"/>
          </a:p>
        </p:txBody>
      </p:sp>
      <p:sp>
        <p:nvSpPr>
          <p:cNvPr id="35" name="TextBox 34"/>
          <p:cNvSpPr txBox="1"/>
          <p:nvPr/>
        </p:nvSpPr>
        <p:spPr>
          <a:xfrm>
            <a:off x="274987" y="720856"/>
            <a:ext cx="3144856" cy="430887"/>
          </a:xfrm>
          <a:prstGeom prst="rect">
            <a:avLst/>
          </a:prstGeom>
          <a:noFill/>
        </p:spPr>
        <p:txBody>
          <a:bodyPr wrap="square" rtlCol="0">
            <a:spAutoFit/>
          </a:bodyPr>
          <a:lstStyle/>
          <a:p>
            <a:r>
              <a:rPr lang="id-ID" sz="2200" b="1" dirty="0">
                <a:solidFill>
                  <a:schemeClr val="bg1"/>
                </a:solidFill>
                <a:ea typeface="Open Sans" panose="020B0606030504020204" pitchFamily="34" charset="0"/>
                <a:cs typeface="Open Sans" panose="020B0606030504020204" pitchFamily="34" charset="0"/>
              </a:rPr>
              <a:t>CONTOH 2</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514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Problem</a:t>
            </a:r>
          </a:p>
        </p:txBody>
      </p:sp>
      <p:sp>
        <p:nvSpPr>
          <p:cNvPr id="3" name="Content Placeholder 2"/>
          <p:cNvSpPr>
            <a:spLocks noGrp="1"/>
          </p:cNvSpPr>
          <p:nvPr>
            <p:ph idx="1"/>
          </p:nvPr>
        </p:nvSpPr>
        <p:spPr>
          <a:xfrm>
            <a:off x="3467346" y="537882"/>
            <a:ext cx="8055846" cy="5916706"/>
          </a:xfrm>
        </p:spPr>
        <p:txBody>
          <a:bodyPr>
            <a:normAutofit fontScale="70000" lnSpcReduction="20000"/>
          </a:bodyPr>
          <a:lstStyle/>
          <a:p>
            <a:pPr>
              <a:lnSpc>
                <a:spcPct val="140000"/>
              </a:lnSpc>
              <a:buFont typeface="Wingdings" panose="05000000000000000000" pitchFamily="2" charset="2"/>
              <a:buChar char="ü"/>
            </a:pPr>
            <a:r>
              <a:rPr lang="id-ID" sz="2400" dirty="0"/>
              <a:t>Permasalahan ransel. Ketika akan mengemasi barang untuk pergi berlibur ke pantai dan kamu hanya akan membawa sebuah ransel dengan kapasitas (1&lt;=S&lt;=2000). Kamu juga mempunyai bebearapa baarng N (1&lt;=N&lt;=2000) yang kemungkinan akan kamu bawa ke pantai. Sayangnya kamu tidak bisa membawa semua barang tersebut, jadi kamu harus memilih barang yang akan kamu bawa. Setiap barang memiliki berat  (wi) dan nilai (vi). Kamu ingin memaksimalkan nilai dari barang  yang akan kamu bawa. Berapa nilai maksimal dari barang yang akan kamu bawa?</a:t>
            </a:r>
          </a:p>
          <a:p>
            <a:pPr>
              <a:lnSpc>
                <a:spcPct val="140000"/>
              </a:lnSpc>
              <a:buFont typeface="Wingdings" panose="05000000000000000000" pitchFamily="2" charset="2"/>
              <a:buChar char="ü"/>
            </a:pPr>
            <a:r>
              <a:rPr lang="id-ID" sz="2500" b="1" dirty="0"/>
              <a:t>Masukan</a:t>
            </a:r>
          </a:p>
          <a:p>
            <a:pPr marL="268288" indent="0">
              <a:lnSpc>
                <a:spcPct val="140000"/>
              </a:lnSpc>
              <a:buNone/>
            </a:pPr>
            <a:r>
              <a:rPr lang="id-ID" sz="2500" dirty="0"/>
              <a:t>Pada baris pertama merupakan S (kapasitas maksimum ransel) dan N (jumlah barang yang terseedia). N baris berikutnya merupakan dua bilangan bulat yang mendeskripsikan barang yang mungkin akan kamu bawa. Bilangan pertama merupakan ukuran dari barang tersebut sedangkan bilangan kedua pada baris yang sama merupakan nilai dari barang tersebut.</a:t>
            </a:r>
          </a:p>
          <a:p>
            <a:pPr>
              <a:lnSpc>
                <a:spcPct val="140000"/>
              </a:lnSpc>
              <a:buFont typeface="Wingdings" panose="05000000000000000000" pitchFamily="2" charset="2"/>
              <a:buChar char="ü"/>
            </a:pPr>
            <a:r>
              <a:rPr lang="id-ID" sz="2500" b="1" dirty="0"/>
              <a:t>Keluaran</a:t>
            </a:r>
          </a:p>
          <a:p>
            <a:pPr marL="268288" indent="0">
              <a:lnSpc>
                <a:spcPct val="140000"/>
              </a:lnSpc>
              <a:buNone/>
            </a:pPr>
            <a:r>
              <a:rPr lang="id-ID" sz="2600" dirty="0"/>
              <a:t>Keluaran dari program merupakan sebuah bilangan yang menunjukkan nilai maksimal yang dapat dibawa pada ransel anda.</a:t>
            </a:r>
          </a:p>
          <a:p>
            <a:endParaRPr lang="id-ID" dirty="0"/>
          </a:p>
        </p:txBody>
      </p:sp>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4</a:t>
            </a:fld>
            <a:endParaRPr lang="en-US"/>
          </a:p>
        </p:txBody>
      </p:sp>
      <p:sp>
        <p:nvSpPr>
          <p:cNvPr id="37" name="TextBox 36"/>
          <p:cNvSpPr txBox="1"/>
          <p:nvPr/>
        </p:nvSpPr>
        <p:spPr>
          <a:xfrm>
            <a:off x="274987" y="720856"/>
            <a:ext cx="3144856" cy="430887"/>
          </a:xfrm>
          <a:prstGeom prst="rect">
            <a:avLst/>
          </a:prstGeom>
          <a:noFill/>
        </p:spPr>
        <p:txBody>
          <a:bodyPr wrap="square" rtlCol="0">
            <a:spAutoFit/>
          </a:bodyPr>
          <a:lstStyle/>
          <a:p>
            <a:r>
              <a:rPr lang="id-ID" sz="2200" b="1" dirty="0">
                <a:solidFill>
                  <a:schemeClr val="bg1"/>
                </a:solidFill>
                <a:ea typeface="Open Sans" panose="020B0606030504020204" pitchFamily="34" charset="0"/>
                <a:cs typeface="Open Sans" panose="020B0606030504020204" pitchFamily="34" charset="0"/>
              </a:rPr>
              <a:t>DESKRIPSI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2488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a:t>Problem</a:t>
            </a:r>
            <a:endParaRPr lang="id-ID" dirty="0"/>
          </a:p>
        </p:txBody>
      </p:sp>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5</a:t>
            </a:fld>
            <a:endParaRPr lang="en-US"/>
          </a:p>
        </p:txBody>
      </p:sp>
      <p:sp>
        <p:nvSpPr>
          <p:cNvPr id="37" name="TextBox 36"/>
          <p:cNvSpPr txBox="1"/>
          <p:nvPr/>
        </p:nvSpPr>
        <p:spPr>
          <a:xfrm>
            <a:off x="274987" y="720856"/>
            <a:ext cx="3144856" cy="430887"/>
          </a:xfrm>
          <a:prstGeom prst="rect">
            <a:avLst/>
          </a:prstGeom>
          <a:noFill/>
        </p:spPr>
        <p:txBody>
          <a:bodyPr wrap="square" rtlCol="0">
            <a:spAutoFit/>
          </a:bodyPr>
          <a:lstStyle/>
          <a:p>
            <a:r>
              <a:rPr lang="id-ID" sz="2200" b="1" dirty="0">
                <a:solidFill>
                  <a:schemeClr val="bg1"/>
                </a:solidFill>
                <a:ea typeface="Open Sans" panose="020B0606030504020204" pitchFamily="34" charset="0"/>
                <a:cs typeface="Open Sans" panose="020B0606030504020204" pitchFamily="34" charset="0"/>
              </a:rPr>
              <a:t>DESKRIPSI LANJUT</a:t>
            </a:r>
            <a:endParaRPr lang="en-US" sz="2200" b="1" dirty="0">
              <a:solidFill>
                <a:schemeClr val="bg1"/>
              </a:solidFill>
              <a:ea typeface="Open Sans" panose="020B0606030504020204" pitchFamily="34" charset="0"/>
              <a:cs typeface="Open Sans" panose="020B0606030504020204" pitchFamily="34" charset="0"/>
            </a:endParaRPr>
          </a:p>
        </p:txBody>
      </p:sp>
      <p:sp>
        <p:nvSpPr>
          <p:cNvPr id="38" name="Content Placeholder 2"/>
          <p:cNvSpPr>
            <a:spLocks noGrp="1"/>
          </p:cNvSpPr>
          <p:nvPr>
            <p:ph idx="1"/>
          </p:nvPr>
        </p:nvSpPr>
        <p:spPr>
          <a:xfrm>
            <a:off x="3903724" y="1579107"/>
            <a:ext cx="4183966" cy="4351338"/>
          </a:xfrm>
        </p:spPr>
        <p:txBody>
          <a:bodyPr/>
          <a:lstStyle/>
          <a:p>
            <a:r>
              <a:rPr lang="id-ID" b="1" dirty="0"/>
              <a:t>Masukan</a:t>
            </a:r>
            <a:r>
              <a:rPr lang="en-US" b="1" dirty="0"/>
              <a:t>:</a:t>
            </a:r>
            <a:r>
              <a:rPr lang="en-US" dirty="0"/>
              <a:t> </a:t>
            </a:r>
            <a:endParaRPr lang="id-ID" dirty="0"/>
          </a:p>
          <a:p>
            <a:r>
              <a:rPr lang="en-US" dirty="0"/>
              <a:t>20 6</a:t>
            </a:r>
            <a:endParaRPr lang="id-ID" dirty="0"/>
          </a:p>
          <a:p>
            <a:r>
              <a:rPr lang="id-ID" dirty="0"/>
              <a:t>4 6</a:t>
            </a:r>
          </a:p>
          <a:p>
            <a:r>
              <a:rPr lang="id-ID" dirty="0"/>
              <a:t>4 7</a:t>
            </a:r>
          </a:p>
          <a:p>
            <a:r>
              <a:rPr lang="id-ID" dirty="0"/>
              <a:t>2 4</a:t>
            </a:r>
          </a:p>
          <a:p>
            <a:r>
              <a:rPr lang="id-ID" dirty="0"/>
              <a:t>1 3 </a:t>
            </a:r>
          </a:p>
          <a:p>
            <a:r>
              <a:rPr lang="id-ID" dirty="0"/>
              <a:t>6 9</a:t>
            </a:r>
          </a:p>
          <a:p>
            <a:r>
              <a:rPr lang="id-ID" dirty="0"/>
              <a:t>3 5</a:t>
            </a:r>
          </a:p>
        </p:txBody>
      </p:sp>
      <p:pic>
        <p:nvPicPr>
          <p:cNvPr id="39" name="Content Placeholder 5" descr="knapsack_problem.png"/>
          <p:cNvPicPr/>
          <p:nvPr/>
        </p:nvPicPr>
        <p:blipFill>
          <a:blip r:embed="rId2">
            <a:extLst>
              <a:ext uri="{28A0092B-C50C-407E-A947-70E740481C1C}">
                <a14:useLocalDpi xmlns:a14="http://schemas.microsoft.com/office/drawing/2010/main" val="0"/>
              </a:ext>
            </a:extLst>
          </a:blip>
          <a:srcRect/>
          <a:stretch>
            <a:fillRect/>
          </a:stretch>
        </p:blipFill>
        <p:spPr bwMode="auto">
          <a:xfrm>
            <a:off x="7966136" y="1987094"/>
            <a:ext cx="3244582" cy="3491939"/>
          </a:xfrm>
          <a:prstGeom prst="rect">
            <a:avLst/>
          </a:prstGeom>
          <a:noFill/>
          <a:ln>
            <a:noFill/>
          </a:ln>
        </p:spPr>
      </p:pic>
    </p:spTree>
    <p:extLst>
      <p:ext uri="{BB962C8B-B14F-4D97-AF65-F5344CB8AC3E}">
        <p14:creationId xmlns:p14="http://schemas.microsoft.com/office/powerpoint/2010/main" val="85145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168" y="1290918"/>
            <a:ext cx="10389197" cy="5398749"/>
          </a:xfrm>
        </p:spPr>
        <p:txBody>
          <a:bodyPr>
            <a:normAutofit fontScale="85000" lnSpcReduction="20000"/>
          </a:bodyPr>
          <a:lstStyle/>
          <a:p>
            <a:pPr lvl="0"/>
            <a:r>
              <a:rPr lang="id-ID" dirty="0"/>
              <a:t>Dalam kasus tersebut, setiap barang ke i (i=1....n) punya dua kemungkinan pilihan yaitu dimasukkan ke dalam ransel atau tidak.</a:t>
            </a:r>
          </a:p>
          <a:p>
            <a:pPr lvl="0"/>
            <a:r>
              <a:rPr lang="id-ID" dirty="0"/>
              <a:t>Setiap kali melakukan pemilihan barang nilai kapasitas ransel (S) dan indeks barang yang dicek (i) pasti akan berubah</a:t>
            </a:r>
          </a:p>
          <a:p>
            <a:pPr lvl="0"/>
            <a:r>
              <a:rPr lang="id-ID" dirty="0"/>
              <a:t>Proses pemilihan barang akan berhenti jika: </a:t>
            </a:r>
            <a:r>
              <a:rPr lang="id-ID" dirty="0">
                <a:solidFill>
                  <a:srgbClr val="FF0000"/>
                </a:solidFill>
              </a:rPr>
              <a:t>semua barang yang tersedia sudah dicek atau kapasitas ransel (S) &lt;= 0</a:t>
            </a:r>
            <a:r>
              <a:rPr lang="id-ID" dirty="0"/>
              <a:t>  </a:t>
            </a:r>
            <a:r>
              <a:rPr lang="id-ID" dirty="0">
                <a:sym typeface="Wingdings" panose="05000000000000000000" pitchFamily="2" charset="2"/>
              </a:rPr>
              <a:t> </a:t>
            </a:r>
            <a:r>
              <a:rPr lang="id-ID" dirty="0">
                <a:solidFill>
                  <a:srgbClr val="FF0000"/>
                </a:solidFill>
                <a:sym typeface="Wingdings" panose="05000000000000000000" pitchFamily="2" charset="2"/>
              </a:rPr>
              <a:t>menjadi basecase</a:t>
            </a:r>
            <a:endParaRPr lang="id-ID" dirty="0">
              <a:solidFill>
                <a:srgbClr val="FF0000"/>
              </a:solidFill>
            </a:endParaRPr>
          </a:p>
          <a:p>
            <a:pPr lvl="0"/>
            <a:r>
              <a:rPr lang="id-ID" dirty="0"/>
              <a:t>Jika berat barang ke i  (</a:t>
            </a:r>
            <a:r>
              <a:rPr lang="id-ID" i="1" dirty="0"/>
              <a:t>w</a:t>
            </a:r>
            <a:r>
              <a:rPr lang="id-ID" i="1" baseline="-25000" dirty="0"/>
              <a:t>i</a:t>
            </a:r>
            <a:r>
              <a:rPr lang="id-ID" dirty="0"/>
              <a:t>)&gt; kapasitas ransel (S), maka barang  tersebut tidak bisa kamu masukkan ke dalam ransel, jadi pilihan yang bisa dilakukan adalah barang tersebut tidak dipilih dan mencoba untuk memilih barang berikutnya.</a:t>
            </a:r>
          </a:p>
          <a:p>
            <a:pPr lvl="0"/>
            <a:r>
              <a:rPr lang="id-ID" dirty="0"/>
              <a:t>Jika berat barang ke i  (</a:t>
            </a:r>
            <a:r>
              <a:rPr lang="id-ID" i="1" dirty="0"/>
              <a:t>w</a:t>
            </a:r>
            <a:r>
              <a:rPr lang="id-ID" i="1" baseline="-25000" dirty="0"/>
              <a:t>i</a:t>
            </a:r>
            <a:r>
              <a:rPr lang="id-ID" dirty="0"/>
              <a:t>)&lt; kapasitas ransel (S), maka kamu mempunyai dua pilihan yaitu memasukkan barang tersebut ke dalam ransel atau tidak memasukkan ke dalam ransel.</a:t>
            </a:r>
          </a:p>
          <a:p>
            <a:pPr lvl="1"/>
            <a:r>
              <a:rPr lang="id-ID" dirty="0"/>
              <a:t>Jika pilihan kamu adalah memasukkan barang ke dalam ransel, maka kapasitas ransel akan berkurang sebanyak </a:t>
            </a:r>
            <a:r>
              <a:rPr lang="id-ID" i="1" dirty="0"/>
              <a:t>w</a:t>
            </a:r>
            <a:r>
              <a:rPr lang="id-ID" i="1" baseline="-25000" dirty="0"/>
              <a:t>i</a:t>
            </a:r>
            <a:r>
              <a:rPr lang="id-ID" dirty="0"/>
              <a:t> dan value ransel akan bertambah sebanyak </a:t>
            </a:r>
            <a:r>
              <a:rPr lang="id-ID" i="1" dirty="0"/>
              <a:t>v</a:t>
            </a:r>
            <a:r>
              <a:rPr lang="id-ID" i="1" baseline="-25000" dirty="0"/>
              <a:t>i</a:t>
            </a:r>
            <a:r>
              <a:rPr lang="id-ID" dirty="0"/>
              <a:t> dan kamu punya kesempatan untuk memilih barang berikutnya.</a:t>
            </a:r>
          </a:p>
          <a:p>
            <a:pPr lvl="1"/>
            <a:r>
              <a:rPr lang="id-ID" dirty="0"/>
              <a:t>Jika pilihan kamu adalah tidak memasukkan barang ke dalam ransel, maka kapasitas dan value ransel akan tetap dan kamu punya kesempatan untuk memilih barang berikutnya</a:t>
            </a:r>
          </a:p>
          <a:p>
            <a:pPr lvl="1"/>
            <a:r>
              <a:rPr lang="id-ID" dirty="0"/>
              <a:t>Disini, kami mencari yang maksimal antara memasukkan barang ke i ke dalam ransel   atau tidak.</a:t>
            </a:r>
          </a:p>
        </p:txBody>
      </p:sp>
      <p:sp>
        <p:nvSpPr>
          <p:cNvPr id="5" name="Rectangle 4"/>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2895135" y="431016"/>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0" y="431016"/>
            <a:ext cx="28951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6</a:t>
            </a:fld>
            <a:endParaRPr lang="en-US"/>
          </a:p>
        </p:txBody>
      </p:sp>
      <p:sp>
        <p:nvSpPr>
          <p:cNvPr id="36" name="TextBox 35"/>
          <p:cNvSpPr txBox="1"/>
          <p:nvPr/>
        </p:nvSpPr>
        <p:spPr>
          <a:xfrm>
            <a:off x="274987" y="720856"/>
            <a:ext cx="3144856" cy="461665"/>
          </a:xfrm>
          <a:prstGeom prst="rect">
            <a:avLst/>
          </a:prstGeom>
          <a:noFill/>
        </p:spPr>
        <p:txBody>
          <a:bodyPr wrap="square" rtlCol="0">
            <a:spAutoFit/>
          </a:bodyPr>
          <a:lstStyle/>
          <a:p>
            <a:r>
              <a:rPr lang="id-ID" sz="2400" b="1" dirty="0">
                <a:solidFill>
                  <a:schemeClr val="bg1"/>
                </a:solidFill>
              </a:rPr>
              <a:t>SOLUSI: OBSERVASI</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5551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7499792" y="431017"/>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0" y="431016"/>
            <a:ext cx="7499792"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5" name="Rectangle 14"/>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6" name="Rectangle 15"/>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7" name="Straight Connector 16"/>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2" name="Straight Connector 21"/>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8" name="Rounded Rectangle 27"/>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9" name="Group 28"/>
          <p:cNvGrpSpPr/>
          <p:nvPr/>
        </p:nvGrpSpPr>
        <p:grpSpPr>
          <a:xfrm>
            <a:off x="3322824" y="1492117"/>
            <a:ext cx="115117" cy="4364986"/>
            <a:chOff x="6645648" y="2984234"/>
            <a:chExt cx="0" cy="7891089"/>
          </a:xfrm>
        </p:grpSpPr>
        <p:cxnSp>
          <p:nvCxnSpPr>
            <p:cNvPr id="30" name="Straight Connector 29"/>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Half Frame 33"/>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4-Point Star 34"/>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6"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7</a:t>
            </a:fld>
            <a:endParaRPr lang="en-US"/>
          </a:p>
        </p:txBody>
      </p:sp>
      <p:sp>
        <p:nvSpPr>
          <p:cNvPr id="37" name="TextBox 36"/>
          <p:cNvSpPr txBox="1"/>
          <p:nvPr/>
        </p:nvSpPr>
        <p:spPr>
          <a:xfrm>
            <a:off x="299915" y="645405"/>
            <a:ext cx="7199877" cy="461665"/>
          </a:xfrm>
          <a:prstGeom prst="rect">
            <a:avLst/>
          </a:prstGeom>
          <a:noFill/>
        </p:spPr>
        <p:txBody>
          <a:bodyPr wrap="square" rtlCol="0">
            <a:spAutoFit/>
          </a:bodyPr>
          <a:lstStyle/>
          <a:p>
            <a:r>
              <a:rPr lang="id-ID" sz="2400" dirty="0">
                <a:solidFill>
                  <a:schemeClr val="bg1"/>
                </a:solidFill>
              </a:rPr>
              <a:t>ABSTRAKSI</a:t>
            </a:r>
            <a:endParaRPr lang="en-US" sz="2200" b="1" dirty="0">
              <a:solidFill>
                <a:schemeClr val="bg1"/>
              </a:solidFill>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38" name="Content Placeholder 2"/>
              <p:cNvSpPr>
                <a:spLocks noGrp="1"/>
              </p:cNvSpPr>
              <p:nvPr>
                <p:ph idx="1"/>
              </p:nvPr>
            </p:nvSpPr>
            <p:spPr>
              <a:xfrm>
                <a:off x="2183560" y="1578077"/>
                <a:ext cx="10515600" cy="222194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id-ID" sz="1800" b="0" i="1" smtClean="0">
                          <a:latin typeface="Cambria Math" panose="02040503050406030204" pitchFamily="18" charset="0"/>
                        </a:rPr>
                        <m:t>𝑅𝑎𝑛𝑠𝑒𝑙</m:t>
                      </m:r>
                      <m:r>
                        <a:rPr lang="id-ID" sz="1800" b="0" i="1" smtClean="0">
                          <a:latin typeface="Cambria Math" panose="02040503050406030204" pitchFamily="18" charset="0"/>
                        </a:rPr>
                        <m:t>(</m:t>
                      </m:r>
                      <m:r>
                        <a:rPr lang="id-ID" sz="1800" b="0" i="1" smtClean="0">
                          <a:latin typeface="Cambria Math" panose="02040503050406030204" pitchFamily="18" charset="0"/>
                        </a:rPr>
                        <m:t>𝑆</m:t>
                      </m:r>
                      <m:r>
                        <a:rPr lang="id-ID" sz="1800" b="0" i="1" smtClean="0">
                          <a:latin typeface="Cambria Math" panose="02040503050406030204" pitchFamily="18" charset="0"/>
                        </a:rPr>
                        <m:t>, </m:t>
                      </m:r>
                      <m:r>
                        <a:rPr lang="id-ID" sz="1800" b="0" i="1" smtClean="0">
                          <a:latin typeface="Cambria Math" panose="02040503050406030204" pitchFamily="18" charset="0"/>
                        </a:rPr>
                        <m:t>𝑖</m:t>
                      </m:r>
                      <m:r>
                        <a:rPr lang="id-ID" sz="1800" b="0" i="1" smtClean="0">
                          <a:latin typeface="Cambria Math" panose="02040503050406030204" pitchFamily="18" charset="0"/>
                        </a:rPr>
                        <m:t>)</m:t>
                      </m:r>
                      <m:d>
                        <m:dPr>
                          <m:begChr m:val="{"/>
                          <m:endChr m:val=""/>
                          <m:ctrlPr>
                            <a:rPr lang="id-ID" sz="1800" b="0" i="1" smtClean="0">
                              <a:latin typeface="Cambria Math" panose="02040503050406030204" pitchFamily="18" charset="0"/>
                            </a:rPr>
                          </m:ctrlPr>
                        </m:dPr>
                        <m:e>
                          <m:m>
                            <m:mPr>
                              <m:mcs>
                                <m:mc>
                                  <m:mcPr>
                                    <m:count m:val="1"/>
                                    <m:mcJc m:val="center"/>
                                  </m:mcPr>
                                </m:mc>
                              </m:mcs>
                              <m:ctrlPr>
                                <a:rPr lang="id-ID" sz="1800" b="0" i="1" smtClean="0">
                                  <a:latin typeface="Cambria Math" panose="02040503050406030204" pitchFamily="18" charset="0"/>
                                </a:rPr>
                              </m:ctrlPr>
                            </m:mPr>
                            <m:mr>
                              <m:e>
                                <m:r>
                                  <m:rPr>
                                    <m:brk m:alnAt="7"/>
                                  </m:rPr>
                                  <a:rPr lang="id-ID" sz="1800" b="0" i="1" smtClean="0">
                                    <a:latin typeface="Cambria Math" panose="02040503050406030204" pitchFamily="18" charset="0"/>
                                  </a:rPr>
                                  <m:t>0</m:t>
                                </m:r>
                                <m:r>
                                  <a:rPr lang="id-ID" sz="1800" b="0" i="1" smtClean="0">
                                    <a:latin typeface="Cambria Math" panose="02040503050406030204" pitchFamily="18" charset="0"/>
                                  </a:rPr>
                                  <m:t>                                              </m:t>
                                </m:r>
                                <m:r>
                                  <a:rPr lang="id-ID" sz="1800" b="0" i="1" smtClean="0">
                                    <a:latin typeface="Cambria Math" panose="02040503050406030204" pitchFamily="18" charset="0"/>
                                  </a:rPr>
                                  <m:t>𝑖𝑓</m:t>
                                </m:r>
                                <m:r>
                                  <a:rPr lang="id-ID" sz="1800" b="0" i="1" smtClean="0">
                                    <a:latin typeface="Cambria Math" panose="02040503050406030204" pitchFamily="18" charset="0"/>
                                  </a:rPr>
                                  <m:t> </m:t>
                                </m:r>
                                <m:r>
                                  <a:rPr lang="id-ID" sz="1800" b="0" i="1" smtClean="0">
                                    <a:latin typeface="Cambria Math" panose="02040503050406030204" pitchFamily="18" charset="0"/>
                                  </a:rPr>
                                  <m:t>𝑆</m:t>
                                </m:r>
                                <m:r>
                                  <a:rPr lang="id-ID" sz="1800" b="0" i="1" smtClean="0">
                                    <a:latin typeface="Cambria Math" panose="02040503050406030204" pitchFamily="18" charset="0"/>
                                  </a:rPr>
                                  <m:t>≤0 </m:t>
                                </m:r>
                                <m:r>
                                  <a:rPr lang="id-ID" sz="1800" b="0" i="1" smtClean="0">
                                    <a:latin typeface="Cambria Math" panose="02040503050406030204" pitchFamily="18" charset="0"/>
                                  </a:rPr>
                                  <m:t>𝑜𝑟</m:t>
                                </m:r>
                                <m:r>
                                  <a:rPr lang="id-ID" sz="1800" b="0" i="1" smtClean="0">
                                    <a:latin typeface="Cambria Math" panose="02040503050406030204" pitchFamily="18" charset="0"/>
                                  </a:rPr>
                                  <m:t> </m:t>
                                </m:r>
                                <m:r>
                                  <a:rPr lang="id-ID" sz="1800" b="0" i="1" smtClean="0">
                                    <a:latin typeface="Cambria Math" panose="02040503050406030204" pitchFamily="18" charset="0"/>
                                  </a:rPr>
                                  <m:t>𝑖</m:t>
                                </m:r>
                                <m:r>
                                  <a:rPr lang="id-ID" sz="1800" b="0" i="1" smtClean="0">
                                    <a:latin typeface="Cambria Math" panose="02040503050406030204" pitchFamily="18" charset="0"/>
                                  </a:rPr>
                                  <m:t>&gt;</m:t>
                                </m:r>
                                <m:r>
                                  <a:rPr lang="id-ID" sz="1800" b="0" i="1" smtClean="0">
                                    <a:latin typeface="Cambria Math" panose="02040503050406030204" pitchFamily="18" charset="0"/>
                                  </a:rPr>
                                  <m:t>𝑛</m:t>
                                </m:r>
                                <m:r>
                                  <a:rPr lang="id-ID" sz="1800" b="0" i="1" smtClean="0">
                                    <a:latin typeface="Cambria Math" panose="02040503050406030204" pitchFamily="18" charset="0"/>
                                  </a:rPr>
                                  <m:t> </m:t>
                                </m:r>
                              </m:e>
                            </m:mr>
                            <m:mr>
                              <m:e>
                                <m:r>
                                  <a:rPr lang="id-ID" sz="1800" b="0" i="1" smtClean="0">
                                    <a:latin typeface="Cambria Math" panose="02040503050406030204" pitchFamily="18" charset="0"/>
                                  </a:rPr>
                                  <m:t> </m:t>
                                </m:r>
                              </m:e>
                            </m:mr>
                            <m:mr>
                              <m:e>
                                <m:r>
                                  <a:rPr lang="id-ID" sz="1800" i="1">
                                    <a:latin typeface="Cambria Math" panose="02040503050406030204" pitchFamily="18" charset="0"/>
                                  </a:rPr>
                                  <m:t>𝑅𝑎𝑛𝑠𝑒𝑙</m:t>
                                </m:r>
                                <m:r>
                                  <a:rPr lang="id-ID" sz="1800" i="1">
                                    <a:latin typeface="Cambria Math" panose="02040503050406030204" pitchFamily="18" charset="0"/>
                                  </a:rPr>
                                  <m:t> </m:t>
                                </m:r>
                                <m:d>
                                  <m:dPr>
                                    <m:ctrlPr>
                                      <a:rPr lang="id-ID" sz="1800" i="1">
                                        <a:latin typeface="Cambria Math" panose="02040503050406030204" pitchFamily="18" charset="0"/>
                                      </a:rPr>
                                    </m:ctrlPr>
                                  </m:dPr>
                                  <m:e>
                                    <m:r>
                                      <a:rPr lang="id-ID" sz="1800" i="1">
                                        <a:latin typeface="Cambria Math" panose="02040503050406030204" pitchFamily="18" charset="0"/>
                                      </a:rPr>
                                      <m:t>𝑆</m:t>
                                    </m:r>
                                    <m:r>
                                      <a:rPr lang="id-ID" sz="1800" i="1">
                                        <a:latin typeface="Cambria Math" panose="02040503050406030204" pitchFamily="18" charset="0"/>
                                      </a:rPr>
                                      <m:t>, </m:t>
                                    </m:r>
                                    <m:r>
                                      <a:rPr lang="id-ID" sz="1800" i="1">
                                        <a:latin typeface="Cambria Math" panose="02040503050406030204" pitchFamily="18" charset="0"/>
                                      </a:rPr>
                                      <m:t>𝑖</m:t>
                                    </m:r>
                                    <m:r>
                                      <a:rPr lang="id-ID" sz="1800" i="1">
                                        <a:latin typeface="Cambria Math" panose="02040503050406030204" pitchFamily="18" charset="0"/>
                                      </a:rPr>
                                      <m:t>+1</m:t>
                                    </m:r>
                                  </m:e>
                                </m:d>
                                <m:r>
                                  <a:rPr lang="id-ID" sz="1800" b="0" i="1">
                                    <a:latin typeface="Cambria Math" panose="02040503050406030204" pitchFamily="18" charset="0"/>
                                  </a:rPr>
                                  <m:t>            </m:t>
                                </m:r>
                                <m:r>
                                  <a:rPr lang="id-ID" sz="1800" b="0" i="1" smtClean="0">
                                    <a:latin typeface="Cambria Math" panose="02040503050406030204" pitchFamily="18" charset="0"/>
                                  </a:rPr>
                                  <m:t>𝑖𝑓</m:t>
                                </m:r>
                                <m:r>
                                  <a:rPr lang="id-ID" sz="1800" b="0" i="1" smtClean="0">
                                    <a:latin typeface="Cambria Math" panose="02040503050406030204" pitchFamily="18" charset="0"/>
                                  </a:rPr>
                                  <m:t> </m:t>
                                </m:r>
                                <m:r>
                                  <a:rPr lang="id-ID" sz="1800" b="0" i="1" smtClean="0">
                                    <a:latin typeface="Cambria Math" panose="02040503050406030204" pitchFamily="18" charset="0"/>
                                  </a:rPr>
                                  <m:t>𝑤</m:t>
                                </m:r>
                                <m:d>
                                  <m:dPr>
                                    <m:begChr m:val="["/>
                                    <m:endChr m:val="]"/>
                                    <m:ctrlPr>
                                      <a:rPr lang="id-ID" sz="1800" b="0" i="1" smtClean="0">
                                        <a:latin typeface="Cambria Math" panose="02040503050406030204" pitchFamily="18" charset="0"/>
                                      </a:rPr>
                                    </m:ctrlPr>
                                  </m:dPr>
                                  <m:e>
                                    <m:r>
                                      <a:rPr lang="id-ID" sz="1800" b="0" i="1" smtClean="0">
                                        <a:latin typeface="Cambria Math" panose="02040503050406030204" pitchFamily="18" charset="0"/>
                                      </a:rPr>
                                      <m:t>𝑖</m:t>
                                    </m:r>
                                  </m:e>
                                </m:d>
                                <m:r>
                                  <a:rPr lang="id-ID" sz="1800" b="0" i="1" smtClean="0">
                                    <a:latin typeface="Cambria Math" panose="02040503050406030204" pitchFamily="18" charset="0"/>
                                  </a:rPr>
                                  <m:t>&gt;</m:t>
                                </m:r>
                                <m:r>
                                  <a:rPr lang="id-ID" sz="1800" b="0" i="1" smtClean="0">
                                    <a:latin typeface="Cambria Math" panose="02040503050406030204" pitchFamily="18" charset="0"/>
                                  </a:rPr>
                                  <m:t>𝑆</m:t>
                                </m:r>
                                <m:r>
                                  <a:rPr lang="id-ID" sz="1800" b="0" i="1" smtClean="0">
                                    <a:latin typeface="Cambria Math" panose="02040503050406030204" pitchFamily="18" charset="0"/>
                                  </a:rPr>
                                  <m:t>    </m:t>
                                </m:r>
                              </m:e>
                            </m:mr>
                            <m:mr>
                              <m:e>
                                <m:func>
                                  <m:funcPr>
                                    <m:ctrlPr>
                                      <a:rPr lang="id-ID" sz="1800" i="1">
                                        <a:latin typeface="Cambria Math" panose="02040503050406030204" pitchFamily="18" charset="0"/>
                                      </a:rPr>
                                    </m:ctrlPr>
                                  </m:funcPr>
                                  <m:fName>
                                    <m:r>
                                      <m:rPr>
                                        <m:sty m:val="p"/>
                                      </m:rPr>
                                      <a:rPr lang="id-ID" sz="1800">
                                        <a:latin typeface="Cambria Math" panose="02040503050406030204" pitchFamily="18" charset="0"/>
                                      </a:rPr>
                                      <m:t>max</m:t>
                                    </m:r>
                                  </m:fName>
                                  <m:e>
                                    <m:d>
                                      <m:dPr>
                                        <m:ctrlPr>
                                          <a:rPr lang="id-ID" sz="1800" i="1">
                                            <a:latin typeface="Cambria Math" panose="02040503050406030204" pitchFamily="18" charset="0"/>
                                          </a:rPr>
                                        </m:ctrlPr>
                                      </m:dPr>
                                      <m:e>
                                        <m:r>
                                          <a:rPr lang="id-ID" sz="1800" i="1">
                                            <a:latin typeface="Cambria Math" panose="02040503050406030204" pitchFamily="18" charset="0"/>
                                          </a:rPr>
                                          <m:t>𝑉</m:t>
                                        </m:r>
                                        <m:d>
                                          <m:dPr>
                                            <m:begChr m:val="["/>
                                            <m:endChr m:val="]"/>
                                            <m:ctrlPr>
                                              <a:rPr lang="id-ID" sz="1800" i="1">
                                                <a:latin typeface="Cambria Math" panose="02040503050406030204" pitchFamily="18" charset="0"/>
                                              </a:rPr>
                                            </m:ctrlPr>
                                          </m:dPr>
                                          <m:e>
                                            <m:r>
                                              <a:rPr lang="id-ID" sz="1800" i="1">
                                                <a:latin typeface="Cambria Math" panose="02040503050406030204" pitchFamily="18" charset="0"/>
                                              </a:rPr>
                                              <m:t>𝑖</m:t>
                                            </m:r>
                                          </m:e>
                                        </m:d>
                                        <m:r>
                                          <a:rPr lang="id-ID" sz="1800" i="1">
                                            <a:latin typeface="Cambria Math" panose="02040503050406030204" pitchFamily="18" charset="0"/>
                                          </a:rPr>
                                          <m:t>+</m:t>
                                        </m:r>
                                        <m:r>
                                          <a:rPr lang="id-ID" sz="1800" i="1">
                                            <a:latin typeface="Cambria Math" panose="02040503050406030204" pitchFamily="18" charset="0"/>
                                          </a:rPr>
                                          <m:t>𝑅𝑎𝑛𝑠𝑒𝑙</m:t>
                                        </m:r>
                                        <m:d>
                                          <m:dPr>
                                            <m:ctrlPr>
                                              <a:rPr lang="id-ID" sz="1800" i="1">
                                                <a:latin typeface="Cambria Math" panose="02040503050406030204" pitchFamily="18" charset="0"/>
                                              </a:rPr>
                                            </m:ctrlPr>
                                          </m:dPr>
                                          <m:e>
                                            <m:r>
                                              <a:rPr lang="id-ID" sz="1800" i="1">
                                                <a:latin typeface="Cambria Math" panose="02040503050406030204" pitchFamily="18" charset="0"/>
                                              </a:rPr>
                                              <m:t>𝑆</m:t>
                                            </m:r>
                                            <m:r>
                                              <a:rPr lang="id-ID" sz="1800" i="1">
                                                <a:latin typeface="Cambria Math" panose="02040503050406030204" pitchFamily="18" charset="0"/>
                                              </a:rPr>
                                              <m:t>−</m:t>
                                            </m:r>
                                            <m:r>
                                              <a:rPr lang="id-ID" sz="1800" i="1">
                                                <a:latin typeface="Cambria Math" panose="02040503050406030204" pitchFamily="18" charset="0"/>
                                              </a:rPr>
                                              <m:t>𝑤</m:t>
                                            </m:r>
                                            <m:d>
                                              <m:dPr>
                                                <m:begChr m:val="["/>
                                                <m:endChr m:val="]"/>
                                                <m:ctrlPr>
                                                  <a:rPr lang="id-ID" sz="1800" i="1">
                                                    <a:latin typeface="Cambria Math" panose="02040503050406030204" pitchFamily="18" charset="0"/>
                                                  </a:rPr>
                                                </m:ctrlPr>
                                              </m:dPr>
                                              <m:e>
                                                <m:r>
                                                  <a:rPr lang="id-ID" sz="1800" i="1">
                                                    <a:latin typeface="Cambria Math" panose="02040503050406030204" pitchFamily="18" charset="0"/>
                                                  </a:rPr>
                                                  <m:t>𝑖</m:t>
                                                </m:r>
                                              </m:e>
                                            </m:d>
                                            <m:r>
                                              <a:rPr lang="id-ID" sz="1800" i="1">
                                                <a:latin typeface="Cambria Math" panose="02040503050406030204" pitchFamily="18" charset="0"/>
                                              </a:rPr>
                                              <m:t>,</m:t>
                                            </m:r>
                                            <m:r>
                                              <a:rPr lang="id-ID" sz="1800" i="1">
                                                <a:latin typeface="Cambria Math" panose="02040503050406030204" pitchFamily="18" charset="0"/>
                                              </a:rPr>
                                              <m:t>𝑖</m:t>
                                            </m:r>
                                            <m:r>
                                              <a:rPr lang="id-ID" sz="1800" i="1">
                                                <a:latin typeface="Cambria Math" panose="02040503050406030204" pitchFamily="18" charset="0"/>
                                              </a:rPr>
                                              <m:t>+1</m:t>
                                            </m:r>
                                          </m:e>
                                        </m:d>
                                        <m:r>
                                          <a:rPr lang="id-ID" sz="1800" i="1">
                                            <a:latin typeface="Cambria Math" panose="02040503050406030204" pitchFamily="18" charset="0"/>
                                          </a:rPr>
                                          <m:t>, </m:t>
                                        </m:r>
                                        <m:r>
                                          <a:rPr lang="id-ID" sz="1800" i="1">
                                            <a:latin typeface="Cambria Math" panose="02040503050406030204" pitchFamily="18" charset="0"/>
                                          </a:rPr>
                                          <m:t>𝑅𝑎𝑛𝑠𝑒𝑙</m:t>
                                        </m:r>
                                        <m:r>
                                          <a:rPr lang="id-ID" sz="1800" i="1">
                                            <a:latin typeface="Cambria Math" panose="02040503050406030204" pitchFamily="18" charset="0"/>
                                          </a:rPr>
                                          <m:t> </m:t>
                                        </m:r>
                                        <m:d>
                                          <m:dPr>
                                            <m:ctrlPr>
                                              <a:rPr lang="id-ID" sz="1800" i="1">
                                                <a:latin typeface="Cambria Math" panose="02040503050406030204" pitchFamily="18" charset="0"/>
                                              </a:rPr>
                                            </m:ctrlPr>
                                          </m:dPr>
                                          <m:e>
                                            <m:r>
                                              <a:rPr lang="id-ID" sz="1800" i="1">
                                                <a:latin typeface="Cambria Math" panose="02040503050406030204" pitchFamily="18" charset="0"/>
                                              </a:rPr>
                                              <m:t>𝑆</m:t>
                                            </m:r>
                                            <m:r>
                                              <a:rPr lang="id-ID" sz="1800" i="1">
                                                <a:latin typeface="Cambria Math" panose="02040503050406030204" pitchFamily="18" charset="0"/>
                                              </a:rPr>
                                              <m:t>, </m:t>
                                            </m:r>
                                            <m:r>
                                              <a:rPr lang="id-ID" sz="1800" i="1">
                                                <a:latin typeface="Cambria Math" panose="02040503050406030204" pitchFamily="18" charset="0"/>
                                              </a:rPr>
                                              <m:t>𝑖</m:t>
                                            </m:r>
                                            <m:r>
                                              <a:rPr lang="id-ID" sz="1800" i="1">
                                                <a:latin typeface="Cambria Math" panose="02040503050406030204" pitchFamily="18" charset="0"/>
                                              </a:rPr>
                                              <m:t>+1</m:t>
                                            </m:r>
                                          </m:e>
                                        </m:d>
                                      </m:e>
                                    </m:d>
                                    <m:r>
                                      <a:rPr lang="id-ID" sz="1800" i="1">
                                        <a:latin typeface="Cambria Math" panose="02040503050406030204" pitchFamily="18" charset="0"/>
                                      </a:rPr>
                                      <m:t>𝑒𝑙𝑠𝑒</m:t>
                                    </m:r>
                                  </m:e>
                                </m:func>
                              </m:e>
                            </m:mr>
                          </m:m>
                        </m:e>
                      </m:d>
                    </m:oMath>
                  </m:oMathPara>
                </a14:m>
                <a:endParaRPr lang="id-ID" sz="1800" dirty="0"/>
              </a:p>
            </p:txBody>
          </p:sp>
        </mc:Choice>
        <mc:Fallback xmlns="">
          <p:sp>
            <p:nvSpPr>
              <p:cNvPr id="38" name="Content Placeholder 2"/>
              <p:cNvSpPr>
                <a:spLocks noGrp="1" noRot="1" noChangeAspect="1" noMove="1" noResize="1" noEditPoints="1" noAdjustHandles="1" noChangeArrowheads="1" noChangeShapeType="1" noTextEdit="1"/>
              </p:cNvSpPr>
              <p:nvPr>
                <p:ph idx="1"/>
              </p:nvPr>
            </p:nvSpPr>
            <p:spPr>
              <a:xfrm>
                <a:off x="2183560" y="1578077"/>
                <a:ext cx="10515600" cy="2221940"/>
              </a:xfrm>
              <a:blipFill rotWithShape="0">
                <a:blip r:embed="rId2"/>
                <a:stretch>
                  <a:fillRect t="-824"/>
                </a:stretch>
              </a:blipFill>
            </p:spPr>
            <p:txBody>
              <a:bodyPr/>
              <a:lstStyle/>
              <a:p>
                <a:r>
                  <a:rPr lang="id-ID">
                    <a:noFill/>
                  </a:rPr>
                  <a:t> </a:t>
                </a:r>
              </a:p>
            </p:txBody>
          </p:sp>
        </mc:Fallback>
      </mc:AlternateContent>
      <p:sp>
        <p:nvSpPr>
          <p:cNvPr id="39" name="TextBox 38"/>
          <p:cNvSpPr txBox="1"/>
          <p:nvPr/>
        </p:nvSpPr>
        <p:spPr>
          <a:xfrm>
            <a:off x="3749896" y="3500139"/>
            <a:ext cx="4966616" cy="1754326"/>
          </a:xfrm>
          <a:prstGeom prst="rect">
            <a:avLst/>
          </a:prstGeom>
          <a:noFill/>
        </p:spPr>
        <p:txBody>
          <a:bodyPr wrap="none" rtlCol="0">
            <a:spAutoFit/>
          </a:bodyPr>
          <a:lstStyle/>
          <a:p>
            <a:r>
              <a:rPr lang="id-ID" dirty="0"/>
              <a:t>Keterangan:</a:t>
            </a:r>
          </a:p>
          <a:p>
            <a:r>
              <a:rPr lang="id-ID" dirty="0"/>
              <a:t>S= kapasitas ransel saat ini</a:t>
            </a:r>
          </a:p>
          <a:p>
            <a:r>
              <a:rPr lang="id-ID" dirty="0"/>
              <a:t>i=index barang yang dicek, dimulai dari barang ke 1</a:t>
            </a:r>
          </a:p>
          <a:p>
            <a:r>
              <a:rPr lang="id-ID" dirty="0"/>
              <a:t>V[i]= value dari barang ke i</a:t>
            </a:r>
          </a:p>
          <a:p>
            <a:r>
              <a:rPr lang="id-ID" dirty="0"/>
              <a:t>W[i]= berat dari barang ke i</a:t>
            </a:r>
          </a:p>
          <a:p>
            <a:r>
              <a:rPr lang="id-ID" dirty="0"/>
              <a:t>N=jumlah keseluruhan barang</a:t>
            </a:r>
          </a:p>
        </p:txBody>
      </p:sp>
    </p:spTree>
    <p:extLst>
      <p:ext uri="{BB962C8B-B14F-4D97-AF65-F5344CB8AC3E}">
        <p14:creationId xmlns:p14="http://schemas.microsoft.com/office/powerpoint/2010/main" val="280138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6"/>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p:cNvSpPr/>
          <p:nvPr/>
        </p:nvSpPr>
        <p:spPr>
          <a:xfrm>
            <a:off x="6438435" y="431004"/>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0" y="431016"/>
            <a:ext cx="6438435"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2" name="Straight Connector 11"/>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Rounded Rectangular Callout 12"/>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4" name="Rectangle 13"/>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5" name="Rectangle 14"/>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16" name="Straight Connector 15"/>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1" name="Straight Connector 20"/>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4" name="Rounded Rectangle 23"/>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5" name="Rounded Rectangle 24"/>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6" name="Rounded Rectangle 25"/>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7" name="Rounded Rectangle 26"/>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28" name="Group 27"/>
          <p:cNvGrpSpPr/>
          <p:nvPr/>
        </p:nvGrpSpPr>
        <p:grpSpPr>
          <a:xfrm>
            <a:off x="3322824" y="1492117"/>
            <a:ext cx="115117" cy="4364986"/>
            <a:chOff x="6645648" y="2984234"/>
            <a:chExt cx="0" cy="7891089"/>
          </a:xfrm>
        </p:grpSpPr>
        <p:cxnSp>
          <p:nvCxnSpPr>
            <p:cNvPr id="29" name="Straight Connector 28"/>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3" name="Half Frame 32"/>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4" name="4-Point Star 33"/>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5"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8</a:t>
            </a:fld>
            <a:endParaRPr lang="en-US"/>
          </a:p>
        </p:txBody>
      </p:sp>
      <p:sp>
        <p:nvSpPr>
          <p:cNvPr id="36" name="TextBox 35"/>
          <p:cNvSpPr txBox="1"/>
          <p:nvPr/>
        </p:nvSpPr>
        <p:spPr>
          <a:xfrm>
            <a:off x="274987" y="720856"/>
            <a:ext cx="4737884" cy="461665"/>
          </a:xfrm>
          <a:prstGeom prst="rect">
            <a:avLst/>
          </a:prstGeom>
          <a:noFill/>
        </p:spPr>
        <p:txBody>
          <a:bodyPr wrap="square" rtlCol="0">
            <a:spAutoFit/>
          </a:bodyPr>
          <a:lstStyle/>
          <a:p>
            <a:r>
              <a:rPr lang="id-ID" sz="2400" dirty="0">
                <a:solidFill>
                  <a:schemeClr val="bg1"/>
                </a:solidFill>
              </a:rPr>
              <a:t>BENTUK TREE KNAPSACK</a:t>
            </a:r>
            <a:endParaRPr lang="en-US" sz="2200" b="1"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9888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6" name="TextBox 5"/>
          <p:cNvSpPr txBox="1"/>
          <p:nvPr/>
        </p:nvSpPr>
        <p:spPr>
          <a:xfrm>
            <a:off x="1097280" y="4180114"/>
            <a:ext cx="750526" cy="369332"/>
          </a:xfrm>
          <a:prstGeom prst="rect">
            <a:avLst/>
          </a:prstGeom>
          <a:noFill/>
        </p:spPr>
        <p:txBody>
          <a:bodyPr wrap="none" rtlCol="0">
            <a:spAutoFit/>
          </a:bodyPr>
          <a:lstStyle/>
          <a:p>
            <a:r>
              <a:rPr lang="id-ID" dirty="0"/>
              <a:t>Misal:</a:t>
            </a:r>
          </a:p>
        </p:txBody>
      </p:sp>
      <p:sp>
        <p:nvSpPr>
          <p:cNvPr id="10" name="Rectangle 9"/>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p:cNvSpPr/>
          <p:nvPr/>
        </p:nvSpPr>
        <p:spPr>
          <a:xfrm>
            <a:off x="4867937" y="424140"/>
            <a:ext cx="203028" cy="732259"/>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ectangle 15"/>
          <p:cNvSpPr/>
          <p:nvPr/>
        </p:nvSpPr>
        <p:spPr>
          <a:xfrm>
            <a:off x="0" y="431016"/>
            <a:ext cx="4867937" cy="73226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7" name="Straight Connector 16"/>
          <p:cNvCxnSpPr/>
          <p:nvPr/>
        </p:nvCxnSpPr>
        <p:spPr>
          <a:xfrm flipV="1">
            <a:off x="2830495" y="1663556"/>
            <a:ext cx="0" cy="4064399"/>
          </a:xfrm>
          <a:prstGeom prst="line">
            <a:avLst/>
          </a:prstGeom>
          <a:ln w="73025">
            <a:solidFill>
              <a:schemeClr val="bg2">
                <a:lumMod val="9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Rounded Rectangular Callout 17"/>
          <p:cNvSpPr/>
          <p:nvPr/>
        </p:nvSpPr>
        <p:spPr>
          <a:xfrm>
            <a:off x="558978" y="2315136"/>
            <a:ext cx="1851040" cy="2540428"/>
          </a:xfrm>
          <a:prstGeom prst="wedgeRoundRectCallout">
            <a:avLst>
              <a:gd name="adj1" fmla="val 43205"/>
              <a:gd name="adj2" fmla="val 70201"/>
              <a:gd name="adj3" fmla="val 16667"/>
            </a:avLst>
          </a:prstGeom>
          <a:solidFill>
            <a:srgbClr val="E5B05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sz="900"/>
          </a:p>
        </p:txBody>
      </p:sp>
      <p:sp>
        <p:nvSpPr>
          <p:cNvPr id="19" name="Rectangle 18"/>
          <p:cNvSpPr/>
          <p:nvPr/>
        </p:nvSpPr>
        <p:spPr>
          <a:xfrm>
            <a:off x="876300" y="2703249"/>
            <a:ext cx="1257300" cy="1792930"/>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0" name="Rectangle 19"/>
          <p:cNvSpPr/>
          <p:nvPr/>
        </p:nvSpPr>
        <p:spPr>
          <a:xfrm>
            <a:off x="1063994" y="2765618"/>
            <a:ext cx="879106" cy="144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1" name="Straight Connector 20"/>
          <p:cNvCxnSpPr/>
          <p:nvPr/>
        </p:nvCxnSpPr>
        <p:spPr>
          <a:xfrm flipH="1">
            <a:off x="1114795" y="30280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118423" y="3104238"/>
            <a:ext cx="757549"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360533" y="3180438"/>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360716" y="3242124"/>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flipV="1">
            <a:off x="1202558" y="3174227"/>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cxnSp>
        <p:nvCxnSpPr>
          <p:cNvPr id="26" name="Straight Connector 25"/>
          <p:cNvCxnSpPr/>
          <p:nvPr/>
        </p:nvCxnSpPr>
        <p:spPr>
          <a:xfrm flipH="1">
            <a:off x="1360533" y="3366896"/>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60716" y="3428582"/>
            <a:ext cx="522516" cy="0"/>
          </a:xfrm>
          <a:prstGeom prst="line">
            <a:avLst/>
          </a:prstGeom>
          <a:ln w="444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flipV="1">
            <a:off x="1202558" y="3360686"/>
            <a:ext cx="59956" cy="98841"/>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9" name="Rounded Rectangle 28"/>
          <p:cNvSpPr/>
          <p:nvPr/>
        </p:nvSpPr>
        <p:spPr>
          <a:xfrm>
            <a:off x="1304454" y="2788721"/>
            <a:ext cx="400992" cy="42783"/>
          </a:xfrm>
          <a:prstGeom prst="round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0" name="Rounded Rectangle 29"/>
          <p:cNvSpPr/>
          <p:nvPr/>
        </p:nvSpPr>
        <p:spPr>
          <a:xfrm rot="5400000">
            <a:off x="1284124" y="2773088"/>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1" name="Rounded Rectangle 30"/>
          <p:cNvSpPr/>
          <p:nvPr/>
        </p:nvSpPr>
        <p:spPr>
          <a:xfrm rot="5400000">
            <a:off x="1601446" y="2775491"/>
            <a:ext cx="126545" cy="228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2" name="Rounded Rectangle 31"/>
          <p:cNvSpPr/>
          <p:nvPr/>
        </p:nvSpPr>
        <p:spPr>
          <a:xfrm>
            <a:off x="1304454" y="2889760"/>
            <a:ext cx="400992" cy="803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grpSp>
        <p:nvGrpSpPr>
          <p:cNvPr id="33" name="Group 32"/>
          <p:cNvGrpSpPr/>
          <p:nvPr/>
        </p:nvGrpSpPr>
        <p:grpSpPr>
          <a:xfrm>
            <a:off x="3322824" y="1492117"/>
            <a:ext cx="115117" cy="4364986"/>
            <a:chOff x="6645648" y="2984234"/>
            <a:chExt cx="0" cy="7891089"/>
          </a:xfrm>
        </p:grpSpPr>
        <p:cxnSp>
          <p:nvCxnSpPr>
            <p:cNvPr id="34" name="Straight Connector 33"/>
            <p:cNvCxnSpPr/>
            <p:nvPr/>
          </p:nvCxnSpPr>
          <p:spPr>
            <a:xfrm flipV="1">
              <a:off x="6645648" y="2984234"/>
              <a:ext cx="0" cy="2260411"/>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45648" y="5244645"/>
              <a:ext cx="0" cy="1578673"/>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5648" y="6823318"/>
              <a:ext cx="0" cy="2497535"/>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45648" y="9320853"/>
              <a:ext cx="0" cy="1554470"/>
            </a:xfrm>
            <a:prstGeom prst="line">
              <a:avLst/>
            </a:prstGeom>
            <a:ln w="73025">
              <a:solidFill>
                <a:srgbClr val="384849"/>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8" name="Half Frame 37"/>
          <p:cNvSpPr/>
          <p:nvPr/>
        </p:nvSpPr>
        <p:spPr>
          <a:xfrm>
            <a:off x="1233386" y="3556030"/>
            <a:ext cx="567890" cy="567890"/>
          </a:xfrm>
          <a:prstGeom prst="halfFrame">
            <a:avLst>
              <a:gd name="adj1" fmla="val 18102"/>
              <a:gd name="adj2" fmla="val 15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39" name="4-Point Star 38"/>
          <p:cNvSpPr/>
          <p:nvPr/>
        </p:nvSpPr>
        <p:spPr>
          <a:xfrm>
            <a:off x="1360442" y="3719446"/>
            <a:ext cx="421107" cy="421107"/>
          </a:xfrm>
          <a:prstGeom prst="star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40" name="Slide Number Placeholder 1"/>
          <p:cNvSpPr>
            <a:spLocks noGrp="1"/>
          </p:cNvSpPr>
          <p:nvPr>
            <p:ph type="sldNum" sz="quarter" idx="12"/>
          </p:nvPr>
        </p:nvSpPr>
        <p:spPr>
          <a:xfrm>
            <a:off x="8610600" y="6356350"/>
            <a:ext cx="2743200" cy="365125"/>
          </a:xfrm>
        </p:spPr>
        <p:txBody>
          <a:bodyPr/>
          <a:lstStyle/>
          <a:p>
            <a:fld id="{C7575539-BFBE-477A-BDB6-9CA7B44D81A5}" type="slidenum">
              <a:rPr lang="en-US" smtClean="0"/>
              <a:t>9</a:t>
            </a:fld>
            <a:endParaRPr lang="en-US"/>
          </a:p>
        </p:txBody>
      </p:sp>
      <p:sp>
        <p:nvSpPr>
          <p:cNvPr id="41" name="TextBox 40"/>
          <p:cNvSpPr txBox="1"/>
          <p:nvPr/>
        </p:nvSpPr>
        <p:spPr>
          <a:xfrm>
            <a:off x="274987" y="720856"/>
            <a:ext cx="3744432" cy="830997"/>
          </a:xfrm>
          <a:prstGeom prst="rect">
            <a:avLst/>
          </a:prstGeom>
          <a:noFill/>
        </p:spPr>
        <p:txBody>
          <a:bodyPr wrap="square" rtlCol="0">
            <a:spAutoFit/>
          </a:bodyPr>
          <a:lstStyle/>
          <a:p>
            <a:r>
              <a:rPr lang="id-ID" sz="2400" b="1" dirty="0">
                <a:solidFill>
                  <a:schemeClr val="bg1"/>
                </a:solidFill>
              </a:rPr>
              <a:t>SOLUSI DENGAN REKURSI REKURSIF</a:t>
            </a:r>
            <a:endParaRPr lang="en-US" sz="2200" b="1" dirty="0">
              <a:solidFill>
                <a:schemeClr val="bg1"/>
              </a:solidFill>
              <a:ea typeface="Open Sans" panose="020B0606030504020204" pitchFamily="34" charset="0"/>
              <a:cs typeface="Open Sans" panose="020B0606030504020204" pitchFamily="34" charset="0"/>
            </a:endParaRPr>
          </a:p>
        </p:txBody>
      </p:sp>
      <p:pic>
        <p:nvPicPr>
          <p:cNvPr id="42" name="Picture 41"/>
          <p:cNvPicPr>
            <a:picLocks noChangeAspect="1"/>
          </p:cNvPicPr>
          <p:nvPr/>
        </p:nvPicPr>
        <p:blipFill>
          <a:blip r:embed="rId2"/>
          <a:stretch>
            <a:fillRect/>
          </a:stretch>
        </p:blipFill>
        <p:spPr>
          <a:xfrm>
            <a:off x="3800926" y="1530427"/>
            <a:ext cx="4261962" cy="4051206"/>
          </a:xfrm>
          <a:prstGeom prst="rect">
            <a:avLst/>
          </a:prstGeom>
        </p:spPr>
      </p:pic>
    </p:spTree>
    <p:extLst>
      <p:ext uri="{BB962C8B-B14F-4D97-AF65-F5344CB8AC3E}">
        <p14:creationId xmlns:p14="http://schemas.microsoft.com/office/powerpoint/2010/main" val="1657546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665</Words>
  <Application>Microsoft Macintosh PowerPoint</Application>
  <PresentationFormat>Widescreen</PresentationFormat>
  <Paragraphs>139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Open Sans</vt:lpstr>
      <vt:lpstr>Wingdings</vt:lpstr>
      <vt:lpstr>Office Theme</vt:lpstr>
      <vt:lpstr>Dynamic Programming (2)</vt:lpstr>
      <vt:lpstr>PowerPoint Presentation</vt:lpstr>
      <vt:lpstr>Knapsack Problem</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Wijayanti</dc:creator>
  <cp:lastModifiedBy>Wijayanti Nurul Khotimah</cp:lastModifiedBy>
  <cp:revision>24</cp:revision>
  <dcterms:created xsi:type="dcterms:W3CDTF">2017-01-17T06:34:13Z</dcterms:created>
  <dcterms:modified xsi:type="dcterms:W3CDTF">2024-05-27T00:24:12Z</dcterms:modified>
</cp:coreProperties>
</file>