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64" r:id="rId3"/>
    <p:sldId id="262" r:id="rId4"/>
    <p:sldId id="258" r:id="rId5"/>
    <p:sldId id="278" r:id="rId6"/>
    <p:sldId id="274" r:id="rId7"/>
    <p:sldId id="280" r:id="rId8"/>
    <p:sldId id="279" r:id="rId9"/>
    <p:sldId id="281" r:id="rId10"/>
    <p:sldId id="260" r:id="rId11"/>
    <p:sldId id="282" r:id="rId12"/>
    <p:sldId id="263" r:id="rId13"/>
    <p:sldId id="265" r:id="rId14"/>
    <p:sldId id="266" r:id="rId15"/>
    <p:sldId id="267" r:id="rId16"/>
    <p:sldId id="268" r:id="rId17"/>
    <p:sldId id="269" r:id="rId18"/>
    <p:sldId id="271" r:id="rId19"/>
    <p:sldId id="272" r:id="rId20"/>
    <p:sldId id="273" r:id="rId21"/>
    <p:sldId id="290" r:id="rId22"/>
    <p:sldId id="284" r:id="rId23"/>
    <p:sldId id="285" r:id="rId24"/>
    <p:sldId id="286" r:id="rId25"/>
    <p:sldId id="287" r:id="rId26"/>
    <p:sldId id="288" r:id="rId2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23" autoAdjust="0"/>
  </p:normalViewPr>
  <p:slideViewPr>
    <p:cSldViewPr snapToGrid="0">
      <p:cViewPr varScale="1">
        <p:scale>
          <a:sx n="45" d="100"/>
          <a:sy n="45" d="100"/>
        </p:scale>
        <p:origin x="14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6F531-C58B-4488-B835-E2E41CC448F5}" type="datetimeFigureOut">
              <a:rPr lang="id-ID" smtClean="0"/>
              <a:t>09/05/2019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63373-D16D-481A-B586-50ACA5D2985F}" type="slidenum">
              <a:rPr lang="id-ID" smtClean="0"/>
              <a:t>‹#›</a:t>
            </a:fld>
            <a:endParaRPr lang="id-ID"/>
          </a:p>
        </p:txBody>
      </p:sp>
    </p:spTree>
    <p:extLst>
      <p:ext uri="{BB962C8B-B14F-4D97-AF65-F5344CB8AC3E}">
        <p14:creationId xmlns:p14="http://schemas.microsoft.com/office/powerpoint/2010/main" val="344755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A763373-D16D-481A-B586-50ACA5D2985F}" type="slidenum">
              <a:rPr lang="id-ID" smtClean="0"/>
              <a:t>5</a:t>
            </a:fld>
            <a:endParaRPr lang="id-ID"/>
          </a:p>
        </p:txBody>
      </p:sp>
    </p:spTree>
    <p:extLst>
      <p:ext uri="{BB962C8B-B14F-4D97-AF65-F5344CB8AC3E}">
        <p14:creationId xmlns:p14="http://schemas.microsoft.com/office/powerpoint/2010/main" val="308705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FAF618-3F8C-4C22-BF71-63A42E1E6BBE}" type="datetimeFigureOut">
              <a:rPr lang="id-ID" smtClean="0"/>
              <a:t>09/05/2019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D0388FD-1868-4B91-BC5B-30FDCD6415A3}"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76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FAF618-3F8C-4C22-BF71-63A42E1E6BBE}" type="datetimeFigureOut">
              <a:rPr lang="id-ID" smtClean="0"/>
              <a:t>09/05/2019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269926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FAF618-3F8C-4C22-BF71-63A42E1E6BBE}" type="datetimeFigureOut">
              <a:rPr lang="id-ID" smtClean="0"/>
              <a:t>09/05/2019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70466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FAF618-3F8C-4C22-BF71-63A42E1E6BBE}" type="datetimeFigureOut">
              <a:rPr lang="id-ID" smtClean="0"/>
              <a:t>09/05/2019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227567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FAF618-3F8C-4C22-BF71-63A42E1E6BBE}" type="datetimeFigureOut">
              <a:rPr lang="id-ID" smtClean="0"/>
              <a:t>09/05/2019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D0388FD-1868-4B91-BC5B-30FDCD6415A3}"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3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FAF618-3F8C-4C22-BF71-63A42E1E6BBE}" type="datetimeFigureOut">
              <a:rPr lang="id-ID" smtClean="0"/>
              <a:t>09/05/2019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144765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FAF618-3F8C-4C22-BF71-63A42E1E6BBE}" type="datetimeFigureOut">
              <a:rPr lang="id-ID" smtClean="0"/>
              <a:t>09/05/2019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44014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FAF618-3F8C-4C22-BF71-63A42E1E6BBE}" type="datetimeFigureOut">
              <a:rPr lang="id-ID" smtClean="0"/>
              <a:t>09/05/2019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244454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FAF618-3F8C-4C22-BF71-63A42E1E6BBE}" type="datetimeFigureOut">
              <a:rPr lang="id-ID" smtClean="0"/>
              <a:t>09/05/2019</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38440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FAF618-3F8C-4C22-BF71-63A42E1E6BBE}" type="datetimeFigureOut">
              <a:rPr lang="id-ID" smtClean="0"/>
              <a:t>09/05/2019</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0388FD-1868-4B91-BC5B-30FDCD6415A3}" type="slidenum">
              <a:rPr lang="id-ID" smtClean="0"/>
              <a:t>‹#›</a:t>
            </a:fld>
            <a:endParaRPr lang="id-ID"/>
          </a:p>
        </p:txBody>
      </p:sp>
    </p:spTree>
    <p:extLst>
      <p:ext uri="{BB962C8B-B14F-4D97-AF65-F5344CB8AC3E}">
        <p14:creationId xmlns:p14="http://schemas.microsoft.com/office/powerpoint/2010/main" val="326116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FAF618-3F8C-4C22-BF71-63A42E1E6BBE}" type="datetimeFigureOut">
              <a:rPr lang="id-ID" smtClean="0"/>
              <a:t>09/05/2019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D0388FD-1868-4B91-BC5B-30FDCD6415A3}" type="slidenum">
              <a:rPr lang="id-ID" smtClean="0"/>
              <a:t>‹#›</a:t>
            </a:fld>
            <a:endParaRPr lang="id-ID"/>
          </a:p>
        </p:txBody>
      </p:sp>
    </p:spTree>
    <p:extLst>
      <p:ext uri="{BB962C8B-B14F-4D97-AF65-F5344CB8AC3E}">
        <p14:creationId xmlns:p14="http://schemas.microsoft.com/office/powerpoint/2010/main" val="346635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FAF618-3F8C-4C22-BF71-63A42E1E6BBE}" type="datetimeFigureOut">
              <a:rPr lang="id-ID" smtClean="0"/>
              <a:t>09/05/2019</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0388FD-1868-4B91-BC5B-30FDCD6415A3}"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246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Greedy (II)</a:t>
            </a:r>
          </a:p>
        </p:txBody>
      </p:sp>
      <p:sp>
        <p:nvSpPr>
          <p:cNvPr id="3" name="Subtitle 2"/>
          <p:cNvSpPr>
            <a:spLocks noGrp="1"/>
          </p:cNvSpPr>
          <p:nvPr>
            <p:ph type="subTitle" idx="1"/>
          </p:nvPr>
        </p:nvSpPr>
        <p:spPr/>
        <p:txBody>
          <a:bodyPr/>
          <a:lstStyle/>
          <a:p>
            <a:r>
              <a:rPr lang="id-ID" dirty="0"/>
              <a:t>Wijayanti n khotimah, m.sc.</a:t>
            </a:r>
          </a:p>
        </p:txBody>
      </p:sp>
    </p:spTree>
    <p:extLst>
      <p:ext uri="{BB962C8B-B14F-4D97-AF65-F5344CB8AC3E}">
        <p14:creationId xmlns:p14="http://schemas.microsoft.com/office/powerpoint/2010/main" val="273532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Fraction Knapsack Problem</a:t>
            </a:r>
          </a:p>
        </p:txBody>
      </p:sp>
      <p:sp>
        <p:nvSpPr>
          <p:cNvPr id="3" name="Content Placeholder 2"/>
          <p:cNvSpPr>
            <a:spLocks noGrp="1"/>
          </p:cNvSpPr>
          <p:nvPr>
            <p:ph idx="1"/>
          </p:nvPr>
        </p:nvSpPr>
        <p:spPr/>
        <p:txBody>
          <a:bodyPr>
            <a:normAutofit/>
          </a:bodyPr>
          <a:lstStyle/>
          <a:p>
            <a:pPr marL="365125" indent="-365125">
              <a:buFont typeface="Wingdings" panose="05000000000000000000" pitchFamily="2" charset="2"/>
              <a:buChar char="ü"/>
            </a:pPr>
            <a:r>
              <a:rPr lang="id-ID" sz="2400" dirty="0"/>
              <a:t>Untuk kasus fraction knapsack problem menggunakan greedy, kita menghitung nilai pergramnya dulu vi/wi untuk masing-masing barang.</a:t>
            </a:r>
          </a:p>
          <a:p>
            <a:pPr marL="365125" indent="-365125">
              <a:buFont typeface="Wingdings" panose="05000000000000000000" pitchFamily="2" charset="2"/>
              <a:buChar char="ü"/>
            </a:pPr>
            <a:r>
              <a:rPr lang="id-ID" sz="2400" dirty="0"/>
              <a:t>Sesuai dengan algoritma greedy, pencuri tersebut akan mengambil barang ke i yang rasio vi/wi nya paling tinggi sampai habis, begitu seterusnya sampai memenuhi berat W.</a:t>
            </a:r>
          </a:p>
          <a:p>
            <a:pPr marL="365125" indent="-365125">
              <a:buFont typeface="Wingdings" panose="05000000000000000000" pitchFamily="2" charset="2"/>
              <a:buChar char="ü"/>
            </a:pPr>
            <a:r>
              <a:rPr lang="id-ID" sz="2400" dirty="0"/>
              <a:t>Kompleksitas algoritma ini adalah O(n.lgn), yaitu waktu yang dibutuhkan untuk sorting.</a:t>
            </a:r>
          </a:p>
          <a:p>
            <a:pPr marL="365125" indent="-365125">
              <a:buFont typeface="Wingdings" panose="05000000000000000000" pitchFamily="2" charset="2"/>
              <a:buChar char="ü"/>
            </a:pPr>
            <a:endParaRPr lang="id-ID" sz="2400" dirty="0"/>
          </a:p>
        </p:txBody>
      </p:sp>
    </p:spTree>
    <p:extLst>
      <p:ext uri="{BB962C8B-B14F-4D97-AF65-F5344CB8AC3E}">
        <p14:creationId xmlns:p14="http://schemas.microsoft.com/office/powerpoint/2010/main" val="133861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Apakah Problem Tersebut bisa diselesaikan dengan Greedy?</a:t>
            </a:r>
          </a:p>
        </p:txBody>
      </p:sp>
      <p:pic>
        <p:nvPicPr>
          <p:cNvPr id="26" name="Picture 25"/>
          <p:cNvPicPr>
            <a:picLocks noChangeAspect="1"/>
          </p:cNvPicPr>
          <p:nvPr/>
        </p:nvPicPr>
        <p:blipFill>
          <a:blip r:embed="rId2"/>
          <a:stretch>
            <a:fillRect/>
          </a:stretch>
        </p:blipFill>
        <p:spPr>
          <a:xfrm>
            <a:off x="1026477" y="2529199"/>
            <a:ext cx="7934643" cy="4151953"/>
          </a:xfrm>
          <a:prstGeom prst="rect">
            <a:avLst/>
          </a:prstGeom>
        </p:spPr>
      </p:pic>
      <p:sp>
        <p:nvSpPr>
          <p:cNvPr id="27" name="TextBox 26"/>
          <p:cNvSpPr txBox="1"/>
          <p:nvPr/>
        </p:nvSpPr>
        <p:spPr>
          <a:xfrm>
            <a:off x="1097280" y="1788160"/>
            <a:ext cx="10515314" cy="954107"/>
          </a:xfrm>
          <a:prstGeom prst="rect">
            <a:avLst/>
          </a:prstGeom>
          <a:noFill/>
        </p:spPr>
        <p:txBody>
          <a:bodyPr wrap="none" rtlCol="0">
            <a:spAutoFit/>
          </a:bodyPr>
          <a:lstStyle/>
          <a:p>
            <a:pPr marL="285750" indent="-285750">
              <a:buFontTx/>
              <a:buChar char="-"/>
            </a:pPr>
            <a:r>
              <a:rPr lang="id-ID" sz="2800" dirty="0"/>
              <a:t>Pembuktian optimal substructure sama dengan problem sebelumnya</a:t>
            </a:r>
          </a:p>
          <a:p>
            <a:pPr marL="285750" indent="-285750">
              <a:buFontTx/>
              <a:buChar char="-"/>
            </a:pPr>
            <a:r>
              <a:rPr lang="id-ID" sz="2800" dirty="0"/>
              <a:t>Pembuktian greedy choice property seperti di bawah inii</a:t>
            </a:r>
          </a:p>
        </p:txBody>
      </p:sp>
    </p:spTree>
    <p:extLst>
      <p:ext uri="{BB962C8B-B14F-4D97-AF65-F5344CB8AC3E}">
        <p14:creationId xmlns:p14="http://schemas.microsoft.com/office/powerpoint/2010/main" val="4630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HUFFMAN CODE PROBLEM</a:t>
            </a:r>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7348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Huffman Code</a:t>
            </a:r>
          </a:p>
        </p:txBody>
      </p:sp>
      <p:sp>
        <p:nvSpPr>
          <p:cNvPr id="3" name="Content Placeholder 2"/>
          <p:cNvSpPr>
            <a:spLocks noGrp="1"/>
          </p:cNvSpPr>
          <p:nvPr>
            <p:ph idx="1"/>
          </p:nvPr>
        </p:nvSpPr>
        <p:spPr/>
        <p:txBody>
          <a:bodyPr/>
          <a:lstStyle/>
          <a:p>
            <a:pPr marL="365125" indent="-365125">
              <a:buFont typeface="Wingdings" panose="05000000000000000000" pitchFamily="2" charset="2"/>
              <a:buChar char="ü"/>
            </a:pPr>
            <a:r>
              <a:rPr lang="id-ID" dirty="0"/>
              <a:t>Huffman code dapat mengkompresi data dengan efektif, menghemat 20% sampai 90% memory tergantung pada karakteristik dari data.</a:t>
            </a:r>
          </a:p>
          <a:p>
            <a:pPr marL="365125" indent="-365125">
              <a:buFont typeface="Wingdings" panose="05000000000000000000" pitchFamily="2" charset="2"/>
              <a:buChar char="ü"/>
            </a:pPr>
            <a:r>
              <a:rPr lang="id-ID" dirty="0"/>
              <a:t>Huffman code dengan algoritma greedy menggunakan tabel yang berisi frekuensi kemunculan suatu huruf.</a:t>
            </a:r>
          </a:p>
          <a:p>
            <a:pPr marL="365125" indent="-365125">
              <a:buFont typeface="Wingdings" panose="05000000000000000000" pitchFamily="2" charset="2"/>
              <a:buChar char="ü"/>
            </a:pPr>
            <a:r>
              <a:rPr lang="id-ID" dirty="0"/>
              <a:t>Misal, terdapat file yang terdiri dari 100000 karakter. Karakter-karakter tersebut hanya terdiri dari 6 jenis. Dimana frekuensi kemunculan masing-masing karakter adalah sbb:</a:t>
            </a:r>
          </a:p>
          <a:p>
            <a:pPr marL="365125" indent="-365125">
              <a:buFont typeface="Wingdings" panose="05000000000000000000" pitchFamily="2" charset="2"/>
              <a:buChar char="ü"/>
            </a:pPr>
            <a:endParaRPr lang="id-ID" dirty="0"/>
          </a:p>
        </p:txBody>
      </p:sp>
      <p:pic>
        <p:nvPicPr>
          <p:cNvPr id="4" name="Picture 3"/>
          <p:cNvPicPr>
            <a:picLocks noChangeAspect="1"/>
          </p:cNvPicPr>
          <p:nvPr/>
        </p:nvPicPr>
        <p:blipFill>
          <a:blip r:embed="rId2"/>
          <a:stretch>
            <a:fillRect/>
          </a:stretch>
        </p:blipFill>
        <p:spPr>
          <a:xfrm>
            <a:off x="1302059" y="4029075"/>
            <a:ext cx="7043836" cy="1285671"/>
          </a:xfrm>
          <a:prstGeom prst="rect">
            <a:avLst/>
          </a:prstGeom>
        </p:spPr>
      </p:pic>
    </p:spTree>
    <p:extLst>
      <p:ext uri="{BB962C8B-B14F-4D97-AF65-F5344CB8AC3E}">
        <p14:creationId xmlns:p14="http://schemas.microsoft.com/office/powerpoint/2010/main" val="232393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1097280" y="1845734"/>
            <a:ext cx="10058400" cy="4412826"/>
          </a:xfrm>
        </p:spPr>
        <p:txBody>
          <a:bodyPr/>
          <a:lstStyle/>
          <a:p>
            <a:pPr marL="365125" indent="-365125">
              <a:buFont typeface="Wingdings" panose="05000000000000000000" pitchFamily="2" charset="2"/>
              <a:buChar char="ü"/>
            </a:pPr>
            <a:r>
              <a:rPr lang="id-ID" dirty="0"/>
              <a:t>Jika kita menggunakan fixed-length code, kita butuh 3 bit untuk merepresentasikan masing-masing karakter tersebut, sehingga bit yang dibutuhkan adalah 3x100000=300000 bit.</a:t>
            </a:r>
          </a:p>
          <a:p>
            <a:pPr marL="365125" indent="-365125">
              <a:buFont typeface="Wingdings" panose="05000000000000000000" pitchFamily="2" charset="2"/>
              <a:buChar char="ü"/>
            </a:pPr>
            <a:r>
              <a:rPr lang="id-ID" dirty="0"/>
              <a:t>Dengan menggunakan variable-length code, kita menggunakan bit yang sedikit untuk karakter yang sering muncul dan bit yang banyak untuk karakter yang tidak sering muncul.</a:t>
            </a:r>
          </a:p>
          <a:p>
            <a:pPr marL="365125" indent="-365125">
              <a:buFont typeface="Wingdings" panose="05000000000000000000" pitchFamily="2" charset="2"/>
              <a:buChar char="ü"/>
            </a:pPr>
            <a:r>
              <a:rPr lang="id-ID" dirty="0"/>
              <a:t>Dalam hil ini bit 0 untuk merepresentasikan karakter a dan bit 1100 untuk merepresentasikan karakter f.</a:t>
            </a:r>
          </a:p>
          <a:p>
            <a:pPr marL="365125" indent="-365125">
              <a:buFont typeface="Wingdings" panose="05000000000000000000" pitchFamily="2" charset="2"/>
              <a:buChar char="ü"/>
            </a:pPr>
            <a:r>
              <a:rPr lang="id-ID" dirty="0"/>
              <a:t>Sehingga total bit yang dibutuhkan adalah:</a:t>
            </a:r>
          </a:p>
          <a:p>
            <a:r>
              <a:rPr lang="id-ID" dirty="0"/>
              <a:t>(1*45+3*13+3*12+3*16+4*9+4*5)*1000=224000 bit</a:t>
            </a:r>
          </a:p>
          <a:p>
            <a:r>
              <a:rPr lang="id-ID" dirty="0"/>
              <a:t>Jumlah ini menghemat hampir 25% dari total bit semula</a:t>
            </a:r>
          </a:p>
        </p:txBody>
      </p:sp>
      <p:pic>
        <p:nvPicPr>
          <p:cNvPr id="4" name="Picture 3"/>
          <p:cNvPicPr>
            <a:picLocks noChangeAspect="1"/>
          </p:cNvPicPr>
          <p:nvPr/>
        </p:nvPicPr>
        <p:blipFill>
          <a:blip r:embed="rId2"/>
          <a:stretch>
            <a:fillRect/>
          </a:stretch>
        </p:blipFill>
        <p:spPr>
          <a:xfrm>
            <a:off x="4102417" y="328588"/>
            <a:ext cx="7043836" cy="1285671"/>
          </a:xfrm>
          <a:prstGeom prst="rect">
            <a:avLst/>
          </a:prstGeom>
        </p:spPr>
      </p:pic>
    </p:spTree>
    <p:extLst>
      <p:ext uri="{BB962C8B-B14F-4D97-AF65-F5344CB8AC3E}">
        <p14:creationId xmlns:p14="http://schemas.microsoft.com/office/powerpoint/2010/main" val="110825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Prefix Code</a:t>
            </a:r>
          </a:p>
        </p:txBody>
      </p:sp>
      <p:sp>
        <p:nvSpPr>
          <p:cNvPr id="3" name="Content Placeholder 2"/>
          <p:cNvSpPr>
            <a:spLocks noGrp="1"/>
          </p:cNvSpPr>
          <p:nvPr>
            <p:ph idx="1"/>
          </p:nvPr>
        </p:nvSpPr>
        <p:spPr/>
        <p:txBody>
          <a:bodyPr/>
          <a:lstStyle/>
          <a:p>
            <a:pPr marL="444500" indent="-444500">
              <a:buFont typeface="Wingdings" panose="05000000000000000000" pitchFamily="2" charset="2"/>
              <a:buChar char="ü"/>
            </a:pPr>
            <a:r>
              <a:rPr lang="id-ID" dirty="0"/>
              <a:t>Prefix code adalah sebuah sistem code yang mempunyai prefix property dimana tidak ada code word yang menjadi prefix untuk code lainnya.</a:t>
            </a:r>
          </a:p>
          <a:p>
            <a:pPr marL="444500" indent="-444500">
              <a:buFont typeface="Wingdings" panose="05000000000000000000" pitchFamily="2" charset="2"/>
              <a:buChar char="ü"/>
            </a:pPr>
            <a:r>
              <a:rPr lang="id-ID" dirty="0"/>
              <a:t>Contoh code yang mempunyai prefix property: {9,55}</a:t>
            </a:r>
          </a:p>
          <a:p>
            <a:pPr marL="444500" indent="-444500">
              <a:buFont typeface="Wingdings" panose="05000000000000000000" pitchFamily="2" charset="2"/>
              <a:buChar char="ü"/>
            </a:pPr>
            <a:r>
              <a:rPr lang="id-ID" dirty="0"/>
              <a:t>Contoh code yang tidak punya prefix property: {9, 5, 59,55} karena 5 menjadi prefix bagi 59 dan 55</a:t>
            </a:r>
          </a:p>
          <a:p>
            <a:pPr marL="444500" indent="-444500">
              <a:buFont typeface="Wingdings" panose="05000000000000000000" pitchFamily="2" charset="2"/>
              <a:buChar char="ü"/>
            </a:pPr>
            <a:r>
              <a:rPr lang="id-ID" dirty="0"/>
              <a:t>Kelebihan dari prefix code:</a:t>
            </a:r>
          </a:p>
          <a:p>
            <a:pPr marL="820738" indent="-457200">
              <a:buFont typeface="+mj-lt"/>
              <a:buAutoNum type="arabicPeriod"/>
            </a:pPr>
            <a:r>
              <a:rPr lang="id-ID" dirty="0"/>
              <a:t>Mengasilkan kompresi yang optimal</a:t>
            </a:r>
          </a:p>
          <a:p>
            <a:pPr marL="820738" indent="-457200">
              <a:buFont typeface="+mj-lt"/>
              <a:buAutoNum type="arabicPeriod"/>
            </a:pPr>
            <a:r>
              <a:rPr lang="id-ID" dirty="0"/>
              <a:t>Proses encodingnya sangat sederhana</a:t>
            </a:r>
          </a:p>
          <a:p>
            <a:pPr marL="820738" indent="-457200">
              <a:buFont typeface="+mj-lt"/>
              <a:buAutoNum type="arabicPeriod"/>
            </a:pPr>
            <a:r>
              <a:rPr lang="id-ID" dirty="0"/>
              <a:t>Proses decodingnya juga sederhana</a:t>
            </a:r>
          </a:p>
          <a:p>
            <a:endParaRPr lang="id-ID" dirty="0"/>
          </a:p>
        </p:txBody>
      </p:sp>
    </p:spTree>
    <p:extLst>
      <p:ext uri="{BB962C8B-B14F-4D97-AF65-F5344CB8AC3E}">
        <p14:creationId xmlns:p14="http://schemas.microsoft.com/office/powerpoint/2010/main" val="293286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Prefix Code</a:t>
            </a:r>
          </a:p>
        </p:txBody>
      </p:sp>
      <p:sp>
        <p:nvSpPr>
          <p:cNvPr id="3" name="Content Placeholder 2"/>
          <p:cNvSpPr>
            <a:spLocks noGrp="1"/>
          </p:cNvSpPr>
          <p:nvPr>
            <p:ph idx="1"/>
          </p:nvPr>
        </p:nvSpPr>
        <p:spPr>
          <a:xfrm>
            <a:off x="1097280" y="1845734"/>
            <a:ext cx="10058400" cy="2121148"/>
          </a:xfrm>
        </p:spPr>
        <p:txBody>
          <a:bodyPr>
            <a:normAutofit lnSpcReduction="10000"/>
          </a:bodyPr>
          <a:lstStyle/>
          <a:p>
            <a:pPr marL="363538" indent="-363538">
              <a:buFont typeface="Wingdings" panose="05000000000000000000" pitchFamily="2" charset="2"/>
              <a:buChar char="ü"/>
            </a:pPr>
            <a:r>
              <a:rPr lang="id-ID" dirty="0"/>
              <a:t>Pada Gambar, kita dapat meng-encode “abc” menjadi: 0101100</a:t>
            </a:r>
          </a:p>
          <a:p>
            <a:pPr marL="363538" indent="-363538">
              <a:buFont typeface="Wingdings" panose="05000000000000000000" pitchFamily="2" charset="2"/>
              <a:buChar char="ü"/>
            </a:pPr>
            <a:r>
              <a:rPr lang="id-ID" dirty="0"/>
              <a:t>Karena tidak ada code word yang menjadi prefix untuk code lainnya, file yang sudah terencode tidak ambigu sehingga kita bisa mendecode dengan mudah. </a:t>
            </a:r>
          </a:p>
          <a:p>
            <a:pPr marL="363538" indent="-363538">
              <a:buFont typeface="Wingdings" panose="05000000000000000000" pitchFamily="2" charset="2"/>
              <a:buChar char="ü"/>
            </a:pPr>
            <a:r>
              <a:rPr lang="id-ID" dirty="0"/>
              <a:t>Proses decoding ini membutuhkan representasi dari code word yang dalam hal ini berbentuk binary tree, dimana jika 0 maka ke leave bagian kiri dan 1 ke leave bagian kanan.</a:t>
            </a:r>
          </a:p>
          <a:p>
            <a:pPr marL="363538" indent="-363538">
              <a:buFont typeface="Wingdings" panose="05000000000000000000" pitchFamily="2" charset="2"/>
              <a:buChar char="ü"/>
            </a:pPr>
            <a:r>
              <a:rPr lang="id-ID" dirty="0"/>
              <a:t>Sehingga code ”0101100” bisa di decode menjadi “abc”</a:t>
            </a:r>
          </a:p>
        </p:txBody>
      </p:sp>
      <p:pic>
        <p:nvPicPr>
          <p:cNvPr id="4" name="Picture 3"/>
          <p:cNvPicPr>
            <a:picLocks noChangeAspect="1"/>
          </p:cNvPicPr>
          <p:nvPr/>
        </p:nvPicPr>
        <p:blipFill>
          <a:blip r:embed="rId2"/>
          <a:stretch>
            <a:fillRect/>
          </a:stretch>
        </p:blipFill>
        <p:spPr>
          <a:xfrm>
            <a:off x="5148164" y="286603"/>
            <a:ext cx="7043836" cy="1285671"/>
          </a:xfrm>
          <a:prstGeom prst="rect">
            <a:avLst/>
          </a:prstGeom>
        </p:spPr>
      </p:pic>
      <p:pic>
        <p:nvPicPr>
          <p:cNvPr id="5" name="Picture 4"/>
          <p:cNvPicPr>
            <a:picLocks noChangeAspect="1"/>
          </p:cNvPicPr>
          <p:nvPr/>
        </p:nvPicPr>
        <p:blipFill>
          <a:blip r:embed="rId3"/>
          <a:stretch>
            <a:fillRect/>
          </a:stretch>
        </p:blipFill>
        <p:spPr>
          <a:xfrm>
            <a:off x="9092453" y="3933825"/>
            <a:ext cx="2667000" cy="2924175"/>
          </a:xfrm>
          <a:prstGeom prst="rect">
            <a:avLst/>
          </a:prstGeom>
        </p:spPr>
      </p:pic>
    </p:spTree>
    <p:extLst>
      <p:ext uri="{BB962C8B-B14F-4D97-AF65-F5344CB8AC3E}">
        <p14:creationId xmlns:p14="http://schemas.microsoft.com/office/powerpoint/2010/main" val="73357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Optimal Code</a:t>
            </a:r>
          </a:p>
        </p:txBody>
      </p:sp>
      <p:sp>
        <p:nvSpPr>
          <p:cNvPr id="3" name="Content Placeholder 2"/>
          <p:cNvSpPr>
            <a:spLocks noGrp="1"/>
          </p:cNvSpPr>
          <p:nvPr>
            <p:ph idx="1"/>
          </p:nvPr>
        </p:nvSpPr>
        <p:spPr>
          <a:xfrm>
            <a:off x="1097280" y="3989560"/>
            <a:ext cx="10058400" cy="1879533"/>
          </a:xfrm>
        </p:spPr>
        <p:txBody>
          <a:bodyPr/>
          <a:lstStyle/>
          <a:p>
            <a:pPr marL="363538" indent="-363538">
              <a:buFont typeface="Wingdings" panose="05000000000000000000" pitchFamily="2" charset="2"/>
              <a:buChar char="ü"/>
            </a:pPr>
            <a:r>
              <a:rPr lang="id-ID" dirty="0"/>
              <a:t>Code yang optimal untuk suatu file adalah code yang direpresentasikan dengan full binary tree (dibuktikan pada buku cormen 16.3)</a:t>
            </a:r>
          </a:p>
          <a:p>
            <a:pPr marL="363538" indent="-363538">
              <a:buFont typeface="Wingdings" panose="05000000000000000000" pitchFamily="2" charset="2"/>
              <a:buChar char="ü"/>
            </a:pPr>
            <a:r>
              <a:rPr lang="id-ID" dirty="0"/>
              <a:t>Full binary tree: suatu tree dimana setiap non-leave mempunyai 2 anak</a:t>
            </a:r>
          </a:p>
          <a:p>
            <a:pPr marL="363538" indent="-363538">
              <a:buFont typeface="Wingdings" panose="05000000000000000000" pitchFamily="2" charset="2"/>
              <a:buChar char="ü"/>
            </a:pPr>
            <a:r>
              <a:rPr lang="id-ID" dirty="0"/>
              <a:t>Gambar a di atas bukan full tree sehingga belum optimal.</a:t>
            </a:r>
          </a:p>
        </p:txBody>
      </p:sp>
      <p:pic>
        <p:nvPicPr>
          <p:cNvPr id="4" name="Picture 3"/>
          <p:cNvPicPr>
            <a:picLocks noChangeAspect="1"/>
          </p:cNvPicPr>
          <p:nvPr/>
        </p:nvPicPr>
        <p:blipFill>
          <a:blip r:embed="rId2"/>
          <a:stretch>
            <a:fillRect/>
          </a:stretch>
        </p:blipFill>
        <p:spPr>
          <a:xfrm>
            <a:off x="5177678" y="695044"/>
            <a:ext cx="6381750" cy="2886075"/>
          </a:xfrm>
          <a:prstGeom prst="rect">
            <a:avLst/>
          </a:prstGeom>
        </p:spPr>
      </p:pic>
    </p:spTree>
    <p:extLst>
      <p:ext uri="{BB962C8B-B14F-4D97-AF65-F5344CB8AC3E}">
        <p14:creationId xmlns:p14="http://schemas.microsoft.com/office/powerpoint/2010/main" val="73767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Membangun Huffman Code</a:t>
            </a:r>
          </a:p>
        </p:txBody>
      </p:sp>
      <p:sp>
        <p:nvSpPr>
          <p:cNvPr id="3" name="Content Placeholder 2"/>
          <p:cNvSpPr>
            <a:spLocks noGrp="1"/>
          </p:cNvSpPr>
          <p:nvPr>
            <p:ph idx="1"/>
          </p:nvPr>
        </p:nvSpPr>
        <p:spPr/>
        <p:txBody>
          <a:bodyPr/>
          <a:lstStyle/>
          <a:p>
            <a:pPr marL="363538" indent="-363538">
              <a:buFont typeface="Wingdings" panose="05000000000000000000" pitchFamily="2" charset="2"/>
              <a:buChar char="ü"/>
            </a:pPr>
            <a:r>
              <a:rPr lang="id-ID" dirty="0"/>
              <a:t>Huffman menemukan sebuah algoritma greedy untuk membangun optimal prefix yang disebut dengan huffman code. (code dengan frekuensi tinggi kedalamannya rendah)</a:t>
            </a:r>
          </a:p>
          <a:p>
            <a:pPr marL="363538" indent="-363538">
              <a:buFont typeface="Wingdings" panose="05000000000000000000" pitchFamily="2" charset="2"/>
              <a:buChar char="ü"/>
            </a:pPr>
            <a:endParaRPr lang="id-ID" dirty="0"/>
          </a:p>
        </p:txBody>
      </p:sp>
      <p:pic>
        <p:nvPicPr>
          <p:cNvPr id="4" name="Picture 3"/>
          <p:cNvPicPr>
            <a:picLocks noChangeAspect="1"/>
          </p:cNvPicPr>
          <p:nvPr/>
        </p:nvPicPr>
        <p:blipFill>
          <a:blip r:embed="rId2"/>
          <a:stretch>
            <a:fillRect/>
          </a:stretch>
        </p:blipFill>
        <p:spPr>
          <a:xfrm>
            <a:off x="0" y="2538412"/>
            <a:ext cx="7800975" cy="4225459"/>
          </a:xfrm>
          <a:prstGeom prst="rect">
            <a:avLst/>
          </a:prstGeom>
        </p:spPr>
      </p:pic>
      <p:sp>
        <p:nvSpPr>
          <p:cNvPr id="5" name="TextBox 4"/>
          <p:cNvSpPr txBox="1"/>
          <p:nvPr/>
        </p:nvSpPr>
        <p:spPr>
          <a:xfrm>
            <a:off x="8269941" y="2864224"/>
            <a:ext cx="3738283" cy="3416320"/>
          </a:xfrm>
          <a:prstGeom prst="rect">
            <a:avLst/>
          </a:prstGeom>
          <a:noFill/>
        </p:spPr>
        <p:txBody>
          <a:bodyPr wrap="square" rtlCol="0">
            <a:spAutoFit/>
          </a:bodyPr>
          <a:lstStyle/>
          <a:p>
            <a:pPr marL="285750" indent="-285750">
              <a:buFont typeface="Wingdings" panose="05000000000000000000" pitchFamily="2" charset="2"/>
              <a:buChar char="ü"/>
            </a:pPr>
            <a:r>
              <a:rPr lang="id-ID" dirty="0"/>
              <a:t>Masing-masing code direpresentasikan dalam queue yang sudah diurutkan berdasarkan frekuensinya</a:t>
            </a:r>
          </a:p>
          <a:p>
            <a:pPr marL="285750" indent="-285750">
              <a:buFont typeface="Wingdings" panose="05000000000000000000" pitchFamily="2" charset="2"/>
              <a:buChar char="ü"/>
            </a:pPr>
            <a:r>
              <a:rPr lang="id-ID" dirty="0"/>
              <a:t>Pada setiap langkah, dua tree dengan frekuensi terendah di merge (leaves direpresentasikan dengan kotak yang berisi karakter beserta frekuensinya dan internal node direpresentasikan dengan lingkaran yang berisi total frekuensi dari leave nya)</a:t>
            </a:r>
          </a:p>
        </p:txBody>
      </p:sp>
    </p:spTree>
    <p:extLst>
      <p:ext uri="{BB962C8B-B14F-4D97-AF65-F5344CB8AC3E}">
        <p14:creationId xmlns:p14="http://schemas.microsoft.com/office/powerpoint/2010/main" val="295048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Pseudocode Huffman Code</a:t>
            </a:r>
          </a:p>
        </p:txBody>
      </p:sp>
      <p:pic>
        <p:nvPicPr>
          <p:cNvPr id="4" name="Picture 3"/>
          <p:cNvPicPr>
            <a:picLocks noChangeAspect="1"/>
          </p:cNvPicPr>
          <p:nvPr/>
        </p:nvPicPr>
        <p:blipFill>
          <a:blip r:embed="rId2"/>
          <a:stretch>
            <a:fillRect/>
          </a:stretch>
        </p:blipFill>
        <p:spPr>
          <a:xfrm>
            <a:off x="1199589" y="1894074"/>
            <a:ext cx="7979315" cy="3605773"/>
          </a:xfrm>
          <a:prstGeom prst="rect">
            <a:avLst/>
          </a:prstGeom>
        </p:spPr>
      </p:pic>
    </p:spTree>
    <p:extLst>
      <p:ext uri="{BB962C8B-B14F-4D97-AF65-F5344CB8AC3E}">
        <p14:creationId xmlns:p14="http://schemas.microsoft.com/office/powerpoint/2010/main" val="167737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KNAPSACK PROBLEM</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36884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Kompleksitas dari Huffman Code</a:t>
            </a:r>
          </a:p>
        </p:txBody>
      </p:sp>
      <p:sp>
        <p:nvSpPr>
          <p:cNvPr id="3" name="Content Placeholder 2"/>
          <p:cNvSpPr>
            <a:spLocks noGrp="1"/>
          </p:cNvSpPr>
          <p:nvPr>
            <p:ph idx="1"/>
          </p:nvPr>
        </p:nvSpPr>
        <p:spPr/>
        <p:txBody>
          <a:bodyPr>
            <a:normAutofit/>
          </a:bodyPr>
          <a:lstStyle/>
          <a:p>
            <a:pPr marL="363538" indent="-363538">
              <a:buFont typeface="Wingdings" panose="05000000000000000000" pitchFamily="2" charset="2"/>
              <a:buChar char="ü"/>
            </a:pPr>
            <a:r>
              <a:rPr lang="id-ID" sz="2800" dirty="0"/>
              <a:t>Misal diasumsikan Q diimplementasikan dengan binary min-heap (Chapter 6 Cormen) code pada line 2 mempunyai kompleksitas O(n) </a:t>
            </a:r>
          </a:p>
          <a:p>
            <a:pPr marL="363538" indent="-363538">
              <a:buFont typeface="Wingdings" panose="05000000000000000000" pitchFamily="2" charset="2"/>
              <a:buChar char="ü"/>
            </a:pPr>
            <a:r>
              <a:rPr lang="id-ID" sz="2800" dirty="0"/>
              <a:t>Loop pada baris 3-8 dilakukan sebanyak n-1 kali dan operasi HEAP (insert) dilakukan sebanyak lg n sehingga total untuk loop adalah n lg n</a:t>
            </a:r>
          </a:p>
          <a:p>
            <a:pPr marL="363538" indent="-363538">
              <a:buFont typeface="Wingdings" panose="05000000000000000000" pitchFamily="2" charset="2"/>
              <a:buChar char="ü"/>
            </a:pPr>
            <a:r>
              <a:rPr lang="id-ID" sz="2800" dirty="0"/>
              <a:t>Jadi kompleksitas huffman code O(n lg n)</a:t>
            </a:r>
          </a:p>
        </p:txBody>
      </p:sp>
    </p:spTree>
    <p:extLst>
      <p:ext uri="{BB962C8B-B14F-4D97-AF65-F5344CB8AC3E}">
        <p14:creationId xmlns:p14="http://schemas.microsoft.com/office/powerpoint/2010/main" val="299395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Jumlah Bit untuk Mengencode File</a:t>
            </a:r>
          </a:p>
        </p:txBody>
      </p:sp>
      <p:sp>
        <p:nvSpPr>
          <p:cNvPr id="3" name="Content Placeholder 2"/>
          <p:cNvSpPr>
            <a:spLocks noGrp="1"/>
          </p:cNvSpPr>
          <p:nvPr>
            <p:ph idx="1"/>
          </p:nvPr>
        </p:nvSpPr>
        <p:spPr>
          <a:xfrm>
            <a:off x="1097280" y="1845734"/>
            <a:ext cx="6742355" cy="2605242"/>
          </a:xfrm>
        </p:spPr>
        <p:txBody>
          <a:bodyPr/>
          <a:lstStyle/>
          <a:p>
            <a:pPr marL="363538" indent="-363538">
              <a:buFont typeface="Wingdings" panose="05000000000000000000" pitchFamily="2" charset="2"/>
              <a:buChar char="ü"/>
            </a:pPr>
            <a:r>
              <a:rPr lang="id-ID" dirty="0"/>
              <a:t>Jika kita sudah mempunyai tree T yang berhubungan dengan prefix code, kita dapat menghitung jumlah bit yang dibutuhkan untuk mengencode suatu file.</a:t>
            </a:r>
          </a:p>
          <a:p>
            <a:pPr marL="363538" indent="-363538">
              <a:buFont typeface="Wingdings" panose="05000000000000000000" pitchFamily="2" charset="2"/>
              <a:buChar char="ü"/>
            </a:pPr>
            <a:r>
              <a:rPr lang="id-ID" dirty="0"/>
              <a:t>Misal: untuk semua karakter c dalam daftar alphabet C, c.frek adalah frekuensi dari karakter c, d</a:t>
            </a:r>
            <a:r>
              <a:rPr lang="id-ID" baseline="-25000" dirty="0"/>
              <a:t>T</a:t>
            </a:r>
            <a:r>
              <a:rPr lang="id-ID" dirty="0"/>
              <a:t>(c) adalah kedalaman leave c dalam tree. Jadi d</a:t>
            </a:r>
            <a:r>
              <a:rPr lang="id-ID" baseline="-25000" dirty="0"/>
              <a:t>T</a:t>
            </a:r>
            <a:r>
              <a:rPr lang="id-ID" dirty="0"/>
              <a:t>(c) adalah panjang code dari karakter c.</a:t>
            </a:r>
          </a:p>
          <a:p>
            <a:pPr marL="363538" indent="-363538">
              <a:buFont typeface="Wingdings" panose="05000000000000000000" pitchFamily="2" charset="2"/>
              <a:buChar char="ü"/>
            </a:pPr>
            <a:r>
              <a:rPr lang="id-ID" dirty="0"/>
              <a:t>Jumlah bit atau cost dari T:</a:t>
            </a:r>
          </a:p>
          <a:p>
            <a:pPr marL="0" indent="0">
              <a:buNone/>
            </a:pPr>
            <a:endParaRPr lang="id-ID" dirty="0"/>
          </a:p>
        </p:txBody>
      </p:sp>
      <p:pic>
        <p:nvPicPr>
          <p:cNvPr id="4" name="Picture 3"/>
          <p:cNvPicPr>
            <a:picLocks noChangeAspect="1"/>
          </p:cNvPicPr>
          <p:nvPr/>
        </p:nvPicPr>
        <p:blipFill>
          <a:blip r:embed="rId2"/>
          <a:stretch>
            <a:fillRect/>
          </a:stretch>
        </p:blipFill>
        <p:spPr>
          <a:xfrm>
            <a:off x="9119347" y="2395326"/>
            <a:ext cx="2667000" cy="2924175"/>
          </a:xfrm>
          <a:prstGeom prst="rect">
            <a:avLst/>
          </a:prstGeom>
        </p:spPr>
      </p:pic>
      <p:pic>
        <p:nvPicPr>
          <p:cNvPr id="5" name="Picture 4"/>
          <p:cNvPicPr>
            <a:picLocks noChangeAspect="1"/>
          </p:cNvPicPr>
          <p:nvPr/>
        </p:nvPicPr>
        <p:blipFill>
          <a:blip r:embed="rId3"/>
          <a:stretch>
            <a:fillRect/>
          </a:stretch>
        </p:blipFill>
        <p:spPr>
          <a:xfrm>
            <a:off x="1987643" y="4450975"/>
            <a:ext cx="3066156" cy="868525"/>
          </a:xfrm>
          <a:prstGeom prst="rect">
            <a:avLst/>
          </a:prstGeom>
        </p:spPr>
      </p:pic>
    </p:spTree>
    <p:extLst>
      <p:ext uri="{BB962C8B-B14F-4D97-AF65-F5344CB8AC3E}">
        <p14:creationId xmlns:p14="http://schemas.microsoft.com/office/powerpoint/2010/main" val="236591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SMALL QUIZZ (1)</a:t>
            </a:r>
          </a:p>
        </p:txBody>
      </p:sp>
      <p:graphicFrame>
        <p:nvGraphicFramePr>
          <p:cNvPr id="4" name="Table 3"/>
          <p:cNvGraphicFramePr>
            <a:graphicFrameLocks noGrp="1"/>
          </p:cNvGraphicFramePr>
          <p:nvPr>
            <p:extLst>
              <p:ext uri="{D42A27DB-BD31-4B8C-83A1-F6EECF244321}">
                <p14:modId xmlns:p14="http://schemas.microsoft.com/office/powerpoint/2010/main" val="2049694834"/>
              </p:ext>
            </p:extLst>
          </p:nvPr>
        </p:nvGraphicFramePr>
        <p:xfrm>
          <a:off x="1097280" y="2710243"/>
          <a:ext cx="10058400" cy="1920240"/>
        </p:xfrm>
        <a:graphic>
          <a:graphicData uri="http://schemas.openxmlformats.org/drawingml/2006/table">
            <a:tbl>
              <a:tblPr/>
              <a:tblGrid>
                <a:gridCol w="10058400">
                  <a:extLst>
                    <a:ext uri="{9D8B030D-6E8A-4147-A177-3AD203B41FA5}">
                      <a16:colId xmlns:a16="http://schemas.microsoft.com/office/drawing/2014/main" val="20000"/>
                    </a:ext>
                  </a:extLst>
                </a:gridCol>
              </a:tblGrid>
              <a:tr h="0">
                <a:tc>
                  <a:txBody>
                    <a:bodyPr/>
                    <a:lstStyle/>
                    <a:p>
                      <a:r>
                        <a:rPr lang="id-ID" dirty="0"/>
                        <a:t>character   Frequency</a:t>
                      </a:r>
                    </a:p>
                    <a:p>
                      <a:r>
                        <a:rPr lang="id-ID" dirty="0"/>
                        <a:t>    a           5</a:t>
                      </a:r>
                    </a:p>
                    <a:p>
                      <a:r>
                        <a:rPr lang="id-ID" dirty="0"/>
                        <a:t>    b           9</a:t>
                      </a:r>
                    </a:p>
                    <a:p>
                      <a:r>
                        <a:rPr lang="id-ID" dirty="0"/>
                        <a:t>    c           12</a:t>
                      </a:r>
                    </a:p>
                    <a:p>
                      <a:r>
                        <a:rPr lang="id-ID" dirty="0"/>
                        <a:t>    d           13</a:t>
                      </a:r>
                    </a:p>
                    <a:p>
                      <a:r>
                        <a:rPr lang="id-ID" dirty="0"/>
                        <a:t>    e           16</a:t>
                      </a:r>
                    </a:p>
                    <a:p>
                      <a:r>
                        <a:rPr lang="id-ID" dirty="0"/>
                        <a:t>    f           45</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1097280" y="1737360"/>
            <a:ext cx="9631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dirty="0">
                <a:ln>
                  <a:noFill/>
                </a:ln>
                <a:solidFill>
                  <a:schemeClr val="tx1"/>
                </a:solidFill>
                <a:effectLst/>
                <a:latin typeface="Arial" panose="020B0604020202020204" pitchFamily="34" charset="0"/>
              </a:rPr>
              <a:t>A networking company uses a compression technique to encode the message before transmitting over the network. Suppose the message contains the following characters with their frequency: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097280" y="4731435"/>
            <a:ext cx="9631998" cy="369332"/>
          </a:xfrm>
          <a:prstGeom prst="rect">
            <a:avLst/>
          </a:prstGeom>
        </p:spPr>
        <p:txBody>
          <a:bodyPr wrap="square">
            <a:spAutoFit/>
          </a:bodyPr>
          <a:lstStyle/>
          <a:p>
            <a:r>
              <a:rPr lang="en-US" dirty="0"/>
              <a:t>If the compression technique used is Huffman Coding, how many bits will be saved in the message?</a:t>
            </a:r>
            <a:endParaRPr lang="id-ID" dirty="0"/>
          </a:p>
        </p:txBody>
      </p:sp>
      <p:sp>
        <p:nvSpPr>
          <p:cNvPr id="7" name="TextBox 6"/>
          <p:cNvSpPr txBox="1"/>
          <p:nvPr/>
        </p:nvSpPr>
        <p:spPr>
          <a:xfrm>
            <a:off x="1097280" y="5234034"/>
            <a:ext cx="6323591" cy="369332"/>
          </a:xfrm>
          <a:prstGeom prst="rect">
            <a:avLst/>
          </a:prstGeom>
          <a:noFill/>
        </p:spPr>
        <p:txBody>
          <a:bodyPr wrap="none" rtlCol="0">
            <a:spAutoFit/>
          </a:bodyPr>
          <a:lstStyle/>
          <a:p>
            <a:r>
              <a:rPr lang="id-ID" dirty="0"/>
              <a:t>A. 224		B. 800		C. 576		D. 324</a:t>
            </a:r>
          </a:p>
        </p:txBody>
      </p:sp>
    </p:spTree>
    <p:extLst>
      <p:ext uri="{BB962C8B-B14F-4D97-AF65-F5344CB8AC3E}">
        <p14:creationId xmlns:p14="http://schemas.microsoft.com/office/powerpoint/2010/main" val="183391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SMALL QUIZ (2)</a:t>
            </a:r>
          </a:p>
        </p:txBody>
      </p:sp>
      <p:sp>
        <p:nvSpPr>
          <p:cNvPr id="3" name="Content Placeholder 2"/>
          <p:cNvSpPr>
            <a:spLocks noGrp="1"/>
          </p:cNvSpPr>
          <p:nvPr>
            <p:ph idx="1"/>
          </p:nvPr>
        </p:nvSpPr>
        <p:spPr/>
        <p:txBody>
          <a:bodyPr/>
          <a:lstStyle/>
          <a:p>
            <a:r>
              <a:rPr lang="en-US" sz="2400" dirty="0"/>
              <a:t>What is the time complexity of Huffman Coding?</a:t>
            </a:r>
            <a:endParaRPr lang="id-ID" sz="2400" dirty="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817944442"/>
              </p:ext>
            </p:extLst>
          </p:nvPr>
        </p:nvGraphicFramePr>
        <p:xfrm>
          <a:off x="1280157" y="2702561"/>
          <a:ext cx="3860802" cy="1828800"/>
        </p:xfrm>
        <a:graphic>
          <a:graphicData uri="http://schemas.openxmlformats.org/drawingml/2006/table">
            <a:tbl>
              <a:tblPr/>
              <a:tblGrid>
                <a:gridCol w="508003">
                  <a:extLst>
                    <a:ext uri="{9D8B030D-6E8A-4147-A177-3AD203B41FA5}">
                      <a16:colId xmlns:a16="http://schemas.microsoft.com/office/drawing/2014/main" val="20000"/>
                    </a:ext>
                  </a:extLst>
                </a:gridCol>
                <a:gridCol w="3352799">
                  <a:extLst>
                    <a:ext uri="{9D8B030D-6E8A-4147-A177-3AD203B41FA5}">
                      <a16:colId xmlns:a16="http://schemas.microsoft.com/office/drawing/2014/main" val="20001"/>
                    </a:ext>
                  </a:extLst>
                </a:gridCol>
              </a:tblGrid>
              <a:tr h="375126">
                <a:tc>
                  <a:txBody>
                    <a:bodyPr/>
                    <a:lstStyle/>
                    <a:p>
                      <a:r>
                        <a:rPr lang="id-ID" sz="2400" dirty="0"/>
                        <a:t>A</a:t>
                      </a:r>
                    </a:p>
                  </a:txBody>
                  <a:tcPr anchor="ctr">
                    <a:lnL>
                      <a:noFill/>
                    </a:lnL>
                    <a:lnR>
                      <a:noFill/>
                    </a:lnR>
                    <a:lnT>
                      <a:noFill/>
                    </a:lnT>
                    <a:lnB>
                      <a:noFill/>
                    </a:lnB>
                  </a:tcPr>
                </a:tc>
                <a:tc>
                  <a:txBody>
                    <a:bodyPr/>
                    <a:lstStyle/>
                    <a:p>
                      <a:pPr marL="0" indent="0"/>
                      <a:r>
                        <a:rPr lang="id-ID" sz="2400" dirty="0"/>
                        <a:t>O(N)</a:t>
                      </a:r>
                    </a:p>
                  </a:txBody>
                  <a:tcPr anchor="ctr">
                    <a:lnL>
                      <a:noFill/>
                    </a:lnL>
                    <a:lnR>
                      <a:noFill/>
                    </a:lnR>
                    <a:lnT>
                      <a:noFill/>
                    </a:lnT>
                    <a:lnB>
                      <a:noFill/>
                    </a:lnB>
                  </a:tcPr>
                </a:tc>
                <a:extLst>
                  <a:ext uri="{0D108BD9-81ED-4DB2-BD59-A6C34878D82A}">
                    <a16:rowId xmlns:a16="http://schemas.microsoft.com/office/drawing/2014/main" val="10000"/>
                  </a:ext>
                </a:extLst>
              </a:tr>
              <a:tr h="417353">
                <a:tc>
                  <a:txBody>
                    <a:bodyPr/>
                    <a:lstStyle/>
                    <a:p>
                      <a:r>
                        <a:rPr lang="id-ID" sz="2400" dirty="0">
                          <a:effectLst/>
                        </a:rPr>
                        <a:t>B</a:t>
                      </a:r>
                    </a:p>
                  </a:txBody>
                  <a:tcPr anchor="ctr">
                    <a:lnL>
                      <a:noFill/>
                    </a:lnL>
                    <a:lnR>
                      <a:noFill/>
                    </a:lnR>
                    <a:lnT>
                      <a:noFill/>
                    </a:lnT>
                    <a:lnB>
                      <a:noFill/>
                    </a:lnB>
                  </a:tcPr>
                </a:tc>
                <a:tc>
                  <a:txBody>
                    <a:bodyPr/>
                    <a:lstStyle/>
                    <a:p>
                      <a:r>
                        <a:rPr lang="id-ID" sz="2400"/>
                        <a:t>O(NlogN)</a:t>
                      </a:r>
                    </a:p>
                  </a:txBody>
                  <a:tcPr anchor="ctr">
                    <a:lnL>
                      <a:noFill/>
                    </a:lnL>
                    <a:lnR>
                      <a:noFill/>
                    </a:lnR>
                    <a:lnT>
                      <a:noFill/>
                    </a:lnT>
                    <a:lnB>
                      <a:noFill/>
                    </a:lnB>
                  </a:tcPr>
                </a:tc>
                <a:extLst>
                  <a:ext uri="{0D108BD9-81ED-4DB2-BD59-A6C34878D82A}">
                    <a16:rowId xmlns:a16="http://schemas.microsoft.com/office/drawing/2014/main" val="10001"/>
                  </a:ext>
                </a:extLst>
              </a:tr>
              <a:tr h="375126">
                <a:tc>
                  <a:txBody>
                    <a:bodyPr/>
                    <a:lstStyle/>
                    <a:p>
                      <a:r>
                        <a:rPr lang="id-ID" sz="2400" dirty="0"/>
                        <a:t>C</a:t>
                      </a:r>
                    </a:p>
                  </a:txBody>
                  <a:tcPr anchor="ctr">
                    <a:lnL>
                      <a:noFill/>
                    </a:lnL>
                    <a:lnR>
                      <a:noFill/>
                    </a:lnR>
                    <a:lnT>
                      <a:noFill/>
                    </a:lnT>
                    <a:lnB>
                      <a:noFill/>
                    </a:lnB>
                  </a:tcPr>
                </a:tc>
                <a:tc>
                  <a:txBody>
                    <a:bodyPr/>
                    <a:lstStyle/>
                    <a:p>
                      <a:r>
                        <a:rPr lang="id-ID" sz="2400" dirty="0"/>
                        <a:t>O(N(logN)^2)</a:t>
                      </a:r>
                    </a:p>
                  </a:txBody>
                  <a:tcPr anchor="ctr">
                    <a:lnL>
                      <a:noFill/>
                    </a:lnL>
                    <a:lnR>
                      <a:noFill/>
                    </a:lnR>
                    <a:lnT>
                      <a:noFill/>
                    </a:lnT>
                    <a:lnB>
                      <a:noFill/>
                    </a:lnB>
                  </a:tcPr>
                </a:tc>
                <a:extLst>
                  <a:ext uri="{0D108BD9-81ED-4DB2-BD59-A6C34878D82A}">
                    <a16:rowId xmlns:a16="http://schemas.microsoft.com/office/drawing/2014/main" val="10002"/>
                  </a:ext>
                </a:extLst>
              </a:tr>
              <a:tr h="375126">
                <a:tc>
                  <a:txBody>
                    <a:bodyPr/>
                    <a:lstStyle/>
                    <a:p>
                      <a:r>
                        <a:rPr lang="id-ID" sz="2400" dirty="0">
                          <a:effectLst/>
                        </a:rPr>
                        <a:t>D</a:t>
                      </a:r>
                    </a:p>
                  </a:txBody>
                  <a:tcPr anchor="ctr">
                    <a:lnL>
                      <a:noFill/>
                    </a:lnL>
                    <a:lnR>
                      <a:noFill/>
                    </a:lnR>
                    <a:lnT>
                      <a:noFill/>
                    </a:lnT>
                    <a:lnB>
                      <a:noFill/>
                    </a:lnB>
                  </a:tcPr>
                </a:tc>
                <a:tc>
                  <a:txBody>
                    <a:bodyPr/>
                    <a:lstStyle/>
                    <a:p>
                      <a:r>
                        <a:rPr lang="id-ID" sz="2400" dirty="0"/>
                        <a:t>O(N^2)</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933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SMALL QUIZ (3)</a:t>
            </a:r>
          </a:p>
        </p:txBody>
      </p:sp>
      <p:sp>
        <p:nvSpPr>
          <p:cNvPr id="3" name="Content Placeholder 2"/>
          <p:cNvSpPr>
            <a:spLocks noGrp="1"/>
          </p:cNvSpPr>
          <p:nvPr>
            <p:ph idx="1"/>
          </p:nvPr>
        </p:nvSpPr>
        <p:spPr/>
        <p:txBody>
          <a:bodyPr/>
          <a:lstStyle/>
          <a:p>
            <a:r>
              <a:rPr lang="en-US" sz="2400" dirty="0"/>
              <a:t>In question #</a:t>
            </a:r>
            <a:r>
              <a:rPr lang="id-ID" sz="2400" dirty="0"/>
              <a:t>1</a:t>
            </a:r>
            <a:r>
              <a:rPr lang="en-US" sz="2400" dirty="0"/>
              <a:t>, which of the following represents the word </a:t>
            </a:r>
            <a:r>
              <a:rPr lang="en-US" sz="2400" i="1" dirty="0"/>
              <a:t>"dead"</a:t>
            </a:r>
            <a:r>
              <a:rPr lang="en-US" sz="2400" dirty="0"/>
              <a:t>?</a:t>
            </a:r>
            <a:endParaRPr lang="id-ID" sz="2400" dirty="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1657726261"/>
              </p:ext>
            </p:extLst>
          </p:nvPr>
        </p:nvGraphicFramePr>
        <p:xfrm>
          <a:off x="1097280" y="2557145"/>
          <a:ext cx="3698557" cy="1828800"/>
        </p:xfrm>
        <a:graphic>
          <a:graphicData uri="http://schemas.openxmlformats.org/drawingml/2006/table">
            <a:tbl>
              <a:tblPr/>
              <a:tblGrid>
                <a:gridCol w="388652">
                  <a:extLst>
                    <a:ext uri="{9D8B030D-6E8A-4147-A177-3AD203B41FA5}">
                      <a16:colId xmlns:a16="http://schemas.microsoft.com/office/drawing/2014/main" val="20000"/>
                    </a:ext>
                  </a:extLst>
                </a:gridCol>
                <a:gridCol w="3309905">
                  <a:extLst>
                    <a:ext uri="{9D8B030D-6E8A-4147-A177-3AD203B41FA5}">
                      <a16:colId xmlns:a16="http://schemas.microsoft.com/office/drawing/2014/main" val="20001"/>
                    </a:ext>
                  </a:extLst>
                </a:gridCol>
              </a:tblGrid>
              <a:tr h="0">
                <a:tc>
                  <a:txBody>
                    <a:bodyPr/>
                    <a:lstStyle/>
                    <a:p>
                      <a:r>
                        <a:rPr lang="id-ID" sz="2400" dirty="0"/>
                        <a:t>A</a:t>
                      </a: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2400" dirty="0"/>
                        <a:t>1011111100101</a:t>
                      </a:r>
                    </a:p>
                  </a:txBody>
                  <a:tcP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id-ID" sz="2400"/>
                        <a:t>B</a:t>
                      </a:r>
                    </a:p>
                  </a:txBody>
                  <a:tcPr anchor="ctr">
                    <a:lnL>
                      <a:noFill/>
                    </a:lnL>
                    <a:lnR>
                      <a:noFill/>
                    </a:lnR>
                    <a:lnT>
                      <a:noFill/>
                    </a:lnT>
                    <a:lnB>
                      <a:noFill/>
                    </a:lnB>
                  </a:tcPr>
                </a:tc>
                <a:tc>
                  <a:txBody>
                    <a:bodyPr/>
                    <a:lstStyle/>
                    <a:p>
                      <a:r>
                        <a:rPr lang="id-ID" sz="2400" dirty="0"/>
                        <a:t>0100000011010</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id-ID" sz="2400"/>
                        <a:t>C</a:t>
                      </a:r>
                    </a:p>
                  </a:txBody>
                  <a:tcPr anchor="ctr">
                    <a:lnL>
                      <a:noFill/>
                    </a:lnL>
                    <a:lnR>
                      <a:noFill/>
                    </a:lnR>
                    <a:lnT>
                      <a:noFill/>
                    </a:lnT>
                    <a:lnB>
                      <a:noFill/>
                    </a:lnB>
                  </a:tcPr>
                </a:tc>
                <a:tc>
                  <a:txBody>
                    <a:bodyPr/>
                    <a:lstStyle/>
                    <a:p>
                      <a:r>
                        <a:rPr lang="id-ID" sz="2400"/>
                        <a:t>Both A and B</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id-ID" sz="2400"/>
                        <a:t>D</a:t>
                      </a:r>
                    </a:p>
                  </a:txBody>
                  <a:tcPr anchor="ctr">
                    <a:lnL>
                      <a:noFill/>
                    </a:lnL>
                    <a:lnR>
                      <a:noFill/>
                    </a:lnR>
                    <a:lnT>
                      <a:noFill/>
                    </a:lnT>
                    <a:lnB>
                      <a:noFill/>
                    </a:lnB>
                  </a:tcPr>
                </a:tc>
                <a:tc>
                  <a:txBody>
                    <a:bodyPr/>
                    <a:lstStyle/>
                    <a:p>
                      <a:r>
                        <a:rPr lang="id-ID" sz="2400" dirty="0"/>
                        <a:t>None of these</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2158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SMALL QUIZ (4)</a:t>
            </a:r>
          </a:p>
        </p:txBody>
      </p:sp>
      <p:sp>
        <p:nvSpPr>
          <p:cNvPr id="3" name="Content Placeholder 2"/>
          <p:cNvSpPr>
            <a:spLocks noGrp="1"/>
          </p:cNvSpPr>
          <p:nvPr>
            <p:ph idx="1"/>
          </p:nvPr>
        </p:nvSpPr>
        <p:spPr/>
        <p:txBody>
          <a:bodyPr/>
          <a:lstStyle/>
          <a:p>
            <a:r>
              <a:rPr lang="en-US" sz="2400" dirty="0"/>
              <a:t>Which of the following is true about Huffman Coding.</a:t>
            </a:r>
            <a:endParaRPr lang="id-ID" sz="2400" dirty="0"/>
          </a:p>
          <a:p>
            <a:endParaRPr lang="id-ID" dirty="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4245189635"/>
              </p:ext>
            </p:extLst>
          </p:nvPr>
        </p:nvGraphicFramePr>
        <p:xfrm>
          <a:off x="1096963" y="2851785"/>
          <a:ext cx="9672637" cy="1828800"/>
        </p:xfrm>
        <a:graphic>
          <a:graphicData uri="http://schemas.openxmlformats.org/drawingml/2006/table">
            <a:tbl>
              <a:tblPr/>
              <a:tblGrid>
                <a:gridCol w="781932">
                  <a:extLst>
                    <a:ext uri="{9D8B030D-6E8A-4147-A177-3AD203B41FA5}">
                      <a16:colId xmlns:a16="http://schemas.microsoft.com/office/drawing/2014/main" val="20000"/>
                    </a:ext>
                  </a:extLst>
                </a:gridCol>
                <a:gridCol w="8890705">
                  <a:extLst>
                    <a:ext uri="{9D8B030D-6E8A-4147-A177-3AD203B41FA5}">
                      <a16:colId xmlns:a16="http://schemas.microsoft.com/office/drawing/2014/main" val="20001"/>
                    </a:ext>
                  </a:extLst>
                </a:gridCol>
              </a:tblGrid>
              <a:tr h="0">
                <a:tc>
                  <a:txBody>
                    <a:bodyPr/>
                    <a:lstStyle/>
                    <a:p>
                      <a:r>
                        <a:rPr lang="id-ID" sz="2400" dirty="0"/>
                        <a:t>A</a:t>
                      </a:r>
                    </a:p>
                  </a:txBody>
                  <a:tcPr anchor="ctr">
                    <a:lnL>
                      <a:noFill/>
                    </a:lnL>
                    <a:lnR>
                      <a:noFill/>
                    </a:lnR>
                    <a:lnT>
                      <a:noFill/>
                    </a:lnT>
                    <a:lnB>
                      <a:noFill/>
                    </a:lnB>
                  </a:tcPr>
                </a:tc>
                <a:tc>
                  <a:txBody>
                    <a:bodyPr/>
                    <a:lstStyle/>
                    <a:p>
                      <a:r>
                        <a:rPr lang="en-US" sz="2400" dirty="0"/>
                        <a:t>Huffman coding may become </a:t>
                      </a:r>
                      <a:r>
                        <a:rPr lang="en-US" sz="2400" dirty="0" err="1"/>
                        <a:t>lossy</a:t>
                      </a:r>
                      <a:r>
                        <a:rPr lang="en-US" sz="2400" dirty="0"/>
                        <a:t> in some cases</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id-ID" sz="2400"/>
                        <a:t>B</a:t>
                      </a:r>
                    </a:p>
                  </a:txBody>
                  <a:tcPr anchor="ctr">
                    <a:lnL>
                      <a:noFill/>
                    </a:lnL>
                    <a:lnR>
                      <a:noFill/>
                    </a:lnR>
                    <a:lnT>
                      <a:noFill/>
                    </a:lnT>
                    <a:lnB>
                      <a:noFill/>
                    </a:lnB>
                  </a:tcPr>
                </a:tc>
                <a:tc>
                  <a:txBody>
                    <a:bodyPr/>
                    <a:lstStyle/>
                    <a:p>
                      <a:r>
                        <a:rPr lang="en-US" sz="2400" dirty="0"/>
                        <a:t>Huffman Codes may not be optimal lossless codes in some cases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id-ID" sz="2400" dirty="0">
                          <a:effectLst/>
                        </a:rPr>
                        <a:t>C</a:t>
                      </a:r>
                    </a:p>
                  </a:txBody>
                  <a:tcPr anchor="ctr">
                    <a:lnL>
                      <a:noFill/>
                    </a:lnL>
                    <a:lnR>
                      <a:noFill/>
                    </a:lnR>
                    <a:lnT>
                      <a:noFill/>
                    </a:lnT>
                    <a:lnB>
                      <a:noFill/>
                    </a:lnB>
                  </a:tcPr>
                </a:tc>
                <a:tc>
                  <a:txBody>
                    <a:bodyPr/>
                    <a:lstStyle/>
                    <a:p>
                      <a:r>
                        <a:rPr lang="en-US" sz="2400" dirty="0"/>
                        <a:t>In Huffman coding, no code is prefix of any other code.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id-ID" sz="2400" dirty="0">
                          <a:effectLst/>
                        </a:rPr>
                        <a:t>D</a:t>
                      </a:r>
                    </a:p>
                  </a:txBody>
                  <a:tcPr anchor="ctr">
                    <a:lnL>
                      <a:noFill/>
                    </a:lnL>
                    <a:lnR>
                      <a:noFill/>
                    </a:lnR>
                    <a:lnT>
                      <a:noFill/>
                    </a:lnT>
                    <a:lnB>
                      <a:noFill/>
                    </a:lnB>
                  </a:tcPr>
                </a:tc>
                <a:tc>
                  <a:txBody>
                    <a:bodyPr/>
                    <a:lstStyle/>
                    <a:p>
                      <a:r>
                        <a:rPr lang="id-ID" sz="2400" dirty="0"/>
                        <a:t>All of the above</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469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SMALL QUIZ (5)</a:t>
            </a:r>
          </a:p>
        </p:txBody>
      </p:sp>
      <p:sp>
        <p:nvSpPr>
          <p:cNvPr id="3" name="Content Placeholder 2"/>
          <p:cNvSpPr>
            <a:spLocks noGrp="1"/>
          </p:cNvSpPr>
          <p:nvPr>
            <p:ph idx="1"/>
          </p:nvPr>
        </p:nvSpPr>
        <p:spPr>
          <a:xfrm>
            <a:off x="1097280" y="1845734"/>
            <a:ext cx="10058400" cy="856826"/>
          </a:xfrm>
        </p:spPr>
        <p:txBody>
          <a:bodyPr>
            <a:noAutofit/>
          </a:bodyPr>
          <a:lstStyle/>
          <a:p>
            <a:r>
              <a:rPr lang="en-US" sz="2400" dirty="0"/>
              <a:t>Suppose the letters a, b, c, d, e, f have probabilities 1/2, 1/4, 1/8, 1/16, 1/32, 1/32 respectively. Which of the following is the Huffman code for the letter a, b, c, d, e, f? </a:t>
            </a:r>
            <a:endParaRPr lang="id-ID" sz="2400" dirty="0"/>
          </a:p>
        </p:txBody>
      </p:sp>
      <p:graphicFrame>
        <p:nvGraphicFramePr>
          <p:cNvPr id="4" name="Table 3"/>
          <p:cNvGraphicFramePr>
            <a:graphicFrameLocks noGrp="1"/>
          </p:cNvGraphicFramePr>
          <p:nvPr>
            <p:extLst>
              <p:ext uri="{D42A27DB-BD31-4B8C-83A1-F6EECF244321}">
                <p14:modId xmlns:p14="http://schemas.microsoft.com/office/powerpoint/2010/main" val="2423713333"/>
              </p:ext>
            </p:extLst>
          </p:nvPr>
        </p:nvGraphicFramePr>
        <p:xfrm>
          <a:off x="1096963" y="3126105"/>
          <a:ext cx="5161597" cy="1828800"/>
        </p:xfrm>
        <a:graphic>
          <a:graphicData uri="http://schemas.openxmlformats.org/drawingml/2006/table">
            <a:tbl>
              <a:tblPr/>
              <a:tblGrid>
                <a:gridCol w="385979">
                  <a:extLst>
                    <a:ext uri="{9D8B030D-6E8A-4147-A177-3AD203B41FA5}">
                      <a16:colId xmlns:a16="http://schemas.microsoft.com/office/drawing/2014/main" val="20000"/>
                    </a:ext>
                  </a:extLst>
                </a:gridCol>
                <a:gridCol w="4775618">
                  <a:extLst>
                    <a:ext uri="{9D8B030D-6E8A-4147-A177-3AD203B41FA5}">
                      <a16:colId xmlns:a16="http://schemas.microsoft.com/office/drawing/2014/main" val="20001"/>
                    </a:ext>
                  </a:extLst>
                </a:gridCol>
              </a:tblGrid>
              <a:tr h="0">
                <a:tc>
                  <a:txBody>
                    <a:bodyPr/>
                    <a:lstStyle/>
                    <a:p>
                      <a:r>
                        <a:rPr lang="id-ID" dirty="0"/>
                        <a:t>A</a:t>
                      </a: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2400" dirty="0"/>
                        <a:t>0, 10, 110, 1110, 11110, 11111 </a:t>
                      </a:r>
                    </a:p>
                  </a:txBody>
                  <a:tcP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id-ID"/>
                        <a:t>B</a:t>
                      </a:r>
                    </a:p>
                  </a:txBody>
                  <a:tcPr anchor="ctr">
                    <a:lnL>
                      <a:noFill/>
                    </a:lnL>
                    <a:lnR>
                      <a:noFill/>
                    </a:lnR>
                    <a:lnT>
                      <a:noFill/>
                    </a:lnT>
                    <a:lnB>
                      <a:noFill/>
                    </a:lnB>
                  </a:tcPr>
                </a:tc>
                <a:tc>
                  <a:txBody>
                    <a:bodyPr/>
                    <a:lstStyle/>
                    <a:p>
                      <a:r>
                        <a:rPr lang="id-ID" sz="2400"/>
                        <a:t>11, 10, 011, 010, 001, 000</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id-ID"/>
                        <a:t>C</a:t>
                      </a:r>
                    </a:p>
                  </a:txBody>
                  <a:tcPr anchor="ctr">
                    <a:lnL>
                      <a:noFill/>
                    </a:lnL>
                    <a:lnR>
                      <a:noFill/>
                    </a:lnR>
                    <a:lnT>
                      <a:noFill/>
                    </a:lnT>
                    <a:lnB>
                      <a:noFill/>
                    </a:lnB>
                  </a:tcPr>
                </a:tc>
                <a:tc>
                  <a:txBody>
                    <a:bodyPr/>
                    <a:lstStyle/>
                    <a:p>
                      <a:r>
                        <a:rPr lang="id-ID" sz="2400"/>
                        <a:t>11, 10, 01, 001, 0001, 0000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id-ID" dirty="0">
                          <a:effectLst/>
                        </a:rPr>
                        <a:t>D</a:t>
                      </a:r>
                    </a:p>
                  </a:txBody>
                  <a:tcPr anchor="ctr">
                    <a:lnL>
                      <a:noFill/>
                    </a:lnL>
                    <a:lnR>
                      <a:noFill/>
                    </a:lnR>
                    <a:lnT>
                      <a:noFill/>
                    </a:lnT>
                    <a:lnB>
                      <a:noFill/>
                    </a:lnB>
                  </a:tcPr>
                </a:tc>
                <a:tc>
                  <a:txBody>
                    <a:bodyPr/>
                    <a:lstStyle/>
                    <a:p>
                      <a:r>
                        <a:rPr lang="id-ID" sz="2400" dirty="0"/>
                        <a:t>110, 100, 010, 000, 001, 111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534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0-1 Knapsack VS Fractional Knapsack</a:t>
            </a:r>
          </a:p>
        </p:txBody>
      </p:sp>
      <p:sp>
        <p:nvSpPr>
          <p:cNvPr id="3" name="Text Placeholder 2"/>
          <p:cNvSpPr>
            <a:spLocks noGrp="1"/>
          </p:cNvSpPr>
          <p:nvPr>
            <p:ph type="body" idx="1"/>
          </p:nvPr>
        </p:nvSpPr>
        <p:spPr/>
        <p:txBody>
          <a:bodyPr/>
          <a:lstStyle/>
          <a:p>
            <a:r>
              <a:rPr lang="id-ID" dirty="0"/>
              <a:t>0-1 KNAPSACK</a:t>
            </a:r>
          </a:p>
        </p:txBody>
      </p:sp>
      <p:sp>
        <p:nvSpPr>
          <p:cNvPr id="4" name="Content Placeholder 3"/>
          <p:cNvSpPr>
            <a:spLocks noGrp="1"/>
          </p:cNvSpPr>
          <p:nvPr>
            <p:ph sz="half" idx="2"/>
          </p:nvPr>
        </p:nvSpPr>
        <p:spPr/>
        <p:txBody>
          <a:bodyPr/>
          <a:lstStyle/>
          <a:p>
            <a:pPr marL="357188" indent="-357188">
              <a:buFont typeface="Wingdings" panose="05000000000000000000" pitchFamily="2" charset="2"/>
              <a:buChar char="ü"/>
              <a:tabLst>
                <a:tab pos="357188" algn="l"/>
              </a:tabLst>
            </a:pPr>
            <a:r>
              <a:rPr lang="id-ID" dirty="0"/>
              <a:t>Keputusan terhadap suatu objek hanya dua yaitu dipilih (1) atau tidak dipilih (0)</a:t>
            </a:r>
          </a:p>
          <a:p>
            <a:pPr marL="357188" indent="-357188">
              <a:buFont typeface="Wingdings" panose="05000000000000000000" pitchFamily="2" charset="2"/>
              <a:buChar char="ü"/>
              <a:tabLst>
                <a:tab pos="357188" algn="l"/>
              </a:tabLst>
            </a:pPr>
            <a:r>
              <a:rPr lang="id-ID" dirty="0"/>
              <a:t>Contoh barang: emas batangan</a:t>
            </a:r>
          </a:p>
        </p:txBody>
      </p:sp>
      <p:sp>
        <p:nvSpPr>
          <p:cNvPr id="5" name="Text Placeholder 4"/>
          <p:cNvSpPr>
            <a:spLocks noGrp="1"/>
          </p:cNvSpPr>
          <p:nvPr>
            <p:ph type="body" sz="quarter" idx="3"/>
          </p:nvPr>
        </p:nvSpPr>
        <p:spPr/>
        <p:txBody>
          <a:bodyPr/>
          <a:lstStyle/>
          <a:p>
            <a:r>
              <a:rPr lang="id-ID" dirty="0"/>
              <a:t>FRACTIONAL KNAPSACK</a:t>
            </a:r>
          </a:p>
        </p:txBody>
      </p:sp>
      <p:sp>
        <p:nvSpPr>
          <p:cNvPr id="6" name="Content Placeholder 5"/>
          <p:cNvSpPr>
            <a:spLocks noGrp="1"/>
          </p:cNvSpPr>
          <p:nvPr>
            <p:ph sz="quarter" idx="4"/>
          </p:nvPr>
        </p:nvSpPr>
        <p:spPr/>
        <p:txBody>
          <a:bodyPr/>
          <a:lstStyle/>
          <a:p>
            <a:pPr marL="357188" indent="-357188">
              <a:buFont typeface="Wingdings" panose="05000000000000000000" pitchFamily="2" charset="2"/>
              <a:buChar char="ü"/>
            </a:pPr>
            <a:r>
              <a:rPr lang="id-ID" dirty="0"/>
              <a:t>Suatu objek bisa diambil sebagian dan sebagian lainnya bisa ditinggal</a:t>
            </a:r>
          </a:p>
          <a:p>
            <a:pPr marL="357188" indent="-357188">
              <a:buFont typeface="Wingdings" panose="05000000000000000000" pitchFamily="2" charset="2"/>
              <a:buChar char="ü"/>
            </a:pPr>
            <a:r>
              <a:rPr lang="id-ID" dirty="0"/>
              <a:t>Contoh barang: serbuk emas</a:t>
            </a:r>
          </a:p>
        </p:txBody>
      </p:sp>
    </p:spTree>
    <p:extLst>
      <p:ext uri="{BB962C8B-B14F-4D97-AF65-F5344CB8AC3E}">
        <p14:creationId xmlns:p14="http://schemas.microsoft.com/office/powerpoint/2010/main" val="138059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0-1 Knapsack Problem</a:t>
            </a:r>
          </a:p>
        </p:txBody>
      </p:sp>
      <p:sp>
        <p:nvSpPr>
          <p:cNvPr id="3" name="Content Placeholder 2"/>
          <p:cNvSpPr>
            <a:spLocks noGrp="1"/>
          </p:cNvSpPr>
          <p:nvPr>
            <p:ph idx="1"/>
          </p:nvPr>
        </p:nvSpPr>
        <p:spPr/>
        <p:txBody>
          <a:bodyPr/>
          <a:lstStyle/>
          <a:p>
            <a:r>
              <a:rPr lang="id-ID" dirty="0"/>
              <a:t>Seorang pencuri yang mau mencuri sebuah toko, menemukan n buah barang. </a:t>
            </a:r>
          </a:p>
          <a:p>
            <a:r>
              <a:rPr lang="id-ID" dirty="0"/>
              <a:t>Barang ke </a:t>
            </a:r>
            <a:r>
              <a:rPr lang="id-ID" i="1" dirty="0"/>
              <a:t>i</a:t>
            </a:r>
            <a:r>
              <a:rPr lang="id-ID" dirty="0"/>
              <a:t> berharga </a:t>
            </a:r>
            <a:r>
              <a:rPr lang="id-ID" i="1" dirty="0"/>
              <a:t>v</a:t>
            </a:r>
            <a:r>
              <a:rPr lang="id-ID" i="1" baseline="-25000" dirty="0"/>
              <a:t>i</a:t>
            </a:r>
            <a:r>
              <a:rPr lang="id-ID" dirty="0"/>
              <a:t> dolar dan mempunyai berat </a:t>
            </a:r>
            <a:r>
              <a:rPr lang="id-ID" i="1" dirty="0"/>
              <a:t>w</a:t>
            </a:r>
            <a:r>
              <a:rPr lang="id-ID" i="1" baseline="-25000" dirty="0"/>
              <a:t>i</a:t>
            </a:r>
          </a:p>
          <a:p>
            <a:r>
              <a:rPr lang="id-ID" dirty="0"/>
              <a:t>Pencuri tersebut ingin mengambil barang yang bernilai sebanyak mungkin, namun karungnya hanya mampu membawa barang seberat </a:t>
            </a:r>
            <a:r>
              <a:rPr lang="id-ID" i="1" dirty="0"/>
              <a:t>W</a:t>
            </a:r>
            <a:r>
              <a:rPr lang="id-ID" dirty="0"/>
              <a:t>.</a:t>
            </a:r>
          </a:p>
          <a:p>
            <a:r>
              <a:rPr lang="id-ID" dirty="0"/>
              <a:t>Barang-barang yang mana saja yang harus ia bawa?</a:t>
            </a:r>
          </a:p>
        </p:txBody>
      </p:sp>
    </p:spTree>
    <p:extLst>
      <p:ext uri="{BB962C8B-B14F-4D97-AF65-F5344CB8AC3E}">
        <p14:creationId xmlns:p14="http://schemas.microsoft.com/office/powerpoint/2010/main" val="283222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Apakah Kasus Tersebut Bisa diselesaikan dengan Greedy?</a:t>
            </a:r>
          </a:p>
        </p:txBody>
      </p:sp>
      <p:sp>
        <p:nvSpPr>
          <p:cNvPr id="3" name="Content Placeholder 2"/>
          <p:cNvSpPr>
            <a:spLocks noGrp="1"/>
          </p:cNvSpPr>
          <p:nvPr>
            <p:ph idx="1"/>
          </p:nvPr>
        </p:nvSpPr>
        <p:spPr>
          <a:xfrm>
            <a:off x="1097280" y="1845733"/>
            <a:ext cx="10058400" cy="1405467"/>
          </a:xfrm>
        </p:spPr>
        <p:txBody>
          <a:bodyPr>
            <a:normAutofit/>
          </a:bodyPr>
          <a:lstStyle/>
          <a:p>
            <a:r>
              <a:rPr lang="id-ID" dirty="0"/>
              <a:t>Untuk menjawab pertanyaan tersebut maka kita harus membuktikan 2 hal yaitu </a:t>
            </a:r>
            <a:r>
              <a:rPr lang="id-ID" b="1" i="1" dirty="0"/>
              <a:t>Optimal substructure</a:t>
            </a:r>
            <a:r>
              <a:rPr lang="id-ID" dirty="0"/>
              <a:t> dan </a:t>
            </a:r>
            <a:r>
              <a:rPr lang="id-ID" b="1" i="1" dirty="0"/>
              <a:t>greedy choice property</a:t>
            </a:r>
          </a:p>
        </p:txBody>
      </p:sp>
      <p:pic>
        <p:nvPicPr>
          <p:cNvPr id="4" name="Picture 3"/>
          <p:cNvPicPr>
            <a:picLocks noChangeAspect="1"/>
          </p:cNvPicPr>
          <p:nvPr/>
        </p:nvPicPr>
        <p:blipFill>
          <a:blip r:embed="rId3"/>
          <a:stretch>
            <a:fillRect/>
          </a:stretch>
        </p:blipFill>
        <p:spPr>
          <a:xfrm>
            <a:off x="1361440" y="2975293"/>
            <a:ext cx="2790825" cy="2571750"/>
          </a:xfrm>
          <a:prstGeom prst="rect">
            <a:avLst/>
          </a:prstGeom>
        </p:spPr>
      </p:pic>
      <p:sp>
        <p:nvSpPr>
          <p:cNvPr id="7" name="TextBox 6"/>
          <p:cNvSpPr txBox="1"/>
          <p:nvPr/>
        </p:nvSpPr>
        <p:spPr>
          <a:xfrm>
            <a:off x="4490721" y="2804160"/>
            <a:ext cx="7396480" cy="3416320"/>
          </a:xfrm>
          <a:prstGeom prst="rect">
            <a:avLst/>
          </a:prstGeom>
          <a:noFill/>
        </p:spPr>
        <p:txBody>
          <a:bodyPr wrap="square" rtlCol="0">
            <a:spAutoFit/>
          </a:bodyPr>
          <a:lstStyle/>
          <a:p>
            <a:r>
              <a:rPr lang="id-ID" sz="2400" b="1" dirty="0"/>
              <a:t>Bukti Optimal Substructure</a:t>
            </a:r>
          </a:p>
          <a:p>
            <a:pPr marL="285750" indent="-285750">
              <a:buFontTx/>
              <a:buChar char="-"/>
            </a:pPr>
            <a:r>
              <a:rPr lang="id-ID" sz="2400" dirty="0"/>
              <a:t>Misal muatan yang paling berharga adalah dengan berat maksimal </a:t>
            </a:r>
            <a:r>
              <a:rPr lang="id-ID" sz="2400" i="1" dirty="0"/>
              <a:t>W</a:t>
            </a:r>
          </a:p>
          <a:p>
            <a:pPr marL="285750" indent="-285750">
              <a:buFontTx/>
              <a:buChar char="-"/>
            </a:pPr>
            <a:r>
              <a:rPr lang="id-ID" sz="2400" dirty="0"/>
              <a:t>Jika kita mengambil barang </a:t>
            </a:r>
            <a:r>
              <a:rPr lang="id-ID" sz="2400" i="1" dirty="0"/>
              <a:t>j</a:t>
            </a:r>
            <a:r>
              <a:rPr lang="id-ID" sz="2400" dirty="0"/>
              <a:t> dari muatan, maka muatan sisanya adalah tetap muatan yang paling berharga dengan berat maksimal </a:t>
            </a:r>
            <a:r>
              <a:rPr lang="id-ID" sz="2400" i="1" dirty="0"/>
              <a:t>W- w</a:t>
            </a:r>
            <a:r>
              <a:rPr lang="id-ID" sz="2400" i="1" baseline="-25000" dirty="0"/>
              <a:t>j </a:t>
            </a:r>
            <a:r>
              <a:rPr lang="id-ID" sz="2400" dirty="0"/>
              <a:t>yang dapat diambil dari </a:t>
            </a:r>
            <a:r>
              <a:rPr lang="id-ID" sz="2400" i="1" dirty="0"/>
              <a:t>n-1 </a:t>
            </a:r>
            <a:r>
              <a:rPr lang="id-ID" sz="2400" dirty="0"/>
              <a:t>barang kecuali</a:t>
            </a:r>
            <a:r>
              <a:rPr lang="id-ID" sz="2400" i="1" dirty="0"/>
              <a:t> j </a:t>
            </a:r>
          </a:p>
          <a:p>
            <a:pPr marL="285750" indent="-285750">
              <a:buFontTx/>
              <a:buChar char="-"/>
            </a:pPr>
            <a:r>
              <a:rPr lang="id-ID" sz="2400" dirty="0"/>
              <a:t>Dari bukti tersebut, maka kasus ini mempunyai optimal substructure</a:t>
            </a:r>
            <a:endParaRPr lang="id-ID" sz="2400" baseline="-25000" dirty="0"/>
          </a:p>
        </p:txBody>
      </p:sp>
    </p:spTree>
    <p:extLst>
      <p:ext uri="{BB962C8B-B14F-4D97-AF65-F5344CB8AC3E}">
        <p14:creationId xmlns:p14="http://schemas.microsoft.com/office/powerpoint/2010/main" val="4126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Solusi DP</a:t>
            </a:r>
          </a:p>
        </p:txBody>
      </p:sp>
      <p:sp>
        <p:nvSpPr>
          <p:cNvPr id="3" name="Content Placeholder 2"/>
          <p:cNvSpPr>
            <a:spLocks noGrp="1"/>
          </p:cNvSpPr>
          <p:nvPr>
            <p:ph idx="1"/>
          </p:nvPr>
        </p:nvSpPr>
        <p:spPr/>
        <p:txBody>
          <a:bodyPr>
            <a:normAutofit/>
          </a:bodyPr>
          <a:lstStyle/>
          <a:p>
            <a:pPr marL="357188" indent="-357188">
              <a:buFont typeface="Wingdings" panose="05000000000000000000" pitchFamily="2" charset="2"/>
              <a:buChar char="ü"/>
            </a:pPr>
            <a:r>
              <a:rPr lang="id-ID" sz="2800" dirty="0"/>
              <a:t>Ketika suatu problem mempunyai optimal substructure maka problem tersebut pasti bisa diselesaikan denga DP, namun belum tentu bisa diselesaikan dengan greedy karena kita harus membuktikan greedy choice property-nya</a:t>
            </a:r>
          </a:p>
          <a:p>
            <a:pPr marL="357188" indent="-357188">
              <a:buFont typeface="Wingdings" panose="05000000000000000000" pitchFamily="2" charset="2"/>
              <a:buChar char="ü"/>
            </a:pPr>
            <a:r>
              <a:rPr lang="id-ID" sz="2800" dirty="0"/>
              <a:t>Pada kasus knapsack 0-1, maka setiap barang mempunyai 2 kemungkinan yaitu dipilih (1) atau tidak dipilih (0)</a:t>
            </a:r>
          </a:p>
          <a:p>
            <a:pPr marL="357188" indent="-357188">
              <a:buFont typeface="Wingdings" panose="05000000000000000000" pitchFamily="2" charset="2"/>
              <a:buChar char="ü"/>
            </a:pPr>
            <a:r>
              <a:rPr lang="id-ID" sz="2800" dirty="0"/>
              <a:t>Jika suatu barang dipilih, maka daya tampungnya akan berkurang</a:t>
            </a:r>
          </a:p>
        </p:txBody>
      </p:sp>
    </p:spTree>
    <p:extLst>
      <p:ext uri="{BB962C8B-B14F-4D97-AF65-F5344CB8AC3E}">
        <p14:creationId xmlns:p14="http://schemas.microsoft.com/office/powerpoint/2010/main" val="30879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Recurrence Relation dari Kondisi Tersebut </a:t>
            </a:r>
          </a:p>
        </p:txBody>
      </p:sp>
      <p:sp>
        <p:nvSpPr>
          <p:cNvPr id="3" name="Content Placeholder 2"/>
          <p:cNvSpPr>
            <a:spLocks noGrp="1"/>
          </p:cNvSpPr>
          <p:nvPr>
            <p:ph idx="1"/>
          </p:nvPr>
        </p:nvSpPr>
        <p:spPr/>
        <p:txBody>
          <a:bodyPr/>
          <a:lstStyle/>
          <a:p>
            <a:pPr marL="357188" indent="-357188">
              <a:buFont typeface="Wingdings" panose="05000000000000000000" pitchFamily="2" charset="2"/>
              <a:buChar char="ü"/>
            </a:pPr>
            <a:r>
              <a:rPr lang="id-ID" dirty="0"/>
              <a:t>Ketika barang ke i tidak boleh dipilih jika volume barang ke i &gt; volum karung  yang masih tersedia</a:t>
            </a:r>
          </a:p>
          <a:p>
            <a:pPr marL="357188" indent="-357188">
              <a:buFont typeface="Wingdings" panose="05000000000000000000" pitchFamily="2" charset="2"/>
              <a:buChar char="ü"/>
            </a:pPr>
            <a:r>
              <a:rPr lang="id-ID" dirty="0"/>
              <a:t>Ketika volume barang ke i &lt; volum karung yang masih tersedia dan barang ke i dipilih, maka sisa kapasitas karung akan berkurang sebanyak vi, value karung akan bertambah sebanyak si, dan bisa memilih barang berikutnya.</a:t>
            </a:r>
          </a:p>
          <a:p>
            <a:pPr marL="357188" indent="-357188">
              <a:buFont typeface="Wingdings" panose="05000000000000000000" pitchFamily="2" charset="2"/>
              <a:buChar char="ü"/>
            </a:pPr>
            <a:r>
              <a:rPr lang="id-ID" dirty="0"/>
              <a:t>Ketika volume barang ke i &lt; volum karung yang masih tersedian dan barang ke i tidak dipilih maka kapasitass karung tidak akan berkurang, value karung tidak akan bertambah, dan bisa langsung memilih barang berikutnya.</a:t>
            </a:r>
          </a:p>
          <a:p>
            <a:endParaRPr lang="id-ID" dirty="0"/>
          </a:p>
        </p:txBody>
      </p:sp>
    </p:spTree>
    <p:extLst>
      <p:ext uri="{BB962C8B-B14F-4D97-AF65-F5344CB8AC3E}">
        <p14:creationId xmlns:p14="http://schemas.microsoft.com/office/powerpoint/2010/main" val="189183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Solusi DP (2)</a:t>
            </a:r>
          </a:p>
        </p:txBody>
      </p:sp>
      <p:sp>
        <p:nvSpPr>
          <p:cNvPr id="3" name="Content Placeholder 2"/>
          <p:cNvSpPr>
            <a:spLocks noGrp="1"/>
          </p:cNvSpPr>
          <p:nvPr>
            <p:ph idx="1"/>
          </p:nvPr>
        </p:nvSpPr>
        <p:spPr>
          <a:xfrm>
            <a:off x="1097280" y="1845734"/>
            <a:ext cx="10058400" cy="1938866"/>
          </a:xfrm>
        </p:spPr>
        <p:txBody>
          <a:bodyPr>
            <a:normAutofit/>
          </a:bodyPr>
          <a:lstStyle/>
          <a:p>
            <a:r>
              <a:rPr lang="id-ID" sz="2800" dirty="0"/>
              <a:t>Bentuk recurrencenya: </a:t>
            </a:r>
          </a:p>
          <a:p>
            <a:r>
              <a:rPr lang="id-ID" sz="2800" dirty="0"/>
              <a:t>- misal i adalah index item dimana index dimulai dari yang paling besar, W adalah daya tampung yang tersisa, w[i] adalah berat barang ke i dan v[i] adalah valau barang ke-i, maka recurrence:</a:t>
            </a:r>
          </a:p>
          <a:p>
            <a:endParaRPr lang="id-ID" sz="2800" dirty="0"/>
          </a:p>
        </p:txBody>
      </p:sp>
      <mc:AlternateContent xmlns:mc="http://schemas.openxmlformats.org/markup-compatibility/2006" xmlns:a14="http://schemas.microsoft.com/office/drawing/2010/main">
        <mc:Choice Requires="a14">
          <p:sp>
            <p:nvSpPr>
              <p:cNvPr id="4" name="TextBox 3"/>
              <p:cNvSpPr txBox="1"/>
              <p:nvPr/>
            </p:nvSpPr>
            <p:spPr>
              <a:xfrm>
                <a:off x="0" y="4150360"/>
                <a:ext cx="9550400" cy="1367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d-ID" sz="2400" b="0" i="1" smtClean="0">
                          <a:latin typeface="Cambria Math" panose="02040503050406030204" pitchFamily="18" charset="0"/>
                        </a:rPr>
                        <m:t>𝐾𝑛𝑎𝑝𝑠𝑎𝑐𝑘</m:t>
                      </m:r>
                      <m:r>
                        <a:rPr lang="id-ID" sz="2400" b="0" i="1" smtClean="0">
                          <a:latin typeface="Cambria Math" panose="02040503050406030204" pitchFamily="18" charset="0"/>
                        </a:rPr>
                        <m:t> </m:t>
                      </m:r>
                      <m:d>
                        <m:dPr>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r>
                            <a:rPr lang="id-ID" sz="2400" b="0" i="1" smtClean="0">
                              <a:latin typeface="Cambria Math" panose="02040503050406030204" pitchFamily="18" charset="0"/>
                            </a:rPr>
                            <m:t>, </m:t>
                          </m:r>
                          <m:r>
                            <a:rPr lang="id-ID" sz="2400" b="0" i="1" smtClean="0">
                              <a:latin typeface="Cambria Math" panose="02040503050406030204" pitchFamily="18" charset="0"/>
                            </a:rPr>
                            <m:t>𝑊</m:t>
                          </m:r>
                        </m:e>
                      </m:d>
                      <m:r>
                        <a:rPr lang="id-ID" sz="2400" b="0" i="1" smtClean="0">
                          <a:latin typeface="Cambria Math" panose="02040503050406030204" pitchFamily="18" charset="0"/>
                        </a:rPr>
                        <m:t> </m:t>
                      </m:r>
                      <m:d>
                        <m:dPr>
                          <m:begChr m:val="{"/>
                          <m:endChr m:val=""/>
                          <m:ctrlPr>
                            <a:rPr lang="id-ID" sz="2400" b="0" i="1" smtClean="0">
                              <a:latin typeface="Cambria Math" panose="02040503050406030204" pitchFamily="18" charset="0"/>
                            </a:rPr>
                          </m:ctrlPr>
                        </m:dPr>
                        <m:e>
                          <m:eqArr>
                            <m:eqArrPr>
                              <m:ctrlPr>
                                <a:rPr lang="id-ID" sz="2400" b="0" i="1" smtClean="0">
                                  <a:latin typeface="Cambria Math" panose="02040503050406030204" pitchFamily="18" charset="0"/>
                                </a:rPr>
                              </m:ctrlPr>
                            </m:eqArrPr>
                            <m:e>
                              <m:r>
                                <a:rPr lang="id-ID" sz="2400" b="0" i="1" smtClean="0">
                                  <a:latin typeface="Cambria Math" panose="02040503050406030204" pitchFamily="18" charset="0"/>
                                </a:rPr>
                                <m:t>0                                                                                                           </m:t>
                              </m:r>
                              <m:r>
                                <a:rPr lang="id-ID" sz="2400" b="0" i="1" smtClean="0">
                                  <a:latin typeface="Cambria Math" panose="02040503050406030204" pitchFamily="18" charset="0"/>
                                </a:rPr>
                                <m:t>𝑖𝑓</m:t>
                              </m:r>
                              <m:r>
                                <a:rPr lang="id-ID" sz="2400" b="0" i="1" smtClean="0">
                                  <a:latin typeface="Cambria Math" panose="02040503050406030204" pitchFamily="18" charset="0"/>
                                </a:rPr>
                                <m:t> </m:t>
                              </m:r>
                              <m:r>
                                <a:rPr lang="id-ID" sz="2400" b="0" i="1" smtClean="0">
                                  <a:latin typeface="Cambria Math" panose="02040503050406030204" pitchFamily="18" charset="0"/>
                                </a:rPr>
                                <m:t>𝑖</m:t>
                              </m:r>
                              <m:r>
                                <a:rPr lang="id-ID" sz="2400" b="0" i="1" smtClean="0">
                                  <a:latin typeface="Cambria Math" panose="02040503050406030204" pitchFamily="18" charset="0"/>
                                </a:rPr>
                                <m:t>&lt;0</m:t>
                              </m:r>
                            </m:e>
                            <m:e>
                              <m:r>
                                <a:rPr lang="id-ID" sz="2400" b="0" i="1" smtClean="0">
                                  <a:latin typeface="Cambria Math" panose="02040503050406030204" pitchFamily="18" charset="0"/>
                                </a:rPr>
                                <m:t>𝐾𝑛𝑎𝑝𝑠𝑎𝑐𝑘</m:t>
                              </m:r>
                              <m:r>
                                <a:rPr lang="id-ID" sz="2400" b="0" i="1" smtClean="0">
                                  <a:latin typeface="Cambria Math" panose="02040503050406030204" pitchFamily="18" charset="0"/>
                                </a:rPr>
                                <m:t> </m:t>
                              </m:r>
                              <m:d>
                                <m:dPr>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r>
                                    <a:rPr lang="id-ID" sz="2400" b="0" i="1" smtClean="0">
                                      <a:latin typeface="Cambria Math" panose="02040503050406030204" pitchFamily="18" charset="0"/>
                                    </a:rPr>
                                    <m:t>−1, </m:t>
                                  </m:r>
                                  <m:r>
                                    <a:rPr lang="id-ID" sz="2400" b="0" i="1" smtClean="0">
                                      <a:latin typeface="Cambria Math" panose="02040503050406030204" pitchFamily="18" charset="0"/>
                                    </a:rPr>
                                    <m:t>𝑊</m:t>
                                  </m:r>
                                  <m:r>
                                    <a:rPr lang="id-ID" sz="2400" b="0" i="1" smtClean="0">
                                      <a:latin typeface="Cambria Math" panose="02040503050406030204" pitchFamily="18" charset="0"/>
                                    </a:rPr>
                                    <m:t>, </m:t>
                                  </m:r>
                                  <m:r>
                                    <a:rPr lang="id-ID" sz="2400" b="0" i="1" smtClean="0">
                                      <a:latin typeface="Cambria Math" panose="02040503050406030204" pitchFamily="18" charset="0"/>
                                    </a:rPr>
                                    <m:t>𝑉</m:t>
                                  </m:r>
                                </m:e>
                              </m:d>
                              <m:r>
                                <a:rPr lang="id-ID" sz="2400" b="0" i="1" smtClean="0">
                                  <a:latin typeface="Cambria Math" panose="02040503050406030204" pitchFamily="18" charset="0"/>
                                </a:rPr>
                                <m:t>                                                              </m:t>
                              </m:r>
                              <m:r>
                                <a:rPr lang="id-ID" sz="2400" b="0" i="1" smtClean="0">
                                  <a:latin typeface="Cambria Math" panose="02040503050406030204" pitchFamily="18" charset="0"/>
                                </a:rPr>
                                <m:t>𝑖𝑓</m:t>
                              </m:r>
                              <m:r>
                                <a:rPr lang="id-ID" sz="2400" b="0" i="1" smtClean="0">
                                  <a:latin typeface="Cambria Math" panose="02040503050406030204" pitchFamily="18" charset="0"/>
                                </a:rPr>
                                <m:t> </m:t>
                              </m:r>
                              <m:r>
                                <a:rPr lang="id-ID" sz="2400" b="0" i="1" smtClean="0">
                                  <a:latin typeface="Cambria Math" panose="02040503050406030204" pitchFamily="18" charset="0"/>
                                </a:rPr>
                                <m:t>𝑤</m:t>
                              </m:r>
                              <m:d>
                                <m:dPr>
                                  <m:begChr m:val="["/>
                                  <m:endChr m:val="]"/>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e>
                              </m:d>
                              <m:r>
                                <a:rPr lang="id-ID" sz="2400" b="0" i="1" smtClean="0">
                                  <a:latin typeface="Cambria Math" panose="02040503050406030204" pitchFamily="18" charset="0"/>
                                </a:rPr>
                                <m:t>&gt;</m:t>
                              </m:r>
                              <m:r>
                                <a:rPr lang="id-ID" sz="2400" b="0" i="1" smtClean="0">
                                  <a:latin typeface="Cambria Math" panose="02040503050406030204" pitchFamily="18" charset="0"/>
                                </a:rPr>
                                <m:t>𝑊</m:t>
                              </m:r>
                            </m:e>
                            <m:e>
                              <m:func>
                                <m:funcPr>
                                  <m:ctrlPr>
                                    <a:rPr lang="id-ID" sz="2400" b="0" i="1" smtClean="0">
                                      <a:latin typeface="Cambria Math" panose="02040503050406030204" pitchFamily="18" charset="0"/>
                                    </a:rPr>
                                  </m:ctrlPr>
                                </m:funcPr>
                                <m:fName>
                                  <m:r>
                                    <m:rPr>
                                      <m:sty m:val="p"/>
                                    </m:rPr>
                                    <a:rPr lang="id-ID" sz="2400" b="0" i="0" smtClean="0">
                                      <a:latin typeface="Cambria Math" panose="02040503050406030204" pitchFamily="18" charset="0"/>
                                    </a:rPr>
                                    <m:t>max</m:t>
                                  </m:r>
                                </m:fName>
                                <m:e>
                                  <m:r>
                                    <a:rPr lang="id-ID" sz="2400" b="0" i="1" smtClean="0">
                                      <a:latin typeface="Cambria Math" panose="02040503050406030204" pitchFamily="18" charset="0"/>
                                    </a:rPr>
                                    <m:t>(</m:t>
                                  </m:r>
                                  <m:r>
                                    <a:rPr lang="id-ID" sz="2400" b="0" i="1" smtClean="0">
                                      <a:latin typeface="Cambria Math" panose="02040503050406030204" pitchFamily="18" charset="0"/>
                                    </a:rPr>
                                    <m:t>𝐾𝑛𝑎𝑝𝑠𝑎𝑐𝑘</m:t>
                                  </m:r>
                                  <m:r>
                                    <a:rPr lang="id-ID" sz="2400" b="0" i="1" smtClean="0">
                                      <a:latin typeface="Cambria Math" panose="02040503050406030204" pitchFamily="18" charset="0"/>
                                    </a:rPr>
                                    <m:t> </m:t>
                                  </m:r>
                                  <m:d>
                                    <m:dPr>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r>
                                        <a:rPr lang="id-ID" sz="2400" b="0" i="1" smtClean="0">
                                          <a:latin typeface="Cambria Math" panose="02040503050406030204" pitchFamily="18" charset="0"/>
                                        </a:rPr>
                                        <m:t>−1, </m:t>
                                      </m:r>
                                      <m:r>
                                        <a:rPr lang="id-ID" sz="2400" b="0" i="1" smtClean="0">
                                          <a:latin typeface="Cambria Math" panose="02040503050406030204" pitchFamily="18" charset="0"/>
                                        </a:rPr>
                                        <m:t>𝑊</m:t>
                                      </m:r>
                                      <m:r>
                                        <a:rPr lang="id-ID" sz="2400" b="0" i="1" smtClean="0">
                                          <a:latin typeface="Cambria Math" panose="02040503050406030204" pitchFamily="18" charset="0"/>
                                        </a:rPr>
                                        <m:t>−</m:t>
                                      </m:r>
                                      <m:r>
                                        <a:rPr lang="id-ID" sz="2400" b="0" i="1" smtClean="0">
                                          <a:latin typeface="Cambria Math" panose="02040503050406030204" pitchFamily="18" charset="0"/>
                                        </a:rPr>
                                        <m:t>𝑤</m:t>
                                      </m:r>
                                      <m:d>
                                        <m:dPr>
                                          <m:begChr m:val="["/>
                                          <m:endChr m:val="]"/>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e>
                                      </m:d>
                                      <m:r>
                                        <a:rPr lang="id-ID" sz="2400" b="0" i="1" smtClean="0">
                                          <a:latin typeface="Cambria Math" panose="02040503050406030204" pitchFamily="18" charset="0"/>
                                        </a:rPr>
                                        <m:t>, </m:t>
                                      </m:r>
                                      <m:r>
                                        <a:rPr lang="id-ID" sz="2400" b="0" i="1" smtClean="0">
                                          <a:latin typeface="Cambria Math" panose="02040503050406030204" pitchFamily="18" charset="0"/>
                                        </a:rPr>
                                        <m:t>𝑉</m:t>
                                      </m:r>
                                      <m:r>
                                        <a:rPr lang="id-ID" sz="2400" b="0" i="1" smtClean="0">
                                          <a:latin typeface="Cambria Math" panose="02040503050406030204" pitchFamily="18" charset="0"/>
                                        </a:rPr>
                                        <m:t>+</m:t>
                                      </m:r>
                                      <m:r>
                                        <a:rPr lang="id-ID" sz="2400" b="0" i="1" smtClean="0">
                                          <a:latin typeface="Cambria Math" panose="02040503050406030204" pitchFamily="18" charset="0"/>
                                        </a:rPr>
                                        <m:t>𝑣</m:t>
                                      </m:r>
                                      <m:d>
                                        <m:dPr>
                                          <m:begChr m:val="["/>
                                          <m:endChr m:val="]"/>
                                          <m:ctrlPr>
                                            <a:rPr lang="id-ID" sz="2400" b="0" i="1" smtClean="0">
                                              <a:latin typeface="Cambria Math" panose="02040503050406030204" pitchFamily="18" charset="0"/>
                                            </a:rPr>
                                          </m:ctrlPr>
                                        </m:dPr>
                                        <m:e>
                                          <m:r>
                                            <a:rPr lang="id-ID" sz="2400" b="0" i="1" smtClean="0">
                                              <a:latin typeface="Cambria Math" panose="02040503050406030204" pitchFamily="18" charset="0"/>
                                            </a:rPr>
                                            <m:t>𝑖</m:t>
                                          </m:r>
                                        </m:e>
                                      </m:d>
                                    </m:e>
                                  </m:d>
                                  <m:r>
                                    <a:rPr lang="id-ID" sz="2400" b="0" i="1" smtClean="0">
                                      <a:latin typeface="Cambria Math" panose="02040503050406030204" pitchFamily="18" charset="0"/>
                                    </a:rPr>
                                    <m:t>,                                          </m:t>
                                  </m:r>
                                  <m:r>
                                    <a:rPr lang="id-ID" sz="2400" b="0" i="1" smtClean="0">
                                      <a:latin typeface="Cambria Math" panose="02040503050406030204" pitchFamily="18" charset="0"/>
                                    </a:rPr>
                                    <m:t>𝑒𝑙𝑠𝑒</m:t>
                                  </m:r>
                                </m:e>
                              </m:func>
                            </m:e>
                          </m:eqArr>
                        </m:e>
                      </m:d>
                    </m:oMath>
                  </m:oMathPara>
                </a14:m>
                <a:endParaRPr lang="id-ID"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4150360"/>
                <a:ext cx="9550400" cy="1367554"/>
              </a:xfrm>
              <a:prstGeom prst="rect">
                <a:avLst/>
              </a:prstGeom>
              <a:blipFill rotWithShape="0">
                <a:blip r:embed="rId2"/>
                <a:stretch>
                  <a:fillRect r="-24250"/>
                </a:stretch>
              </a:blipFill>
            </p:spPr>
            <p:txBody>
              <a:bodyPr/>
              <a:lstStyle/>
              <a:p>
                <a:r>
                  <a:rPr lang="id-ID">
                    <a:noFill/>
                  </a:rPr>
                  <a:t> </a:t>
                </a:r>
              </a:p>
            </p:txBody>
          </p:sp>
        </mc:Fallback>
      </mc:AlternateContent>
    </p:spTree>
    <p:extLst>
      <p:ext uri="{BB962C8B-B14F-4D97-AF65-F5344CB8AC3E}">
        <p14:creationId xmlns:p14="http://schemas.microsoft.com/office/powerpoint/2010/main" val="242709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Apakah Kasus Tersebut Bisa diselesaikan dengan Greedy? (2)</a:t>
            </a:r>
          </a:p>
        </p:txBody>
      </p:sp>
      <p:sp>
        <p:nvSpPr>
          <p:cNvPr id="3" name="Content Placeholder 2"/>
          <p:cNvSpPr>
            <a:spLocks noGrp="1"/>
          </p:cNvSpPr>
          <p:nvPr>
            <p:ph idx="1"/>
          </p:nvPr>
        </p:nvSpPr>
        <p:spPr/>
        <p:txBody>
          <a:bodyPr/>
          <a:lstStyle/>
          <a:p>
            <a:r>
              <a:rPr lang="id-ID" sz="2800" dirty="0"/>
              <a:t>Greedy Choice Property:</a:t>
            </a:r>
          </a:p>
          <a:p>
            <a:r>
              <a:rPr lang="id-ID" dirty="0"/>
              <a:t>- </a:t>
            </a:r>
            <a:r>
              <a:rPr lang="en-US" sz="2800" dirty="0" err="1"/>
              <a:t>apakah</a:t>
            </a:r>
            <a:r>
              <a:rPr lang="en-US" sz="2800" dirty="0"/>
              <a:t> </a:t>
            </a:r>
            <a:r>
              <a:rPr lang="en-US" sz="2800" dirty="0" err="1"/>
              <a:t>kasus</a:t>
            </a:r>
            <a:r>
              <a:rPr lang="en-US" sz="2800" dirty="0"/>
              <a:t> </a:t>
            </a:r>
            <a:r>
              <a:rPr lang="en-US" sz="2800" dirty="0" err="1"/>
              <a:t>ini</a:t>
            </a:r>
            <a:r>
              <a:rPr lang="en-US" sz="2800" dirty="0"/>
              <a:t> </a:t>
            </a:r>
            <a:r>
              <a:rPr lang="en-US" sz="2800" dirty="0" err="1"/>
              <a:t>mempunyai</a:t>
            </a:r>
            <a:r>
              <a:rPr lang="en-US" sz="2800" dirty="0"/>
              <a:t> greedy choice?</a:t>
            </a:r>
            <a:endParaRPr lang="id-ID" sz="2800" dirty="0"/>
          </a:p>
        </p:txBody>
      </p:sp>
      <p:pic>
        <p:nvPicPr>
          <p:cNvPr id="4" name="Picture 3"/>
          <p:cNvPicPr>
            <a:picLocks noChangeAspect="1"/>
          </p:cNvPicPr>
          <p:nvPr/>
        </p:nvPicPr>
        <p:blipFill>
          <a:blip r:embed="rId2"/>
          <a:stretch>
            <a:fillRect/>
          </a:stretch>
        </p:blipFill>
        <p:spPr>
          <a:xfrm>
            <a:off x="1402080" y="3056573"/>
            <a:ext cx="2790825" cy="2571750"/>
          </a:xfrm>
          <a:prstGeom prst="rect">
            <a:avLst/>
          </a:prstGeom>
        </p:spPr>
      </p:pic>
      <p:sp>
        <p:nvSpPr>
          <p:cNvPr id="5" name="TextBox 4"/>
          <p:cNvSpPr txBox="1"/>
          <p:nvPr/>
        </p:nvSpPr>
        <p:spPr>
          <a:xfrm>
            <a:off x="4423728" y="3090863"/>
            <a:ext cx="3829050" cy="2585323"/>
          </a:xfrm>
          <a:prstGeom prst="rect">
            <a:avLst/>
          </a:prstGeom>
          <a:noFill/>
        </p:spPr>
        <p:txBody>
          <a:bodyPr wrap="square" rtlCol="0">
            <a:spAutoFit/>
          </a:bodyPr>
          <a:lstStyle/>
          <a:p>
            <a:r>
              <a:rPr lang="id-ID" dirty="0"/>
              <a:t>Dari knapsack tersebut, nilai pergram </a:t>
            </a:r>
          </a:p>
          <a:p>
            <a:r>
              <a:rPr lang="id-ID" dirty="0"/>
              <a:t>pada item 1: $6</a:t>
            </a:r>
          </a:p>
          <a:p>
            <a:r>
              <a:rPr lang="id-ID" dirty="0"/>
              <a:t>Pada item 2: $5</a:t>
            </a:r>
          </a:p>
          <a:p>
            <a:r>
              <a:rPr lang="id-ID" dirty="0"/>
              <a:t>Pada item 3: $4</a:t>
            </a:r>
          </a:p>
          <a:p>
            <a:r>
              <a:rPr lang="id-ID" dirty="0"/>
              <a:t>Jika menggunakan greedy, maka barang pertama yang akan diambil duluan kemudian baru barang kedua.</a:t>
            </a:r>
          </a:p>
          <a:p>
            <a:r>
              <a:rPr lang="id-ID" dirty="0"/>
              <a:t>Hal ini menghasilkan solusi yang tidak optimal, seperti gambar (b)</a:t>
            </a:r>
          </a:p>
        </p:txBody>
      </p:sp>
      <p:pic>
        <p:nvPicPr>
          <p:cNvPr id="6" name="Picture 5"/>
          <p:cNvPicPr>
            <a:picLocks noChangeAspect="1"/>
          </p:cNvPicPr>
          <p:nvPr/>
        </p:nvPicPr>
        <p:blipFill>
          <a:blip r:embed="rId3"/>
          <a:stretch>
            <a:fillRect/>
          </a:stretch>
        </p:blipFill>
        <p:spPr>
          <a:xfrm>
            <a:off x="8530273" y="3177857"/>
            <a:ext cx="2981325" cy="2533650"/>
          </a:xfrm>
          <a:prstGeom prst="rect">
            <a:avLst/>
          </a:prstGeom>
        </p:spPr>
      </p:pic>
      <p:sp>
        <p:nvSpPr>
          <p:cNvPr id="7" name="TextBox 6"/>
          <p:cNvSpPr txBox="1"/>
          <p:nvPr/>
        </p:nvSpPr>
        <p:spPr>
          <a:xfrm>
            <a:off x="20320" y="5628640"/>
            <a:ext cx="12002773" cy="523220"/>
          </a:xfrm>
          <a:prstGeom prst="rect">
            <a:avLst/>
          </a:prstGeom>
          <a:noFill/>
        </p:spPr>
        <p:txBody>
          <a:bodyPr wrap="none" rtlCol="0">
            <a:spAutoFit/>
          </a:bodyPr>
          <a:lstStyle/>
          <a:p>
            <a:r>
              <a:rPr lang="id-ID" sz="2800" dirty="0">
                <a:solidFill>
                  <a:srgbClr val="FF0000"/>
                </a:solidFill>
              </a:rPr>
              <a:t>Hal ini menunjukkan bahwa kasus tersebut tidak memiliki greedy choice property</a:t>
            </a:r>
          </a:p>
        </p:txBody>
      </p:sp>
    </p:spTree>
    <p:extLst>
      <p:ext uri="{BB962C8B-B14F-4D97-AF65-F5344CB8AC3E}">
        <p14:creationId xmlns:p14="http://schemas.microsoft.com/office/powerpoint/2010/main" val="37714603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931</TotalTime>
  <Words>1450</Words>
  <Application>Microsoft Office PowerPoint</Application>
  <PresentationFormat>Widescreen</PresentationFormat>
  <Paragraphs>143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Wingdings</vt:lpstr>
      <vt:lpstr>Retrospect</vt:lpstr>
      <vt:lpstr>Greedy (II)</vt:lpstr>
      <vt:lpstr>KNAPSACK PROBLEM</vt:lpstr>
      <vt:lpstr>0-1 Knapsack VS Fractional Knapsack</vt:lpstr>
      <vt:lpstr>0-1 Knapsack Problem</vt:lpstr>
      <vt:lpstr>Apakah Kasus Tersebut Bisa diselesaikan dengan Greedy?</vt:lpstr>
      <vt:lpstr>Solusi DP</vt:lpstr>
      <vt:lpstr>Recurrence Relation dari Kondisi Tersebut </vt:lpstr>
      <vt:lpstr>Solusi DP (2)</vt:lpstr>
      <vt:lpstr>Apakah Kasus Tersebut Bisa diselesaikan dengan Greedy? (2)</vt:lpstr>
      <vt:lpstr>Fraction Knapsack Problem</vt:lpstr>
      <vt:lpstr>Apakah Problem Tersebut bisa diselesaikan dengan Greedy?</vt:lpstr>
      <vt:lpstr>HUFFMAN CODE PROBLEM</vt:lpstr>
      <vt:lpstr>Huffman Code</vt:lpstr>
      <vt:lpstr>PowerPoint Presentation</vt:lpstr>
      <vt:lpstr>Prefix Code</vt:lpstr>
      <vt:lpstr>Prefix Code</vt:lpstr>
      <vt:lpstr>Optimal Code</vt:lpstr>
      <vt:lpstr>Membangun Huffman Code</vt:lpstr>
      <vt:lpstr>Pseudocode Huffman Code</vt:lpstr>
      <vt:lpstr>Kompleksitas dari Huffman Code</vt:lpstr>
      <vt:lpstr>Jumlah Bit untuk Mengencode File</vt:lpstr>
      <vt:lpstr>SMALL QUIZZ (1)</vt:lpstr>
      <vt:lpstr>SMALL QUIZ (2)</vt:lpstr>
      <vt:lpstr>SMALL QUIZ (3)</vt:lpstr>
      <vt:lpstr>SMALL QUIZ (4)</vt:lpstr>
      <vt:lpstr>SMALL QUIZ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Wijayanti</dc:creator>
  <cp:lastModifiedBy>Wijayanti Nurul Khotimah, S.Kom (2401)</cp:lastModifiedBy>
  <cp:revision>52</cp:revision>
  <dcterms:created xsi:type="dcterms:W3CDTF">2014-11-16T21:58:15Z</dcterms:created>
  <dcterms:modified xsi:type="dcterms:W3CDTF">2019-05-09T03:07:23Z</dcterms:modified>
</cp:coreProperties>
</file>