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177B-1D2C-C848-A45B-4B6754BD58A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6B22-F165-BA43-A32A-BB0787F8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26B22-F165-BA43-A32A-BB0787F842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61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03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1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42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5A3A77-505A-5743-8A2A-4A868E7A8727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6528BA-5C32-2042-BC0E-49B3A9D63E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10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C99C-A09D-4AF5-7E1F-F0E5714CB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Heap Short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37F7-A7AB-C7F1-70B5-85CC68CA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E77-9655-58D1-D423-54D9D435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3272"/>
          </a:xfrm>
        </p:spPr>
        <p:txBody>
          <a:bodyPr/>
          <a:lstStyle/>
          <a:p>
            <a:r>
              <a:rPr lang="en-US" dirty="0"/>
              <a:t>Running time </a:t>
            </a:r>
            <a:r>
              <a:rPr lang="en-US" dirty="0" err="1"/>
              <a:t>dari</a:t>
            </a:r>
            <a:r>
              <a:rPr lang="en-US" dirty="0"/>
              <a:t> max-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25AE7AE-FDDC-C56C-7C0F-3FF95329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12" y="1393371"/>
            <a:ext cx="5040331" cy="3594100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15014F0-14E4-C375-1D29-8F21E9FBED91}"/>
              </a:ext>
            </a:extLst>
          </p:cNvPr>
          <p:cNvSpPr/>
          <p:nvPr/>
        </p:nvSpPr>
        <p:spPr>
          <a:xfrm>
            <a:off x="5442856" y="1861457"/>
            <a:ext cx="348343" cy="2645229"/>
          </a:xfrm>
          <a:prstGeom prst="rightBrace">
            <a:avLst>
              <a:gd name="adj1" fmla="val 8333"/>
              <a:gd name="adj2" fmla="val 5205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D8A37-43C4-34E9-FB29-9222A5730F88}"/>
              </a:ext>
            </a:extLst>
          </p:cNvPr>
          <p:cNvCxnSpPr/>
          <p:nvPr/>
        </p:nvCxnSpPr>
        <p:spPr>
          <a:xfrm flipV="1">
            <a:off x="5845629" y="1959429"/>
            <a:ext cx="729342" cy="118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CBEA3E-812E-4A7A-CA30-2CBD1A73BAC5}"/>
              </a:ext>
            </a:extLst>
          </p:cNvPr>
          <p:cNvSpPr txBox="1"/>
          <p:nvPr/>
        </p:nvSpPr>
        <p:spPr>
          <a:xfrm>
            <a:off x="6618513" y="1774763"/>
            <a:ext cx="420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Bagian </a:t>
            </a:r>
            <a:r>
              <a:rPr lang="en-US" dirty="0" err="1"/>
              <a:t>ini</a:t>
            </a:r>
            <a:r>
              <a:rPr lang="en-US" dirty="0"/>
              <a:t> running </a:t>
            </a:r>
            <a:r>
              <a:rPr lang="en-US" dirty="0" err="1"/>
              <a:t>timenya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(𝛩(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))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2200E1-FEC2-E618-1A93-AC5470AE4EBC}"/>
              </a:ext>
            </a:extLst>
          </p:cNvPr>
          <p:cNvCxnSpPr/>
          <p:nvPr/>
        </p:nvCxnSpPr>
        <p:spPr>
          <a:xfrm flipV="1">
            <a:off x="4604657" y="3276600"/>
            <a:ext cx="2024744" cy="155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84DB58-881B-2925-34FF-456856135682}"/>
              </a:ext>
            </a:extLst>
          </p:cNvPr>
          <p:cNvSpPr txBox="1"/>
          <p:nvPr/>
        </p:nvSpPr>
        <p:spPr>
          <a:xfrm>
            <a:off x="6629398" y="2743201"/>
            <a:ext cx="474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Bagian </a:t>
            </a:r>
            <a:r>
              <a:rPr lang="en-US" dirty="0" err="1"/>
              <a:t>ini</a:t>
            </a:r>
            <a:r>
              <a:rPr lang="en-US" dirty="0"/>
              <a:t>: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MAX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EAPIFY </a:t>
            </a:r>
            <a:r>
              <a:rPr lang="en-AU" dirty="0">
                <a:solidFill>
                  <a:srgbClr val="211E1E"/>
                </a:solidFill>
                <a:latin typeface="RQRPVA_Times"/>
              </a:rPr>
              <a:t>pada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sebuah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subtree yang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berakar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pada salah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satu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anak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,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dimana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anak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dari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sebuah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subtree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mempunyai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jumlah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node paling </a:t>
            </a:r>
            <a:r>
              <a:rPr lang="en-AU" dirty="0" err="1">
                <a:solidFill>
                  <a:srgbClr val="211E1E"/>
                </a:solidFill>
                <a:latin typeface="NVGAXR_Times"/>
              </a:rPr>
              <a:t>banyak</a:t>
            </a:r>
            <a:r>
              <a:rPr lang="en-AU" dirty="0">
                <a:solidFill>
                  <a:srgbClr val="211E1E"/>
                </a:solidFill>
                <a:latin typeface="NVGAXR_Times"/>
              </a:rPr>
              <a:t> 2n/3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93CAC-1FD4-3C6E-D601-16C1694B9E84}"/>
              </a:ext>
            </a:extLst>
          </p:cNvPr>
          <p:cNvSpPr txBox="1"/>
          <p:nvPr/>
        </p:nvSpPr>
        <p:spPr>
          <a:xfrm>
            <a:off x="6629398" y="4743061"/>
            <a:ext cx="474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Maka</a:t>
            </a:r>
            <a:r>
              <a:rPr lang="en-US" dirty="0"/>
              <a:t> worst case running time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MAX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EAPIFY </a:t>
            </a:r>
            <a:r>
              <a:rPr lang="en-AU" dirty="0" err="1">
                <a:solidFill>
                  <a:srgbClr val="211E1E"/>
                </a:solidFill>
                <a:latin typeface="RQRPVA_Times"/>
              </a:rPr>
              <a:t>adalah</a:t>
            </a:r>
            <a:endParaRPr lang="en-AU" sz="1800" dirty="0">
              <a:solidFill>
                <a:srgbClr val="211E1E"/>
              </a:solidFill>
              <a:effectLst/>
              <a:latin typeface="NVGAXR_Times"/>
            </a:endParaRPr>
          </a:p>
          <a:p>
            <a:endParaRPr lang="en-US" dirty="0"/>
          </a:p>
        </p:txBody>
      </p:sp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735E723-CBAA-FB2E-226F-18588101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1" y="5456841"/>
            <a:ext cx="28702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A996CB-8EBC-B6CC-E66D-564A0A6C2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1" y="6031827"/>
            <a:ext cx="1778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2C23-1776-FAC1-E7C1-EF2CE219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444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348-353F-A105-C22E-545E5A08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8171"/>
            <a:ext cx="10178322" cy="4181421"/>
          </a:xfrm>
        </p:spPr>
        <p:txBody>
          <a:bodyPr/>
          <a:lstStyle/>
          <a:p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Prosedur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 BUILD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-M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AX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EAP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mengkonversi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sebuah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array A[1…n]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ke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dalam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max-heap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dengan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memanggil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fungsi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MAX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EAPIFY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secara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bottom-up. </a:t>
            </a:r>
            <a:endParaRPr lang="en-AU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math equation on a yellow background&#10;&#10;Description automatically generated">
            <a:extLst>
              <a:ext uri="{FF2B5EF4-FFF2-40B4-BE49-F238E27FC236}">
                <a16:creationId xmlns:a16="http://schemas.microsoft.com/office/drawing/2014/main" id="{5A56954B-3A20-A34F-6DEF-984DD2D5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5" y="2571750"/>
            <a:ext cx="4343400" cy="17145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D858FC3-0FF7-06F1-68DA-3DECF024C803}"/>
              </a:ext>
            </a:extLst>
          </p:cNvPr>
          <p:cNvSpPr/>
          <p:nvPr/>
        </p:nvSpPr>
        <p:spPr>
          <a:xfrm>
            <a:off x="5094514" y="3429000"/>
            <a:ext cx="381000" cy="6313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B7BF96-9A06-0DC6-6DAF-8B112547355B}"/>
              </a:ext>
            </a:extLst>
          </p:cNvPr>
          <p:cNvCxnSpPr/>
          <p:nvPr/>
        </p:nvCxnSpPr>
        <p:spPr>
          <a:xfrm flipV="1">
            <a:off x="5497286" y="3222171"/>
            <a:ext cx="876301" cy="56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9791DA-57BB-6136-2921-CE05D239BCC0}"/>
              </a:ext>
            </a:extLst>
          </p:cNvPr>
          <p:cNvSpPr txBox="1"/>
          <p:nvPr/>
        </p:nvSpPr>
        <p:spPr>
          <a:xfrm>
            <a:off x="6395359" y="3037505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worstcasenya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C777-66A2-0DD5-15E8-66DFDCF265C9}"/>
              </a:ext>
            </a:extLst>
          </p:cNvPr>
          <p:cNvSpPr txBox="1"/>
          <p:nvPr/>
        </p:nvSpPr>
        <p:spPr>
          <a:xfrm>
            <a:off x="6564086" y="35922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 lg n)</a:t>
            </a:r>
          </a:p>
        </p:txBody>
      </p:sp>
    </p:spTree>
    <p:extLst>
      <p:ext uri="{BB962C8B-B14F-4D97-AF65-F5344CB8AC3E}">
        <p14:creationId xmlns:p14="http://schemas.microsoft.com/office/powerpoint/2010/main" val="23124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A93-E866-19F7-7A75-BBD14BC0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Heapsort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660E-FF85-71E7-70FD-63991E68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735" y="1076780"/>
            <a:ext cx="10178322" cy="2209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max-heap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array A[1…n]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root (A[1]),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heapsort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A[n]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76971B-1FE0-A4A8-33B4-7E694F9AA681}"/>
              </a:ext>
            </a:extLst>
          </p:cNvPr>
          <p:cNvGrpSpPr/>
          <p:nvPr/>
        </p:nvGrpSpPr>
        <p:grpSpPr>
          <a:xfrm>
            <a:off x="1561192" y="3536043"/>
            <a:ext cx="9386909" cy="2451100"/>
            <a:chOff x="1561192" y="3536043"/>
            <a:chExt cx="9386909" cy="2451100"/>
          </a:xfrm>
        </p:grpSpPr>
        <p:pic>
          <p:nvPicPr>
            <p:cNvPr id="5" name="Picture 4" descr="A white paper with black text&#10;&#10;Description automatically generated">
              <a:extLst>
                <a:ext uri="{FF2B5EF4-FFF2-40B4-BE49-F238E27FC236}">
                  <a16:creationId xmlns:a16="http://schemas.microsoft.com/office/drawing/2014/main" id="{3B759B36-5D32-DD88-62D5-14F52B65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192" y="3536043"/>
              <a:ext cx="9386909" cy="2451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EF58F8-2721-A10E-AD65-34C6F0D1A590}"/>
                </a:ext>
              </a:extLst>
            </p:cNvPr>
            <p:cNvSpPr txBox="1"/>
            <p:nvPr/>
          </p:nvSpPr>
          <p:spPr>
            <a:xfrm>
              <a:off x="7870371" y="3733801"/>
              <a:ext cx="13389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O(n lg n)</a:t>
              </a:r>
            </a:p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times</a:t>
              </a:r>
            </a:p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O(1)</a:t>
              </a:r>
            </a:p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O(1)</a:t>
              </a:r>
            </a:p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O(lg n)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7C0E04-463C-C283-343C-726ED39183B2}"/>
                </a:ext>
              </a:extLst>
            </p:cNvPr>
            <p:cNvCxnSpPr/>
            <p:nvPr/>
          </p:nvCxnSpPr>
          <p:spPr>
            <a:xfrm>
              <a:off x="2057400" y="4430486"/>
              <a:ext cx="710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2903749-395C-6992-7979-A006DCADBFFC}"/>
                </a:ext>
              </a:extLst>
            </p:cNvPr>
            <p:cNvCxnSpPr/>
            <p:nvPr/>
          </p:nvCxnSpPr>
          <p:spPr>
            <a:xfrm>
              <a:off x="2057403" y="4767945"/>
              <a:ext cx="710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038A67-FA5C-B4DE-B428-0BDE6CB525DA}"/>
                </a:ext>
              </a:extLst>
            </p:cNvPr>
            <p:cNvCxnSpPr/>
            <p:nvPr/>
          </p:nvCxnSpPr>
          <p:spPr>
            <a:xfrm>
              <a:off x="2002972" y="5083632"/>
              <a:ext cx="710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A990E7-4ADD-0191-579D-652106A0293B}"/>
                </a:ext>
              </a:extLst>
            </p:cNvPr>
            <p:cNvCxnSpPr/>
            <p:nvPr/>
          </p:nvCxnSpPr>
          <p:spPr>
            <a:xfrm>
              <a:off x="1981200" y="5464630"/>
              <a:ext cx="7108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007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B340-1D63-13C6-FA47-D02BF87E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2205897" cy="1492132"/>
          </a:xfrm>
        </p:spPr>
        <p:txBody>
          <a:bodyPr/>
          <a:lstStyle/>
          <a:p>
            <a:r>
              <a:rPr lang="en-US" dirty="0"/>
              <a:t>ILUSTRASI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95894-FCB0-C525-AB2C-E542CACB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3775"/>
            <a:ext cx="7772400" cy="65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2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8252-F62A-BA32-6E87-3A0A0D03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6505-E400-D1DD-2DF7-DF3EC747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1625"/>
            <a:ext cx="10178322" cy="4307967"/>
          </a:xfrm>
        </p:spPr>
        <p:txBody>
          <a:bodyPr/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heapsort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priority queue</a:t>
            </a:r>
          </a:p>
          <a:p>
            <a:r>
              <a:rPr lang="en-US" dirty="0"/>
              <a:t>Priority queue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job scheduling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priotitas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F75C-7FF4-71E0-9FE0-359128D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b="1" dirty="0">
                <a:solidFill>
                  <a:srgbClr val="211E1E"/>
                </a:solidFill>
                <a:effectLst/>
                <a:latin typeface="VJTKFW_Times"/>
              </a:rPr>
              <a:t>The </a:t>
            </a:r>
            <a:r>
              <a:rPr lang="en-AU" sz="1800" b="1" dirty="0" err="1">
                <a:solidFill>
                  <a:srgbClr val="211E1E"/>
                </a:solidFill>
                <a:effectLst/>
                <a:latin typeface="VJTKFW_Times"/>
              </a:rPr>
              <a:t>Akra-Bazzi</a:t>
            </a:r>
            <a:r>
              <a:rPr lang="en-AU" sz="1800" b="1" dirty="0">
                <a:solidFill>
                  <a:srgbClr val="211E1E"/>
                </a:solidFill>
                <a:effectLst/>
                <a:latin typeface="VJTKFW_Times"/>
              </a:rPr>
              <a:t> method </a:t>
            </a:r>
            <a:r>
              <a:rPr lang="en-AU" sz="1800" b="1" dirty="0">
                <a:solidFill>
                  <a:srgbClr val="211E1E"/>
                </a:solidFill>
                <a:latin typeface="VJTKFW_Times"/>
              </a:rPr>
              <a:t> (Page 117)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A2547-4E71-4285-BC93-1EC22A01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7" y="2764971"/>
            <a:ext cx="6266353" cy="9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D516-83C0-0113-2F56-9061D412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Sorting </a:t>
            </a:r>
            <a:r>
              <a:rPr lang="en-US" dirty="0" err="1"/>
              <a:t>Sebelumsnya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E5BE7-5A6E-B8AB-57E5-C2D2343A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567104"/>
            <a:ext cx="4800600" cy="63252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F6A-BE52-7334-71E0-E70C10969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86026"/>
            <a:ext cx="4800600" cy="200791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Running time: </a:t>
            </a:r>
            <a:r>
              <a:rPr lang="en-AU" sz="180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Worst-case running time </a:t>
            </a:r>
            <a:r>
              <a:rPr lang="en-AU" sz="1800" dirty="0">
                <a:solidFill>
                  <a:srgbClr val="FF0000"/>
                </a:solidFill>
                <a:latin typeface="SymbolMT"/>
              </a:rPr>
              <a:t>O</a:t>
            </a:r>
            <a:r>
              <a:rPr lang="en-AU" sz="180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(n</a:t>
            </a:r>
            <a:r>
              <a:rPr lang="en-AU" sz="1800" baseline="3000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en-AU" sz="180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) </a:t>
            </a:r>
            <a:endParaRPr lang="en-AU" dirty="0">
              <a:solidFill>
                <a:srgbClr val="FF0000"/>
              </a:solidFill>
              <a:effectLst/>
            </a:endParaRPr>
          </a:p>
          <a:p>
            <a:r>
              <a:rPr lang="en-US" dirty="0">
                <a:solidFill>
                  <a:srgbClr val="00B050"/>
                </a:solidFill>
              </a:rPr>
              <a:t>Memory: in-place (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memerlukan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tambahan</a:t>
            </a:r>
            <a:r>
              <a:rPr lang="en-US" dirty="0">
                <a:solidFill>
                  <a:srgbClr val="00B050"/>
                </a:solidFill>
              </a:rPr>
              <a:t> memory)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B14D3-0C4C-C248-3DCB-9E07AEF0F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567104"/>
            <a:ext cx="4800600" cy="63252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89AC-A716-CA7A-2E13-CC112582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828" y="2486025"/>
            <a:ext cx="4800600" cy="20079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Running time: </a:t>
            </a:r>
            <a:r>
              <a:rPr lang="en-AU" sz="1800" dirty="0">
                <a:solidFill>
                  <a:srgbClr val="00B050"/>
                </a:solidFill>
                <a:effectLst/>
                <a:latin typeface="Tahoma" panose="020B0604030504040204" pitchFamily="34" charset="0"/>
              </a:rPr>
              <a:t>Worst-case running time O (n log n) </a:t>
            </a:r>
          </a:p>
          <a:p>
            <a:r>
              <a:rPr lang="en-AU" sz="1800" dirty="0">
                <a:solidFill>
                  <a:srgbClr val="FF0000"/>
                </a:solidFill>
                <a:latin typeface="Tahoma" panose="020B0604030504040204" pitchFamily="34" charset="0"/>
              </a:rPr>
              <a:t>Memory: </a:t>
            </a:r>
            <a:r>
              <a:rPr lang="en-AU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memerlukan</a:t>
            </a:r>
            <a:r>
              <a:rPr lang="en-AU" sz="18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AU" sz="1800" dirty="0" err="1">
                <a:solidFill>
                  <a:srgbClr val="FF0000"/>
                </a:solidFill>
                <a:latin typeface="Tahoma" panose="020B0604030504040204" pitchFamily="34" charset="0"/>
              </a:rPr>
              <a:t>tambahan</a:t>
            </a:r>
            <a:r>
              <a:rPr lang="en-AU" sz="1800" dirty="0">
                <a:solidFill>
                  <a:srgbClr val="FF0000"/>
                </a:solidFill>
                <a:latin typeface="Tahoma" panose="020B0604030504040204" pitchFamily="34" charset="0"/>
              </a:rPr>
              <a:t> memory</a:t>
            </a:r>
            <a:endParaRPr lang="en-AU" dirty="0">
              <a:solidFill>
                <a:srgbClr val="FF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C91224F-B41F-9AC9-88C1-B662784F6D70}"/>
              </a:ext>
            </a:extLst>
          </p:cNvPr>
          <p:cNvSpPr txBox="1">
            <a:spLocks/>
          </p:cNvSpPr>
          <p:nvPr/>
        </p:nvSpPr>
        <p:spPr>
          <a:xfrm>
            <a:off x="3967974" y="4652269"/>
            <a:ext cx="4800600" cy="4704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Heap sort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E3C2DE-D4BC-4F14-C870-ECED4E32D103}"/>
              </a:ext>
            </a:extLst>
          </p:cNvPr>
          <p:cNvSpPr txBox="1">
            <a:spLocks/>
          </p:cNvSpPr>
          <p:nvPr/>
        </p:nvSpPr>
        <p:spPr>
          <a:xfrm>
            <a:off x="3967974" y="5303565"/>
            <a:ext cx="5287538" cy="14935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Running time: worst-case </a:t>
            </a:r>
            <a:r>
              <a:rPr lang="en-AU" sz="1800" dirty="0">
                <a:solidFill>
                  <a:srgbClr val="00B050"/>
                </a:solidFill>
                <a:effectLst/>
                <a:latin typeface="NVGAXR_Times"/>
              </a:rPr>
              <a:t>running time </a:t>
            </a:r>
            <a:r>
              <a:rPr lang="en-AU" sz="1800" dirty="0">
                <a:solidFill>
                  <a:srgbClr val="00B050"/>
                </a:solidFill>
                <a:latin typeface="NVGAXR_Times"/>
              </a:rPr>
              <a:t>O</a:t>
            </a:r>
            <a:r>
              <a:rPr lang="en-AU" sz="1800" dirty="0">
                <a:solidFill>
                  <a:srgbClr val="00B050"/>
                </a:solidFill>
                <a:effectLst/>
                <a:latin typeface="NVGAXR_Times"/>
              </a:rPr>
              <a:t> (n </a:t>
            </a:r>
            <a:r>
              <a:rPr lang="en-AU" sz="1800" dirty="0">
                <a:solidFill>
                  <a:srgbClr val="00B050"/>
                </a:solidFill>
                <a:effectLst/>
                <a:latin typeface="RQRPVA_Times"/>
              </a:rPr>
              <a:t>lg n) </a:t>
            </a:r>
            <a:endParaRPr lang="en-AU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Memory: in-place (</a:t>
            </a:r>
            <a:r>
              <a:rPr lang="en-US" dirty="0" err="1">
                <a:solidFill>
                  <a:srgbClr val="00B050"/>
                </a:solidFill>
              </a:rPr>
              <a:t>hanya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beberapa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elemen</a:t>
            </a:r>
            <a:r>
              <a:rPr lang="en-US" dirty="0">
                <a:solidFill>
                  <a:srgbClr val="00B050"/>
                </a:solidFill>
              </a:rPr>
              <a:t> array yang </a:t>
            </a:r>
            <a:r>
              <a:rPr lang="en-US" dirty="0" err="1">
                <a:solidFill>
                  <a:srgbClr val="00B050"/>
                </a:solidFill>
              </a:rPr>
              <a:t>jumlahnya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konstan</a:t>
            </a:r>
            <a:r>
              <a:rPr lang="en-US" dirty="0">
                <a:solidFill>
                  <a:srgbClr val="00B050"/>
                </a:solidFill>
              </a:rPr>
              <a:t> yang </a:t>
            </a:r>
            <a:r>
              <a:rPr lang="en-US" dirty="0" err="1">
                <a:solidFill>
                  <a:srgbClr val="00B050"/>
                </a:solidFill>
              </a:rPr>
              <a:t>disimpan</a:t>
            </a:r>
            <a:r>
              <a:rPr lang="en-US" dirty="0">
                <a:solidFill>
                  <a:srgbClr val="00B050"/>
                </a:solidFill>
              </a:rPr>
              <a:t> di </a:t>
            </a:r>
            <a:r>
              <a:rPr lang="en-US" dirty="0" err="1">
                <a:solidFill>
                  <a:srgbClr val="00B050"/>
                </a:solidFill>
              </a:rPr>
              <a:t>luar</a:t>
            </a:r>
            <a:r>
              <a:rPr lang="en-US" dirty="0">
                <a:solidFill>
                  <a:srgbClr val="00B050"/>
                </a:solidFill>
              </a:rPr>
              <a:t> array input) </a:t>
            </a:r>
          </a:p>
        </p:txBody>
      </p:sp>
    </p:spTree>
    <p:extLst>
      <p:ext uri="{BB962C8B-B14F-4D97-AF65-F5344CB8AC3E}">
        <p14:creationId xmlns:p14="http://schemas.microsoft.com/office/powerpoint/2010/main" val="367287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CB6E-D6E9-B016-EBF2-2E017482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n-US" dirty="0"/>
              <a:t>HEAP Sort and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4196-688A-47ED-A3EF-F5154BBD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5415"/>
            <a:ext cx="10178322" cy="4374177"/>
          </a:xfrm>
        </p:spPr>
        <p:txBody>
          <a:bodyPr/>
          <a:lstStyle/>
          <a:p>
            <a:r>
              <a:rPr lang="en-US" dirty="0"/>
              <a:t>Heap sort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b="1" u="sng" dirty="0"/>
              <a:t>heap</a:t>
            </a:r>
            <a:r>
              <a:rPr lang="en-US" dirty="0"/>
              <a:t>”.</a:t>
            </a:r>
          </a:p>
          <a:p>
            <a:r>
              <a:rPr lang="en-US" dirty="0"/>
              <a:t>Heap: </a:t>
            </a:r>
            <a:r>
              <a:rPr lang="en-US" dirty="0" err="1"/>
              <a:t>sebuah</a:t>
            </a:r>
            <a:r>
              <a:rPr lang="en-US" dirty="0"/>
              <a:t> array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nearly </a:t>
            </a:r>
            <a:r>
              <a:rPr lang="en-US" dirty="0" err="1"/>
              <a:t>complate</a:t>
            </a:r>
            <a:r>
              <a:rPr lang="en-US" dirty="0"/>
              <a:t> binary tree.</a:t>
            </a:r>
          </a:p>
          <a:p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macam</a:t>
            </a:r>
            <a:r>
              <a:rPr lang="en-US" dirty="0"/>
              <a:t> heaps: max-heap dan min-heap</a:t>
            </a:r>
          </a:p>
          <a:p>
            <a:r>
              <a:rPr lang="en-US" dirty="0"/>
              <a:t>Max-heap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node parent &gt;= </a:t>
            </a:r>
            <a:r>
              <a:rPr lang="en-US" dirty="0" err="1"/>
              <a:t>nilai</a:t>
            </a:r>
            <a:r>
              <a:rPr lang="en-US" dirty="0"/>
              <a:t> node </a:t>
            </a:r>
            <a:r>
              <a:rPr lang="en-US" dirty="0" err="1"/>
              <a:t>anak-anaknya</a:t>
            </a:r>
            <a:endParaRPr lang="en-US" dirty="0"/>
          </a:p>
          <a:p>
            <a:r>
              <a:rPr lang="en-US" dirty="0"/>
              <a:t>Min-heap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node parent &lt;=  </a:t>
            </a:r>
            <a:r>
              <a:rPr lang="en-US" dirty="0" err="1"/>
              <a:t>nilai</a:t>
            </a:r>
            <a:r>
              <a:rPr lang="en-US" dirty="0"/>
              <a:t> node </a:t>
            </a:r>
            <a:r>
              <a:rPr lang="en-US" dirty="0" err="1"/>
              <a:t>anak-anaknya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0AA4-5736-61C3-5F99-EF1296B6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4249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7" name="Picture 6" descr="A diagram of a tree with numbers and circles&#10;&#10;Description automatically generated">
            <a:extLst>
              <a:ext uri="{FF2B5EF4-FFF2-40B4-BE49-F238E27FC236}">
                <a16:creationId xmlns:a16="http://schemas.microsoft.com/office/drawing/2014/main" id="{21862AC9-5876-0740-E2C8-3AA736A8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85" y="1416049"/>
            <a:ext cx="8102323" cy="43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A872-3795-3EC1-C184-B542B0CF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46054"/>
          </a:xfrm>
        </p:spPr>
        <p:txBody>
          <a:bodyPr>
            <a:normAutofit fontScale="90000"/>
          </a:bodyPr>
          <a:lstStyle/>
          <a:p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parent, left-child, dan right child</a:t>
            </a:r>
          </a:p>
        </p:txBody>
      </p:sp>
      <p:pic>
        <p:nvPicPr>
          <p:cNvPr id="6" name="Picture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1A463918-FA7D-CD67-E491-085958F5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4" y="2082946"/>
            <a:ext cx="2755900" cy="302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A5443-5A13-FCFB-AD0B-DF13F94A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665" y="1862254"/>
            <a:ext cx="5891270" cy="4701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27BCB-5C0C-8CF9-D518-042A4D50D004}"/>
              </a:ext>
            </a:extLst>
          </p:cNvPr>
          <p:cNvSpPr txBox="1"/>
          <p:nvPr/>
        </p:nvSpPr>
        <p:spPr>
          <a:xfrm>
            <a:off x="3224576" y="6106283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</a:t>
            </a:r>
          </a:p>
        </p:txBody>
      </p:sp>
    </p:spTree>
    <p:extLst>
      <p:ext uri="{BB962C8B-B14F-4D97-AF65-F5344CB8AC3E}">
        <p14:creationId xmlns:p14="http://schemas.microsoft.com/office/powerpoint/2010/main" val="341377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DF0-61E9-43AE-7265-6AFC32C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B491-1AE2-5E18-B88A-4FBF2DFE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983484"/>
            <a:ext cx="10178322" cy="896108"/>
          </a:xfrm>
        </p:spPr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max-heap?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56BF3-66A6-EDE7-DDE8-494AA7B0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21" y="1522878"/>
            <a:ext cx="8598765" cy="30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2981-9A2B-807F-E0BC-8A52FB7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heap (maintaining heap property)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C4BE-3A56-E447-8117-308DB75F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451275"/>
            <a:ext cx="10178322" cy="3872372"/>
          </a:xfrm>
        </p:spPr>
        <p:txBody>
          <a:bodyPr>
            <a:norm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heap. Max-</a:t>
            </a:r>
            <a:r>
              <a:rPr lang="en-US" dirty="0" err="1"/>
              <a:t>heapify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memperthankan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max-heap. </a:t>
            </a:r>
          </a:p>
          <a:p>
            <a:r>
              <a:rPr lang="en-US" dirty="0"/>
              <a:t>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array 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heap size, dan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index </a:t>
            </a:r>
            <a:r>
              <a:rPr lang="en-US" dirty="0" err="1"/>
              <a:t>terhadap</a:t>
            </a:r>
            <a:r>
              <a:rPr lang="en-US" dirty="0"/>
              <a:t> array A</a:t>
            </a:r>
          </a:p>
          <a:p>
            <a:r>
              <a:rPr lang="en-US" dirty="0"/>
              <a:t>Ketika </a:t>
            </a:r>
            <a:r>
              <a:rPr lang="en-US" dirty="0" err="1"/>
              <a:t>fungsi</a:t>
            </a:r>
            <a:r>
              <a:rPr lang="en-US" dirty="0"/>
              <a:t> Max-</a:t>
            </a:r>
            <a:r>
              <a:rPr lang="en-US" dirty="0" err="1"/>
              <a:t>heapify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, max-</a:t>
            </a:r>
            <a:r>
              <a:rPr lang="en-US" dirty="0" err="1"/>
              <a:t>heapify</a:t>
            </a:r>
            <a:r>
              <a:rPr lang="en-US" dirty="0"/>
              <a:t> </a:t>
            </a:r>
            <a:r>
              <a:rPr lang="en-US" dirty="0" err="1"/>
              <a:t>berasumsi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binary tree yang </a:t>
            </a:r>
            <a:r>
              <a:rPr lang="en-US" dirty="0" err="1"/>
              <a:t>berakar</a:t>
            </a:r>
            <a:r>
              <a:rPr lang="en-US" dirty="0"/>
              <a:t> pada Left (</a:t>
            </a:r>
            <a:r>
              <a:rPr lang="en-US" dirty="0" err="1"/>
              <a:t>i</a:t>
            </a:r>
            <a:r>
              <a:rPr lang="en-US" dirty="0"/>
              <a:t>) dab Right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heaps,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anak-anaknya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heap.</a:t>
            </a:r>
          </a:p>
          <a:p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M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AX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-H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EAPIFY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membuat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nilai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dari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A[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i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]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turun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ke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bawah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ke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heap, </a:t>
            </a:r>
            <a:r>
              <a:rPr lang="en-AU" sz="1800" dirty="0" err="1">
                <a:solidFill>
                  <a:srgbClr val="211E1E"/>
                </a:solidFill>
                <a:effectLst/>
                <a:latin typeface="RQRPVA_Times"/>
              </a:rPr>
              <a:t>sehingga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 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subtree yang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berakar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pada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indek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i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memenuhi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kriteria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</a:t>
            </a:r>
            <a:r>
              <a:rPr lang="en-AU" sz="1800" dirty="0" err="1">
                <a:solidFill>
                  <a:srgbClr val="211E1E"/>
                </a:solidFill>
                <a:effectLst/>
                <a:latin typeface="NVGAXR_Times"/>
              </a:rPr>
              <a:t>dari</a:t>
            </a:r>
            <a:r>
              <a:rPr lang="en-AU" sz="1800" dirty="0">
                <a:solidFill>
                  <a:srgbClr val="211E1E"/>
                </a:solidFill>
                <a:effectLst/>
                <a:latin typeface="NVGAXR_Times"/>
              </a:rPr>
              <a:t> max-heap</a:t>
            </a:r>
            <a:r>
              <a:rPr lang="en-AU" sz="1800" dirty="0">
                <a:solidFill>
                  <a:srgbClr val="211E1E"/>
                </a:solidFill>
                <a:effectLst/>
                <a:latin typeface="RQRPVA_Times"/>
              </a:rPr>
              <a:t>. 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7429-C142-9069-1C7E-46BC6AAD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Max-</a:t>
            </a:r>
            <a:r>
              <a:rPr lang="en-US" dirty="0" err="1"/>
              <a:t>heapify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1A96-00F5-04E1-70B4-45417108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286001"/>
            <a:ext cx="3461657" cy="359359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A953C5-49E7-B933-7A59-913D4FA20446}"/>
              </a:ext>
            </a:extLst>
          </p:cNvPr>
          <p:cNvGrpSpPr/>
          <p:nvPr/>
        </p:nvGrpSpPr>
        <p:grpSpPr>
          <a:xfrm>
            <a:off x="762000" y="1643063"/>
            <a:ext cx="7026276" cy="4832552"/>
            <a:chOff x="762000" y="1643063"/>
            <a:chExt cx="7026276" cy="48325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D3ABEA-B6B4-C0FB-B5B0-CADD146A9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643063"/>
              <a:ext cx="7026276" cy="48325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820783-545B-7EF8-6183-1C6499667A9D}"/>
                </a:ext>
              </a:extLst>
            </p:cNvPr>
            <p:cNvSpPr txBox="1"/>
            <p:nvPr/>
          </p:nvSpPr>
          <p:spPr>
            <a:xfrm>
              <a:off x="5159828" y="2217786"/>
              <a:ext cx="13676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l=2i</a:t>
              </a:r>
            </a:p>
            <a:p>
              <a:r>
                <a:rPr lang="en-US" sz="2400" dirty="0"/>
                <a:t>r=2i+1</a:t>
              </a:r>
            </a:p>
            <a:p>
              <a:endParaRPr lang="en-US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1896A02-D669-8AFE-EF00-150CF179E6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86" y="2503714"/>
              <a:ext cx="156754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D0981F-8F46-17B3-643D-FC4472157DCA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72" y="2852061"/>
              <a:ext cx="156754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75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58CF-0B31-74F7-015D-529692D3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64" y="51517"/>
            <a:ext cx="10178322" cy="7061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Max-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FAAB3C7-BB56-5B40-C7A9-C93C55A4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5" y="1287235"/>
            <a:ext cx="3976916" cy="2609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B39B-CC4B-9347-16F4-9A3D0217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85" y="1406981"/>
            <a:ext cx="4419600" cy="267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9CF19-9266-B315-1D86-A4318A33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15" y="4425060"/>
            <a:ext cx="3976916" cy="2291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39856E-C124-C7B3-DAAB-967BA9FC9167}"/>
              </a:ext>
            </a:extLst>
          </p:cNvPr>
          <p:cNvSpPr txBox="1"/>
          <p:nvPr/>
        </p:nvSpPr>
        <p:spPr>
          <a:xfrm>
            <a:off x="1186364" y="837024"/>
            <a:ext cx="340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Memanggil</a:t>
            </a:r>
            <a:r>
              <a:rPr lang="en-US" dirty="0"/>
              <a:t> MAX-HEAPIFY (A,2)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77599-CF82-2F86-3A45-9B0A7922351F}"/>
              </a:ext>
            </a:extLst>
          </p:cNvPr>
          <p:cNvSpPr txBox="1"/>
          <p:nvPr/>
        </p:nvSpPr>
        <p:spPr>
          <a:xfrm>
            <a:off x="6356305" y="837024"/>
            <a:ext cx="45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Tukar</a:t>
            </a:r>
            <a:r>
              <a:rPr lang="en-US" dirty="0"/>
              <a:t> A[2] </a:t>
            </a:r>
            <a:r>
              <a:rPr lang="en-US" dirty="0" err="1"/>
              <a:t>dengan</a:t>
            </a:r>
            <a:r>
              <a:rPr lang="en-US" dirty="0"/>
              <a:t> A[4],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MAX-HEAPIFY (A,4)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7AE65-C296-4356-0C8E-FEAB46B2728A}"/>
              </a:ext>
            </a:extLst>
          </p:cNvPr>
          <p:cNvSpPr txBox="1"/>
          <p:nvPr/>
        </p:nvSpPr>
        <p:spPr>
          <a:xfrm>
            <a:off x="1173756" y="3945308"/>
            <a:ext cx="45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Tukar</a:t>
            </a:r>
            <a:r>
              <a:rPr lang="en-US" dirty="0"/>
              <a:t> A[4] </a:t>
            </a:r>
            <a:r>
              <a:rPr lang="en-US" dirty="0" err="1"/>
              <a:t>dengan</a:t>
            </a:r>
            <a:r>
              <a:rPr lang="en-US" dirty="0"/>
              <a:t> A[9],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MAX-HEAPIFY (A,9)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69726-7FC7-D896-9FE3-DC9EECA28D4F}"/>
              </a:ext>
            </a:extLst>
          </p:cNvPr>
          <p:cNvSpPr txBox="1"/>
          <p:nvPr/>
        </p:nvSpPr>
        <p:spPr>
          <a:xfrm>
            <a:off x="6275525" y="4591639"/>
            <a:ext cx="45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Karena node 9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anaka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628</TotalTime>
  <Words>560</Words>
  <Application>Microsoft Macintosh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</vt:lpstr>
      <vt:lpstr>Arial</vt:lpstr>
      <vt:lpstr>Gill Sans MT</vt:lpstr>
      <vt:lpstr>Impact</vt:lpstr>
      <vt:lpstr>NVGAXR_Times</vt:lpstr>
      <vt:lpstr>RQRPVA_Times</vt:lpstr>
      <vt:lpstr>SymbolMT</vt:lpstr>
      <vt:lpstr>Tahoma</vt:lpstr>
      <vt:lpstr>Times New Roman</vt:lpstr>
      <vt:lpstr>VJTKFW_Times</vt:lpstr>
      <vt:lpstr>Badge</vt:lpstr>
      <vt:lpstr>Heap Short</vt:lpstr>
      <vt:lpstr>Algoritma Sorting Sebelumsnya</vt:lpstr>
      <vt:lpstr>HEAP Sort and heap</vt:lpstr>
      <vt:lpstr>Contoh</vt:lpstr>
      <vt:lpstr>Cara untuk menentukan index dari parent, left-child, dan right child</vt:lpstr>
      <vt:lpstr>Pertanyaan</vt:lpstr>
      <vt:lpstr>Mempertahankan karakteristik dari heap (maintaining heap property)</vt:lpstr>
      <vt:lpstr>Pseudocode Max-heapify</vt:lpstr>
      <vt:lpstr>Contoh Max-heapify</vt:lpstr>
      <vt:lpstr>Running time dari max-heapify</vt:lpstr>
      <vt:lpstr>Membangun sebuah HEAP</vt:lpstr>
      <vt:lpstr>Algoritma Heapsort</vt:lpstr>
      <vt:lpstr>ILUSTRASI</vt:lpstr>
      <vt:lpstr>Notes</vt:lpstr>
      <vt:lpstr>The Akra-Bazzi method  (Page 117)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Wijayanti Nurul Khotimah</dc:creator>
  <cp:lastModifiedBy>Wijayanti Nurul Khotimah</cp:lastModifiedBy>
  <cp:revision>7</cp:revision>
  <dcterms:created xsi:type="dcterms:W3CDTF">2024-04-18T05:08:53Z</dcterms:created>
  <dcterms:modified xsi:type="dcterms:W3CDTF">2024-04-22T06:34:18Z</dcterms:modified>
</cp:coreProperties>
</file>