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 id="2147483980" r:id="rId2"/>
    <p:sldMasterId id="2147483992" r:id="rId3"/>
    <p:sldMasterId id="2147484054" r:id="rId4"/>
  </p:sldMasterIdLst>
  <p:notesMasterIdLst>
    <p:notesMasterId r:id="rId28"/>
  </p:notesMasterIdLst>
  <p:sldIdLst>
    <p:sldId id="256" r:id="rId5"/>
    <p:sldId id="257" r:id="rId6"/>
    <p:sldId id="265" r:id="rId7"/>
    <p:sldId id="266"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4" r:id="rId22"/>
    <p:sldId id="279" r:id="rId23"/>
    <p:sldId id="259" r:id="rId24"/>
    <p:sldId id="280" r:id="rId25"/>
    <p:sldId id="281"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1" autoAdjust="0"/>
    <p:restoredTop sz="94660"/>
  </p:normalViewPr>
  <p:slideViewPr>
    <p:cSldViewPr>
      <p:cViewPr>
        <p:scale>
          <a:sx n="81" d="100"/>
          <a:sy n="81" d="100"/>
        </p:scale>
        <p:origin x="-117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17C82-0835-4948-8908-1AD9D8A46F3C}" type="datetimeFigureOut">
              <a:rPr lang="en-US" smtClean="0"/>
              <a:t>4/6/2018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17E7C4-6157-4CC5-89CE-F543067C2C79}" type="slidenum">
              <a:rPr lang="en-US" smtClean="0"/>
              <a:t>‹#›</a:t>
            </a:fld>
            <a:endParaRPr lang="en-US"/>
          </a:p>
        </p:txBody>
      </p:sp>
    </p:spTree>
    <p:extLst>
      <p:ext uri="{BB962C8B-B14F-4D97-AF65-F5344CB8AC3E}">
        <p14:creationId xmlns:p14="http://schemas.microsoft.com/office/powerpoint/2010/main" val="253668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5"/>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2175935"/>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6"/>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868"/>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9"/>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9"/>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6"/>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14694378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6"/>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868"/>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8"/>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8"/>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4" y="4039820"/>
            <a:ext cx="7787955" cy="1320637"/>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4" y="5566870"/>
            <a:ext cx="7787955" cy="61082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1316767"/>
            <a:ext cx="6912768"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92280821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7940660" cy="610820"/>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596540"/>
            <a:ext cx="8246069" cy="456419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27605"/>
            <a:ext cx="6719020"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823310" y="1443835"/>
            <a:ext cx="6719020"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FA87-425A-4EBE-9790-53063232703C}"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457D-FDEB-4A3B-BA05-6CEEC3A69F0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46070" cy="610820"/>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448966" y="1635728"/>
            <a:ext cx="4123034" cy="571629"/>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360064"/>
            <a:ext cx="4123035" cy="303505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1635729"/>
            <a:ext cx="4106566" cy="571630"/>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360065"/>
            <a:ext cx="4106566" cy="303505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C3A134-F1C3-464B-BF47-54DC2DE08F52}" type="datetimeFigureOut">
              <a:rPr lang="en-US" smtClean="0"/>
              <a:pPr/>
              <a:t>4/6/2018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02977311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200"/>
            </a:lvl1pPr>
          </a:lstStyle>
          <a:p>
            <a:r>
              <a:rPr lang="en-US"/>
              <a:t>Click to edit Master title style</a:t>
            </a:r>
            <a:endParaRPr lang="en-GB"/>
          </a:p>
        </p:txBody>
      </p:sp>
      <p:sp>
        <p:nvSpPr>
          <p:cNvPr id="3" name="Subtitle 2"/>
          <p:cNvSpPr>
            <a:spLocks noGrp="1"/>
          </p:cNvSpPr>
          <p:nvPr>
            <p:ph type="subTitle" idx="1"/>
          </p:nvPr>
        </p:nvSpPr>
        <p:spPr>
          <a:xfrm>
            <a:off x="1143000" y="3602037"/>
            <a:ext cx="6858000" cy="1655763"/>
          </a:xfrm>
          <a:prstGeom prst="rect">
            <a:avLst/>
          </a:prstGeom>
        </p:spPr>
        <p:txBody>
          <a:bodyPr/>
          <a:lstStyle>
            <a:lvl1pPr marL="0" indent="0" algn="ctr">
              <a:buNone/>
              <a:defRPr sz="1700"/>
            </a:lvl1pPr>
            <a:lvl2pPr marL="321457" indent="0" algn="ctr">
              <a:buNone/>
              <a:defRPr sz="1400"/>
            </a:lvl2pPr>
            <a:lvl3pPr marL="642915" indent="0" algn="ctr">
              <a:buNone/>
              <a:defRPr sz="1300"/>
            </a:lvl3pPr>
            <a:lvl4pPr marL="964372" indent="0" algn="ctr">
              <a:buNone/>
              <a:defRPr sz="1100"/>
            </a:lvl4pPr>
            <a:lvl5pPr marL="1285829" indent="0" algn="ctr">
              <a:buNone/>
              <a:defRPr sz="1100"/>
            </a:lvl5pPr>
            <a:lvl6pPr marL="1607287" indent="0" algn="ctr">
              <a:buNone/>
              <a:defRPr sz="1100"/>
            </a:lvl6pPr>
            <a:lvl7pPr marL="1928744" indent="0" algn="ctr">
              <a:buNone/>
              <a:defRPr sz="1100"/>
            </a:lvl7pPr>
            <a:lvl8pPr marL="2250201" indent="0" algn="ctr">
              <a:buNone/>
              <a:defRPr sz="1100"/>
            </a:lvl8pPr>
            <a:lvl9pPr marL="2571659" indent="0" algn="ctr">
              <a:buNone/>
              <a:defRPr sz="1100"/>
            </a:lvl9pPr>
          </a:lstStyle>
          <a:p>
            <a:r>
              <a:rPr lang="en-US"/>
              <a:t>Click to edit Master subtitle style</a:t>
            </a:r>
            <a:endParaRPr lang="en-GB"/>
          </a:p>
        </p:txBody>
      </p:sp>
      <p:sp>
        <p:nvSpPr>
          <p:cNvPr id="4"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428" y="365001"/>
            <a:ext cx="7887146" cy="1326059"/>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28428" y="1826122"/>
            <a:ext cx="7887146" cy="43509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428" y="365001"/>
            <a:ext cx="7887146" cy="1326059"/>
          </a:xfrm>
          <a:prstGeom prst="rect">
            <a:avLst/>
          </a:prstGeom>
        </p:spPr>
        <p:txBody>
          <a:bodyPr/>
          <a:lstStyle/>
          <a:p>
            <a:r>
              <a:rPr lang="en-US"/>
              <a:t>Click to edit Master title style</a:t>
            </a:r>
            <a:endParaRPr lang="en-GB"/>
          </a:p>
        </p:txBody>
      </p:sp>
      <p:sp>
        <p:nvSpPr>
          <p:cNvPr id="3"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D7C3A134-F1C3-464B-BF47-54DC2DE08F52}" type="datetimeFigureOut">
              <a:rPr lang="en-US" smtClean="0"/>
              <a:pPr/>
              <a:t>4/6/2018</a:t>
            </a:fld>
            <a:endParaRPr lang="en-US"/>
          </a:p>
        </p:txBody>
      </p:sp>
      <p:sp>
        <p:nvSpPr>
          <p:cNvPr id="4"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kumimoji="0" lang="en-US"/>
          </a:p>
        </p:txBody>
      </p:sp>
      <p:sp>
        <p:nvSpPr>
          <p:cNvPr id="5"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9648F39E-9C37-485F-AC97-16BB4BDF9F49}" type="slidenum">
              <a:rPr kumimoji="0" lang="en-US" smtClean="0"/>
              <a:pPr/>
              <a:t>‹#›</a:t>
            </a:fld>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9"/>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7"/>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Lst>
  <p:transition/>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4/6/2018</a:t>
            </a:fld>
            <a:endParaRPr lang="en-US"/>
          </a:p>
        </p:txBody>
      </p:sp>
      <p:sp>
        <p:nvSpPr>
          <p:cNvPr id="5" name="Footer Placeholder 4"/>
          <p:cNvSpPr>
            <a:spLocks noGrp="1"/>
          </p:cNvSpPr>
          <p:nvPr>
            <p:ph type="ftr" sz="quarter" idx="3"/>
          </p:nvPr>
        </p:nvSpPr>
        <p:spPr>
          <a:xfrm>
            <a:off x="3124200" y="6356354"/>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4/6/2018</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K.1 Pemrograman Dasar</a:t>
            </a:r>
            <a:endParaRPr lang="en-US" dirty="0"/>
          </a:p>
        </p:txBody>
      </p:sp>
      <p:sp>
        <p:nvSpPr>
          <p:cNvPr id="8" name="Subtitle 7"/>
          <p:cNvSpPr>
            <a:spLocks noGrp="1"/>
          </p:cNvSpPr>
          <p:nvPr>
            <p:ph type="subTitle" idx="1"/>
          </p:nvPr>
        </p:nvSpPr>
        <p:spPr/>
        <p:txBody>
          <a:bodyPr/>
          <a:lstStyle/>
          <a:p>
            <a:pPr lvl="0"/>
            <a:r>
              <a:rPr lang="id-ID" dirty="0">
                <a:solidFill>
                  <a:schemeClr val="bg1"/>
                </a:solidFill>
              </a:rPr>
              <a:t>Percabangan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a:bodyPr>
          <a:lstStyle/>
          <a:p>
            <a:pPr marL="0" indent="0">
              <a:buNone/>
            </a:pPr>
            <a:r>
              <a:rPr lang="id-ID" dirty="0"/>
              <a:t>if (kondisi)</a:t>
            </a:r>
          </a:p>
          <a:p>
            <a:pPr marL="0" indent="0">
              <a:buNone/>
            </a:pPr>
            <a:endParaRPr lang="id-ID" dirty="0"/>
          </a:p>
          <a:p>
            <a:pPr marL="0" indent="0">
              <a:buNone/>
            </a:pPr>
            <a:r>
              <a:rPr lang="id-ID" dirty="0"/>
              <a:t>{statemen_jika_kondisi_terpenuhi; }</a:t>
            </a:r>
          </a:p>
          <a:p>
            <a:pPr marL="0" indent="0">
              <a:buNone/>
            </a:pPr>
            <a:endParaRPr lang="id-ID" dirty="0"/>
          </a:p>
          <a:p>
            <a:pPr marL="0" indent="0">
              <a:buNone/>
            </a:pPr>
            <a:r>
              <a:rPr lang="id-ID" dirty="0"/>
              <a:t>else</a:t>
            </a:r>
          </a:p>
          <a:p>
            <a:pPr marL="0" indent="0">
              <a:buNone/>
            </a:pPr>
            <a:endParaRPr lang="id-ID" dirty="0"/>
          </a:p>
          <a:p>
            <a:pPr marL="0" indent="0">
              <a:buNone/>
            </a:pPr>
            <a:r>
              <a:rPr lang="id-ID" dirty="0"/>
              <a:t>{statemen_jika_kondisi_tidak_terpenuhi;}</a:t>
            </a:r>
          </a:p>
        </p:txBody>
      </p:sp>
    </p:spTree>
    <p:extLst>
      <p:ext uri="{BB962C8B-B14F-4D97-AF65-F5344CB8AC3E}">
        <p14:creationId xmlns:p14="http://schemas.microsoft.com/office/powerpoint/2010/main" val="16288089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xmlns=""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3068AEE-2B4B-4803-AC9B-8F5863BE6E4C}"/>
              </a:ext>
            </a:extLst>
          </p:cNvPr>
          <p:cNvGraphicFramePr>
            <a:graphicFrameLocks noGrp="1"/>
          </p:cNvGraphicFramePr>
          <p:nvPr>
            <p:extLst>
              <p:ext uri="{D42A27DB-BD31-4B8C-83A1-F6EECF244321}">
                <p14:modId xmlns:p14="http://schemas.microsoft.com/office/powerpoint/2010/main" val="1406795047"/>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xmlns="" val="706765026"/>
                    </a:ext>
                  </a:extLst>
                </a:gridCol>
              </a:tblGrid>
              <a:tr h="4275739">
                <a:tc>
                  <a:txBody>
                    <a:bodyPr/>
                    <a:lstStyle/>
                    <a:p>
                      <a:pPr algn="l" fontAlgn="t"/>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xmlns="" val="1627888787"/>
                  </a:ext>
                </a:extLst>
              </a:tr>
            </a:tbl>
          </a:graphicData>
        </a:graphic>
      </p:graphicFrame>
      <p:sp>
        <p:nvSpPr>
          <p:cNvPr id="7" name="Rectangle 2">
            <a:extLst>
              <a:ext uri="{FF2B5EF4-FFF2-40B4-BE49-F238E27FC236}">
                <a16:creationId xmlns:a16="http://schemas.microsoft.com/office/drawing/2014/main" xmlns=""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xmlns="" id="{1EAEB81F-8227-451D-9BB0-AAA4D41FAEDB}"/>
              </a:ext>
            </a:extLst>
          </p:cNvPr>
          <p:cNvPicPr>
            <a:picLocks noChangeAspect="1"/>
          </p:cNvPicPr>
          <p:nvPr/>
        </p:nvPicPr>
        <p:blipFill>
          <a:blip r:embed="rId2"/>
          <a:stretch>
            <a:fillRect/>
          </a:stretch>
        </p:blipFill>
        <p:spPr>
          <a:xfrm>
            <a:off x="1823307" y="1464934"/>
            <a:ext cx="6686595" cy="2802266"/>
          </a:xfrm>
          <a:prstGeom prst="rect">
            <a:avLst/>
          </a:prstGeom>
        </p:spPr>
      </p:pic>
    </p:spTree>
    <p:extLst>
      <p:ext uri="{BB962C8B-B14F-4D97-AF65-F5344CB8AC3E}">
        <p14:creationId xmlns:p14="http://schemas.microsoft.com/office/powerpoint/2010/main" val="41515620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a:bodyPr>
          <a:lstStyle/>
          <a:p>
            <a:pPr fontAlgn="base"/>
            <a:r>
              <a:rPr lang="id-ID" b="1" dirty="0"/>
              <a:t>c. Struktur tiga kondisi atau lebih</a:t>
            </a:r>
            <a:r>
              <a:rPr lang="id-ID" dirty="0"/>
              <a:t/>
            </a:r>
            <a:br>
              <a:rPr lang="id-ID" dirty="0"/>
            </a:br>
            <a:r>
              <a:rPr lang="id-ID" dirty="0"/>
              <a:t>Percabangan jenis ini merupakan perluasan dari struktur percabangan dengan satu dan dua kondisi. Karena dalam struktur ini memiliki lebih dari dua statemen yaitu statemen. </a:t>
            </a:r>
          </a:p>
        </p:txBody>
      </p:sp>
    </p:spTree>
    <p:extLst>
      <p:ext uri="{BB962C8B-B14F-4D97-AF65-F5344CB8AC3E}">
        <p14:creationId xmlns:p14="http://schemas.microsoft.com/office/powerpoint/2010/main" val="8537805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fontScale="77500" lnSpcReduction="20000"/>
          </a:bodyPr>
          <a:lstStyle/>
          <a:p>
            <a:pPr marL="0" indent="0">
              <a:buNone/>
            </a:pPr>
            <a:r>
              <a:rPr lang="id-ID" dirty="0"/>
              <a:t>if (kondisi_1)</a:t>
            </a:r>
            <a:br>
              <a:rPr lang="id-ID" dirty="0"/>
            </a:br>
            <a:r>
              <a:rPr lang="id-ID" dirty="0"/>
              <a:t/>
            </a:r>
            <a:br>
              <a:rPr lang="id-ID" dirty="0"/>
            </a:br>
            <a:r>
              <a:rPr lang="id-ID" dirty="0"/>
              <a:t>statemen_jika_kondisi_1_terpenuhi;</a:t>
            </a:r>
            <a:br>
              <a:rPr lang="id-ID" dirty="0"/>
            </a:br>
            <a:r>
              <a:rPr lang="id-ID" dirty="0"/>
              <a:t/>
            </a:r>
            <a:br>
              <a:rPr lang="id-ID" dirty="0"/>
            </a:br>
            <a:r>
              <a:rPr lang="id-ID" dirty="0"/>
              <a:t>else if (kondisi_2)</a:t>
            </a:r>
            <a:br>
              <a:rPr lang="id-ID" dirty="0"/>
            </a:br>
            <a:r>
              <a:rPr lang="id-ID" dirty="0"/>
              <a:t/>
            </a:r>
            <a:br>
              <a:rPr lang="id-ID" dirty="0"/>
            </a:br>
            <a:r>
              <a:rPr lang="id-ID" dirty="0"/>
              <a:t>statemen_jika_kondisi_2_terpenuhi;</a:t>
            </a:r>
            <a:br>
              <a:rPr lang="id-ID" dirty="0"/>
            </a:br>
            <a:r>
              <a:rPr lang="id-ID" dirty="0"/>
              <a:t/>
            </a:r>
            <a:br>
              <a:rPr lang="id-ID" dirty="0"/>
            </a:br>
            <a:r>
              <a:rPr lang="id-ID" dirty="0"/>
              <a:t>else if (kondisi_3)</a:t>
            </a:r>
            <a:br>
              <a:rPr lang="id-ID" dirty="0"/>
            </a:br>
            <a:r>
              <a:rPr lang="id-ID" dirty="0"/>
              <a:t/>
            </a:r>
            <a:br>
              <a:rPr lang="id-ID" dirty="0"/>
            </a:br>
            <a:r>
              <a:rPr lang="id-ID" dirty="0"/>
              <a:t>statemen_jika_kondisi_3_terpenuhi;</a:t>
            </a:r>
            <a:br>
              <a:rPr lang="id-ID" dirty="0"/>
            </a:br>
            <a:r>
              <a:rPr lang="id-ID" dirty="0"/>
              <a:t/>
            </a:r>
            <a:br>
              <a:rPr lang="id-ID" dirty="0"/>
            </a:br>
            <a:r>
              <a:rPr lang="id-ID" dirty="0"/>
              <a:t>else</a:t>
            </a:r>
            <a:br>
              <a:rPr lang="id-ID" dirty="0"/>
            </a:br>
            <a:r>
              <a:rPr lang="id-ID" dirty="0"/>
              <a:t/>
            </a:r>
            <a:br>
              <a:rPr lang="id-ID" dirty="0"/>
            </a:br>
            <a:r>
              <a:rPr lang="id-ID" dirty="0"/>
              <a:t>statemen_jika_semua_kondisi_diatas_tdk_terpenuhi;</a:t>
            </a:r>
          </a:p>
        </p:txBody>
      </p:sp>
    </p:spTree>
    <p:extLst>
      <p:ext uri="{BB962C8B-B14F-4D97-AF65-F5344CB8AC3E}">
        <p14:creationId xmlns:p14="http://schemas.microsoft.com/office/powerpoint/2010/main" val="17475045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xmlns=""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3068AEE-2B4B-4803-AC9B-8F5863BE6E4C}"/>
              </a:ext>
            </a:extLst>
          </p:cNvPr>
          <p:cNvGraphicFramePr>
            <a:graphicFrameLocks noGrp="1"/>
          </p:cNvGraphicFramePr>
          <p:nvPr>
            <p:extLst>
              <p:ext uri="{D42A27DB-BD31-4B8C-83A1-F6EECF244321}">
                <p14:modId xmlns:p14="http://schemas.microsoft.com/office/powerpoint/2010/main" val="3075068303"/>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xmlns="" val="706765026"/>
                    </a:ext>
                  </a:extLst>
                </a:gridCol>
              </a:tblGrid>
              <a:tr h="4275739">
                <a:tc>
                  <a:txBody>
                    <a:bodyPr/>
                    <a:lstStyle/>
                    <a:p>
                      <a:pPr algn="l" fontAlgn="t"/>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xmlns="" val="1627888787"/>
                  </a:ext>
                </a:extLst>
              </a:tr>
            </a:tbl>
          </a:graphicData>
        </a:graphic>
      </p:graphicFrame>
      <p:sp>
        <p:nvSpPr>
          <p:cNvPr id="7" name="Rectangle 2">
            <a:extLst>
              <a:ext uri="{FF2B5EF4-FFF2-40B4-BE49-F238E27FC236}">
                <a16:creationId xmlns:a16="http://schemas.microsoft.com/office/drawing/2014/main" xmlns=""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xmlns="" id="{6A45925C-AA47-46AC-9F3A-5A1BC11B1950}"/>
              </a:ext>
            </a:extLst>
          </p:cNvPr>
          <p:cNvPicPr>
            <a:picLocks noChangeAspect="1"/>
          </p:cNvPicPr>
          <p:nvPr/>
        </p:nvPicPr>
        <p:blipFill>
          <a:blip r:embed="rId2"/>
          <a:stretch>
            <a:fillRect/>
          </a:stretch>
        </p:blipFill>
        <p:spPr>
          <a:xfrm>
            <a:off x="1823308" y="1443832"/>
            <a:ext cx="6688154" cy="2899568"/>
          </a:xfrm>
          <a:prstGeom prst="rect">
            <a:avLst/>
          </a:prstGeom>
        </p:spPr>
      </p:pic>
    </p:spTree>
    <p:extLst>
      <p:ext uri="{BB962C8B-B14F-4D97-AF65-F5344CB8AC3E}">
        <p14:creationId xmlns:p14="http://schemas.microsoft.com/office/powerpoint/2010/main" val="12859548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77500" lnSpcReduction="20000"/>
          </a:bodyPr>
          <a:lstStyle/>
          <a:p>
            <a:pPr fontAlgn="base"/>
            <a:r>
              <a:rPr lang="id-ID" b="1" dirty="0"/>
              <a:t>Switch....case....default</a:t>
            </a:r>
          </a:p>
          <a:p>
            <a:pPr fontAlgn="base"/>
            <a:r>
              <a:rPr lang="id-ID" dirty="0"/>
              <a:t>Perintah ini digunakan sebagai alternatif pengganti dari sintak if secara sederhana dimana alternatif pilihan bisa lebih dari satu. Selain menggunakan struktur if, C++ juga mempunyai percabangan dengan menggunakan switch. </a:t>
            </a:r>
          </a:p>
          <a:p>
            <a:pPr fontAlgn="base"/>
            <a:r>
              <a:rPr lang="id-ID" dirty="0"/>
              <a:t>Pada dasarnya percabangan menggunakan struktur if dan switch sama hanya saja switch-case digunakan untuk pilihan berjumlah banyak dan perintah switch-case ini tidak bisa digunakan untuk pilihan yang melibatkan jangkauan nilai atau range tetapi hanya bisa digunakan untuk pilihan berupa konstanta, misalnya untuk menu pilihan.</a:t>
            </a:r>
          </a:p>
        </p:txBody>
      </p:sp>
    </p:spTree>
    <p:extLst>
      <p:ext uri="{BB962C8B-B14F-4D97-AF65-F5344CB8AC3E}">
        <p14:creationId xmlns:p14="http://schemas.microsoft.com/office/powerpoint/2010/main" val="42545385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77500" lnSpcReduction="20000"/>
          </a:bodyPr>
          <a:lstStyle/>
          <a:p>
            <a:pPr fontAlgn="base"/>
            <a:r>
              <a:rPr lang="id-ID" dirty="0"/>
              <a:t>Karakteristik switch-case adalah :</a:t>
            </a:r>
          </a:p>
          <a:p>
            <a:pPr fontAlgn="base"/>
            <a:r>
              <a:rPr lang="id-ID" dirty="0"/>
              <a:t>1. Perintah switch akan menyeleksi kondisi yang diberikan dan kemudian membandingkan hasilnya dengan konstantakonstanta yang berada di case.</a:t>
            </a:r>
          </a:p>
          <a:p>
            <a:pPr fontAlgn="base"/>
            <a:r>
              <a:rPr lang="id-ID" dirty="0"/>
              <a:t>2. Pembandingan akan dimulai dari konstanta 1 sampai konstanta terakhir._ Jika hasil dari kondisi sama dengan nilai konstanta tertentu, misalnya konstanta 1, maka pernyataan 1 akan dijalankan sampai ditemukan break.</a:t>
            </a:r>
          </a:p>
          <a:p>
            <a:pPr fontAlgn="base"/>
            <a:r>
              <a:rPr lang="id-ID" dirty="0"/>
              <a:t>3. Pernyataan break azan membawa proses keluar dari perintah switch. Jika hasil dari kondisi tidak ada yang sama dengan konstanta-konstanta yang diberikan, maka pernyataan pada default akan dijalankan.</a:t>
            </a:r>
          </a:p>
        </p:txBody>
      </p:sp>
    </p:spTree>
    <p:extLst>
      <p:ext uri="{BB962C8B-B14F-4D97-AF65-F5344CB8AC3E}">
        <p14:creationId xmlns:p14="http://schemas.microsoft.com/office/powerpoint/2010/main" val="28605168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fontScale="47500" lnSpcReduction="20000"/>
          </a:bodyPr>
          <a:lstStyle/>
          <a:p>
            <a:pPr marL="0" indent="0">
              <a:buNone/>
            </a:pPr>
            <a:r>
              <a:rPr lang="id-ID" dirty="0"/>
              <a:t>switch (ekspresi)</a:t>
            </a:r>
            <a:br>
              <a:rPr lang="id-ID" dirty="0"/>
            </a:br>
            <a:r>
              <a:rPr lang="id-ID" dirty="0"/>
              <a:t/>
            </a:r>
            <a:br>
              <a:rPr lang="id-ID" dirty="0"/>
            </a:br>
            <a:r>
              <a:rPr lang="id-ID" dirty="0"/>
              <a:t>{</a:t>
            </a:r>
            <a:br>
              <a:rPr lang="id-ID" dirty="0"/>
            </a:br>
            <a:r>
              <a:rPr lang="id-ID" dirty="0"/>
              <a:t/>
            </a:r>
            <a:br>
              <a:rPr lang="id-ID" dirty="0"/>
            </a:br>
            <a:r>
              <a:rPr lang="id-ID" dirty="0"/>
              <a:t>case nilai_konstanta1 :</a:t>
            </a:r>
            <a:br>
              <a:rPr lang="id-ID" dirty="0"/>
            </a:br>
            <a:r>
              <a:rPr lang="id-ID" dirty="0"/>
              <a:t/>
            </a:r>
            <a:br>
              <a:rPr lang="id-ID" dirty="0"/>
            </a:br>
            <a:r>
              <a:rPr lang="id-ID" dirty="0"/>
              <a:t>statemen(pernyataan);</a:t>
            </a:r>
            <a:br>
              <a:rPr lang="id-ID" dirty="0"/>
            </a:br>
            <a:r>
              <a:rPr lang="id-ID" dirty="0"/>
              <a:t/>
            </a:r>
            <a:br>
              <a:rPr lang="id-ID" dirty="0"/>
            </a:br>
            <a:r>
              <a:rPr lang="id-ID" dirty="0"/>
              <a:t>break;</a:t>
            </a:r>
            <a:br>
              <a:rPr lang="id-ID" dirty="0"/>
            </a:br>
            <a:r>
              <a:rPr lang="id-ID" dirty="0"/>
              <a:t/>
            </a:r>
            <a:br>
              <a:rPr lang="id-ID" dirty="0"/>
            </a:br>
            <a:r>
              <a:rPr lang="id-ID" dirty="0"/>
              <a:t>case nilai_konstanta2 :</a:t>
            </a:r>
            <a:br>
              <a:rPr lang="id-ID" dirty="0"/>
            </a:br>
            <a:r>
              <a:rPr lang="id-ID" dirty="0"/>
              <a:t/>
            </a:r>
            <a:br>
              <a:rPr lang="id-ID" dirty="0"/>
            </a:br>
            <a:r>
              <a:rPr lang="id-ID" dirty="0"/>
              <a:t>statemen(pernyataan);</a:t>
            </a:r>
            <a:br>
              <a:rPr lang="id-ID" dirty="0"/>
            </a:br>
            <a:r>
              <a:rPr lang="id-ID" dirty="0"/>
              <a:t/>
            </a:r>
            <a:br>
              <a:rPr lang="id-ID" dirty="0"/>
            </a:br>
            <a:r>
              <a:rPr lang="id-ID" dirty="0"/>
              <a:t>break;</a:t>
            </a:r>
            <a:br>
              <a:rPr lang="id-ID" dirty="0"/>
            </a:br>
            <a:r>
              <a:rPr lang="id-ID" dirty="0"/>
              <a:t/>
            </a:r>
            <a:br>
              <a:rPr lang="id-ID" dirty="0"/>
            </a:br>
            <a:r>
              <a:rPr lang="id-ID" dirty="0"/>
              <a:t>…….</a:t>
            </a:r>
            <a:br>
              <a:rPr lang="id-ID" dirty="0"/>
            </a:br>
            <a:r>
              <a:rPr lang="id-ID" dirty="0"/>
              <a:t/>
            </a:r>
            <a:br>
              <a:rPr lang="id-ID" dirty="0"/>
            </a:br>
            <a:r>
              <a:rPr lang="id-ID" dirty="0"/>
              <a:t>default :</a:t>
            </a:r>
            <a:br>
              <a:rPr lang="id-ID" dirty="0"/>
            </a:br>
            <a:r>
              <a:rPr lang="id-ID" dirty="0"/>
              <a:t/>
            </a:r>
            <a:br>
              <a:rPr lang="id-ID" dirty="0"/>
            </a:br>
            <a:r>
              <a:rPr lang="id-ID" dirty="0"/>
              <a:t>statemen(pernyataan)_alternatif;</a:t>
            </a:r>
            <a:br>
              <a:rPr lang="id-ID" dirty="0"/>
            </a:br>
            <a:r>
              <a:rPr lang="id-ID" dirty="0"/>
              <a:t/>
            </a:r>
            <a:br>
              <a:rPr lang="id-ID" dirty="0"/>
            </a:br>
            <a:r>
              <a:rPr lang="id-ID" dirty="0"/>
              <a:t>}</a:t>
            </a:r>
          </a:p>
        </p:txBody>
      </p:sp>
    </p:spTree>
    <p:extLst>
      <p:ext uri="{BB962C8B-B14F-4D97-AF65-F5344CB8AC3E}">
        <p14:creationId xmlns:p14="http://schemas.microsoft.com/office/powerpoint/2010/main" val="27839436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xmlns=""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3068AEE-2B4B-4803-AC9B-8F5863BE6E4C}"/>
              </a:ext>
            </a:extLst>
          </p:cNvPr>
          <p:cNvGraphicFramePr>
            <a:graphicFrameLocks noGrp="1"/>
          </p:cNvGraphicFramePr>
          <p:nvPr>
            <p:extLst>
              <p:ext uri="{D42A27DB-BD31-4B8C-83A1-F6EECF244321}">
                <p14:modId xmlns:p14="http://schemas.microsoft.com/office/powerpoint/2010/main" val="3431810657"/>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xmlns="" val="706765026"/>
                    </a:ext>
                  </a:extLst>
                </a:gridCol>
              </a:tblGrid>
              <a:tr h="4275739">
                <a:tc>
                  <a:txBody>
                    <a:bodyPr/>
                    <a:lstStyle/>
                    <a:p>
                      <a:pPr marL="342900" indent="-342900" algn="l" fontAlgn="t">
                        <a:buFont typeface="+mj-lt"/>
                        <a:buAutoNum type="arabicPeriod"/>
                      </a:pPr>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xmlns="" val="1627888787"/>
                  </a:ext>
                </a:extLst>
              </a:tr>
            </a:tbl>
          </a:graphicData>
        </a:graphic>
      </p:graphicFrame>
      <p:sp>
        <p:nvSpPr>
          <p:cNvPr id="7" name="Rectangle 2">
            <a:extLst>
              <a:ext uri="{FF2B5EF4-FFF2-40B4-BE49-F238E27FC236}">
                <a16:creationId xmlns:a16="http://schemas.microsoft.com/office/drawing/2014/main" xmlns=""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02FCC04B-B894-4960-978B-FE6DAE86066A}"/>
              </a:ext>
            </a:extLst>
          </p:cNvPr>
          <p:cNvPicPr>
            <a:picLocks noChangeAspect="1"/>
          </p:cNvPicPr>
          <p:nvPr/>
        </p:nvPicPr>
        <p:blipFill>
          <a:blip r:embed="rId2"/>
          <a:stretch>
            <a:fillRect/>
          </a:stretch>
        </p:blipFill>
        <p:spPr>
          <a:xfrm>
            <a:off x="1823309" y="1443835"/>
            <a:ext cx="4913910" cy="4275740"/>
          </a:xfrm>
          <a:prstGeom prst="rect">
            <a:avLst/>
          </a:prstGeom>
        </p:spPr>
      </p:pic>
    </p:spTree>
    <p:extLst>
      <p:ext uri="{BB962C8B-B14F-4D97-AF65-F5344CB8AC3E}">
        <p14:creationId xmlns:p14="http://schemas.microsoft.com/office/powerpoint/2010/main" val="3811589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xmlns=""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3068AEE-2B4B-4803-AC9B-8F5863BE6E4C}"/>
              </a:ext>
            </a:extLst>
          </p:cNvPr>
          <p:cNvGraphicFramePr>
            <a:graphicFrameLocks noGrp="1"/>
          </p:cNvGraphicFramePr>
          <p:nvPr>
            <p:extLst>
              <p:ext uri="{D42A27DB-BD31-4B8C-83A1-F6EECF244321}">
                <p14:modId xmlns:p14="http://schemas.microsoft.com/office/powerpoint/2010/main" val="3285014734"/>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xmlns="" val="706765026"/>
                    </a:ext>
                  </a:extLst>
                </a:gridCol>
              </a:tblGrid>
              <a:tr h="4275739">
                <a:tc>
                  <a:txBody>
                    <a:bodyPr/>
                    <a:lstStyle/>
                    <a:p>
                      <a:pPr marL="342900" indent="-342900" algn="l" fontAlgn="t">
                        <a:buFont typeface="+mj-lt"/>
                        <a:buAutoNum type="arabicPeriod"/>
                      </a:pPr>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xmlns="" val="1627888787"/>
                  </a:ext>
                </a:extLst>
              </a:tr>
            </a:tbl>
          </a:graphicData>
        </a:graphic>
      </p:graphicFrame>
      <p:sp>
        <p:nvSpPr>
          <p:cNvPr id="7" name="Rectangle 2">
            <a:extLst>
              <a:ext uri="{FF2B5EF4-FFF2-40B4-BE49-F238E27FC236}">
                <a16:creationId xmlns:a16="http://schemas.microsoft.com/office/drawing/2014/main" xmlns=""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xmlns="" id="{8F73FB66-2846-4CEF-8449-E5E6A6DDBC0F}"/>
              </a:ext>
            </a:extLst>
          </p:cNvPr>
          <p:cNvPicPr>
            <a:picLocks noChangeAspect="1"/>
          </p:cNvPicPr>
          <p:nvPr/>
        </p:nvPicPr>
        <p:blipFill>
          <a:blip r:embed="rId2"/>
          <a:stretch>
            <a:fillRect/>
          </a:stretch>
        </p:blipFill>
        <p:spPr>
          <a:xfrm>
            <a:off x="1824480" y="1443832"/>
            <a:ext cx="5563184" cy="4275738"/>
          </a:xfrm>
          <a:prstGeom prst="rect">
            <a:avLst/>
          </a:prstGeom>
        </p:spPr>
      </p:pic>
    </p:spTree>
    <p:extLst>
      <p:ext uri="{BB962C8B-B14F-4D97-AF65-F5344CB8AC3E}">
        <p14:creationId xmlns:p14="http://schemas.microsoft.com/office/powerpoint/2010/main" val="21531156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Percabangan</a:t>
            </a:r>
            <a:endParaRPr lang="en-US" dirty="0"/>
          </a:p>
        </p:txBody>
      </p:sp>
      <p:sp>
        <p:nvSpPr>
          <p:cNvPr id="4" name="Content Placeholder 3"/>
          <p:cNvSpPr>
            <a:spLocks noGrp="1"/>
          </p:cNvSpPr>
          <p:nvPr>
            <p:ph idx="1"/>
          </p:nvPr>
        </p:nvSpPr>
        <p:spPr/>
        <p:txBody>
          <a:bodyPr>
            <a:normAutofit/>
          </a:bodyPr>
          <a:lstStyle/>
          <a:p>
            <a:r>
              <a:rPr lang="id-ID" dirty="0"/>
              <a:t>Percabangan adalah suatu pemilihan statemen yang akan dieksekusi dimana pilihan tersebut didasarkan atas kondisi tertentu untuk mengarahkan perjalanan suatu proses.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dirty="0" err="1">
                <a:effectLst/>
              </a:rPr>
              <a:t>Percabangan</a:t>
            </a:r>
            <a:r>
              <a:rPr lang="en-ID" dirty="0">
                <a:effectLst/>
              </a:rPr>
              <a:t> </a:t>
            </a:r>
            <a:r>
              <a:rPr lang="en-ID" dirty="0" err="1">
                <a:effectLst/>
              </a:rPr>
              <a:t>bersarang</a:t>
            </a:r>
            <a:endParaRPr lang="en-US" dirty="0"/>
          </a:p>
        </p:txBody>
      </p:sp>
      <p:sp>
        <p:nvSpPr>
          <p:cNvPr id="4" name="Content Placeholder 3"/>
          <p:cNvSpPr>
            <a:spLocks noGrp="1"/>
          </p:cNvSpPr>
          <p:nvPr>
            <p:ph idx="1"/>
          </p:nvPr>
        </p:nvSpPr>
        <p:spPr/>
        <p:txBody>
          <a:bodyPr>
            <a:normAutofit/>
          </a:bodyPr>
          <a:lstStyle/>
          <a:p>
            <a:r>
              <a:rPr lang="id-ID" dirty="0"/>
              <a:t>Percabangan if bersarang atau juga di sebut nested if c++ adalah Percabangan yang  digunakan apabila terdapat pernyataan percabangan dibawah sebuah pernyataan percabangan lainnya.</a:t>
            </a:r>
          </a:p>
        </p:txBody>
      </p:sp>
    </p:spTree>
    <p:extLst>
      <p:ext uri="{BB962C8B-B14F-4D97-AF65-F5344CB8AC3E}">
        <p14:creationId xmlns:p14="http://schemas.microsoft.com/office/powerpoint/2010/main" val="21918365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dirty="0" err="1">
                <a:effectLst/>
              </a:rPr>
              <a:t>Percabangan</a:t>
            </a:r>
            <a:r>
              <a:rPr lang="en-ID" dirty="0">
                <a:effectLst/>
              </a:rPr>
              <a:t> </a:t>
            </a:r>
            <a:r>
              <a:rPr lang="en-ID" dirty="0" err="1">
                <a:effectLst/>
              </a:rPr>
              <a:t>bersarang</a:t>
            </a:r>
            <a:endParaRPr lang="en-US" dirty="0"/>
          </a:p>
        </p:txBody>
      </p:sp>
      <p:sp>
        <p:nvSpPr>
          <p:cNvPr id="4" name="Content Placeholder 3"/>
          <p:cNvSpPr>
            <a:spLocks noGrp="1"/>
          </p:cNvSpPr>
          <p:nvPr>
            <p:ph idx="1"/>
          </p:nvPr>
        </p:nvSpPr>
        <p:spPr/>
        <p:txBody>
          <a:bodyPr>
            <a:normAutofit/>
          </a:bodyPr>
          <a:lstStyle/>
          <a:p>
            <a:r>
              <a:rPr lang="en-US" dirty="0" err="1"/>
              <a:t>flowcart</a:t>
            </a:r>
            <a:r>
              <a:rPr lang="en-US" dirty="0"/>
              <a:t> </a:t>
            </a:r>
            <a:r>
              <a:rPr lang="en-US" dirty="0" err="1"/>
              <a:t>dari</a:t>
            </a:r>
            <a:r>
              <a:rPr lang="en-US" dirty="0"/>
              <a:t> </a:t>
            </a:r>
            <a:r>
              <a:rPr lang="en-US" dirty="0" err="1"/>
              <a:t>percabangan</a:t>
            </a:r>
            <a:r>
              <a:rPr lang="en-US" dirty="0"/>
              <a:t> if </a:t>
            </a:r>
            <a:r>
              <a:rPr lang="en-US" dirty="0" err="1"/>
              <a:t>bersarang</a:t>
            </a:r>
            <a:r>
              <a:rPr lang="en-US" dirty="0"/>
              <a:t> </a:t>
            </a:r>
            <a:r>
              <a:rPr lang="en-US" dirty="0" err="1"/>
              <a:t>atau</a:t>
            </a:r>
            <a:r>
              <a:rPr lang="en-US" dirty="0"/>
              <a:t> nested if</a:t>
            </a:r>
            <a:br>
              <a:rPr lang="en-US" dirty="0"/>
            </a:br>
            <a:endParaRPr lang="id-ID" dirty="0"/>
          </a:p>
        </p:txBody>
      </p:sp>
      <p:pic>
        <p:nvPicPr>
          <p:cNvPr id="8194" name="Picture 2" descr="percabangan-bersarang-cplus">
            <a:extLst>
              <a:ext uri="{FF2B5EF4-FFF2-40B4-BE49-F238E27FC236}">
                <a16:creationId xmlns:a16="http://schemas.microsoft.com/office/drawing/2014/main" xmlns="" id="{863B40C2-A5B0-4A4E-8FEF-FFC1E80D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2514600"/>
            <a:ext cx="4210187"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4160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20225-9674-4EE9-941B-1ADE74B594E8}"/>
              </a:ext>
            </a:extLst>
          </p:cNvPr>
          <p:cNvSpPr>
            <a:spLocks noGrp="1"/>
          </p:cNvSpPr>
          <p:nvPr>
            <p:ph type="title"/>
          </p:nvPr>
        </p:nvSpPr>
        <p:spPr/>
        <p:txBody>
          <a:bodyPr>
            <a:normAutofit fontScale="90000"/>
          </a:bodyPr>
          <a:lstStyle/>
          <a:p>
            <a:r>
              <a:rPr lang="id-ID" dirty="0">
                <a:effectLst/>
              </a:rPr>
              <a:t>bentuk umum dari percabangan bersarang c++(nested if)</a:t>
            </a:r>
            <a:endParaRPr lang="id-ID" dirty="0"/>
          </a:p>
        </p:txBody>
      </p:sp>
      <p:sp>
        <p:nvSpPr>
          <p:cNvPr id="6" name="Content Placeholder 5">
            <a:extLst>
              <a:ext uri="{FF2B5EF4-FFF2-40B4-BE49-F238E27FC236}">
                <a16:creationId xmlns:a16="http://schemas.microsoft.com/office/drawing/2014/main" xmlns="" id="{AB34AE1E-3C14-46A3-875F-8FFB3CFD7D60}"/>
              </a:ext>
            </a:extLst>
          </p:cNvPr>
          <p:cNvSpPr>
            <a:spLocks noGrp="1"/>
          </p:cNvSpPr>
          <p:nvPr>
            <p:ph idx="1"/>
          </p:nvPr>
        </p:nvSpPr>
        <p:spPr/>
        <p:txBody>
          <a:bodyPr>
            <a:normAutofit fontScale="77500" lnSpcReduction="20000"/>
          </a:bodyPr>
          <a:lstStyle/>
          <a:p>
            <a:pPr marL="514350" indent="-514350">
              <a:buFont typeface="+mj-lt"/>
              <a:buAutoNum type="arabicPeriod"/>
            </a:pPr>
            <a:r>
              <a:rPr lang="id-ID" dirty="0"/>
              <a:t>if(kondisi_1){</a:t>
            </a:r>
          </a:p>
          <a:p>
            <a:pPr marL="514350" indent="-514350">
              <a:buFont typeface="+mj-lt"/>
              <a:buAutoNum type="arabicPeriod"/>
            </a:pPr>
            <a:r>
              <a:rPr lang="id-ID" dirty="0"/>
              <a:t>   if(sub_kondisi_1){</a:t>
            </a:r>
          </a:p>
          <a:p>
            <a:pPr marL="514350" indent="-514350">
              <a:buFont typeface="+mj-lt"/>
              <a:buAutoNum type="arabicPeriod"/>
            </a:pPr>
            <a:r>
              <a:rPr lang="id-ID" dirty="0"/>
              <a:t>      sub_pernyataan_1</a:t>
            </a:r>
          </a:p>
          <a:p>
            <a:pPr marL="514350" indent="-514350">
              <a:buFont typeface="+mj-lt"/>
              <a:buAutoNum type="arabicPeriod"/>
            </a:pPr>
            <a:r>
              <a:rPr lang="id-ID" dirty="0"/>
              <a:t>      ...</a:t>
            </a:r>
          </a:p>
          <a:p>
            <a:pPr marL="514350" indent="-514350">
              <a:buFont typeface="+mj-lt"/>
              <a:buAutoNum type="arabicPeriod"/>
            </a:pPr>
            <a:r>
              <a:rPr lang="id-ID" dirty="0"/>
              <a:t>   } else {</a:t>
            </a:r>
          </a:p>
          <a:p>
            <a:pPr marL="514350" indent="-514350">
              <a:buFont typeface="+mj-lt"/>
              <a:buAutoNum type="arabicPeriod"/>
            </a:pPr>
            <a:r>
              <a:rPr lang="id-ID" dirty="0"/>
              <a:t>      sub_pernyataan_lain</a:t>
            </a:r>
          </a:p>
          <a:p>
            <a:pPr marL="514350" indent="-514350">
              <a:buFont typeface="+mj-lt"/>
              <a:buAutoNum type="arabicPeriod"/>
            </a:pPr>
            <a:r>
              <a:rPr lang="id-ID" dirty="0"/>
              <a:t>      ...</a:t>
            </a:r>
          </a:p>
          <a:p>
            <a:pPr marL="514350" indent="-514350">
              <a:buFont typeface="+mj-lt"/>
              <a:buAutoNum type="arabicPeriod"/>
            </a:pPr>
            <a:r>
              <a:rPr lang="id-ID" dirty="0"/>
              <a:t>   }</a:t>
            </a:r>
          </a:p>
          <a:p>
            <a:pPr marL="514350" indent="-514350">
              <a:buFont typeface="+mj-lt"/>
              <a:buAutoNum type="arabicPeriod"/>
            </a:pPr>
            <a:r>
              <a:rPr lang="id-ID" dirty="0"/>
              <a:t>} else {</a:t>
            </a:r>
          </a:p>
          <a:p>
            <a:pPr marL="514350" indent="-514350">
              <a:buFont typeface="+mj-lt"/>
              <a:buAutoNum type="arabicPeriod"/>
            </a:pPr>
            <a:r>
              <a:rPr lang="id-ID" dirty="0"/>
              <a:t>   pernyataan_lain</a:t>
            </a:r>
          </a:p>
          <a:p>
            <a:pPr marL="514350" indent="-514350">
              <a:buFont typeface="+mj-lt"/>
              <a:buAutoNum type="arabicPeriod"/>
            </a:pPr>
            <a:r>
              <a:rPr lang="id-ID" dirty="0"/>
              <a:t>   ...</a:t>
            </a:r>
          </a:p>
          <a:p>
            <a:pPr marL="514350" indent="-514350">
              <a:buFont typeface="+mj-lt"/>
              <a:buAutoNum type="arabicPeriod"/>
            </a:pPr>
            <a:r>
              <a:rPr lang="id-ID" dirty="0"/>
              <a:t>}</a:t>
            </a:r>
          </a:p>
        </p:txBody>
      </p:sp>
    </p:spTree>
    <p:extLst>
      <p:ext uri="{BB962C8B-B14F-4D97-AF65-F5344CB8AC3E}">
        <p14:creationId xmlns:p14="http://schemas.microsoft.com/office/powerpoint/2010/main" val="24382730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21D09-6BEA-4BCA-8828-9D0F4798745B}"/>
              </a:ext>
            </a:extLst>
          </p:cNvPr>
          <p:cNvSpPr>
            <a:spLocks noGrp="1"/>
          </p:cNvSpPr>
          <p:nvPr>
            <p:ph type="title"/>
          </p:nvPr>
        </p:nvSpPr>
        <p:spPr/>
        <p:txBody>
          <a:bodyPr>
            <a:normAutofit fontScale="90000"/>
          </a:bodyPr>
          <a:lstStyle/>
          <a:p>
            <a:r>
              <a:rPr lang="id-ID" dirty="0">
                <a:effectLst/>
              </a:rPr>
              <a:t>contoh penggunaan dari percabangan bersarang c++(nested if)</a:t>
            </a:r>
            <a:endParaRPr lang="id-ID" dirty="0"/>
          </a:p>
        </p:txBody>
      </p:sp>
      <p:sp>
        <p:nvSpPr>
          <p:cNvPr id="3" name="Content Placeholder 2">
            <a:extLst>
              <a:ext uri="{FF2B5EF4-FFF2-40B4-BE49-F238E27FC236}">
                <a16:creationId xmlns:a16="http://schemas.microsoft.com/office/drawing/2014/main" xmlns="" id="{9F46D8D9-0464-4310-9263-4BF051EFE175}"/>
              </a:ext>
            </a:extLst>
          </p:cNvPr>
          <p:cNvSpPr>
            <a:spLocks noGrp="1"/>
          </p:cNvSpPr>
          <p:nvPr>
            <p:ph idx="1"/>
          </p:nvPr>
        </p:nvSpPr>
        <p:spPr/>
        <p:txBody>
          <a:bodyPr>
            <a:normAutofit/>
          </a:bodyPr>
          <a:lstStyle/>
          <a:p>
            <a:endParaRPr lang="id-ID" dirty="0"/>
          </a:p>
        </p:txBody>
      </p:sp>
      <p:pic>
        <p:nvPicPr>
          <p:cNvPr id="4" name="Picture 3">
            <a:extLst>
              <a:ext uri="{FF2B5EF4-FFF2-40B4-BE49-F238E27FC236}">
                <a16:creationId xmlns:a16="http://schemas.microsoft.com/office/drawing/2014/main" xmlns="" id="{2A4F8AD7-5E16-4B05-8EA9-3C379BC4E414}"/>
              </a:ext>
            </a:extLst>
          </p:cNvPr>
          <p:cNvPicPr>
            <a:picLocks noChangeAspect="1"/>
          </p:cNvPicPr>
          <p:nvPr/>
        </p:nvPicPr>
        <p:blipFill>
          <a:blip r:embed="rId2"/>
          <a:stretch>
            <a:fillRect/>
          </a:stretch>
        </p:blipFill>
        <p:spPr>
          <a:xfrm>
            <a:off x="1823309" y="1443835"/>
            <a:ext cx="3609975" cy="5057775"/>
          </a:xfrm>
          <a:prstGeom prst="rect">
            <a:avLst/>
          </a:prstGeom>
        </p:spPr>
      </p:pic>
    </p:spTree>
    <p:extLst>
      <p:ext uri="{BB962C8B-B14F-4D97-AF65-F5344CB8AC3E}">
        <p14:creationId xmlns:p14="http://schemas.microsoft.com/office/powerpoint/2010/main" val="7609706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a:xfrm>
            <a:off x="4264882" y="1443835"/>
            <a:ext cx="4277448" cy="4275740"/>
          </a:xfrm>
        </p:spPr>
        <p:txBody>
          <a:bodyPr>
            <a:normAutofit fontScale="92500" lnSpcReduction="10000"/>
          </a:bodyPr>
          <a:lstStyle/>
          <a:p>
            <a:r>
              <a:rPr lang="id-ID" dirty="0"/>
              <a:t>Artinya statemen yang terdapat pada suatu blok percabangan akan dieksekusi jika kondisi yang didefinisikan terpenuhi (bernilai benar) tetapi jika kondisi tersebut tidak terpenuhi (bernilai salah) maka statemen tersebut tidak akan dieksekusi atau diabaikan oleh compiler.</a:t>
            </a:r>
          </a:p>
        </p:txBody>
      </p:sp>
      <p:pic>
        <p:nvPicPr>
          <p:cNvPr id="5" name="Picture 2" descr="diagram alir pernyataan if satu kondisi">
            <a:extLst>
              <a:ext uri="{FF2B5EF4-FFF2-40B4-BE49-F238E27FC236}">
                <a16:creationId xmlns:a16="http://schemas.microsoft.com/office/drawing/2014/main" xmlns="" id="{176E4C16-B3DA-48EB-8E75-7C1176D90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1524000"/>
            <a:ext cx="2441572" cy="305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728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a:bodyPr>
          <a:lstStyle/>
          <a:p>
            <a:r>
              <a:rPr lang="id-ID" dirty="0"/>
              <a:t>Dalam menuliskan kondisi/syarat selalu digunakan operator relasional sebagai sarana untuk melakukan proses pengecekan :</a:t>
            </a:r>
          </a:p>
        </p:txBody>
      </p:sp>
      <p:graphicFrame>
        <p:nvGraphicFramePr>
          <p:cNvPr id="3" name="Table 2">
            <a:extLst>
              <a:ext uri="{FF2B5EF4-FFF2-40B4-BE49-F238E27FC236}">
                <a16:creationId xmlns:a16="http://schemas.microsoft.com/office/drawing/2014/main" xmlns="" id="{870C2911-91DD-4155-9EB3-B2BF3DE58034}"/>
              </a:ext>
            </a:extLst>
          </p:cNvPr>
          <p:cNvGraphicFramePr>
            <a:graphicFrameLocks noGrp="1"/>
          </p:cNvGraphicFramePr>
          <p:nvPr>
            <p:extLst>
              <p:ext uri="{D42A27DB-BD31-4B8C-83A1-F6EECF244321}">
                <p14:modId xmlns:p14="http://schemas.microsoft.com/office/powerpoint/2010/main" val="3570545567"/>
              </p:ext>
            </p:extLst>
          </p:nvPr>
        </p:nvGraphicFramePr>
        <p:xfrm>
          <a:off x="2286000" y="3421966"/>
          <a:ext cx="5257800" cy="2485602"/>
        </p:xfrm>
        <a:graphic>
          <a:graphicData uri="http://schemas.openxmlformats.org/drawingml/2006/table">
            <a:tbl>
              <a:tblPr firstRow="1" bandRow="1">
                <a:tableStyleId>{284E427A-3D55-4303-BF80-6455036E1DE7}</a:tableStyleId>
              </a:tblPr>
              <a:tblGrid>
                <a:gridCol w="1181341">
                  <a:extLst>
                    <a:ext uri="{9D8B030D-6E8A-4147-A177-3AD203B41FA5}">
                      <a16:colId xmlns:a16="http://schemas.microsoft.com/office/drawing/2014/main" xmlns="" val="390751923"/>
                    </a:ext>
                  </a:extLst>
                </a:gridCol>
                <a:gridCol w="4076459">
                  <a:extLst>
                    <a:ext uri="{9D8B030D-6E8A-4147-A177-3AD203B41FA5}">
                      <a16:colId xmlns:a16="http://schemas.microsoft.com/office/drawing/2014/main" xmlns="" val="527394908"/>
                    </a:ext>
                  </a:extLst>
                </a:gridCol>
              </a:tblGrid>
              <a:tr h="386574">
                <a:tc>
                  <a:txBody>
                    <a:bodyPr/>
                    <a:lstStyle/>
                    <a:p>
                      <a:pPr algn="l" fontAlgn="t"/>
                      <a:r>
                        <a:rPr lang="id-ID">
                          <a:effectLst/>
                        </a:rPr>
                        <a:t>Operator</a:t>
                      </a:r>
                      <a:endParaRPr lang="id-ID">
                        <a:effectLst/>
                        <a:latin typeface="inherit"/>
                      </a:endParaRPr>
                    </a:p>
                  </a:txBody>
                  <a:tcPr marL="47625" marR="47625" marT="28575" marB="28575"/>
                </a:tc>
                <a:tc>
                  <a:txBody>
                    <a:bodyPr/>
                    <a:lstStyle/>
                    <a:p>
                      <a:pPr algn="l" fontAlgn="t"/>
                      <a:r>
                        <a:rPr lang="id-ID" dirty="0">
                          <a:effectLst/>
                        </a:rPr>
                        <a:t>Arti</a:t>
                      </a:r>
                      <a:endParaRPr lang="id-ID" dirty="0">
                        <a:effectLst/>
                        <a:latin typeface="inherit"/>
                      </a:endParaRPr>
                    </a:p>
                  </a:txBody>
                  <a:tcPr marL="47625" marR="47625" marT="28575" marB="28575"/>
                </a:tc>
                <a:extLst>
                  <a:ext uri="{0D108BD9-81ED-4DB2-BD59-A6C34878D82A}">
                    <a16:rowId xmlns:a16="http://schemas.microsoft.com/office/drawing/2014/main" xmlns="" val="3822481987"/>
                  </a:ext>
                </a:extLst>
              </a:tr>
              <a:tr h="211521">
                <a:tc>
                  <a:txBody>
                    <a:bodyPr/>
                    <a:lstStyle/>
                    <a:p>
                      <a:pPr algn="l" fontAlgn="t"/>
                      <a:r>
                        <a:rPr lang="id-ID">
                          <a:effectLst/>
                        </a:rPr>
                        <a:t>&gt;</a:t>
                      </a:r>
                      <a:endParaRPr lang="id-ID">
                        <a:effectLst/>
                        <a:latin typeface="inherit"/>
                      </a:endParaRPr>
                    </a:p>
                  </a:txBody>
                  <a:tcPr marL="47625" marR="47625" marT="28575" marB="28575"/>
                </a:tc>
                <a:tc>
                  <a:txBody>
                    <a:bodyPr/>
                    <a:lstStyle/>
                    <a:p>
                      <a:pPr algn="l" fontAlgn="t"/>
                      <a:r>
                        <a:rPr lang="id-ID" dirty="0">
                          <a:effectLst/>
                        </a:rPr>
                        <a:t>Lebih Dari</a:t>
                      </a:r>
                      <a:endParaRPr lang="id-ID" dirty="0">
                        <a:effectLst/>
                        <a:latin typeface="inherit"/>
                      </a:endParaRPr>
                    </a:p>
                  </a:txBody>
                  <a:tcPr marL="47625" marR="47625" marT="28575" marB="28575"/>
                </a:tc>
                <a:extLst>
                  <a:ext uri="{0D108BD9-81ED-4DB2-BD59-A6C34878D82A}">
                    <a16:rowId xmlns:a16="http://schemas.microsoft.com/office/drawing/2014/main" xmlns="" val="2498737324"/>
                  </a:ext>
                </a:extLst>
              </a:tr>
              <a:tr h="211521">
                <a:tc>
                  <a:txBody>
                    <a:bodyPr/>
                    <a:lstStyle/>
                    <a:p>
                      <a:pPr algn="l" fontAlgn="t"/>
                      <a:r>
                        <a:rPr lang="id-ID">
                          <a:effectLst/>
                        </a:rPr>
                        <a:t>&lt;</a:t>
                      </a:r>
                      <a:endParaRPr lang="id-ID">
                        <a:effectLst/>
                        <a:latin typeface="inherit"/>
                      </a:endParaRPr>
                    </a:p>
                  </a:txBody>
                  <a:tcPr marL="47625" marR="47625" marT="28575" marB="28575"/>
                </a:tc>
                <a:tc>
                  <a:txBody>
                    <a:bodyPr/>
                    <a:lstStyle/>
                    <a:p>
                      <a:pPr algn="l" fontAlgn="t"/>
                      <a:r>
                        <a:rPr lang="id-ID">
                          <a:effectLst/>
                        </a:rPr>
                        <a:t>Kurang Dari</a:t>
                      </a:r>
                      <a:endParaRPr lang="id-ID">
                        <a:effectLst/>
                        <a:latin typeface="inherit"/>
                      </a:endParaRPr>
                    </a:p>
                  </a:txBody>
                  <a:tcPr marL="47625" marR="47625" marT="28575" marB="28575"/>
                </a:tc>
                <a:extLst>
                  <a:ext uri="{0D108BD9-81ED-4DB2-BD59-A6C34878D82A}">
                    <a16:rowId xmlns:a16="http://schemas.microsoft.com/office/drawing/2014/main" xmlns="" val="2426933392"/>
                  </a:ext>
                </a:extLst>
              </a:tr>
              <a:tr h="211521">
                <a:tc>
                  <a:txBody>
                    <a:bodyPr/>
                    <a:lstStyle/>
                    <a:p>
                      <a:pPr algn="l" fontAlgn="t"/>
                      <a:r>
                        <a:rPr lang="id-ID">
                          <a:effectLst/>
                        </a:rPr>
                        <a:t>= =</a:t>
                      </a:r>
                      <a:endParaRPr lang="id-ID">
                        <a:effectLst/>
                        <a:latin typeface="inherit"/>
                      </a:endParaRPr>
                    </a:p>
                  </a:txBody>
                  <a:tcPr marL="47625" marR="47625" marT="28575" marB="28575"/>
                </a:tc>
                <a:tc>
                  <a:txBody>
                    <a:bodyPr/>
                    <a:lstStyle/>
                    <a:p>
                      <a:pPr algn="l" fontAlgn="t"/>
                      <a:r>
                        <a:rPr lang="id-ID" dirty="0">
                          <a:effectLst/>
                        </a:rPr>
                        <a:t>Sama Dengan</a:t>
                      </a:r>
                      <a:endParaRPr lang="id-ID" dirty="0">
                        <a:effectLst/>
                        <a:latin typeface="inherit"/>
                      </a:endParaRPr>
                    </a:p>
                  </a:txBody>
                  <a:tcPr marL="47625" marR="47625" marT="28575" marB="28575"/>
                </a:tc>
                <a:extLst>
                  <a:ext uri="{0D108BD9-81ED-4DB2-BD59-A6C34878D82A}">
                    <a16:rowId xmlns:a16="http://schemas.microsoft.com/office/drawing/2014/main" xmlns="" val="2540656768"/>
                  </a:ext>
                </a:extLst>
              </a:tr>
              <a:tr h="386574">
                <a:tc>
                  <a:txBody>
                    <a:bodyPr/>
                    <a:lstStyle/>
                    <a:p>
                      <a:pPr algn="l" fontAlgn="t"/>
                      <a:r>
                        <a:rPr lang="id-ID">
                          <a:effectLst/>
                        </a:rPr>
                        <a:t>&gt;=</a:t>
                      </a:r>
                      <a:endParaRPr lang="id-ID">
                        <a:effectLst/>
                        <a:latin typeface="inherit"/>
                      </a:endParaRPr>
                    </a:p>
                  </a:txBody>
                  <a:tcPr marL="47625" marR="47625" marT="28575" marB="28575"/>
                </a:tc>
                <a:tc>
                  <a:txBody>
                    <a:bodyPr/>
                    <a:lstStyle/>
                    <a:p>
                      <a:pPr algn="l" fontAlgn="t"/>
                      <a:r>
                        <a:rPr lang="id-ID">
                          <a:effectLst/>
                        </a:rPr>
                        <a:t>Lebih Atau Sama Dengan</a:t>
                      </a:r>
                      <a:endParaRPr lang="id-ID">
                        <a:effectLst/>
                        <a:latin typeface="inherit"/>
                      </a:endParaRPr>
                    </a:p>
                  </a:txBody>
                  <a:tcPr marL="47625" marR="47625" marT="28575" marB="28575"/>
                </a:tc>
                <a:extLst>
                  <a:ext uri="{0D108BD9-81ED-4DB2-BD59-A6C34878D82A}">
                    <a16:rowId xmlns:a16="http://schemas.microsoft.com/office/drawing/2014/main" xmlns="" val="2927632110"/>
                  </a:ext>
                </a:extLst>
              </a:tr>
              <a:tr h="386574">
                <a:tc>
                  <a:txBody>
                    <a:bodyPr/>
                    <a:lstStyle/>
                    <a:p>
                      <a:pPr algn="l" fontAlgn="t"/>
                      <a:r>
                        <a:rPr lang="id-ID">
                          <a:effectLst/>
                        </a:rPr>
                        <a:t>&lt;=</a:t>
                      </a:r>
                      <a:endParaRPr lang="id-ID">
                        <a:effectLst/>
                        <a:latin typeface="inherit"/>
                      </a:endParaRPr>
                    </a:p>
                  </a:txBody>
                  <a:tcPr marL="47625" marR="47625" marT="28575" marB="28575"/>
                </a:tc>
                <a:tc>
                  <a:txBody>
                    <a:bodyPr/>
                    <a:lstStyle/>
                    <a:p>
                      <a:pPr algn="l" fontAlgn="t"/>
                      <a:r>
                        <a:rPr lang="id-ID">
                          <a:effectLst/>
                        </a:rPr>
                        <a:t>Kurang Atau Sama Dengan</a:t>
                      </a:r>
                      <a:endParaRPr lang="id-ID">
                        <a:effectLst/>
                        <a:latin typeface="inherit"/>
                      </a:endParaRPr>
                    </a:p>
                  </a:txBody>
                  <a:tcPr marL="47625" marR="47625" marT="28575" marB="28575"/>
                </a:tc>
                <a:extLst>
                  <a:ext uri="{0D108BD9-81ED-4DB2-BD59-A6C34878D82A}">
                    <a16:rowId xmlns:a16="http://schemas.microsoft.com/office/drawing/2014/main" xmlns="" val="3521816850"/>
                  </a:ext>
                </a:extLst>
              </a:tr>
              <a:tr h="211521">
                <a:tc>
                  <a:txBody>
                    <a:bodyPr/>
                    <a:lstStyle/>
                    <a:p>
                      <a:pPr algn="l" fontAlgn="t"/>
                      <a:r>
                        <a:rPr lang="id-ID">
                          <a:effectLst/>
                        </a:rPr>
                        <a:t>!=</a:t>
                      </a:r>
                      <a:endParaRPr lang="id-ID">
                        <a:effectLst/>
                        <a:latin typeface="inherit"/>
                      </a:endParaRPr>
                    </a:p>
                  </a:txBody>
                  <a:tcPr marL="47625" marR="47625" marT="28575" marB="28575"/>
                </a:tc>
                <a:tc>
                  <a:txBody>
                    <a:bodyPr/>
                    <a:lstStyle/>
                    <a:p>
                      <a:pPr algn="l" fontAlgn="t"/>
                      <a:r>
                        <a:rPr lang="id-ID" dirty="0">
                          <a:effectLst/>
                        </a:rPr>
                        <a:t>Tidak sama dengan</a:t>
                      </a:r>
                      <a:endParaRPr lang="id-ID" dirty="0">
                        <a:effectLst/>
                        <a:latin typeface="inherit"/>
                      </a:endParaRPr>
                    </a:p>
                  </a:txBody>
                  <a:tcPr marL="47625" marR="47625" marT="28575" marB="28575"/>
                </a:tc>
                <a:extLst>
                  <a:ext uri="{0D108BD9-81ED-4DB2-BD59-A6C34878D82A}">
                    <a16:rowId xmlns:a16="http://schemas.microsoft.com/office/drawing/2014/main" xmlns="" val="1041374182"/>
                  </a:ext>
                </a:extLst>
              </a:tr>
            </a:tbl>
          </a:graphicData>
        </a:graphic>
      </p:graphicFrame>
    </p:spTree>
    <p:extLst>
      <p:ext uri="{BB962C8B-B14F-4D97-AF65-F5344CB8AC3E}">
        <p14:creationId xmlns:p14="http://schemas.microsoft.com/office/powerpoint/2010/main" val="28745873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Struktur Percabangan</a:t>
            </a:r>
            <a:endParaRPr lang="en-US" dirty="0"/>
          </a:p>
        </p:txBody>
      </p:sp>
      <p:sp>
        <p:nvSpPr>
          <p:cNvPr id="4" name="Content Placeholder 3"/>
          <p:cNvSpPr>
            <a:spLocks noGrp="1"/>
          </p:cNvSpPr>
          <p:nvPr>
            <p:ph idx="1"/>
          </p:nvPr>
        </p:nvSpPr>
        <p:spPr/>
        <p:txBody>
          <a:bodyPr>
            <a:normAutofit/>
          </a:bodyPr>
          <a:lstStyle/>
          <a:p>
            <a:r>
              <a:rPr lang="id-ID" dirty="0"/>
              <a:t> Struktur percabangan atau sering disebut dengan struktur kontrol ini memungkinkan programmer untuk membuat program yang dapat memilih satu langkah di antara sejumlah langkah untuk dikerjakan.</a:t>
            </a:r>
          </a:p>
        </p:txBody>
      </p:sp>
    </p:spTree>
    <p:extLst>
      <p:ext uri="{BB962C8B-B14F-4D97-AF65-F5344CB8AC3E}">
        <p14:creationId xmlns:p14="http://schemas.microsoft.com/office/powerpoint/2010/main" val="29420315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85000" lnSpcReduction="10000"/>
          </a:bodyPr>
          <a:lstStyle/>
          <a:p>
            <a:r>
              <a:rPr lang="id-ID" dirty="0"/>
              <a:t>Pada bahasa pemrograman C++ ada dua jenis struktur yang digunakan untuk mengimplementasikan suatu percabangan, yaitu : </a:t>
            </a:r>
            <a:r>
              <a:rPr lang="id-ID" b="1" dirty="0"/>
              <a:t>if </a:t>
            </a:r>
            <a:r>
              <a:rPr lang="id-ID" dirty="0"/>
              <a:t>dan</a:t>
            </a:r>
            <a:r>
              <a:rPr lang="id-ID" b="1" dirty="0"/>
              <a:t> switch case</a:t>
            </a:r>
            <a:r>
              <a:rPr lang="id-ID" dirty="0"/>
              <a:t>.</a:t>
            </a:r>
            <a:br>
              <a:rPr lang="id-ID" dirty="0"/>
            </a:br>
            <a:endParaRPr lang="id-ID" dirty="0"/>
          </a:p>
          <a:p>
            <a:r>
              <a:rPr lang="id-ID" b="1" dirty="0"/>
              <a:t>Struktur IF</a:t>
            </a:r>
            <a:endParaRPr lang="id-ID" dirty="0"/>
          </a:p>
          <a:p>
            <a:r>
              <a:rPr lang="id-ID" b="1" dirty="0"/>
              <a:t>a. Struktur satu kondisi IF</a:t>
            </a:r>
            <a:r>
              <a:rPr lang="id-ID" dirty="0"/>
              <a:t/>
            </a:r>
            <a:br>
              <a:rPr lang="id-ID" dirty="0"/>
            </a:br>
            <a:r>
              <a:rPr lang="id-ID" dirty="0"/>
              <a:t>Struktur ini merupakan struktur yang paling sederhana karena hanya melibatkan satu buah ekspresi yang akan diperiksa. Jika kondisi salah, tidak akan mengerjakan apapun didalam instruksi IF (langsung menuju ke instruksi berikutnya).</a:t>
            </a:r>
          </a:p>
        </p:txBody>
      </p:sp>
    </p:spTree>
    <p:extLst>
      <p:ext uri="{BB962C8B-B14F-4D97-AF65-F5344CB8AC3E}">
        <p14:creationId xmlns:p14="http://schemas.microsoft.com/office/powerpoint/2010/main" val="16601123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Strukturnya yaitu :</a:t>
            </a:r>
            <a:endParaRPr lang="en-US" dirty="0"/>
          </a:p>
        </p:txBody>
      </p:sp>
      <p:sp>
        <p:nvSpPr>
          <p:cNvPr id="4" name="Content Placeholder 3"/>
          <p:cNvSpPr>
            <a:spLocks noGrp="1"/>
          </p:cNvSpPr>
          <p:nvPr>
            <p:ph idx="1"/>
          </p:nvPr>
        </p:nvSpPr>
        <p:spPr/>
        <p:txBody>
          <a:bodyPr>
            <a:normAutofit fontScale="77500" lnSpcReduction="20000"/>
          </a:bodyPr>
          <a:lstStyle/>
          <a:p>
            <a:r>
              <a:rPr lang="id-ID" dirty="0"/>
              <a:t>//jika hanya terdiri satu statemen</a:t>
            </a:r>
            <a:br>
              <a:rPr lang="id-ID" dirty="0"/>
            </a:br>
            <a:r>
              <a:rPr lang="id-ID" dirty="0"/>
              <a:t/>
            </a:r>
            <a:br>
              <a:rPr lang="id-ID" dirty="0"/>
            </a:br>
            <a:r>
              <a:rPr lang="id-ID" dirty="0"/>
              <a:t>if (kondisi)</a:t>
            </a:r>
            <a:br>
              <a:rPr lang="id-ID" dirty="0"/>
            </a:br>
            <a:r>
              <a:rPr lang="id-ID" dirty="0"/>
              <a:t>statemen;</a:t>
            </a:r>
            <a:br>
              <a:rPr lang="id-ID" dirty="0"/>
            </a:br>
            <a:r>
              <a:rPr lang="id-ID" dirty="0"/>
              <a:t/>
            </a:r>
            <a:br>
              <a:rPr lang="id-ID" dirty="0"/>
            </a:br>
            <a:r>
              <a:rPr lang="id-ID" dirty="0"/>
              <a:t>/*jika terdapat lebih dari satu statemen maka penulisan statemen harus berada dalam Kurung kurawal {} */</a:t>
            </a:r>
            <a:br>
              <a:rPr lang="id-ID" dirty="0"/>
            </a:br>
            <a:r>
              <a:rPr lang="id-ID" dirty="0"/>
              <a:t/>
            </a:r>
            <a:br>
              <a:rPr lang="id-ID" dirty="0"/>
            </a:br>
            <a:r>
              <a:rPr lang="id-ID" dirty="0"/>
              <a:t>if (kondisi)</a:t>
            </a:r>
            <a:br>
              <a:rPr lang="id-ID" dirty="0"/>
            </a:br>
            <a:r>
              <a:rPr lang="id-ID" dirty="0"/>
              <a:t/>
            </a:r>
            <a:br>
              <a:rPr lang="id-ID" dirty="0"/>
            </a:br>
            <a:r>
              <a:rPr lang="id-ID" dirty="0"/>
              <a:t>{statemen1;</a:t>
            </a:r>
            <a:br>
              <a:rPr lang="id-ID" dirty="0"/>
            </a:br>
            <a:r>
              <a:rPr lang="id-ID" dirty="0"/>
              <a:t>statemen2;</a:t>
            </a:r>
            <a:br>
              <a:rPr lang="id-ID" dirty="0"/>
            </a:br>
            <a:r>
              <a:rPr lang="id-ID" dirty="0"/>
              <a:t>......</a:t>
            </a:r>
            <a:br>
              <a:rPr lang="id-ID" dirty="0"/>
            </a:br>
            <a:r>
              <a:rPr lang="id-ID" dirty="0"/>
              <a:t>Statemen_n;}</a:t>
            </a:r>
          </a:p>
        </p:txBody>
      </p:sp>
    </p:spTree>
    <p:extLst>
      <p:ext uri="{BB962C8B-B14F-4D97-AF65-F5344CB8AC3E}">
        <p14:creationId xmlns:p14="http://schemas.microsoft.com/office/powerpoint/2010/main" val="38107720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effectLst/>
              </a:rPr>
              <a:t>Contoh program :</a:t>
            </a:r>
            <a:endParaRPr lang="en-US" dirty="0"/>
          </a:p>
        </p:txBody>
      </p:sp>
      <p:sp>
        <p:nvSpPr>
          <p:cNvPr id="4" name="Content Placeholder 3"/>
          <p:cNvSpPr>
            <a:spLocks noGrp="1"/>
          </p:cNvSpPr>
          <p:nvPr>
            <p:ph idx="1"/>
          </p:nvPr>
        </p:nvSpPr>
        <p:spPr/>
        <p:txBody>
          <a:bodyPr>
            <a:normAutofit/>
          </a:bodyPr>
          <a:lstStyle/>
          <a:p>
            <a:endParaRPr lang="id-ID" dirty="0"/>
          </a:p>
        </p:txBody>
      </p:sp>
      <p:sp>
        <p:nvSpPr>
          <p:cNvPr id="5" name="Rectangle 1">
            <a:extLst>
              <a:ext uri="{FF2B5EF4-FFF2-40B4-BE49-F238E27FC236}">
                <a16:creationId xmlns:a16="http://schemas.microsoft.com/office/drawing/2014/main" xmlns="" id="{DA543A59-AC02-47DD-B00F-285D5B3BA476}"/>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C3068AEE-2B4B-4803-AC9B-8F5863BE6E4C}"/>
              </a:ext>
            </a:extLst>
          </p:cNvPr>
          <p:cNvGraphicFramePr>
            <a:graphicFrameLocks noGrp="1"/>
          </p:cNvGraphicFramePr>
          <p:nvPr>
            <p:extLst>
              <p:ext uri="{D42A27DB-BD31-4B8C-83A1-F6EECF244321}">
                <p14:modId xmlns:p14="http://schemas.microsoft.com/office/powerpoint/2010/main" val="2264395439"/>
              </p:ext>
            </p:extLst>
          </p:nvPr>
        </p:nvGraphicFramePr>
        <p:xfrm>
          <a:off x="1823309" y="1443834"/>
          <a:ext cx="6719020" cy="4275739"/>
        </p:xfrm>
        <a:graphic>
          <a:graphicData uri="http://schemas.openxmlformats.org/drawingml/2006/table">
            <a:tbl>
              <a:tblPr>
                <a:tableStyleId>{2D5ABB26-0587-4C30-8999-92F81FD0307C}</a:tableStyleId>
              </a:tblPr>
              <a:tblGrid>
                <a:gridCol w="6719020">
                  <a:extLst>
                    <a:ext uri="{9D8B030D-6E8A-4147-A177-3AD203B41FA5}">
                      <a16:colId xmlns:a16="http://schemas.microsoft.com/office/drawing/2014/main" xmlns="" val="706765026"/>
                    </a:ext>
                  </a:extLst>
                </a:gridCol>
              </a:tblGrid>
              <a:tr h="4275739">
                <a:tc>
                  <a:txBody>
                    <a:bodyPr/>
                    <a:lstStyle/>
                    <a:p>
                      <a:pPr algn="l" fontAlgn="t"/>
                      <a:endParaRPr lang="id-ID" dirty="0">
                        <a:solidFill>
                          <a:schemeClr val="bg1"/>
                        </a:solidFill>
                        <a:effectLst/>
                        <a:latin typeface="inherit"/>
                      </a:endParaRPr>
                    </a:p>
                  </a:txBody>
                  <a:tcPr marL="47625" marR="47625" marT="28575" marB="28575"/>
                </a:tc>
                <a:extLst>
                  <a:ext uri="{0D108BD9-81ED-4DB2-BD59-A6C34878D82A}">
                    <a16:rowId xmlns:a16="http://schemas.microsoft.com/office/drawing/2014/main" xmlns="" val="1627888787"/>
                  </a:ext>
                </a:extLst>
              </a:tr>
            </a:tbl>
          </a:graphicData>
        </a:graphic>
      </p:graphicFrame>
      <p:sp>
        <p:nvSpPr>
          <p:cNvPr id="7" name="Rectangle 2">
            <a:extLst>
              <a:ext uri="{FF2B5EF4-FFF2-40B4-BE49-F238E27FC236}">
                <a16:creationId xmlns:a16="http://schemas.microsoft.com/office/drawing/2014/main" xmlns="" id="{05D06AEE-503E-47BA-8414-E546E0E861BF}"/>
              </a:ext>
            </a:extLst>
          </p:cNvPr>
          <p:cNvSpPr>
            <a:spLocks noChangeArrowheads="1"/>
          </p:cNvSpPr>
          <p:nvPr/>
        </p:nvSpPr>
        <p:spPr bwMode="auto">
          <a:xfrm>
            <a:off x="268128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a:ln>
                  <a:noFill/>
                </a:ln>
                <a:solidFill>
                  <a:schemeClr val="tx1"/>
                </a:solidFill>
                <a:effectLst/>
                <a:latin typeface="Arial" panose="020B0604020202020204" pitchFamily="34" charset="0"/>
              </a:rPr>
              <a:t/>
            </a:r>
            <a:br>
              <a:rPr kumimoji="0" lang="id-ID" altLang="id-ID" sz="1800" b="0" i="0" u="none" strike="noStrike" cap="none" normalizeH="0" baseline="0">
                <a:ln>
                  <a:noFill/>
                </a:ln>
                <a:solidFill>
                  <a:schemeClr val="tx1"/>
                </a:solidFill>
                <a:effectLst/>
                <a:latin typeface="Arial" panose="020B0604020202020204" pitchFamily="34"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3BFD494D-DED8-4F6F-8448-D63EA48F4143}"/>
              </a:ext>
            </a:extLst>
          </p:cNvPr>
          <p:cNvPicPr>
            <a:picLocks noChangeAspect="1"/>
          </p:cNvPicPr>
          <p:nvPr/>
        </p:nvPicPr>
        <p:blipFill>
          <a:blip r:embed="rId2"/>
          <a:stretch>
            <a:fillRect/>
          </a:stretch>
        </p:blipFill>
        <p:spPr>
          <a:xfrm>
            <a:off x="127157" y="1443832"/>
            <a:ext cx="8977904" cy="2823368"/>
          </a:xfrm>
          <a:prstGeom prst="rect">
            <a:avLst/>
          </a:prstGeom>
        </p:spPr>
      </p:pic>
    </p:spTree>
    <p:extLst>
      <p:ext uri="{BB962C8B-B14F-4D97-AF65-F5344CB8AC3E}">
        <p14:creationId xmlns:p14="http://schemas.microsoft.com/office/powerpoint/2010/main" val="24886455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fontScale="92500"/>
          </a:bodyPr>
          <a:lstStyle/>
          <a:p>
            <a:pPr fontAlgn="base"/>
            <a:r>
              <a:rPr lang="id-ID" b="1" dirty="0"/>
              <a:t>b. Struktur dua kondisi</a:t>
            </a:r>
            <a:r>
              <a:rPr lang="id-ID" dirty="0"/>
              <a:t/>
            </a:r>
            <a:br>
              <a:rPr lang="id-ID" dirty="0"/>
            </a:br>
            <a:r>
              <a:rPr lang="id-ID" dirty="0"/>
              <a:t>Struktur percabangan jenis ini sedikit lebih kompleks bila dibandingkan dengan struktur yang hanya memiliki satu buah kondisi. Karena dalam struktur ini memiliki dua statemen yaitu statemen yang akan dikerjakan jika kondisi bernilai benar atau terpenuhi dan statemen yang akan dikerjakan jika kondisi tersebut bernilai salah atau tidak terpenuhi.adapun strukturnya yaitu :</a:t>
            </a:r>
          </a:p>
        </p:txBody>
      </p:sp>
    </p:spTree>
    <p:extLst>
      <p:ext uri="{BB962C8B-B14F-4D97-AF65-F5344CB8AC3E}">
        <p14:creationId xmlns:p14="http://schemas.microsoft.com/office/powerpoint/2010/main" val="231931728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903</TotalTime>
  <Words>428</Words>
  <Application>Microsoft Office PowerPoint</Application>
  <PresentationFormat>On-screen Show (4:3)</PresentationFormat>
  <Paragraphs>81</Paragraphs>
  <Slides>23</Slides>
  <Notes>0</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Theme2</vt:lpstr>
      <vt:lpstr>Custom Design</vt:lpstr>
      <vt:lpstr>1_Custom Design</vt:lpstr>
      <vt:lpstr>Theme7</vt:lpstr>
      <vt:lpstr>K.1 Pemrograman Dasar</vt:lpstr>
      <vt:lpstr>Percabangan</vt:lpstr>
      <vt:lpstr>PowerPoint Presentation</vt:lpstr>
      <vt:lpstr>PowerPoint Presentation</vt:lpstr>
      <vt:lpstr>Struktur Percabangan</vt:lpstr>
      <vt:lpstr>PowerPoint Presentation</vt:lpstr>
      <vt:lpstr>Strukturnya yaitu :</vt:lpstr>
      <vt:lpstr>Contoh program :</vt:lpstr>
      <vt:lpstr>PowerPoint Presentation</vt:lpstr>
      <vt:lpstr>Strukturnya yaitu :</vt:lpstr>
      <vt:lpstr>Contoh program :</vt:lpstr>
      <vt:lpstr>PowerPoint Presentation</vt:lpstr>
      <vt:lpstr>Strukturnya yaitu :</vt:lpstr>
      <vt:lpstr>Contoh program :</vt:lpstr>
      <vt:lpstr>PowerPoint Presentation</vt:lpstr>
      <vt:lpstr>PowerPoint Presentation</vt:lpstr>
      <vt:lpstr>Strukturnya yaitu :</vt:lpstr>
      <vt:lpstr>Contoh program :</vt:lpstr>
      <vt:lpstr>Contoh program :</vt:lpstr>
      <vt:lpstr>Percabangan bersarang</vt:lpstr>
      <vt:lpstr>Percabangan bersarang</vt:lpstr>
      <vt:lpstr>bentuk umum dari percabangan bersarang c++(nested if)</vt:lpstr>
      <vt:lpstr>contoh penggunaan dari percabangan bersarang c++(nested if)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 Pemrograman Dasar</dc:title>
  <dc:creator>#root</dc:creator>
  <cp:lastModifiedBy>Windows User</cp:lastModifiedBy>
  <cp:revision>119</cp:revision>
  <dcterms:created xsi:type="dcterms:W3CDTF">2006-08-16T00:00:00Z</dcterms:created>
  <dcterms:modified xsi:type="dcterms:W3CDTF">2018-04-06T01:20:50Z</dcterms:modified>
</cp:coreProperties>
</file>