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2-->
<p:presentation xmlns:r="http://schemas.openxmlformats.org/officeDocument/2006/relationships" xmlns:a="http://schemas.openxmlformats.org/drawingml/2006/main" xmlns:p="http://schemas.openxmlformats.org/presentationml/2006/main" saveSubsetFonts="1" autoCompressPictures="0">
  <p:sldMasterIdLst>
    <p:sldMasterId id="2147483660" r:id="rId1"/>
  </p:sldMasterIdLst>
  <p:notesMasterIdLst>
    <p:notesMasterId r:id="rId2"/>
  </p:notesMasterIdLst>
  <p:sldIdLst>
    <p:sldId id="256" r:id="rId3"/>
    <p:sldId id="277" r:id="rId4"/>
    <p:sldId id="257" r:id="rId5"/>
    <p:sldId id="260" r:id="rId6"/>
    <p:sldId id="258" r:id="rId7"/>
    <p:sldId id="261" r:id="rId8"/>
    <p:sldId id="263" r:id="rId9"/>
    <p:sldId id="264" r:id="rId10"/>
    <p:sldId id="265" r:id="rId11"/>
    <p:sldId id="267" r:id="rId12"/>
    <p:sldId id="269" r:id="rId13"/>
    <p:sldId id="278" r:id="rId14"/>
    <p:sldId id="268" r:id="rId15"/>
    <p:sldId id="270" r:id="rId16"/>
    <p:sldId id="271" r:id="rId17"/>
    <p:sldId id="273" r:id="rId18"/>
    <p:sldId id="272" r:id="rId19"/>
    <p:sldId id="274" r:id="rId20"/>
    <p:sldId id="275" r:id="rId21"/>
    <p:sldId id="276" r:id="rId22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3321" autoAdjust="0"/>
  </p:normalViewPr>
  <p:slideViewPr>
    <p:cSldViewPr snapToGrid="0" snapToObjects="1">
      <p:cViewPr varScale="1">
        <p:scale>
          <a:sx n="63" d="100"/>
          <a:sy n="63" d="100"/>
        </p:scale>
        <p:origin x="94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tags" Target="tags/tag1.xml" /><Relationship Id="rId24" Type="http://schemas.openxmlformats.org/officeDocument/2006/relationships/presProps" Target="presProps.xml" /><Relationship Id="rId25" Type="http://schemas.openxmlformats.org/officeDocument/2006/relationships/viewProps" Target="viewProps.xml" /><Relationship Id="rId26" Type="http://schemas.openxmlformats.org/officeDocument/2006/relationships/theme" Target="theme/theme1.xml" /><Relationship Id="rId27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21829-DAB5-4B76-8191-3186D0447A7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DB622-F631-4EC2-B3B2-043E0B1AEB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DB622-F631-4EC2-B3B2-043E0B1AEB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42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B622-F631-4EC2-B3B2-043E0B1AEB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3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DB622-F631-4EC2-B3B2-043E0B1AEB1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image" Target="../media/image2.png" /><Relationship Id="rId3" Type="http://schemas.openxmlformats.org/officeDocument/2006/relationships/image" Target="../media/image3.png" /><Relationship Id="rId4" Type="http://schemas.openxmlformats.org/officeDocument/2006/relationships/image" Target="../media/image4.png" /><Relationship Id="rId5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image" Target="../media/image2.png" /><Relationship Id="rId3" Type="http://schemas.openxmlformats.org/officeDocument/2006/relationships/image" Target="../media/image3.png" /><Relationship Id="rId4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png" /><Relationship Id="rId2" Type="http://schemas.openxmlformats.org/officeDocument/2006/relationships/image" Target="../media/image6.jpeg" /><Relationship Id="rId3" Type="http://schemas.openxmlformats.org/officeDocument/2006/relationships/image" Target="../media/image1.jpeg" /><Relationship Id="rId4" Type="http://schemas.openxmlformats.org/officeDocument/2006/relationships/image" Target="../media/image2.png" /><Relationship Id="rId5" Type="http://schemas.openxmlformats.org/officeDocument/2006/relationships/image" Target="../media/image3.png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jpeg" /><Relationship Id="rId2" Type="http://schemas.openxmlformats.org/officeDocument/2006/relationships/image" Target="../media/image1.jpeg" /><Relationship Id="rId3" Type="http://schemas.openxmlformats.org/officeDocument/2006/relationships/image" Target="../media/image2.png" /><Relationship Id="rId4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image" Target="../media/image2.png" /><Relationship Id="rId3" Type="http://schemas.openxmlformats.org/officeDocument/2006/relationships/image" Target="../media/image3.png" /><Relationship Id="rId4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2AF227-D8D9-4F8F-BD09-B5EC26BDAB12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3BA3AA89-A6AE-43E8-AA55-3CE9BC58DDDA}"/>
              </a:ext>
            </a:extLst>
          </p:cNvPr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F63F8D-6883-4815-9AEC-3C2535137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4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4" name="Title 3"/>
          <p:cNvSpPr>
            <a:spLocks noGrp="1"/>
          </p:cNvSpPr>
          <p:nvPr>
            <p:ph type="ctrTitle" idx="4294967295"/>
          </p:nvPr>
        </p:nvSpPr>
        <p:spPr>
          <a:xfrm>
            <a:off x="5468677" y="1357820"/>
            <a:ext cx="6636826" cy="2387600"/>
          </a:xfrm>
        </p:spPr>
        <p:txBody>
          <a:bodyPr>
            <a:noAutofit/>
          </a:bodyPr>
          <a:lstStyle>
            <a:lvl1pPr>
              <a:defRPr sz="3200">
                <a:latin typeface="Cooper Black" panose="0208090404030b020404" pitchFamily="18" charset="77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5468677" y="5115696"/>
            <a:ext cx="4296313" cy="866906"/>
          </a:xfrm>
        </p:spPr>
        <p:txBody>
          <a:bodyPr/>
          <a:lstStyle>
            <a:lvl1pPr marL="0" indent="0">
              <a:buNone/>
              <a:defRPr>
                <a:latin typeface="Myriad Pro" panose="020b0503030403020204"/>
              </a:defRPr>
            </a:lvl1pPr>
            <a:lvl2pPr marL="457200" indent="-457200">
              <a:buNone/>
              <a:defRPr sz="2000">
                <a:latin typeface="Myriad Pro" panose="020b0503030403020204"/>
              </a:defRPr>
            </a:lvl2pPr>
            <a:lvl3pPr marL="914400" indent="0">
              <a:buNone/>
              <a:defRPr>
                <a:latin typeface="Myriad Pro" panose="020b0503030403020204"/>
              </a:defRPr>
            </a:lvl3pPr>
            <a:lvl4pPr marL="1371600" indent="0">
              <a:buNone/>
              <a:defRPr>
                <a:latin typeface="Myriad Pro" panose="020b0503030403020204"/>
              </a:defRPr>
            </a:lvl4pPr>
            <a:lvl5pPr marL="1828800" indent="0">
              <a:buNone/>
              <a:defRPr>
                <a:latin typeface="Myriad Pro" panose="020b0503030403020204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26" name="Picture 2" descr="Phased Array Icons - Download Free Vector Icons | Noun Project">
            <a:extLst>
              <a:ext uri="{FF2B5EF4-FFF2-40B4-BE49-F238E27FC236}">
                <a16:creationId xmlns:a16="http://schemas.microsoft.com/office/drawing/2014/main" id="{2C64384D-4180-48D3-A6B9-BE493DD8A6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329" y="1542028"/>
            <a:ext cx="3773944" cy="377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708730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B945-AF89-4AF3-BE75-6C0023E9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81" y="1277910"/>
            <a:ext cx="11485659" cy="77724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5E16-F944-4EE1-973B-81FC13366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0" y="2254187"/>
            <a:ext cx="11485661" cy="3922776"/>
          </a:xfrm>
        </p:spPr>
        <p:txBody>
          <a:bodyPr/>
          <a:lstStyle>
            <a:lvl1pPr>
              <a:defRPr sz="2600">
                <a:latin typeface="Book Antiqua" panose="02040602050305030304" pitchFamily="18" charset="0"/>
              </a:defRPr>
            </a:lvl1pPr>
            <a:lvl2pPr>
              <a:defRPr>
                <a:latin typeface="Book Antiqua" panose="02040602050305030304" pitchFamily="18" charset="0"/>
              </a:defRPr>
            </a:lvl2pPr>
            <a:lvl3pPr>
              <a:defRPr>
                <a:latin typeface="Book Antiqua" panose="02040602050305030304" pitchFamily="18" charset="0"/>
              </a:defRPr>
            </a:lvl3pPr>
            <a:lvl4pPr>
              <a:defRPr>
                <a:latin typeface="Book Antiqua" panose="02040602050305030304" pitchFamily="18" charset="0"/>
              </a:defRPr>
            </a:lvl4pPr>
            <a:lvl5pPr>
              <a:defRPr>
                <a:latin typeface="Book Antiqua" panose="0204060205030503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F780022-C57C-E34D-97ED-12FDC590D6B8}"/>
              </a:ext>
            </a:extLst>
          </p:cNvPr>
          <p:cNvSpPr/>
          <p:nvPr/>
        </p:nvSpPr>
        <p:spPr>
          <a:xfrm>
            <a:off x="0" y="6435707"/>
            <a:ext cx="12192000" cy="422293"/>
          </a:xfrm>
          <a:custGeom>
            <a:gdLst>
              <a:gd name="connsiteX0" fmla="*/ 0 w 12192000"/>
              <a:gd name="connsiteY0" fmla="*/ 0 h 422293"/>
              <a:gd name="connsiteX1" fmla="*/ 12192000 w 12192000"/>
              <a:gd name="connsiteY1" fmla="*/ 0 h 422293"/>
              <a:gd name="connsiteX2" fmla="*/ 12192000 w 12192000"/>
              <a:gd name="connsiteY2" fmla="*/ 422293 h 422293"/>
              <a:gd name="connsiteX3" fmla="*/ 0 w 12192000"/>
              <a:gd name="connsiteY3" fmla="*/ 422293 h 422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22293">
                <a:moveTo>
                  <a:pt x="0" y="0"/>
                </a:moveTo>
                <a:lnTo>
                  <a:pt x="12192000" y="0"/>
                </a:lnTo>
                <a:lnTo>
                  <a:pt x="12192000" y="422293"/>
                </a:lnTo>
                <a:lnTo>
                  <a:pt x="0" y="422293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565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8D43FA76-9E70-0849-A428-E7B269475FA9}"/>
              </a:ext>
            </a:extLst>
          </p:cNvPr>
          <p:cNvSpPr/>
          <p:nvPr/>
        </p:nvSpPr>
        <p:spPr>
          <a:xfrm>
            <a:off x="0" y="6435707"/>
            <a:ext cx="12192000" cy="422293"/>
          </a:xfrm>
          <a:custGeom>
            <a:gdLst>
              <a:gd name="connsiteX0" fmla="*/ 0 w 12192000"/>
              <a:gd name="connsiteY0" fmla="*/ 0 h 422293"/>
              <a:gd name="connsiteX1" fmla="*/ 12192000 w 12192000"/>
              <a:gd name="connsiteY1" fmla="*/ 0 h 422293"/>
              <a:gd name="connsiteX2" fmla="*/ 12192000 w 12192000"/>
              <a:gd name="connsiteY2" fmla="*/ 422293 h 422293"/>
              <a:gd name="connsiteX3" fmla="*/ 0 w 12192000"/>
              <a:gd name="connsiteY3" fmla="*/ 422293 h 422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22293">
                <a:moveTo>
                  <a:pt x="0" y="0"/>
                </a:moveTo>
                <a:lnTo>
                  <a:pt x="12192000" y="0"/>
                </a:lnTo>
                <a:lnTo>
                  <a:pt x="12192000" y="422293"/>
                </a:lnTo>
                <a:lnTo>
                  <a:pt x="0" y="422293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1B2CAF-0E61-0B4A-AE27-529A3E04463C}"/>
              </a:ext>
            </a:extLst>
          </p:cNvPr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38930" y="6516913"/>
            <a:ext cx="7514141" cy="274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322C07-A087-1F41-BA52-C93079BE2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654" y="750920"/>
            <a:ext cx="3816927" cy="3816927"/>
          </a:xfrm>
          <a:prstGeom prst="rect">
            <a:avLst/>
          </a:prstGeom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1A646599-1B23-5548-AAD7-A6D103325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7276" y="4660169"/>
            <a:ext cx="9317449" cy="878400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>
                <a:solidFill>
                  <a:schemeClr val="tx1"/>
                </a:solidFill>
                <a:latin typeface="Cooper Black" panose="0208090404030b020404" pitchFamily="18" charset="77"/>
                <a:ea typeface="Ayuthaya" pitchFamily="2" charset="-34"/>
                <a:cs typeface="Ayuthaya" pitchFamily="2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EA62AF7D-E8DF-4C4A-99C1-FB10C04AE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53713F7-E64C-4C4C-965B-1516D61787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E1B0F6-3794-474A-8A31-C1E25AFDF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58519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35FD89-AE3E-AE45-A5AA-F6E303ED4191}"/>
              </a:ext>
            </a:extLst>
          </p:cNvPr>
          <p:cNvPicPr>
            <a:picLocks noChangeAspect="1"/>
          </p:cNvPicPr>
          <p:nvPr/>
        </p:nvPicPr>
        <p:blipFill>
          <a:blip r:embed="rId1"/>
          <a:srcRect l="28418" t="15919" r="29093" b="6938"/>
          <a:stretch>
            <a:fillRect/>
          </a:stretch>
        </p:blipFill>
        <p:spPr>
          <a:xfrm rot="16200000">
            <a:off x="3081785" y="1657712"/>
            <a:ext cx="5252185" cy="53638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746F7E-92EE-F34D-9DC0-72FE3E3EEBE2}"/>
              </a:ext>
            </a:extLst>
          </p:cNvPr>
          <p:cNvSpPr/>
          <p:nvPr/>
        </p:nvSpPr>
        <p:spPr>
          <a:xfrm>
            <a:off x="0" y="1864206"/>
            <a:ext cx="12192000" cy="3511004"/>
          </a:xfrm>
          <a:prstGeom prst="rect">
            <a:avLst/>
          </a:prstGeom>
          <a:solidFill>
            <a:srgbClr val="212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6C0465-BD65-5C4C-BE7B-FD2DD9DC3F76}"/>
              </a:ext>
            </a:extLst>
          </p:cNvPr>
          <p:cNvSpPr/>
          <p:nvPr/>
        </p:nvSpPr>
        <p:spPr>
          <a:xfrm>
            <a:off x="0" y="1710267"/>
            <a:ext cx="2810577" cy="82468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F0FDE6D6-ACAB-2B45-8A57-5D934A79BB0F}"/>
              </a:ext>
            </a:extLst>
          </p:cNvPr>
          <p:cNvSpPr/>
          <p:nvPr/>
        </p:nvSpPr>
        <p:spPr>
          <a:xfrm>
            <a:off x="0" y="6435707"/>
            <a:ext cx="12192000" cy="422293"/>
          </a:xfrm>
          <a:custGeom>
            <a:gdLst>
              <a:gd name="connsiteX0" fmla="*/ 0 w 12192000"/>
              <a:gd name="connsiteY0" fmla="*/ 0 h 422293"/>
              <a:gd name="connsiteX1" fmla="*/ 12192000 w 12192000"/>
              <a:gd name="connsiteY1" fmla="*/ 0 h 422293"/>
              <a:gd name="connsiteX2" fmla="*/ 12192000 w 12192000"/>
              <a:gd name="connsiteY2" fmla="*/ 422293 h 422293"/>
              <a:gd name="connsiteX3" fmla="*/ 0 w 12192000"/>
              <a:gd name="connsiteY3" fmla="*/ 422293 h 422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22293">
                <a:moveTo>
                  <a:pt x="0" y="0"/>
                </a:moveTo>
                <a:lnTo>
                  <a:pt x="12192000" y="0"/>
                </a:lnTo>
                <a:lnTo>
                  <a:pt x="12192000" y="422293"/>
                </a:lnTo>
                <a:lnTo>
                  <a:pt x="0" y="422293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09B8D43C-BD1E-A44C-B372-5D56BF22240D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3C6C19-3B7A-774D-B906-2E791D5D2B3D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DBAF35-457F-E740-975F-9A2AAC2A698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E66F7CD-EC1F-A740-9FF9-A8F8B9EF9AF4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6" name="TextBox 2">
            <a:extLst>
              <a:ext uri="{FF2B5EF4-FFF2-40B4-BE49-F238E27FC236}">
                <a16:creationId xmlns:a16="http://schemas.microsoft.com/office/drawing/2014/main" id="{B161B4AB-C2ED-E14C-B5E2-4325ACB827DE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2003A891-9CB1-5445-83E1-56840787B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197060-3056-7A41-BB1A-201800269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69076A-B4F5-C64E-9A43-D9DD0B6108F4}"/>
              </a:ext>
            </a:extLst>
          </p:cNvPr>
          <p:cNvSpPr/>
          <p:nvPr/>
        </p:nvSpPr>
        <p:spPr>
          <a:xfrm>
            <a:off x="11848519" y="341609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0">
            <a:extLst>
              <a:ext uri="{FF2B5EF4-FFF2-40B4-BE49-F238E27FC236}">
                <a16:creationId xmlns:a16="http://schemas.microsoft.com/office/drawing/2014/main" id="{BE46A0CE-5128-5B49-94A2-8692345D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235" y="204744"/>
            <a:ext cx="6699600" cy="694800"/>
          </a:xfrm>
        </p:spPr>
        <p:txBody>
          <a:bodyPr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5" name="Content Placeholder 23">
            <a:extLst>
              <a:ext uri="{FF2B5EF4-FFF2-40B4-BE49-F238E27FC236}">
                <a16:creationId xmlns:a16="http://schemas.microsoft.com/office/drawing/2014/main" id="{00C384A5-E991-0A41-BC5E-C85DD6ACA23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2038350"/>
            <a:ext cx="11506200" cy="3106738"/>
          </a:xfrm>
        </p:spPr>
        <p:txBody>
          <a:bodyPr>
            <a:normAutofit/>
          </a:bodyPr>
          <a:lstStyle>
            <a:lvl1pPr marL="314325" indent="-314325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2800" b="0" kern="1200" smtClean="0">
                <a:solidFill>
                  <a:schemeClr val="bg1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1pPr>
            <a:lvl2pPr marL="314325" indent="-314325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2600" b="0" kern="1200" smtClean="0">
                <a:solidFill>
                  <a:schemeClr val="bg1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2pPr>
            <a:lvl3pPr marL="893763" indent="-265113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2000" b="0" kern="1200" smtClean="0">
                <a:solidFill>
                  <a:schemeClr val="bg1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3pPr>
            <a:lvl4pPr marL="628650" indent="-263525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2400" b="0" kern="1200" smtClean="0">
                <a:solidFill>
                  <a:schemeClr val="bg1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4pPr>
            <a:lvl5pPr marL="571500" indent="-5715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4000" b="0" kern="1200">
                <a:solidFill>
                  <a:schemeClr val="bg1"/>
                </a:solidFill>
                <a:latin typeface="Myriad Pro" panose="020b0503030403020204" pitchFamily="34" charset="0"/>
                <a:ea typeface="+mj-ea"/>
                <a:cs typeface="Myriad Arabic" panose="01010101010101010101" pitchFamily="50" charset="-7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41231512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50AEE4E-B43F-B843-B6AC-60203FD91BBB}"/>
              </a:ext>
            </a:extLst>
          </p:cNvPr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CACB363-069C-B744-A2BF-37321963F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4ECF7ACD-EFAF-1B47-A28D-3FB3412D16C3}"/>
              </a:ext>
            </a:extLst>
          </p:cNvPr>
          <p:cNvSpPr/>
          <p:nvPr/>
        </p:nvSpPr>
        <p:spPr>
          <a:xfrm>
            <a:off x="0" y="6435707"/>
            <a:ext cx="12192000" cy="422293"/>
          </a:xfrm>
          <a:custGeom>
            <a:gdLst>
              <a:gd name="connsiteX0" fmla="*/ 0 w 12192000"/>
              <a:gd name="connsiteY0" fmla="*/ 0 h 422293"/>
              <a:gd name="connsiteX1" fmla="*/ 12192000 w 12192000"/>
              <a:gd name="connsiteY1" fmla="*/ 0 h 422293"/>
              <a:gd name="connsiteX2" fmla="*/ 12192000 w 12192000"/>
              <a:gd name="connsiteY2" fmla="*/ 422293 h 422293"/>
              <a:gd name="connsiteX3" fmla="*/ 0 w 12192000"/>
              <a:gd name="connsiteY3" fmla="*/ 422293 h 4222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22293">
                <a:moveTo>
                  <a:pt x="0" y="0"/>
                </a:moveTo>
                <a:lnTo>
                  <a:pt x="12192000" y="0"/>
                </a:lnTo>
                <a:lnTo>
                  <a:pt x="12192000" y="422293"/>
                </a:lnTo>
                <a:lnTo>
                  <a:pt x="0" y="422293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426F2F4-E5D2-2E4D-9443-0020A031F89C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435F31-20DA-734C-843D-5D4A8A8A4851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FDD03F-B289-4D4F-AF59-79B7F55913BE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9BCEB93-5DDD-8E44-A1DD-2052C1E813AD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825E7C9-1ED9-334B-8225-B578527E6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7703" y="3050945"/>
            <a:ext cx="3699335" cy="1350807"/>
          </a:xfrm>
          <a:custGeom>
            <a:gdLst>
              <a:gd name="connsiteX0" fmla="*/ 0 w 3699335"/>
              <a:gd name="connsiteY0" fmla="*/ 0 h 1350807"/>
              <a:gd name="connsiteX1" fmla="*/ 3699335 w 3699335"/>
              <a:gd name="connsiteY1" fmla="*/ 0 h 1350807"/>
              <a:gd name="connsiteX2" fmla="*/ 3699335 w 3699335"/>
              <a:gd name="connsiteY2" fmla="*/ 1350807 h 1350807"/>
              <a:gd name="connsiteX3" fmla="*/ 0 w 3699335"/>
              <a:gd name="connsiteY3" fmla="*/ 1350807 h 1350807"/>
              <a:gd name="connsiteX4" fmla="*/ 0 w 3699335"/>
              <a:gd name="connsiteY4" fmla="*/ 1043535 h 1350807"/>
              <a:gd name="connsiteX5" fmla="*/ 257703 w 3699335"/>
              <a:gd name="connsiteY5" fmla="*/ 1043535 h 1350807"/>
              <a:gd name="connsiteX6" fmla="*/ 257703 w 3699335"/>
              <a:gd name="connsiteY6" fmla="*/ 98655 h 1350807"/>
              <a:gd name="connsiteX7" fmla="*/ 0 w 3699335"/>
              <a:gd name="connsiteY7" fmla="*/ 98655 h 135080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99335" h="1350807">
                <a:moveTo>
                  <a:pt x="0" y="0"/>
                </a:moveTo>
                <a:lnTo>
                  <a:pt x="3699335" y="0"/>
                </a:lnTo>
                <a:lnTo>
                  <a:pt x="3699335" y="1350807"/>
                </a:lnTo>
                <a:lnTo>
                  <a:pt x="0" y="1350807"/>
                </a:lnTo>
                <a:lnTo>
                  <a:pt x="0" y="1043535"/>
                </a:lnTo>
                <a:lnTo>
                  <a:pt x="257703" y="1043535"/>
                </a:lnTo>
                <a:lnTo>
                  <a:pt x="257703" y="98655"/>
                </a:lnTo>
                <a:lnTo>
                  <a:pt x="0" y="98655"/>
                </a:lnTo>
                <a:close/>
              </a:path>
            </a:pathLst>
          </a:custGeom>
        </p:spPr>
      </p:pic>
      <p:sp>
        <p:nvSpPr>
          <p:cNvPr id="17" name="TextBox 2">
            <a:extLst>
              <a:ext uri="{FF2B5EF4-FFF2-40B4-BE49-F238E27FC236}">
                <a16:creationId xmlns:a16="http://schemas.microsoft.com/office/drawing/2014/main" id="{2E674A9E-F2BF-ED4E-9D58-34635FBEA172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9" name="Title 17">
            <a:extLst>
              <a:ext uri="{FF2B5EF4-FFF2-40B4-BE49-F238E27FC236}">
                <a16:creationId xmlns:a16="http://schemas.microsoft.com/office/drawing/2014/main" id="{618F1A31-3808-DA4E-9503-23F2666B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82" y="2676177"/>
            <a:ext cx="7113958" cy="903867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>
                <a:solidFill>
                  <a:schemeClr val="tx1"/>
                </a:solidFill>
                <a:latin typeface="Cooper Black" panose="0208090404030b020404" pitchFamily="18" charset="77"/>
                <a:ea typeface="+mj-ea"/>
                <a:cs typeface="Myriad Arabic" panose="01010101010101010101" pitchFamily="50" charset="-78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56859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1AF9E-DC9A-4384-A38A-859B18B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19B25-7FCA-44A6-BC92-DE8BCF812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DA077-27DE-4BEB-9083-799AFEB9C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A4543-2CD7-4D47-BD4D-8078BFF5E6A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A032-854C-4741-A2A5-35DADC05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5EC2-6D46-4EEE-A60D-6911D2DC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75407-CBF5-374F-B9BE-9467B1F37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3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70" r:id="rId4"/>
    <p:sldLayoutId id="2147483671" r:id="rId5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9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0.jpeg" /><Relationship Id="rId4" Type="http://schemas.openxmlformats.org/officeDocument/2006/relationships/image" Target="../media/image11.jpe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885264-75E9-7F4B-85B1-21D4E5E5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Departemen Teknik Informatika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41156"/>
      </p:ext>
    </p:ext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Inisialiasasi Array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43480" y="2254186"/>
            <a:ext cx="11485661" cy="4108513"/>
          </a:xfrm>
          <a:blipFill>
            <a:blip r:embed="rId2"/>
            <a:stretch>
              <a:fillRect l="-1062" t="-2671" r="-743" b="0"/>
            </a:stretch>
          </a:blipFill>
        </p:spPr>
        <p:txBody>
          <a:bodyPr/>
          <a:lstStyle/>
          <a:p>
            <a:r>
              <a:rPr lang="en-ID">
                <a:noFill/>
              </a:rPr>
              <a:t> </a:t>
            </a: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Inisialiasasi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480" y="2254186"/>
            <a:ext cx="11485661" cy="414661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err="1"/>
              <a:t>Contoh deklarasi array (berdimensi satu):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240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 nilai[10];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240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 nilai[10] = {34, 27, 16};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240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 numbers[] = {2, 3, 45, 79, 14, 5, 0, 28, 1, 0};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240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char text[] = "Welcome to Surabaya, Indonesia.";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240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 radix[12] = {134.362, 1913.248};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240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double radians[1000];</a:t>
            </a: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Contoh Program (Array Berdimensi Satu)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14EA-0D66-4085-BE32-CAA5CBAB8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0" y="2254186"/>
            <a:ext cx="11485661" cy="4227893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marL="0" indent="0">
              <a:spcBef>
                <a:spcPct val="0"/>
              </a:spcBef>
              <a:buNone/>
            </a:pPr>
            <a:endParaRPr lang="en-US" sz="7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#define MAKS 5</a:t>
            </a:r>
          </a:p>
          <a:p>
            <a:pPr marL="0" indent="0">
              <a:spcBef>
                <a:spcPct val="0"/>
              </a:spcBef>
              <a:buNone/>
            </a:pPr>
            <a:endParaRPr lang="en-US" sz="7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main(){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int i;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float total = 0, rata, nilai[MAKS];  </a:t>
            </a:r>
          </a:p>
          <a:p>
            <a:pPr marL="0" indent="0">
              <a:spcBef>
                <a:spcPct val="0"/>
              </a:spcBef>
              <a:buNone/>
            </a:pPr>
            <a:endParaRPr lang="en-US" sz="7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for (i = 0; i &lt; MAKS; i++){  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printf ("Nilai ke-%d : ", i + 1);  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scanf ("%f", &amp;nilai[i]); 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total = total + nilai[i];	//hitung jml total nilai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}  </a:t>
            </a:r>
          </a:p>
          <a:p>
            <a:pPr marL="0" indent="0">
              <a:spcBef>
                <a:spcPct val="0"/>
              </a:spcBef>
              <a:buNone/>
            </a:pPr>
            <a:endParaRPr lang="en-US" sz="7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rata = total / MAKS;	//hitung nilai rata2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printf ("\nNilai rata-rata= %g\n", rata);	//cetak nilai ratarata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705600" y="2254187"/>
            <a:ext cx="5486400" cy="1628775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268371539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Contoh Program (Array Berdimensi Satu)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2FB96-32D9-4CB0-9B51-7E9D48709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0" y="2254186"/>
            <a:ext cx="11485661" cy="4603814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sz="130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sz="50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main(){  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int bulan, tahun, jumlahHari;  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int jumlahHariArray[12] = { 31, 28, 31, 30, 31, 30, 31, 31, 30, 31, 30, 31 };  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sz="50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puts ("MEMPEROLEH JUMLAH HARI");  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puts ("PADA SUATU BULAN DAN SUATU TAHUN");  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puts ("");  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sz="50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printf ("Masukkan bulan (1..12) : ");  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scanf ("%d", &amp;bulan);  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sz="50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printf ("Masukkan tahunnya : "); 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scanf ("%d", &amp;tahun);  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sz="50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if (bulan == 2)    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if (tahun % 4 == 0)		//tahun kabisat      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jumlahHari = 29;    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else      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jumlahHari = 28;  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else    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jumlahHari = jumlahHariArray[bulan-1];  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sz="50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printf ("\nJumlah hari dalam bulan %d tahun %d adalah %d hari\n", bulan, tahun,</a:t>
            </a:r>
            <a:r>
              <a:rPr lang="en-US" baseline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jumlahHari);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  <a:endParaRPr lang="en-ID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9A43F95E-E2C2-2745-ADA3-9FC26CAA5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83690" y="4736806"/>
            <a:ext cx="4508310" cy="1340524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DFA2AF-B420-0745-BBF8-D5BBF4C63B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7958"/>
          <a:stretch>
            <a:fillRect/>
          </a:stretch>
        </p:blipFill>
        <p:spPr>
          <a:xfrm>
            <a:off x="7683690" y="3242929"/>
            <a:ext cx="4508310" cy="1425637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Berdimensi Dua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480" y="4802850"/>
            <a:ext cx="11485661" cy="1807499"/>
          </a:xfrm>
        </p:spPr>
        <p:txBody>
          <a:bodyPr/>
          <a:lstStyle/>
          <a:p>
            <a:pPr marL="0" indent="0">
              <a:buNone/>
            </a:pPr>
            <a:r>
              <a:rPr lang="it-IT"/>
              <a:t>Penyimpanan data pada tabel di atas</a:t>
            </a:r>
            <a:r>
              <a:rPr lang="en-US"/>
              <a:t> dalam sebuah array berdimensi dua:</a:t>
            </a:r>
          </a:p>
          <a:p>
            <a:pPr marL="457200">
              <a:tabLst>
                <a:tab pos="2228850"/>
              </a:tabLst>
            </a:pPr>
            <a:r>
              <a:rPr lang="fi-FI" sz="2400"/>
              <a:t>dimensi pertama dari array digunakan untuk menyatakan nomor absensi</a:t>
            </a:r>
            <a:endParaRPr lang="en-US" sz="2400"/>
          </a:p>
          <a:p>
            <a:pPr marL="457200">
              <a:tabLst>
                <a:tab pos="2228850"/>
              </a:tabLst>
            </a:pPr>
            <a:r>
              <a:rPr lang="fi-FI" sz="2400"/>
              <a:t>dimensi kedua untuk menyatakan mata kuliah</a:t>
            </a:r>
            <a:endParaRPr lang="en-US" sz="24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99562"/>
              </p:ext>
            </p:extLst>
          </p:nvPr>
        </p:nvGraphicFramePr>
        <p:xfrm>
          <a:off x="2282825" y="2055150"/>
          <a:ext cx="762635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2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err="1">
                          <a:latin typeface="Book Antiqua" panose="02040602050305030304" pitchFamily="18" charset="0"/>
                        </a:rPr>
                        <a:t>Nomor</a:t>
                      </a:r>
                      <a:r>
                        <a:rPr lang="en-US" baseline="0">
                          <a:latin typeface="Book Antiqua" panose="02040602050305030304" pitchFamily="18" charset="0"/>
                        </a:rPr>
                        <a:t> absensi</a:t>
                      </a:r>
                      <a:endParaRPr lang="en-US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err="1">
                          <a:latin typeface="Book Antiqua" panose="02040602050305030304" pitchFamily="18" charset="0"/>
                        </a:rPr>
                        <a:t>PPKn</a:t>
                      </a:r>
                      <a:endParaRPr lang="en-US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err="1">
                          <a:latin typeface="Book Antiqua" panose="02040602050305030304" pitchFamily="18" charset="0"/>
                        </a:rPr>
                        <a:t>Matematika</a:t>
                      </a:r>
                      <a:endParaRPr lang="en-US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97</a:t>
                      </a:r>
                    </a:p>
                  </a:txBody>
                  <a:tcPr anchor="ctr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66</a:t>
                      </a:r>
                    </a:p>
                  </a:txBody>
                  <a:tcPr anchor="ctr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89</a:t>
                      </a:r>
                    </a:p>
                  </a:txBody>
                  <a:tcPr anchor="ctr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92</a:t>
                      </a:r>
                    </a:p>
                  </a:txBody>
                  <a:tcPr anchor="ctr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Deklarasi Array (Berdimensi Dua)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480" y="4838700"/>
            <a:ext cx="11485661" cy="1943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 nilai[5][2];</a:t>
            </a:r>
          </a:p>
          <a:p>
            <a:pPr indent="0">
              <a:lnSpc>
                <a:spcPct val="100000"/>
              </a:lnSpc>
              <a:spcBef>
                <a:spcPct val="0"/>
              </a:spcBef>
              <a:buNone/>
            </a:pPr>
            <a:endParaRPr lang="en-US" sz="2800"/>
          </a:p>
          <a:p>
            <a:pPr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200" err="1"/>
              <a:t>menyatakan banyaknya mahasiswa                               menyatakan banyaknya matakuliah</a:t>
            </a:r>
            <a:endParaRPr lang="en-US" sz="220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08401" y="2017050"/>
          <a:ext cx="343534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5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600">
                <a:tc>
                  <a:txBody>
                    <a:bodyPr vert="horz" wrap="square"/>
                    <a:lstStyle/>
                    <a:p>
                      <a:pPr algn="ctr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60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80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60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60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60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60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48650" y="2017734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Book Antiqua" panose="02040602050305030304" pitchFamily="18" charset="0"/>
              </a:rPr>
              <a:t>indeks kedua</a:t>
            </a:r>
            <a:endParaRPr lang="en-US">
              <a:latin typeface="Book Antiqua" panose="02040602050305030304" pitchFamily="18" charset="0"/>
            </a:endParaRPr>
          </a:p>
          <a:p>
            <a:r>
              <a:rPr lang="en-US">
                <a:latin typeface="Book Antiqua" panose="02040602050305030304" pitchFamily="18" charset="0"/>
              </a:rPr>
              <a:t>(mata pelajaran)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6350" y="4174879"/>
            <a:ext cx="1773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Book Antiqua" panose="02040602050305030304" pitchFamily="18" charset="0"/>
              </a:rPr>
              <a:t>indeks pertama</a:t>
            </a:r>
            <a:endParaRPr lang="en-US">
              <a:latin typeface="Book Antiqua" panose="02040602050305030304" pitchFamily="18" charset="0"/>
            </a:endParaRPr>
          </a:p>
          <a:p>
            <a:r>
              <a:rPr lang="en-US">
                <a:latin typeface="Book Antiqua" panose="02040602050305030304" pitchFamily="18" charset="0"/>
              </a:rPr>
              <a:t>(nomor absen)</a:t>
            </a:r>
          </a:p>
        </p:txBody>
      </p:sp>
      <p:cxnSp>
        <p:nvCxnSpPr>
          <p:cNvPr id="9" name="Elbow Connector 8"/>
          <p:cNvCxnSpPr/>
          <p:nvPr/>
        </p:nvCxnSpPr>
        <p:spPr>
          <a:xfrm flipV="1">
            <a:off x="3030542" y="4259818"/>
            <a:ext cx="1293808" cy="369332"/>
          </a:xfrm>
          <a:prstGeom prst="bentConnector3">
            <a:avLst>
              <a:gd name="adj1" fmla="val 10006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143749" y="2188500"/>
            <a:ext cx="95250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E6389F-BE8E-477C-84FB-F11DFCBEA170}"/>
              </a:ext>
            </a:extLst>
          </p:cNvPr>
          <p:cNvCxnSpPr/>
          <p:nvPr/>
        </p:nvCxnSpPr>
        <p:spPr>
          <a:xfrm flipH="1">
            <a:off x="4705350" y="5219700"/>
            <a:ext cx="184785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CA30BD-72DF-482E-94DC-D105BC7255E1}"/>
              </a:ext>
            </a:extLst>
          </p:cNvPr>
          <p:cNvCxnSpPr/>
          <p:nvPr/>
        </p:nvCxnSpPr>
        <p:spPr>
          <a:xfrm>
            <a:off x="7143749" y="5219700"/>
            <a:ext cx="3638551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Pengaksesan Elemen Array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43480" y="2254186"/>
            <a:ext cx="11485661" cy="1140263"/>
          </a:xfrm>
        </p:spPr>
        <p:txBody>
          <a:bodyPr/>
          <a:lstStyle/>
          <a:p>
            <a:pPr>
              <a:buNone/>
            </a:pPr>
            <a:r>
              <a:rPr lang="en-US" sz="2800" err="1"/>
              <a:t>Bentuk umum pengaksesan elemen array (berdimensi dua):</a:t>
            </a:r>
          </a:p>
          <a:p>
            <a:pPr algn="ctr">
              <a:buNone/>
            </a:pPr>
            <a:r>
              <a:rPr lang="en-US" sz="240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nama_var[indeks_pertama][indeks_kedua];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2569" y="5985510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err="1">
                <a:latin typeface="Courier New" pitchFamily="49" charset="0"/>
                <a:cs typeface="Courier New" pitchFamily="49" charset="0"/>
              </a:rPr>
              <a:t>nilai[0][1] = 80;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20144" y="3343695"/>
            <a:ext cx="67089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Book Antiqua" panose="02040602050305030304" pitchFamily="18" charset="0"/>
              </a:rPr>
              <a:t>Contoh:</a:t>
            </a:r>
          </a:p>
          <a:p>
            <a:pPr indent="231775"/>
            <a:r>
              <a:rPr lang="en-US" sz="2000" err="1">
                <a:latin typeface="Courier New" pitchFamily="49" charset="0"/>
                <a:cs typeface="Courier New" pitchFamily="49" charset="0"/>
              </a:rPr>
              <a:t>nilai[0][1] = 80;</a:t>
            </a:r>
          </a:p>
          <a:p>
            <a:pPr marL="231775"/>
            <a:r>
              <a:rPr lang="en-US" sz="2000" err="1">
                <a:latin typeface="Book Antiqua" panose="02040602050305030304" pitchFamily="18" charset="0"/>
              </a:rPr>
              <a:t>merupakan instruksi untuk memberikan nilai 80 ke array nilai untuk </a:t>
            </a:r>
            <a:r>
              <a:rPr lang="da-DK" sz="2000">
                <a:latin typeface="Book Antiqua" panose="02040602050305030304" pitchFamily="18" charset="0"/>
              </a:rPr>
              <a:t>indeks pertama bernilai 0 dan indeks kedua bernilai 1.</a:t>
            </a:r>
          </a:p>
          <a:p>
            <a:pPr marL="231775"/>
            <a:endParaRPr lang="da-DK" sz="2000">
              <a:latin typeface="Book Antiqua" panose="02040602050305030304" pitchFamily="18" charset="0"/>
            </a:endParaRPr>
          </a:p>
          <a:p>
            <a:pPr indent="231775"/>
            <a:r>
              <a:rPr lang="en-US" sz="2000" err="1">
                <a:latin typeface="Courier New" pitchFamily="49" charset="0"/>
                <a:cs typeface="Courier New" pitchFamily="49" charset="0"/>
              </a:rPr>
              <a:t>printf(“%d”,nilai[2][0]);</a:t>
            </a:r>
          </a:p>
          <a:p>
            <a:pPr marL="231775"/>
            <a:r>
              <a:rPr lang="en-US" sz="2000" err="1">
                <a:latin typeface="Book Antiqua" panose="02040602050305030304" pitchFamily="18" charset="0"/>
              </a:rPr>
              <a:t>merupakan perintah untuk menampilkan elemen yang memiliki indeks pertama = 2 dan indeks kedua = 0.</a:t>
            </a:r>
            <a:endParaRPr lang="en-US" sz="2000">
              <a:latin typeface="Book Antiqua" panose="02040602050305030304" pitchFamily="18" charset="0"/>
              <a:cs typeface="Courier New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43481" y="3486150"/>
          <a:ext cx="343534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5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600">
                <a:tc>
                  <a:txBody>
                    <a:bodyPr vert="horz" wrap="square"/>
                    <a:lstStyle/>
                    <a:p>
                      <a:pPr algn="ctr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600">
                <a:tc>
                  <a:txBody>
                    <a:bodyPr vert="horz" wrap="square"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80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600">
                <a:tc>
                  <a:txBody>
                    <a:bodyPr vert="horz" wrap="square"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600">
                <a:tc>
                  <a:txBody>
                    <a:bodyPr vert="horz" wrap="square"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600">
                <a:tc>
                  <a:txBody>
                    <a:bodyPr vert="horz" wrap="square"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600">
                <a:tc>
                  <a:txBody>
                    <a:bodyPr vert="horz" wrap="square"/>
                    <a:lstStyle/>
                    <a:p>
                      <a:pPr algn="r"/>
                      <a:r>
                        <a:rPr lang="en-US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0" name="Straight Connector 49"/>
          <p:cNvCxnSpPr/>
          <p:nvPr/>
        </p:nvCxnSpPr>
        <p:spPr>
          <a:xfrm flipH="1" flipV="1">
            <a:off x="2236470" y="5909310"/>
            <a:ext cx="0" cy="137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750570" y="5905500"/>
            <a:ext cx="1485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750570" y="4046220"/>
            <a:ext cx="0" cy="1866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50570" y="4046220"/>
            <a:ext cx="51199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2667000" y="5905500"/>
            <a:ext cx="0" cy="1409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667000" y="5900098"/>
            <a:ext cx="1463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4130040" y="3370938"/>
            <a:ext cx="0" cy="2524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193576" y="3376966"/>
            <a:ext cx="9364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193576" y="3376966"/>
            <a:ext cx="0" cy="2123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" idx="3"/>
          </p:cNvCxnSpPr>
          <p:nvPr/>
        </p:nvCxnSpPr>
        <p:spPr>
          <a:xfrm>
            <a:off x="3790825" y="6170176"/>
            <a:ext cx="781175" cy="1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4572000" y="4046220"/>
            <a:ext cx="0" cy="21239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3439236" y="4046220"/>
            <a:ext cx="113276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Berdimensi Banyak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481" y="2254187"/>
            <a:ext cx="11485661" cy="3922776"/>
          </a:xfrm>
        </p:spPr>
        <p:txBody>
          <a:bodyPr/>
          <a:lstStyle/>
          <a:p>
            <a:r>
              <a:rPr lang="en-US"/>
              <a:t>Array berdimensi banyak</a:t>
            </a:r>
            <a:endParaRPr lang="en-US"/>
          </a:p>
          <a:p>
            <a:pPr algn="ctr">
              <a:buNone/>
            </a:pPr>
            <a:r>
              <a:rPr lang="en-US" sz="280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tipe_data nama_var[ukuran1][ukuran2]…[ukuranN];</a:t>
            </a:r>
          </a:p>
          <a:p>
            <a:endParaRPr lang="en-US" sz="800">
              <a:cs typeface="Courier New" pitchFamily="49" charset="0"/>
            </a:endParaRPr>
          </a:p>
          <a:p>
            <a:r>
              <a:rPr lang="en-US" err="1">
                <a:cs typeface="Courier New" pitchFamily="49" charset="0"/>
              </a:rPr>
              <a:t>Contoh</a:t>
            </a:r>
            <a:endParaRPr lang="en-US">
              <a:cs typeface="Courier New" pitchFamily="49" charset="0"/>
            </a:endParaRPr>
          </a:p>
          <a:p>
            <a:pPr algn="ctr">
              <a:buNone/>
            </a:pPr>
            <a:r>
              <a:rPr lang="en-US" err="1">
                <a:latin typeface="Courier New" pitchFamily="49" charset="0"/>
                <a:cs typeface="Courier New" pitchFamily="49" charset="0"/>
              </a:rPr>
              <a:t>int data_ruang[2][8][8];</a:t>
            </a:r>
          </a:p>
          <a:p>
            <a:pPr indent="12700">
              <a:spcBef>
                <a:spcPts val="1200"/>
              </a:spcBef>
              <a:buNone/>
            </a:pPr>
            <a:r>
              <a:rPr lang="en-US" err="1"/>
              <a:t>pendeklarasian array </a:t>
            </a:r>
            <a:r>
              <a:rPr lang="en-US" b="1" err="1"/>
              <a:t>data_ruang </a:t>
            </a:r>
            <a:r>
              <a:rPr lang="en-US" err="1"/>
              <a:t>sebagai array berdimensi tiga.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endParaRPr lang="en-US"/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Inisialiasasi Array Tak Berukuran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Inisialisasi array yang tak berukuran dapat dilakukan untuk array berdimensi satu atau lebih.</a:t>
            </a:r>
          </a:p>
          <a:p>
            <a:r>
              <a:rPr lang="en-US" err="1"/>
              <a:t>Untuk array berdimensi lebih dari satu, dimensi terkiri yang boleh tak berukuran.</a:t>
            </a:r>
          </a:p>
          <a:p>
            <a:r>
              <a:rPr lang="en-US" err="1"/>
              <a:t>Dengan cara ini tabel dalam array dapat diperluas atau dikurangi tanpa mengubah ukuran array.</a:t>
            </a:r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Inisialiasasi Array Tak Berukuran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480" y="2254186"/>
            <a:ext cx="11485661" cy="4266929"/>
          </a:xfrm>
        </p:spPr>
        <p:txBody>
          <a:bodyPr>
            <a:normAutofit/>
          </a:bodyPr>
          <a:lstStyle/>
          <a:p>
            <a:r>
              <a:rPr lang="en-US" err="1"/>
              <a:t>Contoh :</a:t>
            </a:r>
          </a:p>
          <a:p>
            <a:pPr indent="12700">
              <a:buNone/>
            </a:pPr>
            <a:endParaRPr lang="en-US"/>
          </a:p>
          <a:p>
            <a:pPr indent="12700" algn="ctr">
              <a:buNone/>
            </a:pPr>
            <a:r>
              <a:rPr lang="en-US" err="1">
                <a:latin typeface="Courier New" pitchFamily="49" charset="0"/>
                <a:cs typeface="Courier New" pitchFamily="49" charset="0"/>
              </a:rPr>
              <a:t>int skala[] = {1, 2, 4, 6, 8};</a:t>
            </a:r>
          </a:p>
          <a:p>
            <a:pPr indent="12700" algn="ctr">
              <a:buNone/>
            </a:pPr>
            <a:endParaRPr lang="en-US"/>
          </a:p>
          <a:p>
            <a:pPr indent="12700">
              <a:buNone/>
            </a:pPr>
            <a:r>
              <a:rPr lang="en-US" err="1"/>
              <a:t>merupakan pendeklarasian array berdimensi satu yang tak berukuran. Secara otomatis:</a:t>
            </a:r>
          </a:p>
          <a:p>
            <a:pPr indent="228600">
              <a:buNone/>
            </a:pPr>
            <a:r>
              <a:rPr lang="en-US" sz="2400" err="1">
                <a:latin typeface="Courier New" pitchFamily="49" charset="0"/>
                <a:cs typeface="Courier New" pitchFamily="49" charset="0"/>
              </a:rPr>
              <a:t>skala[0] </a:t>
            </a:r>
            <a:r>
              <a:rPr lang="en-US" sz="2400" err="1"/>
              <a:t>bernilai 1</a:t>
            </a:r>
          </a:p>
          <a:p>
            <a:pPr indent="228600">
              <a:buNone/>
            </a:pPr>
            <a:r>
              <a:rPr lang="en-US" sz="2400" err="1">
                <a:latin typeface="Courier New" pitchFamily="49" charset="0"/>
                <a:cs typeface="Courier New" pitchFamily="49" charset="0"/>
              </a:rPr>
              <a:t>skala[1]</a:t>
            </a:r>
            <a:r>
              <a:rPr lang="en-US" sz="2400"/>
              <a:t> bernilai 2</a:t>
            </a:r>
          </a:p>
          <a:p>
            <a:pPr indent="228600">
              <a:buNone/>
            </a:pPr>
            <a:r>
              <a:rPr lang="en-US" sz="2400" err="1">
                <a:latin typeface="Courier New" pitchFamily="49" charset="0"/>
                <a:cs typeface="Courier New" pitchFamily="49" charset="0"/>
              </a:rPr>
              <a:t>skala[2]</a:t>
            </a:r>
            <a:r>
              <a:rPr lang="en-US" sz="2400"/>
              <a:t> bernilai 4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1250" y="5000869"/>
            <a:ext cx="6096000" cy="8946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228600">
              <a:lnSpc>
                <a:spcPct val="90000"/>
              </a:lnSpc>
              <a:spcBef>
                <a:spcPts val="1000"/>
              </a:spcBef>
            </a:pPr>
            <a:r>
              <a:rPr lang="en-US" sz="240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skala[3]</a:t>
            </a:r>
            <a:r>
              <a:rPr lang="en-US" sz="2400">
                <a:solidFill>
                  <a:prstClr val="black"/>
                </a:solidFill>
                <a:latin typeface="Book Antiqua" panose="02040602050305030304" pitchFamily="18" charset="0"/>
              </a:rPr>
              <a:t> bernilai 6</a:t>
            </a:r>
          </a:p>
          <a:p>
            <a:pPr marL="228600" lvl="0" indent="228600">
              <a:lnSpc>
                <a:spcPct val="90000"/>
              </a:lnSpc>
              <a:spcBef>
                <a:spcPts val="1000"/>
              </a:spcBef>
            </a:pPr>
            <a:r>
              <a:rPr lang="en-US" sz="240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skala[4]</a:t>
            </a:r>
            <a:r>
              <a:rPr lang="en-US" sz="2400">
                <a:solidFill>
                  <a:prstClr val="black"/>
                </a:solidFill>
                <a:latin typeface="Book Antiqua" panose="02040602050305030304" pitchFamily="18" charset="0"/>
              </a:rPr>
              <a:t> bernilai 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831" y="2470753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>
                <a:latin typeface="Book Antiqua" panose="02040602050305030304" pitchFamily="18" charset="0"/>
              </a:rPr>
              <a:t>Tak berukuran</a:t>
            </a:r>
            <a:endParaRPr lang="en-US" sz="2400">
              <a:latin typeface="Book Antiqua" panose="0204060205030503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919537" y="2715851"/>
            <a:ext cx="15881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275944" y="2715851"/>
            <a:ext cx="643593" cy="46048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2DBE-5F86-FB4E-A558-64E604671D2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961106" y="2027129"/>
            <a:ext cx="6742889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b="1">
                <a:latin typeface="Book Antiqua" panose="02040602050305030304" pitchFamily="18" charset="0"/>
              </a:rPr>
              <a:t>IF184101 – Dasar Pemrograman</a:t>
            </a:r>
            <a:endParaRPr lang="en-US" sz="3600" b="1">
              <a:solidFill>
                <a:schemeClr val="accent1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0DB5F-B333-410B-86E5-E406BBCB1A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61106" y="3429000"/>
            <a:ext cx="4296313" cy="866906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Array</a:t>
            </a:r>
            <a:endParaRPr lang="en-ID" sz="3200" b="1">
              <a:solidFill>
                <a:schemeClr val="tx1">
                  <a:lumMod val="50000"/>
                  <a:lumOff val="50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764409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sebagai Parameter Fungsi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480" y="2254186"/>
            <a:ext cx="11485659" cy="441077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700" err="1"/>
              <a:t>Mekanisme agar hasil proses dalam fungsi terbaca di tempat fungsi tersebut </a:t>
            </a:r>
            <a:r>
              <a:rPr lang="fi-FI" sz="2700"/>
              <a:t>dipanggil:</a:t>
            </a:r>
          </a:p>
          <a:p>
            <a:pPr>
              <a:lnSpc>
                <a:spcPct val="120000"/>
              </a:lnSpc>
            </a:pPr>
            <a:r>
              <a:rPr lang="en-US" i="1"/>
              <a:t>return value </a:t>
            </a:r>
            <a:r>
              <a:rPr lang="en-US" i="1">
                <a:sym typeface="Wingdings" pitchFamily="2" charset="2"/>
              </a:rPr>
              <a:t></a:t>
            </a:r>
            <a:r>
              <a:rPr lang="en-US" i="1"/>
              <a:t> </a:t>
            </a:r>
            <a:r>
              <a:rPr lang="en-US" err="1"/>
              <a:t>maksimal nilai yang dilaporkan = SATU</a:t>
            </a:r>
          </a:p>
          <a:p>
            <a:pPr>
              <a:lnSpc>
                <a:spcPct val="120000"/>
              </a:lnSpc>
            </a:pPr>
            <a:r>
              <a:rPr lang="en-US" i="1"/>
              <a:t>pass by reference </a:t>
            </a:r>
            <a:r>
              <a:rPr lang="en-US" i="1">
                <a:sym typeface="Wingdings" pitchFamily="2" charset="2"/>
              </a:rPr>
              <a:t></a:t>
            </a:r>
            <a:r>
              <a:rPr lang="en-US" i="1"/>
              <a:t>  </a:t>
            </a:r>
            <a:r>
              <a:rPr lang="en-US" err="1"/>
              <a:t>nilai yang dilaporkan lebih dari satu, bisa berbeda tipe data</a:t>
            </a:r>
          </a:p>
          <a:p>
            <a:pPr>
              <a:lnSpc>
                <a:spcPct val="120000"/>
              </a:lnSpc>
            </a:pPr>
            <a:r>
              <a:rPr lang="en-US" err="1"/>
              <a:t>menjadikan array sebagai parameter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jika hasil proses banyak dan semua tipe sama</a:t>
            </a:r>
            <a:endParaRPr lang="en-US"/>
          </a:p>
          <a:p>
            <a:pPr marL="625475" lvl="1" indent="-260350">
              <a:lnSpc>
                <a:spcPct val="120000"/>
              </a:lnSpc>
            </a:pPr>
            <a:r>
              <a:rPr lang="en-US" err="1"/>
              <a:t>jadikan array sebagai parameter aktual (tanpa kurung siku) &amp; array </a:t>
            </a:r>
            <a:r>
              <a:rPr lang="sv-SE"/>
              <a:t>sebagai parameter formalnya (tanpa size);</a:t>
            </a:r>
          </a:p>
          <a:p>
            <a:pPr marL="625475" lvl="1" indent="-260350">
              <a:lnSpc>
                <a:spcPct val="120000"/>
              </a:lnSpc>
            </a:pPr>
            <a:r>
              <a:rPr lang="en-US"/>
              <a:t>parameter aktual dengan parameter formal merupakan variabel yang berada pada lokasi/address yang </a:t>
            </a:r>
            <a:r>
              <a:rPr lang="en-US" b="1"/>
              <a:t>SAMA, </a:t>
            </a:r>
            <a:r>
              <a:rPr lang="en-US" err="1"/>
              <a:t>namun berbeda nama (ALIAS);</a:t>
            </a:r>
          </a:p>
          <a:p>
            <a:pPr marL="625475" lvl="1" indent="-260350">
              <a:lnSpc>
                <a:spcPct val="120000"/>
              </a:lnSpc>
            </a:pPr>
            <a:r>
              <a:rPr lang="en-US"/>
              <a:t>jadi, perubahan apapun pada parameter formal </a:t>
            </a:r>
            <a:r>
              <a:rPr lang="en-US" b="1"/>
              <a:t>PASTI akan </a:t>
            </a:r>
            <a:r>
              <a:rPr lang="en-US" err="1"/>
              <a:t>berpengaruh pada parameter aktual.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Capaian  Pembelajaran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>
                <a:latin typeface="Book Antiqua" panose="02040602050305030304" pitchFamily="18" charset="0"/>
              </a:rPr>
              <a:t>Mahasiswa dapat menerapkan penyimpanan sekelompok data menggunakan satu area memori dengan nama variabel yang sama.</a:t>
            </a:r>
          </a:p>
          <a:p>
            <a:endParaRPr lang="en-US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Ikhtisar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71911" y="1379441"/>
            <a:ext cx="722696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300" indent="-2413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err="1">
                <a:latin typeface="Book Antiqua" panose="02040602050305030304" pitchFamily="18" charset="0"/>
              </a:rPr>
              <a:t>Konsep Array</a:t>
            </a:r>
          </a:p>
          <a:p>
            <a:pPr marL="241300" indent="-2413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err="1">
                <a:latin typeface="Book Antiqua" panose="02040602050305030304" pitchFamily="18" charset="0"/>
              </a:rPr>
              <a:t>Jenis Array</a:t>
            </a:r>
          </a:p>
          <a:p>
            <a:pPr marL="698500" lvl="1" indent="-2413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Array dimensi satu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ook Antiqua" panose="02040602050305030304" pitchFamily="18" charset="0"/>
            </a:endParaRPr>
          </a:p>
          <a:p>
            <a:pPr marL="698500" lvl="1" indent="-2413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Array berdimensi dua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ook Antiqua" panose="02040602050305030304" pitchFamily="18" charset="0"/>
            </a:endParaRPr>
          </a:p>
          <a:p>
            <a:pPr marL="698500" lvl="1" indent="-2413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Book Antiqua" panose="02040602050305030304" pitchFamily="18" charset="0"/>
              </a:rPr>
              <a:t>Array berdimensi banyak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Book Antiqua" panose="02040602050305030304" pitchFamily="18" charset="0"/>
            </a:endParaRPr>
          </a:p>
          <a:p>
            <a:pPr marL="241300" indent="-2413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err="1">
                <a:latin typeface="Book Antiqua" panose="02040602050305030304" pitchFamily="18" charset="0"/>
              </a:rPr>
              <a:t>Deklarasi array</a:t>
            </a:r>
          </a:p>
          <a:p>
            <a:pPr marL="241300" indent="-2413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err="1">
                <a:latin typeface="Book Antiqua" panose="02040602050305030304" pitchFamily="18" charset="0"/>
              </a:rPr>
              <a:t>Inisialisasi elemen array</a:t>
            </a:r>
          </a:p>
          <a:p>
            <a:pPr marL="241300" indent="-2413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err="1">
                <a:latin typeface="Book Antiqua" panose="02040602050305030304" pitchFamily="18" charset="0"/>
              </a:rPr>
              <a:t>Pengaksesan elemen array</a:t>
            </a:r>
          </a:p>
          <a:p>
            <a:pPr marL="241300" indent="-2413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>
                <a:latin typeface="Book Antiqua" panose="02040602050305030304" pitchFamily="18" charset="0"/>
              </a:rPr>
              <a:t>Array sebagai parameter fungsi</a:t>
            </a:r>
            <a:endParaRPr lang="en-US" sz="280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Pendahuluan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3480" y="3867150"/>
            <a:ext cx="11485659" cy="2781299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/>
              <a:t>Array adalah: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err="1"/>
              <a:t>Sekumpulan data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fi-FI"/>
              <a:t>Semua elemen mempunyai tipe data yang sama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err="1"/>
              <a:t>Menggunakan nama variabel yang sama</a:t>
            </a:r>
            <a:endParaRPr lang="en-US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sv-SE"/>
              <a:t>Dibedakan menurut indeks, </a:t>
            </a:r>
            <a:r>
              <a:rPr lang="sv-SE" i="1"/>
              <a:t>by default dimulai dari 0 s/d (n-1)</a:t>
            </a:r>
            <a:r>
              <a:rPr lang="en-US"/>
              <a:t>, dengan </a:t>
            </a:r>
            <a:r>
              <a:rPr lang="en-US" i="1"/>
              <a:t>n </a:t>
            </a:r>
            <a:r>
              <a:rPr lang="en-US" err="1"/>
              <a:t>adalah jumlah elemen dalam array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9166D3E-DF81-4E10-8F81-04CBAE036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20166"/>
              </p:ext>
            </p:extLst>
          </p:nvPr>
        </p:nvGraphicFramePr>
        <p:xfrm>
          <a:off x="4143830" y="1861150"/>
          <a:ext cx="39043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1819953969"/>
                    </a:ext>
                  </a:extLst>
                </a:gridCol>
                <a:gridCol w="2361290">
                  <a:extLst>
                    <a:ext uri="{9D8B030D-6E8A-4147-A177-3AD203B41FA5}">
                      <a16:colId xmlns:a16="http://schemas.microsoft.com/office/drawing/2014/main" val="2426958390"/>
                    </a:ext>
                  </a:extLst>
                </a:gridCol>
              </a:tblGrid>
              <a:tr h="277323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err="1">
                          <a:latin typeface="Book Antiqua" panose="02040602050305030304" pitchFamily="18" charset="0"/>
                        </a:rPr>
                        <a:t>Matematika</a:t>
                      </a:r>
                      <a:endParaRPr lang="en-ID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>
                          <a:latin typeface="Book Antiqua" panose="02040602050305030304" pitchFamily="18" charset="0"/>
                        </a:rPr>
                        <a:t>Program komputer</a:t>
                      </a:r>
                      <a:endParaRPr lang="en-ID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70264"/>
                  </a:ext>
                </a:extLst>
              </a:tr>
              <a:tr h="277323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i="1"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lang="en-US" i="1" baseline="-25000">
                          <a:latin typeface="Book Antiqua" panose="02040602050305030304" pitchFamily="18" charset="0"/>
                        </a:rPr>
                        <a:t>i</a:t>
                      </a:r>
                      <a:endParaRPr lang="en-ID" i="1" baseline="-2500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i="1"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lang="en-US">
                          <a:latin typeface="Book Antiqua" panose="02040602050305030304" pitchFamily="18" charset="0"/>
                        </a:rPr>
                        <a:t>(</a:t>
                      </a:r>
                      <a:r>
                        <a:rPr lang="en-US" i="1" err="1">
                          <a:latin typeface="Book Antiqua" panose="02040602050305030304" pitchFamily="18" charset="0"/>
                        </a:rPr>
                        <a:t>i</a:t>
                      </a:r>
                      <a:r>
                        <a:rPr lang="en-US">
                          <a:latin typeface="Book Antiqua" panose="02040602050305030304" pitchFamily="18" charset="0"/>
                        </a:rPr>
                        <a:t>)</a:t>
                      </a:r>
                      <a:endParaRPr lang="en-ID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6500"/>
                  </a:ext>
                </a:extLst>
              </a:tr>
              <a:tr h="277323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i="1"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lang="en-US" baseline="-25000">
                          <a:latin typeface="Book Antiqua" panose="02040602050305030304" pitchFamily="18" charset="0"/>
                        </a:rPr>
                        <a:t>1</a:t>
                      </a:r>
                      <a:endParaRPr lang="en-ID" baseline="-2500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i="1"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lang="en-US">
                          <a:latin typeface="Book Antiqua" panose="02040602050305030304" pitchFamily="18" charset="0"/>
                        </a:rPr>
                        <a:t>(</a:t>
                      </a:r>
                      <a:r>
                        <a:rPr lang="en-US" i="1">
                          <a:latin typeface="Book Antiqua" panose="02040602050305030304" pitchFamily="18" charset="0"/>
                        </a:rPr>
                        <a:t>1</a:t>
                      </a:r>
                      <a:r>
                        <a:rPr lang="en-US">
                          <a:latin typeface="Book Antiqua" panose="02040602050305030304" pitchFamily="18" charset="0"/>
                        </a:rPr>
                        <a:t>)</a:t>
                      </a:r>
                      <a:endParaRPr lang="en-ID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86858"/>
                  </a:ext>
                </a:extLst>
              </a:tr>
              <a:tr h="277323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 i="1" err="1"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lang="en-US" i="1" baseline="-25000" err="1">
                          <a:latin typeface="Book Antiqua" panose="02040602050305030304" pitchFamily="18" charset="0"/>
                        </a:rPr>
                        <a:t>i,j</a:t>
                      </a:r>
                      <a:endParaRPr lang="en-ID" i="1" baseline="-2500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i="1"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lang="en-US">
                          <a:latin typeface="Book Antiqua" panose="02040602050305030304" pitchFamily="18" charset="0"/>
                        </a:rPr>
                        <a:t>(</a:t>
                      </a:r>
                      <a:r>
                        <a:rPr lang="en-US" i="1" err="1">
                          <a:latin typeface="Book Antiqua" panose="02040602050305030304" pitchFamily="18" charset="0"/>
                        </a:rPr>
                        <a:t>i</a:t>
                      </a:r>
                      <a:r>
                        <a:rPr lang="en-US" i="0">
                          <a:latin typeface="Book Antiqua" panose="02040602050305030304" pitchFamily="18" charset="0"/>
                        </a:rPr>
                        <a:t>, </a:t>
                      </a:r>
                      <a:r>
                        <a:rPr lang="en-US" i="1">
                          <a:latin typeface="Book Antiqua" panose="02040602050305030304" pitchFamily="18" charset="0"/>
                        </a:rPr>
                        <a:t>j</a:t>
                      </a:r>
                      <a:r>
                        <a:rPr lang="en-US">
                          <a:latin typeface="Book Antiqua" panose="02040602050305030304" pitchFamily="18" charset="0"/>
                        </a:rPr>
                        <a:t>)</a:t>
                      </a:r>
                      <a:endParaRPr lang="en-ID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040829"/>
                  </a:ext>
                </a:extLst>
              </a:tr>
              <a:tr h="277323"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i="1"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lang="en-US" i="1" baseline="-25000">
                          <a:latin typeface="Book Antiqua" panose="02040602050305030304" pitchFamily="18" charset="0"/>
                        </a:rPr>
                        <a:t>2</a:t>
                      </a:r>
                      <a:r>
                        <a:rPr lang="en-ID" baseline="-25000">
                          <a:latin typeface="Book Antiqua" panose="02040602050305030304" pitchFamily="18" charset="0"/>
                        </a:rPr>
                        <a:t>,3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i="1"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lang="en-US">
                          <a:latin typeface="Book Antiqua" panose="02040602050305030304" pitchFamily="18" charset="0"/>
                        </a:rPr>
                        <a:t>(</a:t>
                      </a:r>
                      <a:r>
                        <a:rPr lang="en-US" i="0">
                          <a:latin typeface="Book Antiqua" panose="02040602050305030304" pitchFamily="18" charset="0"/>
                        </a:rPr>
                        <a:t>2, 3</a:t>
                      </a:r>
                      <a:r>
                        <a:rPr lang="en-US">
                          <a:latin typeface="Book Antiqua" panose="02040602050305030304" pitchFamily="18" charset="0"/>
                        </a:rPr>
                        <a:t>)</a:t>
                      </a:r>
                      <a:endParaRPr lang="en-ID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15856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Pendahuluan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/>
              <a:t>Array bisa berupa array berdimensi satu, dua, tiga atau lebih</a:t>
            </a:r>
            <a:endParaRPr lang="en-US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/>
              <a:t>Array berdimensi satu </a:t>
            </a:r>
            <a:r>
              <a:rPr lang="en-US" i="1"/>
              <a:t>(one-dimensional array) </a:t>
            </a:r>
            <a:r>
              <a:rPr lang="en-US"/>
              <a:t>mewakili</a:t>
            </a:r>
            <a:r>
              <a:rPr lang="en-US" i="1"/>
              <a:t> </a:t>
            </a:r>
            <a:r>
              <a:rPr lang="en-US" err="1"/>
              <a:t>bentuk suatu vektor</a:t>
            </a:r>
            <a:endParaRPr lang="en-US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/>
              <a:t>Array berdimensi dua </a:t>
            </a:r>
            <a:r>
              <a:rPr lang="en-US" i="1"/>
              <a:t>(two-dimensional array) </a:t>
            </a:r>
            <a:r>
              <a:rPr lang="en-US"/>
              <a:t>mewakili</a:t>
            </a:r>
            <a:r>
              <a:rPr lang="en-US" i="1"/>
              <a:t> </a:t>
            </a:r>
            <a:r>
              <a:rPr lang="pt-BR"/>
              <a:t>bentuk dari suatu matriks atau tabel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/>
              <a:t>Array berdimensi tiga </a:t>
            </a:r>
            <a:r>
              <a:rPr lang="en-US" i="1"/>
              <a:t>(three-dimensional array) </a:t>
            </a:r>
            <a:r>
              <a:rPr lang="en-US"/>
              <a:t>mewakili</a:t>
            </a:r>
            <a:r>
              <a:rPr lang="en-US" i="1"/>
              <a:t> </a:t>
            </a:r>
            <a:r>
              <a:rPr lang="en-US" err="1"/>
              <a:t>bentuk suatu ruang</a:t>
            </a:r>
            <a:endParaRPr lang="en-US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/>
              <a:t>Data array akan disimpan dalam memori yang berurutan</a:t>
            </a:r>
            <a:endParaRPr lang="en-US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err="1"/>
              <a:t>Elemen pertama mempunyai indeks bernilai 0</a:t>
            </a:r>
          </a:p>
          <a:p>
            <a:endParaRPr lang="en-US"/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Deklarasi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err="1"/>
              <a:t>Bentuk umum deklarasi array (berdimensi satu):</a:t>
            </a:r>
          </a:p>
          <a:p>
            <a:pPr algn="ctr">
              <a:buNone/>
            </a:pPr>
            <a:r>
              <a:rPr lang="en-US" sz="240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tipe_data nama_var[ukuran];</a:t>
            </a:r>
          </a:p>
          <a:p>
            <a:pPr algn="ctr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/>
              <a:t>di mana:</a:t>
            </a:r>
          </a:p>
          <a:p>
            <a:pPr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err="1">
                <a:latin typeface="Courier New" pitchFamily="49" charset="0"/>
                <a:cs typeface="Courier New" pitchFamily="49" charset="0"/>
              </a:rPr>
              <a:t>tipe_data</a:t>
            </a:r>
            <a:r>
              <a:rPr lang="en-US" sz="2400"/>
              <a:t>: tipe dari elemen array, misalnya </a:t>
            </a:r>
            <a:r>
              <a:rPr lang="en-US" sz="2400" i="1" err="1"/>
              <a:t>int, char, float</a:t>
            </a:r>
          </a:p>
          <a:p>
            <a:pPr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err="1">
                <a:latin typeface="Courier New" pitchFamily="49" charset="0"/>
                <a:cs typeface="Courier New" pitchFamily="49" charset="0"/>
              </a:rPr>
              <a:t>nama_var</a:t>
            </a:r>
            <a:r>
              <a:rPr lang="en-US" sz="2400"/>
              <a:t> : nama variabel array</a:t>
            </a:r>
          </a:p>
          <a:p>
            <a:pPr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i-FI" sz="2400">
                <a:latin typeface="Courier New" pitchFamily="49" charset="0"/>
                <a:cs typeface="Courier New" pitchFamily="49" charset="0"/>
              </a:rPr>
              <a:t>ukuran</a:t>
            </a:r>
            <a:r>
              <a:rPr lang="fi-FI" sz="2400"/>
              <a:t>: jumlah maksimal elemen array</a:t>
            </a:r>
            <a:endParaRPr lang="en-US" sz="2400">
              <a:latin typeface="Courier New" pitchFamily="49" charset="0"/>
              <a:cs typeface="Courier New" pitchFamily="49" charset="0"/>
            </a:endParaRPr>
          </a:p>
          <a:p>
            <a:endParaRPr lang="en-US"/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Deklarasi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480" y="2254187"/>
            <a:ext cx="11485661" cy="117481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err="1"/>
              <a:t>Contoh deklarasi array:</a:t>
            </a:r>
          </a:p>
          <a:p>
            <a:pPr algn="ctr">
              <a:lnSpc>
                <a:spcPct val="100000"/>
              </a:lnSpc>
              <a:buNone/>
            </a:pPr>
            <a:r>
              <a:rPr lang="en-US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float nilai[5];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AFDA9-075C-4BB4-A86F-CB0993D6F2CB}"/>
              </a:ext>
            </a:extLst>
          </p:cNvPr>
          <p:cNvSpPr txBox="1"/>
          <p:nvPr/>
        </p:nvSpPr>
        <p:spPr>
          <a:xfrm>
            <a:off x="685800" y="4040207"/>
            <a:ext cx="43991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>
                <a:solidFill>
                  <a:prstClr val="black"/>
                </a:solidFill>
                <a:latin typeface="Book Antiqua" panose="02040602050305030304" pitchFamily="18" charset="0"/>
              </a:rPr>
              <a:t>v</a:t>
            </a:r>
            <a:r>
              <a:rPr kumimoji="0" lang="en-US" sz="2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 panose="02040602050305030304" pitchFamily="18" charset="0"/>
              </a:rPr>
              <a:t>ariabe</a:t>
            </a:r>
            <a:r>
              <a:rPr lang="en-US" sz="2200">
                <a:solidFill>
                  <a:prstClr val="black"/>
                </a:solidFill>
                <a:latin typeface="Book Antiqua" panose="02040602050305030304" pitchFamily="18" charset="0"/>
              </a:rPr>
              <a:t>l </a:t>
            </a:r>
            <a:r>
              <a:rPr kumimoji="0" lang="en-US" sz="2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 panose="02040602050305030304" pitchFamily="18" charset="0"/>
              </a:rPr>
              <a:t>bertipe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 panose="02040602050305030304" pitchFamily="18" charset="0"/>
              </a:rPr>
              <a:t>array of float </a:t>
            </a:r>
            <a:endParaRPr lang="en-ID" sz="2200">
              <a:latin typeface="Book Antiqua" panose="020406020503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D7C07-4139-4F08-B398-364D373E95CD}"/>
              </a:ext>
            </a:extLst>
          </p:cNvPr>
          <p:cNvSpPr txBox="1"/>
          <p:nvPr/>
        </p:nvSpPr>
        <p:spPr>
          <a:xfrm>
            <a:off x="3886733" y="5010177"/>
            <a:ext cx="43991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err="1">
                <a:latin typeface="Book Antiqua" panose="02040602050305030304" pitchFamily="18" charset="0"/>
              </a:rPr>
              <a:t>variabel dengan nama “nilai”</a:t>
            </a:r>
            <a:endParaRPr lang="en-ID" sz="2200">
              <a:latin typeface="Book Antiqua" panose="0204060205030503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EDA05-5340-4A4E-A57D-AD4E4990849F}"/>
              </a:ext>
            </a:extLst>
          </p:cNvPr>
          <p:cNvSpPr txBox="1"/>
          <p:nvPr/>
        </p:nvSpPr>
        <p:spPr>
          <a:xfrm>
            <a:off x="7107047" y="3927536"/>
            <a:ext cx="51277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err="1">
                <a:latin typeface="Book Antiqua" panose="02040602050305030304" pitchFamily="18" charset="0"/>
              </a:rPr>
              <a:t>variabel memiliki 5 elemen bertipe </a:t>
            </a:r>
            <a:r>
              <a:rPr lang="en-US" sz="2200" i="1">
                <a:latin typeface="Book Antiqua" panose="02040602050305030304" pitchFamily="18" charset="0"/>
              </a:rPr>
              <a:t>float</a:t>
            </a:r>
            <a:endParaRPr lang="en-ID" sz="2200">
              <a:latin typeface="Book Antiqua" panose="0204060205030503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E8150B-CF30-4D8B-9331-A9C3281B2E66}"/>
              </a:ext>
            </a:extLst>
          </p:cNvPr>
          <p:cNvCxnSpPr>
            <a:endCxn id="7" idx="0"/>
          </p:cNvCxnSpPr>
          <p:nvPr/>
        </p:nvCxnSpPr>
        <p:spPr>
          <a:xfrm flipH="1">
            <a:off x="2885378" y="3166946"/>
            <a:ext cx="2199577" cy="873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58EAA5-4255-45A2-A580-951EC0E77F77}"/>
              </a:ext>
            </a:extLst>
          </p:cNvPr>
          <p:cNvCxnSpPr>
            <a:endCxn id="9" idx="0"/>
          </p:cNvCxnSpPr>
          <p:nvPr/>
        </p:nvCxnSpPr>
        <p:spPr>
          <a:xfrm flipH="1">
            <a:off x="6086310" y="3241638"/>
            <a:ext cx="9690" cy="1768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0C7B2E-DCE8-46BA-8306-4319880BE601}"/>
              </a:ext>
            </a:extLst>
          </p:cNvPr>
          <p:cNvCxnSpPr>
            <a:endCxn id="11" idx="0"/>
          </p:cNvCxnSpPr>
          <p:nvPr/>
        </p:nvCxnSpPr>
        <p:spPr>
          <a:xfrm>
            <a:off x="7107047" y="3166946"/>
            <a:ext cx="2563850" cy="760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err="1"/>
              <a:t>Pengaksesan Elemen Array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43480" y="2254186"/>
            <a:ext cx="11485661" cy="1140263"/>
          </a:xfrm>
        </p:spPr>
        <p:txBody>
          <a:bodyPr/>
          <a:lstStyle/>
          <a:p>
            <a:pPr>
              <a:buNone/>
            </a:pPr>
            <a:r>
              <a:rPr lang="en-US" sz="2800" err="1"/>
              <a:t>Bentuk umum pengaksesan elemen array (berdimensi satu):</a:t>
            </a:r>
          </a:p>
          <a:p>
            <a:pPr algn="ctr">
              <a:buNone/>
            </a:pPr>
            <a:r>
              <a:rPr lang="en-US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nama_var[indeks];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3479" y="3810000"/>
          <a:ext cx="2704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7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140">
                <a:tc>
                  <a:txBody>
                    <a:bodyPr vert="horz" wrap="square"/>
                    <a:lstStyle/>
                    <a:p>
                      <a:pPr algn="r"/>
                      <a:r>
                        <a:rPr lang="en-US" sz="2200" err="1">
                          <a:latin typeface="Courier New" pitchFamily="49" charset="0"/>
                          <a:cs typeface="Courier New" pitchFamily="49" charset="0"/>
                        </a:rPr>
                        <a:t>nilai[0]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wrap="square"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40">
                <a:tc>
                  <a:txBody>
                    <a:bodyPr vert="horz" wrap="square"/>
                    <a:lstStyle/>
                    <a:p>
                      <a:pPr algn="r"/>
                      <a:r>
                        <a:rPr lang="en-US" sz="2200" err="1">
                          <a:latin typeface="Courier New" pitchFamily="49" charset="0"/>
                          <a:cs typeface="Courier New" pitchFamily="49" charset="0"/>
                        </a:rPr>
                        <a:t>nilai[1]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wrap="square"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40">
                <a:tc>
                  <a:txBody>
                    <a:bodyPr vert="horz" wrap="square"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err="1">
                          <a:latin typeface="Courier New" pitchFamily="49" charset="0"/>
                          <a:cs typeface="Courier New" pitchFamily="49" charset="0"/>
                        </a:rPr>
                        <a:t>nilai[2]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wrap="square"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40">
                <a:tc>
                  <a:txBody>
                    <a:bodyPr vert="horz" wrap="square"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err="1">
                          <a:latin typeface="Courier New" pitchFamily="49" charset="0"/>
                          <a:cs typeface="Courier New" pitchFamily="49" charset="0"/>
                        </a:rPr>
                        <a:t>nilai[3]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wrap="square"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140">
                <a:tc>
                  <a:txBody>
                    <a:bodyPr vert="horz" wrap="square"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200" err="1">
                          <a:latin typeface="Courier New" pitchFamily="49" charset="0"/>
                          <a:cs typeface="Courier New" pitchFamily="49" charset="0"/>
                        </a:rPr>
                        <a:t>nilai[4]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 vert="horz" wrap="square"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85644" y="5985510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>
                <a:latin typeface="Courier New" pitchFamily="49" charset="0"/>
                <a:cs typeface="Courier New" pitchFamily="49" charset="0"/>
              </a:rPr>
              <a:t>float nilai[4]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8660" y="3817066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>
                <a:latin typeface="Book Antiqua" panose="02040602050305030304" pitchFamily="18" charset="0"/>
              </a:rPr>
              <a:t>tipe</a:t>
            </a:r>
            <a:r>
              <a:rPr lang="en-US" sz="2000"/>
              <a:t>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float</a:t>
            </a:r>
          </a:p>
        </p:txBody>
      </p:sp>
      <p:sp>
        <p:nvSpPr>
          <p:cNvPr id="7" name="Right Brace 6"/>
          <p:cNvSpPr/>
          <p:nvPr/>
        </p:nvSpPr>
        <p:spPr>
          <a:xfrm>
            <a:off x="3159031" y="3842566"/>
            <a:ext cx="45719" cy="3931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4618705" y="3810000"/>
            <a:ext cx="173421" cy="2133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78990" y="4673662"/>
            <a:ext cx="19239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Book Antiqua" panose="02040602050305030304" pitchFamily="18" charset="0"/>
              </a:rPr>
              <a:t>total 5 elemen</a:t>
            </a:r>
            <a:endParaRPr lang="en-US" sz="2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9972" y="3546850"/>
            <a:ext cx="34371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err="1">
                <a:latin typeface="Book Antiqua" panose="02040602050305030304" pitchFamily="18" charset="0"/>
              </a:rPr>
              <a:t>Maka, untuk array </a:t>
            </a:r>
            <a:r>
              <a:rPr lang="en-US" sz="2200" err="1">
                <a:latin typeface="Courier New" pitchFamily="49" charset="0"/>
                <a:cs typeface="Courier New" pitchFamily="49" charset="0"/>
              </a:rPr>
              <a:t>nilai</a:t>
            </a:r>
            <a:endParaRPr lang="en-US" sz="2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12466" y="3977737"/>
            <a:ext cx="51892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14300">
              <a:buNone/>
            </a:pPr>
            <a:r>
              <a:rPr lang="en-US" sz="2000" err="1">
                <a:latin typeface="Courier New" pitchFamily="49" charset="0"/>
                <a:cs typeface="Courier New" pitchFamily="49" charset="0"/>
              </a:rPr>
              <a:t>nilai[0] </a:t>
            </a:r>
            <a:r>
              <a:rPr lang="en-US" sz="2000">
                <a:latin typeface="Book Antiqua" panose="02040602050305030304" pitchFamily="18" charset="0"/>
                <a:cs typeface="Courier New" pitchFamily="49" charset="0"/>
                <a:sym typeface="Wingdings" pitchFamily="2" charset="2"/>
              </a:rPr>
              <a:t> elemen pertama dari </a:t>
            </a:r>
            <a:r>
              <a:rPr lang="en-US" sz="200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nilai</a:t>
            </a:r>
            <a:endParaRPr lang="en-US" sz="200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indent="114300"/>
            <a:r>
              <a:rPr lang="en-US" sz="2000" err="1">
                <a:latin typeface="Courier New" pitchFamily="49" charset="0"/>
                <a:cs typeface="Courier New" pitchFamily="49" charset="0"/>
              </a:rPr>
              <a:t>nilai[4] </a:t>
            </a:r>
            <a:r>
              <a:rPr lang="en-US" sz="2000">
                <a:latin typeface="Book Antiqua" panose="02040602050305030304" pitchFamily="18" charset="0"/>
                <a:cs typeface="Courier New" pitchFamily="49" charset="0"/>
                <a:sym typeface="Wingdings" pitchFamily="2" charset="2"/>
              </a:rPr>
              <a:t> elemen ke-5 dari </a:t>
            </a:r>
            <a:r>
              <a:rPr lang="en-US" sz="200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nilai</a:t>
            </a:r>
            <a:endParaRPr lang="en-US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12466" y="5155805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>
                <a:latin typeface="Book Antiqua" panose="02040602050305030304" pitchFamily="18" charset="0"/>
              </a:rPr>
              <a:t>Contoh:</a:t>
            </a:r>
          </a:p>
          <a:p>
            <a:pPr marL="114300"/>
            <a:r>
              <a:rPr lang="en-US" sz="2000" err="1">
                <a:latin typeface="Courier New" pitchFamily="49" charset="0"/>
                <a:cs typeface="Courier New" pitchFamily="49" charset="0"/>
              </a:rPr>
              <a:t>nilai[0] = 70;</a:t>
            </a:r>
          </a:p>
          <a:p>
            <a:pPr marL="114300"/>
            <a:r>
              <a:rPr lang="en-US" sz="2000" err="1">
                <a:latin typeface="Courier New" pitchFamily="49" charset="0"/>
                <a:cs typeface="Courier New" pitchFamily="49" charset="0"/>
              </a:rPr>
              <a:t>scanf("%f", &amp;nilai[2]);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r="http://schemas.openxmlformats.org/officeDocument/2006/relationships" xmlns:a="http://schemas.openxmlformats.org/drawingml/2006/main" name="ThemeIT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ThemeITS" id="{A952607D-ED7A-2D49-918B-13B49380A248}" vid="{2F6AC399-5880-E042-A2BB-45E907AD9A2E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Template>ThemeITS</Template>
  <Company/>
  <PresentationFormat>Widescreen</PresentationFormat>
  <Paragraphs>146</Paragraphs>
  <Slides>20</Slides>
  <Notes>3</Notes>
  <TotalTime>1176</TotalTime>
  <HiddenSlides>0</HiddenSlides>
  <MMClips>0</MMClips>
  <ScaleCrop>0</ScaleCrop>
  <HeadingPairs>
    <vt:vector baseType="variant" size="6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baseType="lpstr" size="32">
      <vt:lpstr>Arial</vt:lpstr>
      <vt:lpstr>Calibri Light</vt:lpstr>
      <vt:lpstr>Calibri</vt:lpstr>
      <vt:lpstr>Raleway SemiBold</vt:lpstr>
      <vt:lpstr>Myriad Pro</vt:lpstr>
      <vt:lpstr>Cooper Black</vt:lpstr>
      <vt:lpstr>Book Antiqua</vt:lpstr>
      <vt:lpstr>Myriad Arabic</vt:lpstr>
      <vt:lpstr>Ayuthaya</vt:lpstr>
      <vt:lpstr>Courier New</vt:lpstr>
      <vt:lpstr>Wingdings</vt:lpstr>
      <vt:lpstr>ThemeITS</vt:lpstr>
      <vt:lpstr>Departemen Teknik Informatika</vt:lpstr>
      <vt:lpstr>IF184101 – Dasar Pemrograman</vt:lpstr>
      <vt:lpstr>Capaian  Pembelajaran</vt:lpstr>
      <vt:lpstr>Ikhtisar</vt:lpstr>
      <vt:lpstr>Pendahuluan</vt:lpstr>
      <vt:lpstr>Pendahuluan</vt:lpstr>
      <vt:lpstr>Deklarasi Array</vt:lpstr>
      <vt:lpstr>Deklarasi Array</vt:lpstr>
      <vt:lpstr>Pengaksesan Elemen Array</vt:lpstr>
      <vt:lpstr>Inisialiasasi Array</vt:lpstr>
      <vt:lpstr>Inisialiasasi Array</vt:lpstr>
      <vt:lpstr>Contoh Program (Array Berdimensi Satu)</vt:lpstr>
      <vt:lpstr>Contoh Program (Array Berdimensi Satu)</vt:lpstr>
      <vt:lpstr>Array Berdimensi Dua</vt:lpstr>
      <vt:lpstr>Deklarasi Array (Berdimensi Dua)</vt:lpstr>
      <vt:lpstr>Pengaksesan Elemen Array</vt:lpstr>
      <vt:lpstr>Array Berdimensi Banyak</vt:lpstr>
      <vt:lpstr>Inisialiasasi Array Tak Berukuran</vt:lpstr>
      <vt:lpstr>Inisialiasasi Array Tak Berukuran</vt:lpstr>
      <vt:lpstr>Array sebagai Parameter Fungsi</vt:lpstr>
    </vt:vector>
  </TitlesOfParts>
  <LinksUpToDate>0</LinksUpToDate>
  <SharedDoc>0</SharedDoc>
  <HyperlinksChanged>0</HyperlinksChanged>
  <Application>Aspose.Slides for .NET</Application>
  <AppVersion>19.1200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Shintami C. H.</dc:creator>
  <cp:lastModifiedBy>Shintami Chusnul Hidayati</cp:lastModifiedBy>
  <cp:revision>60</cp:revision>
  <cp:lastPrinted>2020-11-23T11:22:47.000</cp:lastPrinted>
  <dcterms:created xsi:type="dcterms:W3CDTF">2020-11-20T19:24:59Z</dcterms:created>
  <dcterms:modified xsi:type="dcterms:W3CDTF">2022-12-23T16:58:13Z</dcterms:modified>
</cp:coreProperties>
</file>