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trictFirstAndLastChars="0" saveSubsetFonts="1">
  <p:sldMasterIdLst>
    <p:sldMasterId id="2147483866" r:id="rId1"/>
  </p:sldMasterIdLst>
  <p:notesMasterIdLst>
    <p:notesMasterId r:id="rId2"/>
  </p:notesMasterIdLst>
  <p:handoutMasterIdLst>
    <p:handoutMasterId r:id="rId3"/>
  </p:handoutMasterIdLst>
  <p:sldIdLst>
    <p:sldId id="301" r:id="rId4"/>
    <p:sldId id="261" r:id="rId5"/>
    <p:sldId id="30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0000"/>
    <a:srgbClr val="666699"/>
    <a:srgbClr val="A50021"/>
    <a:srgbClr val="F0EFE0"/>
    <a:srgbClr val="1F40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3716" autoAdjust="0"/>
  </p:normalViewPr>
  <p:slideViewPr>
    <p:cSldViewPr>
      <p:cViewPr varScale="1">
        <p:scale>
          <a:sx n="76" d="100"/>
          <a:sy n="76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tags" Target="tags/tag1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1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png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2F38E2F-FC4F-41DF-B59A-0D446310B4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0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40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0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ECF8BF0-E789-4235-B27C-0FA13986B2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20060927    chap2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FAA5-F1D5-4454-9DCE-AA58F1F028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206942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20060927    chap2</a:t>
            </a: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45003-6B7D-4439-B37D-5C595833C0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560316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93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844675"/>
            <a:ext cx="3810000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388" y="1844675"/>
            <a:ext cx="3810000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20060927    chap2</a:t>
            </a:r>
            <a:endParaRPr lang="en-US" altLang="zh-TW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41699-65B9-4168-9CD6-30925C1EC3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80633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20060927    chap2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3D5FF2-2531-4CE9-B01C-25D45CDA07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5" r:id="rId2"/>
    <p:sldLayoutId id="2147483892" r:id="rId3"/>
  </p:sldLayoutIdLst>
  <p:transition/>
  <p:timing/>
  <p:hf hdr="0" ft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jpeg" /><Relationship Id="rId3" Type="http://schemas.openxmlformats.org/officeDocument/2006/relationships/image" Target="../media/image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7.png" /><Relationship Id="rId4" Type="http://schemas.openxmlformats.org/officeDocument/2006/relationships/vmlDrawing" Target="../drawings/vmlDrawing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jpe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F9CAD-CFD2-4CB3-BCCF-5B34483FE7D0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pic>
        <p:nvPicPr>
          <p:cNvPr id="614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3" y="836613"/>
            <a:ext cx="73437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25538"/>
            <a:ext cx="7772400" cy="935037"/>
          </a:xfrm>
        </p:spPr>
        <p:txBody>
          <a:bodyPr/>
          <a:lstStyle/>
          <a:p>
            <a:r>
              <a:rPr lang="en-US" altLang="zh-TW" smtClean="0"/>
              <a:t>Input and Output Operations and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42988" y="2492375"/>
            <a:ext cx="7772400" cy="37449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Operations</a:t>
            </a:r>
          </a:p>
          <a:p>
            <a:r>
              <a:rPr lang="en-US" altLang="zh-TW" smtClean="0"/>
              <a:t>Functions</a:t>
            </a:r>
          </a:p>
          <a:p>
            <a:r>
              <a:rPr lang="en-US" altLang="zh-TW" smtClean="0"/>
              <a:t>#include &lt;stdio.h&gt;</a:t>
            </a:r>
          </a:p>
          <a:p>
            <a:r>
              <a:rPr lang="en-US" altLang="zh-TW" smtClean="0"/>
              <a:t>C function: printf</a:t>
            </a:r>
          </a:p>
          <a:p>
            <a:r>
              <a:rPr lang="en-US" altLang="zh-TW" smtClean="0"/>
              <a:t>C function: scanf</a:t>
            </a:r>
          </a:p>
          <a:p>
            <a:endParaRPr lang="en-US" altLang="zh-TW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652215B-BD79-40C0-9E89-D1C1FBCBE33B}" type="slidenum">
              <a:rPr kumimoji="0" lang="zh-TW" altLang="en-US" sz="1400">
                <a:solidFill>
                  <a:schemeClr val="tx2"/>
                </a:solidFill>
              </a:rPr>
              <a:t>10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Function: printf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FA5D49B-9964-46A4-B29E-69D20DC1A6A7}" type="slidenum">
              <a:rPr kumimoji="0" lang="zh-TW" altLang="en-US" sz="1400">
                <a:solidFill>
                  <a:schemeClr val="tx2"/>
                </a:solidFill>
              </a:rPr>
              <a:t>11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16388" name="Picture 4" descr="print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913" y="1484313"/>
            <a:ext cx="655161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869" name="Picture 5" descr="print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/>
          <a:stretch>
            <a:fillRect/>
          </a:stretch>
        </p:blipFill>
        <p:spPr bwMode="auto">
          <a:xfrm>
            <a:off x="1116013" y="4292600"/>
            <a:ext cx="6840537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450" y="3892550"/>
            <a:ext cx="56276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+mn-lt"/>
              </a:rPr>
              <a:t>TABLE 2.8 </a:t>
            </a:r>
            <a:r>
              <a:rPr lang="en-US" sz="2000">
                <a:latin typeface="+mn-lt"/>
              </a:rPr>
              <a:t>Placeholders in Format Strings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Function: scanf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E5753A0-4FB2-4A01-B3DB-4B265DAB923C}" type="slidenum">
              <a:rPr kumimoji="0" lang="zh-TW" altLang="en-US" sz="1400">
                <a:solidFill>
                  <a:schemeClr val="tx2"/>
                </a:solidFill>
              </a:rPr>
              <a:t>12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195513" y="24209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800" b="1">
                <a:latin typeface="Courier New" panose="02070309020205020404" pitchFamily="49" charset="0"/>
              </a:rPr>
              <a:t>scanf("%lf", &amp;miles);</a:t>
            </a:r>
            <a:endParaRPr kumimoji="0" lang="zh-TW" altLang="en-US" sz="2800" b="1">
              <a:latin typeface="Courier New" pitchFamily="49" charset="0"/>
            </a:endParaRPr>
          </a:p>
        </p:txBody>
      </p:sp>
      <p:pic>
        <p:nvPicPr>
          <p:cNvPr id="17413" name="Picture 4" descr="fig020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913" y="3500438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124075" y="2349500"/>
            <a:ext cx="5040313" cy="6477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scanf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50F5158-5D82-41D1-A04D-E77ED3688DBF}" type="slidenum">
              <a:rPr kumimoji="0" lang="zh-TW" altLang="en-US" sz="1400">
                <a:solidFill>
                  <a:schemeClr val="tx2"/>
                </a:solidFill>
              </a:rPr>
              <a:t>13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71550" y="1916113"/>
            <a:ext cx="799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latin typeface="Courier New" panose="02070309020205020404" pitchFamily="49" charset="0"/>
              </a:rPr>
              <a:t>scanf("%c%c%c", &amp;letter_1, &amp;letter_2, &amp;letter_3 );</a:t>
            </a:r>
            <a:endParaRPr kumimoji="0" lang="zh-TW" altLang="en-US" sz="2000" b="1">
              <a:latin typeface="Courier New" pitchFamily="49" charset="0"/>
            </a:endParaRPr>
          </a:p>
        </p:txBody>
      </p:sp>
      <p:pic>
        <p:nvPicPr>
          <p:cNvPr id="18437" name="Picture 5" descr="fig020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975" y="2492375"/>
            <a:ext cx="4475163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900113" y="1844675"/>
            <a:ext cx="8243887" cy="576263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General Form of a C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5013325"/>
            <a:ext cx="8534400" cy="13668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smtClean="0"/>
              <a:t>#include, #define</a:t>
            </a:r>
          </a:p>
          <a:p>
            <a:r>
              <a:rPr lang="en-US" altLang="zh-TW" sz="2800" smtClean="0"/>
              <a:t>Any used variable should be declared before the usage.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85F1013-725A-4CA0-B35F-DFDFB99283C8}" type="slidenum">
              <a:rPr kumimoji="0" lang="zh-TW" altLang="en-US" sz="1400">
                <a:solidFill>
                  <a:schemeClr val="tx2"/>
                </a:solidFill>
              </a:rPr>
              <a:t>14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19461" name="Picture 4" descr="fig020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513" y="1844675"/>
            <a:ext cx="424815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Arithmetic Expressions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Arithmetic Operators</a:t>
            </a:r>
          </a:p>
          <a:p>
            <a:r>
              <a:rPr lang="en-US" altLang="zh-TW" smtClean="0"/>
              <a:t>Mixed-Type Assignment Statement</a:t>
            </a:r>
          </a:p>
          <a:p>
            <a:r>
              <a:rPr lang="en-US" altLang="zh-TW" smtClean="0"/>
              <a:t>Expression with Multiple Operators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09EFEB3-8FCF-4B57-AC33-DB6368994647}" type="slidenum">
              <a:rPr kumimoji="0" lang="zh-TW" altLang="en-US" sz="1400">
                <a:solidFill>
                  <a:schemeClr val="tx2"/>
                </a:solidFill>
              </a:rPr>
              <a:t>15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Arithmetic Operators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6EB77C9-0701-4BB1-A02C-01F283ED31C3}" type="slidenum">
              <a:rPr kumimoji="0" lang="zh-TW" altLang="en-US" sz="1400">
                <a:solidFill>
                  <a:schemeClr val="tx2"/>
                </a:solidFill>
              </a:rPr>
              <a:t>16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21508" name="Picture 4" descr="tab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3"/>
          <a:stretch>
            <a:fillRect/>
          </a:stretch>
        </p:blipFill>
        <p:spPr bwMode="auto">
          <a:xfrm>
            <a:off x="827088" y="2492375"/>
            <a:ext cx="806450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088" y="2092325"/>
            <a:ext cx="40322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+mn-lt"/>
              </a:rPr>
              <a:t>TABLE 2.9 </a:t>
            </a:r>
            <a:r>
              <a:rPr lang="en-US" sz="2000">
                <a:latin typeface="+mn-lt"/>
              </a:rPr>
              <a:t>Arithmetic Operators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25538"/>
            <a:ext cx="7772400" cy="935037"/>
          </a:xfrm>
        </p:spPr>
        <p:txBody>
          <a:bodyPr/>
          <a:lstStyle/>
          <a:p>
            <a:r>
              <a:rPr lang="en-US" altLang="zh-TW" smtClean="0"/>
              <a:t>Mixed-Type Assignment Statement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F39F675-8EB1-4B1E-9544-3425DD49B8CA}" type="slidenum">
              <a:rPr kumimoji="0" lang="zh-TW" altLang="en-US" sz="1400">
                <a:solidFill>
                  <a:schemeClr val="tx2"/>
                </a:solidFill>
              </a:rPr>
              <a:t>17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5175"/>
            <a:ext cx="8077200" cy="935038"/>
          </a:xfrm>
        </p:spPr>
        <p:txBody>
          <a:bodyPr/>
          <a:lstStyle/>
          <a:p>
            <a:r>
              <a:rPr lang="en-US" altLang="zh-TW" smtClean="0"/>
              <a:t>Execution of Multiple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27088" y="1773238"/>
            <a:ext cx="85344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Can be expressed as an </a:t>
            </a:r>
            <a:r>
              <a:rPr lang="en-US" altLang="zh-TW" smtClean="0">
                <a:solidFill>
                  <a:schemeClr val="accent2"/>
                </a:solidFill>
              </a:rPr>
              <a:t>Evaluation Tree</a:t>
            </a:r>
            <a:r>
              <a:rPr lang="en-US" altLang="zh-TW" smtClean="0"/>
              <a:t>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506052B-131B-449C-91A4-3379D1168919}" type="slidenum">
              <a:rPr kumimoji="0" lang="zh-TW" altLang="en-US" sz="1400">
                <a:solidFill>
                  <a:schemeClr val="tx2"/>
                </a:solidFill>
              </a:rPr>
              <a:t>18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23557" name="Picture 4" descr="fig020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400" y="2565400"/>
            <a:ext cx="4403725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39750" y="5229225"/>
            <a:ext cx="5324475" cy="485775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008273"/>
                </a:solidFill>
                <a:latin typeface="Courier New" panose="02070309020205020404" pitchFamily="49" charset="0"/>
              </a:rPr>
              <a:t>area = PI * radius * radius;</a:t>
            </a:r>
            <a:endParaRPr kumimoji="0" lang="zh-TW" altLang="en-US" b="1">
              <a:solidFill>
                <a:srgbClr val="008273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8459787" cy="1296987"/>
          </a:xfrm>
        </p:spPr>
        <p:txBody>
          <a:bodyPr/>
          <a:lstStyle/>
          <a:p>
            <a:r>
              <a:rPr lang="en-US" altLang="zh-TW" smtClean="0"/>
              <a:t>Step by Step Expression Evaluation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A56C6DA-7CE2-40C6-8729-B3DE6AB4C686}" type="slidenum">
              <a:rPr kumimoji="0" lang="zh-TW" altLang="en-US" sz="1400">
                <a:solidFill>
                  <a:schemeClr val="tx2"/>
                </a:solidFill>
              </a:rPr>
              <a:t>19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24580" name="Picture 4" descr="fig020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888" y="3122613"/>
            <a:ext cx="7315200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765175"/>
            <a:ext cx="8443912" cy="60928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600" smtClean="0"/>
              <a:t>     This chapter introduces C, a high-level programming language developed in 1972 by Dennis Ritchie at AT&amp;T Bell Laboratories. Because C was designed as a language in which to write the UNIX® operating system, it was originally used primarily for systems programming. Over the years, however, the power and flexibility of C, together with the availability of high-quality C compilers for computers of all sizes, have made it a popular language in industry for a wide variety of applications.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600" smtClean="0"/>
              <a:t>     This chapter describes the elements of a C program and the types of data that can be processed by C. It also describes C statements for performing computations, for entering data, and for displaying results.</a:t>
            </a:r>
            <a:endParaRPr lang="en-US" altLang="zh-TW" sz="2600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3F37466-EB0C-42AD-9891-112A02FB10F1}" type="slidenum">
              <a:rPr kumimoji="0" lang="zh-TW" altLang="en-US" sz="1400">
                <a:solidFill>
                  <a:schemeClr val="tx2"/>
                </a:solidFill>
              </a:rPr>
              <a:t>2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772400" cy="935037"/>
          </a:xfrm>
        </p:spPr>
        <p:txBody>
          <a:bodyPr/>
          <a:lstStyle/>
          <a:p>
            <a:r>
              <a:rPr lang="en-US" altLang="zh-TW" smtClean="0"/>
              <a:t>Evaluation Tree (1)</a:t>
            </a:r>
            <a:endParaRPr lang="zh-TW" altLang="en-US" smtClean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FE4A245-A49E-45C6-A17C-07A32DF462DD}" type="slidenum">
              <a:rPr kumimoji="0" lang="zh-TW" altLang="en-US" sz="1400">
                <a:solidFill>
                  <a:schemeClr val="tx2"/>
                </a:solidFill>
              </a:rPr>
              <a:t>20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25604" name="Picture 4" descr="fig021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3068638"/>
            <a:ext cx="83883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195513" y="1700213"/>
            <a:ext cx="5905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br>
              <a:rPr lang="en-US" altLang="zh-TW" sz="280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TW" sz="2800" b="1">
                <a:solidFill>
                  <a:schemeClr val="tx2"/>
                </a:solidFill>
                <a:latin typeface="Courier New" panose="02070309020205020404" pitchFamily="49" charset="0"/>
              </a:rPr>
              <a:t>v = (p2 - p1) / (t2 - t1);</a:t>
            </a:r>
            <a:endParaRPr lang="zh-TW" alt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195513" y="2060575"/>
            <a:ext cx="6048375" cy="6477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Evaluation Tree (2)</a:t>
            </a:r>
            <a:endParaRPr lang="zh-TW" altLang="en-US" smtClean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CD32B34-5BEF-4DD5-A6D5-62A5C8B5AE53}" type="slidenum">
              <a:rPr kumimoji="0" lang="zh-TW" altLang="en-US" sz="1400">
                <a:solidFill>
                  <a:schemeClr val="tx2"/>
                </a:solidFill>
              </a:rPr>
              <a:t>21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26628" name="Picture 4" descr="fig021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2"/>
          <a:stretch>
            <a:fillRect/>
          </a:stretch>
        </p:blipFill>
        <p:spPr bwMode="auto">
          <a:xfrm>
            <a:off x="1476375" y="2592388"/>
            <a:ext cx="7667625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95513" y="2060575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chemeClr val="tx2"/>
                </a:solidFill>
                <a:latin typeface="Courier New" panose="02070309020205020404" pitchFamily="49" charset="0"/>
              </a:rPr>
              <a:t>z - (a + b / 2) + w * -y</a:t>
            </a:r>
            <a:endParaRPr lang="zh-TW" alt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051050" y="1916113"/>
            <a:ext cx="6048375" cy="6477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 #2</a:t>
            </a:r>
            <a:endParaRPr lang="zh-TW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87450" y="2060575"/>
            <a:ext cx="6913563" cy="36734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smtClean="0"/>
              <a:t>Programming Project 3 </a:t>
            </a:r>
            <a:r>
              <a:rPr lang="en-US" altLang="zh-TW" sz="1800" smtClean="0"/>
              <a:t>(Textbook. Page 91)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smtClean="0">
                <a:solidFill>
                  <a:srgbClr val="FF6600"/>
                </a:solidFill>
              </a:rPr>
              <a:t>due: 2017/9/12</a:t>
            </a:r>
            <a:endParaRPr lang="en-US" altLang="zh-TW" sz="1600" smtClean="0">
              <a:solidFill>
                <a:srgbClr val="FF66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smtClean="0"/>
              <a:t>Write a program that estimates the temperature in a freezer (in Centigrade) given the elapsed  time (hours) since a power failure.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TW" sz="2400" smtClean="0"/>
          </a:p>
        </p:txBody>
      </p:sp>
      <p:graphicFrame>
        <p:nvGraphicFramePr>
          <p:cNvPr id="2765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9838" y="4508500"/>
          <a:ext cx="22320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2" imgW="863225" imgH="469696" progId="Equation.3">
                  <p:embed/>
                </p:oleObj>
              </mc:Choice>
              <mc:Fallback>
                <p:oleObj name="方程式" r:id="rId2" imgW="863225" imgH="469696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4508500"/>
                        <a:ext cx="223202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E01968F-3CB2-46C2-B39B-1DD72D7DE7CA}" type="slidenum">
              <a:rPr kumimoji="0" lang="zh-TW" altLang="en-US" sz="1400" smtClean="0">
                <a:solidFill>
                  <a:schemeClr val="tx2"/>
                </a:solidFill>
              </a:rPr>
              <a:t>22</a:t>
            </a:fld>
            <a:endParaRPr kumimoji="0" lang="en-US" altLang="zh-TW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Study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2035175"/>
            <a:ext cx="8534400" cy="39147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09600" indent="-609600"/>
            <a:r>
              <a:rPr lang="en-US" altLang="zh-TW" sz="2800" smtClean="0"/>
              <a:t>Write a program to determine the value of a collection of coins</a:t>
            </a:r>
          </a:p>
          <a:p>
            <a:pPr marL="990600" lvl="1" indent="-533400"/>
            <a:r>
              <a:rPr lang="en-US" altLang="zh-TW" sz="2400" smtClean="0"/>
              <a:t>E.g., quarters, dimes, nickels and pennies.</a:t>
            </a:r>
          </a:p>
          <a:p>
            <a:pPr marL="609600" indent="-609600"/>
            <a:r>
              <a:rPr lang="en-US" altLang="zh-TW" sz="2800" smtClean="0"/>
              <a:t>The algorithmic flow: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sz="2400" smtClean="0"/>
              <a:t>Get and display the customer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s initials.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sz="2400" smtClean="0"/>
              <a:t>Get the count of each kind of coin.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sz="2400" smtClean="0"/>
              <a:t>Compute the total value in cents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sz="2400" smtClean="0"/>
              <a:t>Find and display the value in dollars and change.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11DABDF-5176-4089-9DBD-3862D2160001}" type="slidenum">
              <a:rPr kumimoji="0" lang="zh-TW" altLang="en-US" sz="1400">
                <a:solidFill>
                  <a:schemeClr val="tx2"/>
                </a:solidFill>
              </a:rPr>
              <a:t>23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Finding the Value of Coins</a:t>
            </a:r>
            <a:endParaRPr lang="zh-TW" altLang="en-US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ACCD483-4243-450B-8519-5F27E1980E7D}" type="slidenum">
              <a:rPr kumimoji="0" lang="zh-TW" altLang="en-US" sz="1400">
                <a:solidFill>
                  <a:schemeClr val="tx2"/>
                </a:solidFill>
              </a:rPr>
              <a:t>24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29700" name="Picture 4" descr="fig0212a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088" y="1628775"/>
            <a:ext cx="78835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5888"/>
            <a:ext cx="7886700" cy="936625"/>
          </a:xfrm>
        </p:spPr>
        <p:txBody>
          <a:bodyPr/>
          <a:lstStyle/>
          <a:p>
            <a:r>
              <a:rPr lang="en-US" altLang="zh-TW" smtClean="0"/>
              <a:t>Finding the Value of Coins (</a:t>
            </a:r>
            <a:r>
              <a:rPr lang="en-US" altLang="zh-TW" sz="4000" smtClean="0"/>
              <a:t>cont</a:t>
            </a:r>
            <a:r>
              <a:rPr lang="en-US" altLang="zh-TW" sz="4000" smtClean="0">
                <a:latin typeface="Arial" panose="020b0604020202020204" pitchFamily="34" charset="0"/>
              </a:rPr>
              <a:t>’</a:t>
            </a:r>
            <a:r>
              <a:rPr lang="en-US" altLang="zh-TW" sz="4000" smtClean="0"/>
              <a:t>d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924E7F9-8459-403C-AC8B-6F843937BDAB}" type="slidenum">
              <a:rPr kumimoji="0" lang="zh-TW" altLang="en-US" sz="1400">
                <a:solidFill>
                  <a:schemeClr val="tx2"/>
                </a:solidFill>
              </a:rPr>
              <a:t>25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30724" name="Picture 4" descr="fig0212b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888" y="1052513"/>
            <a:ext cx="6732587" cy="53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Interactive Mode vs. Batch Mode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11863" y="981075"/>
            <a:ext cx="3024187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Program-Controlled Input and Output Files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AA02559-A138-48E8-AC19-9C950969D74B}" type="slidenum">
              <a:rPr kumimoji="0" lang="zh-TW" altLang="en-US" sz="1400">
                <a:solidFill>
                  <a:schemeClr val="tx2"/>
                </a:solidFill>
              </a:rPr>
              <a:t>26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31749" name="Picture 4" descr="fig021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450" y="1673225"/>
            <a:ext cx="497681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Common Programming Errors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Syntax Errors</a:t>
            </a:r>
          </a:p>
          <a:p>
            <a:r>
              <a:rPr lang="en-US" altLang="zh-TW" smtClean="0"/>
              <a:t>Run-Time Errors</a:t>
            </a:r>
          </a:p>
          <a:p>
            <a:r>
              <a:rPr lang="en-US" altLang="zh-TW" smtClean="0"/>
              <a:t>Undetected Errors</a:t>
            </a:r>
          </a:p>
          <a:p>
            <a:r>
              <a:rPr lang="en-US" altLang="zh-TW" smtClean="0"/>
              <a:t>Logic Errors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C307DC8-E914-4FFC-86E5-2FCC870C5801}" type="slidenum">
              <a:rPr kumimoji="0" lang="zh-TW" altLang="en-US" sz="1400">
                <a:solidFill>
                  <a:schemeClr val="tx2"/>
                </a:solidFill>
              </a:rPr>
              <a:t>27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92150"/>
            <a:ext cx="7772400" cy="935038"/>
          </a:xfrm>
        </p:spPr>
        <p:txBody>
          <a:bodyPr/>
          <a:lstStyle/>
          <a:p>
            <a:r>
              <a:rPr lang="en-US" altLang="zh-TW" smtClean="0"/>
              <a:t>Syntax Errors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25EEAC1-E2D4-46ED-93F6-3588AECBA18F}" type="slidenum">
              <a:rPr kumimoji="0" lang="zh-TW" altLang="en-US" sz="1400">
                <a:solidFill>
                  <a:schemeClr val="tx2"/>
                </a:solidFill>
              </a:rPr>
              <a:t>28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33796" name="Picture 4" descr="fig021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888" y="1628775"/>
            <a:ext cx="6480175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Run-Time Error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E9E5EE7-7AB6-4760-AE1B-AB854180D8F3}" type="slidenum">
              <a:rPr kumimoji="0" lang="zh-TW" altLang="en-US" sz="1400">
                <a:solidFill>
                  <a:schemeClr val="tx2"/>
                </a:solidFill>
              </a:rPr>
              <a:t>29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34820" name="Picture 4" descr="fig021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888" y="2276475"/>
            <a:ext cx="7667625" cy="378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8DFE8-88D4-4E0D-9004-1D28FE97C330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3" y="908050"/>
            <a:ext cx="73437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11413" y="1989138"/>
            <a:ext cx="5400675" cy="430212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7956550" y="1933575"/>
            <a:ext cx="10429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FF6600"/>
                </a:solidFill>
              </a:rPr>
              <a:t>Preprocessor directives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411413" y="2492375"/>
            <a:ext cx="5400675" cy="3097213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7956550" y="3716338"/>
            <a:ext cx="1111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FF6600"/>
                </a:solidFill>
              </a:rPr>
              <a:t>Main function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Undetected Error (1/2)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E9D2735-6250-45A9-8A7C-B1967283B346}" type="slidenum">
              <a:rPr kumimoji="0" lang="zh-TW" altLang="en-US" sz="1400">
                <a:solidFill>
                  <a:schemeClr val="tx2"/>
                </a:solidFill>
              </a:rPr>
              <a:t>30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187450" y="1916113"/>
            <a:ext cx="648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008273"/>
                </a:solidFill>
                <a:latin typeface="Times" panose="02020603050405020304" pitchFamily="18" charset="0"/>
              </a:rPr>
              <a:t>Revised Start of main Function for Coin Evaluation</a:t>
            </a:r>
            <a:endParaRPr kumimoji="0" lang="zh-TW" altLang="en-US">
              <a:solidFill>
                <a:srgbClr val="008273"/>
              </a:solidFill>
              <a:latin typeface="Times" panose="02020603050405020304" pitchFamily="18" charset="0"/>
            </a:endParaRPr>
          </a:p>
        </p:txBody>
      </p:sp>
      <p:pic>
        <p:nvPicPr>
          <p:cNvPr id="35845" name="Picture 5" descr="fig021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288" y="1716088"/>
            <a:ext cx="8748712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Undetected Error (2/2)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04A2D1A-2066-4403-8B29-7960FA9CBA87}" type="slidenum">
              <a:rPr kumimoji="0" lang="zh-TW" altLang="en-US" sz="1400">
                <a:solidFill>
                  <a:schemeClr val="tx2"/>
                </a:solidFill>
              </a:rPr>
              <a:t>31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36868" name="Picture 4" descr="fig021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288" y="2349500"/>
            <a:ext cx="8748712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1188" y="1916113"/>
            <a:ext cx="795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008273"/>
                </a:solidFill>
                <a:latin typeface="Times" panose="02020603050405020304" pitchFamily="18" charset="0"/>
              </a:rPr>
              <a:t>A Program That Produces Incorrect Results Due to &amp; Omission</a:t>
            </a:r>
            <a:endParaRPr kumimoji="0" lang="zh-TW" altLang="en-US">
              <a:solidFill>
                <a:srgbClr val="008273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Logic Error</a:t>
            </a:r>
            <a:endParaRPr lang="zh-TW" altLang="en-US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0D562D3-AF65-46A5-82F2-3FCFA3A7DCCC}" type="slidenum">
              <a:rPr kumimoji="0" lang="zh-TW" altLang="en-US" sz="1400">
                <a:solidFill>
                  <a:schemeClr val="tx2"/>
                </a:solidFill>
              </a:rPr>
              <a:t>32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Summary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16013" y="1963738"/>
            <a:ext cx="7813675" cy="39131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TW" sz="2800" smtClean="0"/>
              <a:t>Structure of simple C programs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Simple data types </a:t>
            </a:r>
            <a:r>
              <a:rPr lang="en-US" altLang="zh-TW" sz="2800" smtClean="0">
                <a:solidFill>
                  <a:srgbClr val="FF6600"/>
                </a:solidFill>
              </a:rPr>
              <a:t>int</a:t>
            </a:r>
            <a:r>
              <a:rPr lang="en-US" altLang="zh-TW" sz="2800" smtClean="0"/>
              <a:t>, </a:t>
            </a:r>
            <a:r>
              <a:rPr lang="en-US" altLang="zh-TW" sz="2800" smtClean="0">
                <a:solidFill>
                  <a:srgbClr val="FF6600"/>
                </a:solidFill>
              </a:rPr>
              <a:t>double</a:t>
            </a:r>
            <a:r>
              <a:rPr lang="en-US" altLang="zh-TW" sz="2800" smtClean="0"/>
              <a:t>, and </a:t>
            </a:r>
            <a:r>
              <a:rPr lang="en-US" altLang="zh-TW" sz="2800" smtClean="0">
                <a:solidFill>
                  <a:srgbClr val="FF6600"/>
                </a:solidFill>
              </a:rPr>
              <a:t>char</a:t>
            </a:r>
            <a:r>
              <a:rPr lang="en-US" altLang="zh-TW" sz="2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Input/output functions </a:t>
            </a:r>
            <a:r>
              <a:rPr lang="en-US" altLang="zh-TW" sz="2800" smtClean="0">
                <a:solidFill>
                  <a:srgbClr val="FF6600"/>
                </a:solidFill>
              </a:rPr>
              <a:t>printf</a:t>
            </a:r>
            <a:r>
              <a:rPr lang="en-US" altLang="zh-TW" sz="2800" smtClean="0"/>
              <a:t> and </a:t>
            </a:r>
            <a:r>
              <a:rPr lang="en-US" altLang="zh-TW" sz="2800" smtClean="0">
                <a:solidFill>
                  <a:srgbClr val="FF6600"/>
                </a:solidFill>
              </a:rPr>
              <a:t>scanf</a:t>
            </a:r>
            <a:r>
              <a:rPr lang="en-US" altLang="zh-TW" sz="2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Preprocessor directives #include and #define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Comments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Assignment statement along with the basic arithmetic operators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Case Study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Common Errors</a:t>
            </a:r>
            <a:endParaRPr lang="zh-TW" altLang="en-US" sz="280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383A7BF-6E1A-4C3C-AAFF-DA485BC18D1F}" type="slidenum">
              <a:rPr kumimoji="0" lang="zh-TW" altLang="en-US" sz="1400">
                <a:solidFill>
                  <a:schemeClr val="tx2"/>
                </a:solidFill>
              </a:rPr>
              <a:t>33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Declarations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2060575"/>
            <a:ext cx="85344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smtClean="0"/>
              <a:t>Variables: values stored in variables can changes</a:t>
            </a:r>
          </a:p>
          <a:p>
            <a:r>
              <a:rPr lang="en-US" altLang="zh-TW" sz="2400" smtClean="0"/>
              <a:t>Variables Declarations:</a:t>
            </a:r>
          </a:p>
          <a:p>
            <a:pPr lvl="1"/>
            <a:r>
              <a:rPr lang="en-US" altLang="zh-TW" sz="2400" smtClean="0"/>
              <a:t>What kind of information will be stored in each variable</a:t>
            </a:r>
          </a:p>
          <a:p>
            <a:pPr lvl="1"/>
            <a:r>
              <a:rPr lang="en-US" altLang="zh-TW" sz="2400" smtClean="0"/>
              <a:t>How that information will be represented in memory</a:t>
            </a:r>
          </a:p>
          <a:p>
            <a:endParaRPr lang="en-US" altLang="zh-TW" sz="280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585EB70-7929-4080-AB84-BF43941FFDA9}" type="slidenum">
              <a:rPr kumimoji="0" lang="zh-TW" altLang="en-US" sz="1400">
                <a:solidFill>
                  <a:schemeClr val="tx2"/>
                </a:solidFill>
              </a:rPr>
              <a:t>4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187450" y="4437063"/>
            <a:ext cx="36718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FF6600"/>
                </a:solidFill>
                <a:latin typeface="Times" panose="02020603050405020304" pitchFamily="18" charset="0"/>
              </a:rPr>
              <a:t>SYNTAX:</a:t>
            </a:r>
            <a:r>
              <a:rPr kumimoji="0" lang="en-US" altLang="zh-TW" sz="2000" b="1">
                <a:latin typeface="Times" panose="02020603050405020304" pitchFamily="18" charset="0"/>
              </a:rPr>
              <a:t> 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int </a:t>
            </a:r>
            <a:r>
              <a:rPr kumimoji="0" lang="en-US" altLang="zh-TW" sz="2000" b="1" i="1">
                <a:latin typeface="Courier New" panose="02070309020205020404" pitchFamily="49" charset="0"/>
              </a:rPr>
              <a:t>variable_list</a:t>
            </a:r>
            <a:r>
              <a:rPr kumimoji="0" lang="en-US" altLang="zh-TW" sz="2000" b="1"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double </a:t>
            </a:r>
            <a:r>
              <a:rPr kumimoji="0" lang="en-US" altLang="zh-TW" sz="2000" b="1" i="1">
                <a:latin typeface="Courier New" panose="02070309020205020404" pitchFamily="49" charset="0"/>
              </a:rPr>
              <a:t>variable_list</a:t>
            </a:r>
            <a:r>
              <a:rPr kumimoji="0" lang="en-US" altLang="zh-TW" sz="2000" b="1"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char </a:t>
            </a:r>
            <a:r>
              <a:rPr kumimoji="0" lang="en-US" altLang="zh-TW" sz="2000" b="1" i="1">
                <a:latin typeface="Courier New" panose="02070309020205020404" pitchFamily="49" charset="0"/>
              </a:rPr>
              <a:t>variable_list</a:t>
            </a:r>
            <a:r>
              <a:rPr kumimoji="0" lang="en-US" altLang="zh-TW" sz="2000" b="1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5003800" y="4437063"/>
            <a:ext cx="36718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FF6600"/>
                </a:solidFill>
                <a:latin typeface="Times" panose="02020603050405020304" pitchFamily="18" charset="0"/>
              </a:rPr>
              <a:t>EXAMPLES:</a:t>
            </a:r>
            <a:r>
              <a:rPr kumimoji="0" lang="en-US" altLang="zh-TW" sz="2000" b="1">
                <a:latin typeface="Times" panose="02020603050405020304" pitchFamily="18" charset="0"/>
              </a:rPr>
              <a:t> 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int count,large;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double x, y, z;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char first_initial;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char ans;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uiExpand="1" build="p"/>
      <p:bldP spid="669700" grpId="1"/>
      <p:bldP spid="66970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1650" y="1700213"/>
            <a:ext cx="8534400" cy="4968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smtClean="0"/>
              <a:t>int</a:t>
            </a:r>
          </a:p>
          <a:p>
            <a:pPr lvl="1"/>
            <a:r>
              <a:rPr lang="en-US" altLang="zh-TW" sz="2000" smtClean="0"/>
              <a:t>Range :  -32767 ~ + 32767  </a:t>
            </a:r>
            <a:r>
              <a:rPr lang="en-US" altLang="zh-TW" sz="2000" smtClean="0">
                <a:solidFill>
                  <a:srgbClr val="FF6600"/>
                </a:solidFill>
              </a:rPr>
              <a:t>--- in ANSI C</a:t>
            </a:r>
          </a:p>
          <a:p>
            <a:pPr lvl="1"/>
            <a:r>
              <a:rPr lang="en-US" altLang="zh-TW" sz="2000" smtClean="0"/>
              <a:t>-10500   435    +15   -25   32767</a:t>
            </a:r>
          </a:p>
          <a:p>
            <a:r>
              <a:rPr lang="en-US" altLang="zh-TW" sz="2800" smtClean="0"/>
              <a:t>double</a:t>
            </a:r>
          </a:p>
          <a:p>
            <a:endParaRPr lang="en-US" altLang="zh-TW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r>
              <a:rPr lang="en-US" altLang="zh-TW" sz="2800" smtClean="0"/>
              <a:t>char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A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   </a:t>
            </a:r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a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  </a:t>
            </a:r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z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    </a:t>
            </a:r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2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    </a:t>
            </a:r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9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     </a:t>
            </a:r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*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r>
              <a:rPr lang="en-US" altLang="zh-TW" sz="2400" smtClean="0"/>
              <a:t>  </a:t>
            </a:r>
            <a:r>
              <a:rPr lang="en-US" altLang="zh-TW" sz="2400" smtClean="0">
                <a:latin typeface="Arial" panose="020b0604020202020204" pitchFamily="34" charset="0"/>
              </a:rPr>
              <a:t>‘</a:t>
            </a:r>
            <a:r>
              <a:rPr lang="en-US" altLang="zh-TW" sz="2400" smtClean="0"/>
              <a:t>?</a:t>
            </a:r>
            <a:r>
              <a:rPr lang="en-US" altLang="zh-TW" sz="2400" smtClean="0">
                <a:latin typeface="Arial" panose="020b0604020202020204" pitchFamily="34" charset="0"/>
              </a:rPr>
              <a:t>’</a:t>
            </a:r>
            <a:endParaRPr lang="en-US" altLang="zh-TW" sz="240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242C52-8505-4C33-8753-7B00014686B4}" type="slidenum">
              <a:rPr kumimoji="0" lang="zh-TW" altLang="en-US" sz="1400">
                <a:solidFill>
                  <a:schemeClr val="tx2"/>
                </a:solidFill>
              </a:rPr>
              <a:t>5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10245" name="Picture 4" descr="dou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088" y="3068638"/>
            <a:ext cx="56896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Executable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Program in Memory</a:t>
            </a:r>
          </a:p>
          <a:p>
            <a:r>
              <a:rPr lang="en-US" altLang="zh-TW" smtClean="0"/>
              <a:t>Assignment Statements</a:t>
            </a:r>
          </a:p>
          <a:p>
            <a:r>
              <a:rPr lang="en-US" altLang="zh-TW" smtClean="0"/>
              <a:t>Input/Output Operations and Functions</a:t>
            </a:r>
          </a:p>
          <a:p>
            <a:endParaRPr lang="en-US" altLang="zh-TW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370036A-6C4D-42BE-861A-606E416CAAA6}" type="slidenum">
              <a:rPr kumimoji="0" lang="zh-TW" altLang="en-US" sz="1400">
                <a:solidFill>
                  <a:schemeClr val="tx2"/>
                </a:solidFill>
              </a:rPr>
              <a:t>6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Assignment Statements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89BB496-C0FF-4600-92B7-94B4EB36ED76}" type="slidenum">
              <a:rPr kumimoji="0" lang="zh-TW" altLang="en-US" sz="1400">
                <a:solidFill>
                  <a:schemeClr val="tx2"/>
                </a:solidFill>
              </a:rPr>
              <a:t>7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12292" name="Picture 4" descr="fig020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613" y="1916113"/>
            <a:ext cx="684053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12825" y="60674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008273"/>
                </a:solidFill>
                <a:latin typeface="Times" panose="02020603050405020304" pitchFamily="18" charset="0"/>
              </a:rPr>
              <a:t>Memory(a) Before and (b) After Execution of a Program</a:t>
            </a:r>
            <a:endParaRPr kumimoji="0" lang="zh-TW" altLang="en-US">
              <a:solidFill>
                <a:srgbClr val="008273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Before and After Assignment of a variable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A5EF26F-A886-415E-AB5F-70C528081957}" type="slidenum">
              <a:rPr kumimoji="0" lang="zh-TW" altLang="en-US" sz="1400">
                <a:solidFill>
                  <a:schemeClr val="tx2"/>
                </a:solidFill>
              </a:rPr>
              <a:t>8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pic>
        <p:nvPicPr>
          <p:cNvPr id="13316" name="Picture 4" descr="fig02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375" y="2781300"/>
            <a:ext cx="68421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16238" y="2060575"/>
            <a:ext cx="5113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008273"/>
                </a:solidFill>
                <a:latin typeface="Courier New" panose="02070309020205020404" pitchFamily="49" charset="0"/>
              </a:rPr>
              <a:t>kms = KMS_PER_MILE * miles;</a:t>
            </a:r>
            <a:endParaRPr kumimoji="0" lang="zh-TW" altLang="en-US" b="1">
              <a:solidFill>
                <a:srgbClr val="008273"/>
              </a:solidFill>
              <a:latin typeface="Courier New" pitchFamily="49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843213" y="1989138"/>
            <a:ext cx="5257800" cy="576262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Before and After Assignment of a variable</a:t>
            </a:r>
            <a:endParaRPr lang="zh-TW" altLang="en-US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E1B069E-4540-4675-B947-8BDD2499783B}" type="slidenum">
              <a:rPr kumimoji="0" lang="zh-TW" altLang="en-US" sz="1400">
                <a:solidFill>
                  <a:schemeClr val="tx2"/>
                </a:solidFill>
              </a:rPr>
              <a:t>9</a:t>
            </a:fld>
            <a:endParaRPr kumimoji="0" lang="en-US" altLang="zh-TW" sz="1400">
              <a:solidFill>
                <a:schemeClr val="tx2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916238" y="1939925"/>
            <a:ext cx="328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008273"/>
                </a:solidFill>
                <a:latin typeface="Courier New" panose="02070309020205020404" pitchFamily="49" charset="0"/>
              </a:rPr>
              <a:t>sum = sum + item;</a:t>
            </a:r>
            <a:endParaRPr kumimoji="0" lang="zh-TW" altLang="en-US" b="1">
              <a:solidFill>
                <a:srgbClr val="008273"/>
              </a:solidFill>
              <a:latin typeface="Courier New" panose="02070309020205020404" pitchFamily="49" charset="0"/>
            </a:endParaRPr>
          </a:p>
        </p:txBody>
      </p:sp>
      <p:pic>
        <p:nvPicPr>
          <p:cNvPr id="14341" name="Picture 5" descr="fig020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813" y="2565400"/>
            <a:ext cx="6624637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843213" y="1916113"/>
            <a:ext cx="3529012" cy="504825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National Taiwan University</Company>
  <PresentationFormat>On-screen Show (4:3)</PresentationFormat>
  <Paragraphs>135</Paragraphs>
  <Slides>33</Slides>
  <Notes>0</Notes>
  <TotalTime>193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43">
      <vt:lpstr>Arial</vt:lpstr>
      <vt:lpstr>Calibri Light</vt:lpstr>
      <vt:lpstr>Calibri</vt:lpstr>
      <vt:lpstr>Times New Roman</vt:lpstr>
      <vt:lpstr>新細明體</vt:lpstr>
      <vt:lpstr>Arial Narrow</vt:lpstr>
      <vt:lpstr>Wingdings</vt:lpstr>
      <vt:lpstr>Times</vt:lpstr>
      <vt:lpstr>Courier New</vt:lpstr>
      <vt:lpstr>Office Theme</vt:lpstr>
      <vt:lpstr>PowerPoint Presentation</vt:lpstr>
      <vt:lpstr>PowerPoint Presentation</vt:lpstr>
      <vt:lpstr>PowerPoint Presentation</vt:lpstr>
      <vt:lpstr>Variable Declarations</vt:lpstr>
      <vt:lpstr>Data Types</vt:lpstr>
      <vt:lpstr>Executable Statements</vt:lpstr>
      <vt:lpstr>Assignment Statements </vt:lpstr>
      <vt:lpstr>Before and After Assignment of a variable</vt:lpstr>
      <vt:lpstr>Before and After Assignment of a variable</vt:lpstr>
      <vt:lpstr>Input and Output Operations and Functions</vt:lpstr>
      <vt:lpstr>Function: printf</vt:lpstr>
      <vt:lpstr>Function: scanf</vt:lpstr>
      <vt:lpstr>scanf</vt:lpstr>
      <vt:lpstr>General Form of a C program</vt:lpstr>
      <vt:lpstr>Arithmetic Expressions</vt:lpstr>
      <vt:lpstr>Arithmetic Operators</vt:lpstr>
      <vt:lpstr>Mixed-Type Assignment Statement</vt:lpstr>
      <vt:lpstr>Execution of Multiple Operators</vt:lpstr>
      <vt:lpstr>Step by Step Expression Evaluation</vt:lpstr>
      <vt:lpstr>Evaluation Tree (1)</vt:lpstr>
      <vt:lpstr>Evaluation Tree (2)</vt:lpstr>
      <vt:lpstr>Homework #2</vt:lpstr>
      <vt:lpstr>Case Study</vt:lpstr>
      <vt:lpstr>Finding the Value of Coins</vt:lpstr>
      <vt:lpstr>Finding the Value of Coins (cont’d)</vt:lpstr>
      <vt:lpstr>Interactive Mode vs. Batch Mode</vt:lpstr>
      <vt:lpstr>Common Programming Errors</vt:lpstr>
      <vt:lpstr>Syntax Errors</vt:lpstr>
      <vt:lpstr>Run-Time Error</vt:lpstr>
      <vt:lpstr>Undetected Error (1/2)</vt:lpstr>
      <vt:lpstr>Undetected Error (2/2)</vt:lpstr>
      <vt:lpstr>Logic Error</vt:lpstr>
      <vt:lpstr>Summary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Computer Programming</dc:title>
  <dc:creator>hhlee</dc:creator>
  <cp:lastModifiedBy>Windows User</cp:lastModifiedBy>
  <cp:revision>23</cp:revision>
  <cp:lastPrinted>1601-01-01T00:00:00.000</cp:lastPrinted>
  <dcterms:created xsi:type="dcterms:W3CDTF">2006-09-26T15:21:41Z</dcterms:created>
  <dcterms:modified xsi:type="dcterms:W3CDTF">2022-12-23T17:09:40Z</dcterms:modified>
</cp:coreProperties>
</file>