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Override PartName="/customXml/item1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removePersonalInfoOnSave="1" saveSubsetFonts="1">
  <p:sldMasterIdLst>
    <p:sldMasterId id="2147483684" r:id="rId2"/>
  </p:sldMasterIdLst>
  <p:notesMasterIdLst>
    <p:notesMasterId r:id="rId3"/>
  </p:notesMasterIdLst>
  <p:handoutMasterIdLst>
    <p:handoutMasterId r:id="rId4"/>
  </p:handoutMasterIdLst>
  <p:sldIdLst>
    <p:sldId id="265" r:id="rId5"/>
    <p:sldId id="266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4" r:id="rId31"/>
    <p:sldId id="283" r:id="rId32"/>
    <p:sldId id="296" r:id="rId33"/>
    <p:sldId id="297" r:id="rId34"/>
    <p:sldId id="267" r:id="rId35"/>
    <p:sldId id="268" r:id="rId36"/>
    <p:sldId id="269" r:id="rId37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slide" Target="slides/slide23.xml" /><Relationship Id="rId28" Type="http://schemas.openxmlformats.org/officeDocument/2006/relationships/slide" Target="slides/slide24.xml" /><Relationship Id="rId29" Type="http://schemas.openxmlformats.org/officeDocument/2006/relationships/slide" Target="slides/slide25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6.xml" /><Relationship Id="rId31" Type="http://schemas.openxmlformats.org/officeDocument/2006/relationships/slide" Target="slides/slide27.xml" /><Relationship Id="rId32" Type="http://schemas.openxmlformats.org/officeDocument/2006/relationships/slide" Target="slides/slide28.xml" /><Relationship Id="rId33" Type="http://schemas.openxmlformats.org/officeDocument/2006/relationships/slide" Target="slides/slide29.xml" /><Relationship Id="rId34" Type="http://schemas.openxmlformats.org/officeDocument/2006/relationships/slide" Target="slides/slide30.xml" /><Relationship Id="rId35" Type="http://schemas.openxmlformats.org/officeDocument/2006/relationships/slide" Target="slides/slide31.xml" /><Relationship Id="rId36" Type="http://schemas.openxmlformats.org/officeDocument/2006/relationships/slide" Target="slides/slide32.xml" /><Relationship Id="rId37" Type="http://schemas.openxmlformats.org/officeDocument/2006/relationships/slide" Target="slides/slide33.xml" /><Relationship Id="rId38" Type="http://schemas.openxmlformats.org/officeDocument/2006/relationships/tags" Target="tags/tag1.xml" /><Relationship Id="rId39" Type="http://schemas.openxmlformats.org/officeDocument/2006/relationships/presProps" Target="presProps.xml" /><Relationship Id="rId4" Type="http://schemas.openxmlformats.org/officeDocument/2006/relationships/handoutMaster" Target="handoutMasters/handoutMaster1.xml" /><Relationship Id="rId40" Type="http://schemas.openxmlformats.org/officeDocument/2006/relationships/viewProps" Target="viewProps.xml" /><Relationship Id="rId41" Type="http://schemas.openxmlformats.org/officeDocument/2006/relationships/theme" Target="theme/theme1.xml" /><Relationship Id="rId42" Type="http://schemas.openxmlformats.org/officeDocument/2006/relationships/tableStyles" Target="tableStyles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satMod val="160000"/>
                  </a:schemeClr>
                </a:gs>
                <a:gs pos="46000">
                  <a:schemeClr val="accent1">
                    <a:tint val="86000"/>
                    <a:satMod val="160000"/>
                  </a:schemeClr>
                </a:gs>
                <a:gs pos="100000">
                  <a:schemeClr val="accent1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0000"/>
                    <a:satMod val="160000"/>
                  </a:schemeClr>
                </a:gs>
                <a:gs pos="46000">
                  <a:schemeClr val="accent2">
                    <a:tint val="86000"/>
                    <a:satMod val="160000"/>
                  </a:schemeClr>
                </a:gs>
                <a:gs pos="100000">
                  <a:schemeClr val="accent2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0000"/>
                    <a:satMod val="160000"/>
                  </a:schemeClr>
                </a:gs>
                <a:gs pos="46000">
                  <a:schemeClr val="accent3">
                    <a:tint val="86000"/>
                    <a:satMod val="160000"/>
                  </a:schemeClr>
                </a:gs>
                <a:gs pos="100000">
                  <a:schemeClr val="accent3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overlap val="-24"/>
        <c:axId val="233645440"/>
        <c:axId val="233638912"/>
      </c:barChart>
      <c:catAx>
        <c:axId val="233645440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233638912"/>
        <c:crosses val="autoZero"/>
        <c:auto val="0"/>
        <c:lblAlgn val="ctr"/>
        <c:lblOffset/>
        <c:noMultiLvlLbl val="0"/>
      </c:catAx>
      <c:valAx>
        <c:axId val="233638912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23364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10F06D-860A-4604-A7AD-02E614FE3976}" type="parTrans" cxnId="{2C08A9B1-47C0-462C-8B3C-D7FF472A67F4}">
      <dgm:prSet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smtClean="0"/>
            <a:t>Group A</a:t>
          </a:r>
          <a:endParaRPr lang="en-US"/>
        </a:p>
      </dgm:t>
    </dgm:pt>
    <dgm:pt modelId="{AEBC78E6-CDDC-4C8F-A157-3C51E907FACD}" type="parTrans" cxnId="{2FC0225B-59D1-4D5C-8D25-2F25F08254D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smtClean="0"/>
            <a:t>Task 1</a:t>
          </a:r>
          <a:endParaRPr lang="en-US"/>
        </a:p>
      </dgm:t>
    </dgm:pt>
    <dgm:pt modelId="{75C067D7-FCD2-4969-8F27-4BBDA88E75ED}" type="sibTrans" cxnId="{2FC0225B-59D1-4D5C-8D25-2F25F08254D6}">
      <dgm:prSet/>
      <dgm:spPr/>
      <dgm:t>
        <a:bodyPr/>
        <a:lstStyle/>
        <a:p>
          <a:endParaRPr lang="en-US"/>
        </a:p>
      </dgm:t>
    </dgm:pt>
    <dgm:pt modelId="{C0BEB5FF-8DFB-40B9-A228-C0C6097DDDC4}" type="parTrans" cxnId="{E1C06DAE-8A38-404A-BCA4-200E7AC805A3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smtClean="0"/>
            <a:t>Task 2</a:t>
          </a:r>
          <a:endParaRPr lang="en-US"/>
        </a:p>
      </dgm:t>
    </dgm:pt>
    <dgm:pt modelId="{1A702531-A59F-4EE2-8246-E2EB0955D8B1}" type="sibTrans" cxnId="{E1C06DAE-8A38-404A-BCA4-200E7AC805A3}">
      <dgm:prSet/>
      <dgm:spPr/>
      <dgm:t>
        <a:bodyPr/>
        <a:lstStyle/>
        <a:p>
          <a:endParaRPr lang="en-US"/>
        </a:p>
      </dgm:t>
    </dgm:pt>
    <dgm:pt modelId="{43C18EFF-81FC-4D70-8C6B-E95FF3730413}" type="sibTrans" cxnId="{2C08A9B1-47C0-462C-8B3C-D7FF472A67F4}">
      <dgm:prSet/>
      <dgm:spPr/>
      <dgm:t>
        <a:bodyPr/>
        <a:lstStyle/>
        <a:p>
          <a:endParaRPr lang="en-US"/>
        </a:p>
      </dgm:t>
    </dgm:pt>
    <dgm:pt modelId="{F356CC76-9117-4B79-A270-BBBAFD3E9C79}" type="parTrans" cxnId="{4EDE0464-4C4F-4B1A-BD64-3B95E348646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smtClean="0"/>
            <a:t>Group B</a:t>
          </a:r>
          <a:endParaRPr lang="en-US"/>
        </a:p>
      </dgm:t>
    </dgm:pt>
    <dgm:pt modelId="{BE23F476-2C5C-42ED-BF2B-CD5FC7ADDDF6}" type="parTrans" cxnId="{4C176F3A-72EE-4384-9490-3E02D15D3664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smtClean="0"/>
            <a:t>Task 1</a:t>
          </a:r>
          <a:endParaRPr lang="en-US"/>
        </a:p>
      </dgm:t>
    </dgm:pt>
    <dgm:pt modelId="{C44937DC-4907-4769-AA8B-1B3E7391D7B0}" type="sibTrans" cxnId="{4C176F3A-72EE-4384-9490-3E02D15D3664}">
      <dgm:prSet/>
      <dgm:spPr/>
      <dgm:t>
        <a:bodyPr/>
        <a:lstStyle/>
        <a:p>
          <a:endParaRPr lang="en-US"/>
        </a:p>
      </dgm:t>
    </dgm:pt>
    <dgm:pt modelId="{D6057E63-9793-4991-97C1-30FC405E95A5}" type="parTrans" cxnId="{96C4B80B-CB85-43A8-BF6D-694236DA14C7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smtClean="0"/>
            <a:t>Task 2</a:t>
          </a:r>
          <a:endParaRPr lang="en-US"/>
        </a:p>
      </dgm:t>
    </dgm:pt>
    <dgm:pt modelId="{B670C2A7-83CB-4F4C-BC19-A3A7C066A822}" type="sibTrans" cxnId="{96C4B80B-CB85-43A8-BF6D-694236DA14C7}">
      <dgm:prSet/>
      <dgm:spPr/>
      <dgm:t>
        <a:bodyPr/>
        <a:lstStyle/>
        <a:p>
          <a:endParaRPr lang="en-US"/>
        </a:p>
      </dgm:t>
    </dgm:pt>
    <dgm:pt modelId="{19BA0C22-38BB-4E9F-89D5-0FF5FF9F12CE}" type="sibTrans" cxnId="{4EDE0464-4C4F-4B1A-BD64-3B95E3486461}">
      <dgm:prSet/>
      <dgm:spPr/>
      <dgm:t>
        <a:bodyPr/>
        <a:lstStyle/>
        <a:p>
          <a:endParaRPr lang="en-US"/>
        </a:p>
      </dgm:t>
    </dgm:pt>
    <dgm:pt modelId="{E12A269F-AB82-486A-9077-80F2BBBE48C2}" type="parTrans" cxnId="{4CBFCEBD-2A39-4C8A-B84D-21F8FDB1078C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smtClean="0"/>
            <a:t>Group C</a:t>
          </a:r>
          <a:endParaRPr lang="en-US"/>
        </a:p>
      </dgm:t>
    </dgm:pt>
    <dgm:pt modelId="{9D1CB46C-0CFA-4B27-9224-267431FBD094}" type="parTrans" cxnId="{5A281F1B-573D-43C5-B155-6FABB214B4CC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smtClean="0"/>
            <a:t>Task 1</a:t>
          </a:r>
          <a:endParaRPr lang="en-US"/>
        </a:p>
      </dgm:t>
    </dgm:pt>
    <dgm:pt modelId="{4576BCC5-0598-4332-A2E7-87AC3ADD4EB8}" type="sibTrans" cxnId="{5A281F1B-573D-43C5-B155-6FABB214B4CC}">
      <dgm:prSet/>
      <dgm:spPr/>
      <dgm:t>
        <a:bodyPr/>
        <a:lstStyle/>
        <a:p>
          <a:endParaRPr lang="en-US"/>
        </a:p>
      </dgm:t>
    </dgm:pt>
    <dgm:pt modelId="{3F7FD59D-A716-4310-A89A-AB6F740D9FFF}" type="sibTrans" cxnId="{4CBFCEBD-2A39-4C8A-B84D-21F8FDB1078C}">
      <dgm:prSet/>
      <dgm:spPr/>
      <dgm:t>
        <a:bodyPr/>
        <a:lstStyle/>
        <a:p>
          <a:endParaRPr lang="en-US"/>
        </a:p>
      </dgm:t>
    </dgm:pt>
    <dgm:pt modelId="{AA67F66C-F4E3-4AE3-9C55-A9DF49CFA6B2}" type="pres">
      <dgm:prSet presAssocID="{3F442EA2-39BA-4C9A-AD59-755D4917D532}" presName="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7FCC3-4508-4A2C-A699-80B56AC4DB56}" type="pres">
      <dgm:prSet presAssocID="{4DF9FE7B-F642-4898-A360-D4E3814E1A3D}" presName="circle1" presStyleLbl="lnNode1" presStyleIdx="2" presStyleCnt="3"/>
      <dgm:spPr/>
      <dgm:t>
        <a:bodyPr/>
        <a:lstStyle/>
        <a:p>
          <a:endParaRPr lang="en-US"/>
        </a:p>
      </dgm:t>
    </dgm:pt>
    <dgm:pt modelId="{721C4484-2C4E-47CE-9E3D-C44F02A7E166}" type="pres">
      <dgm:prSet presAssocID="{4DF9FE7B-F642-4898-A360-D4E3814E1A3D}" presName="text1" presStyleLbl="revTx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7CE74-1890-43D3-8AF8-CC63CCCAD27B}" type="pres">
      <dgm:prSet presAssocID="{4DF9FE7B-F642-4898-A360-D4E3814E1A3D}" presName="line1" presStyleLbl="callout" presStyleCnt="3"/>
      <dgm:spPr/>
      <dgm:t>
        <a:bodyPr/>
        <a:lstStyle/>
        <a:p>
          <a:endParaRPr lang="en-US"/>
        </a:p>
      </dgm:t>
    </dgm:pt>
    <dgm:pt modelId="{47E073D5-28F9-48F7-9EE3-CD1ABC58D94E}" type="pres">
      <dgm:prSet presAssocID="{4DF9FE7B-F642-4898-A360-D4E3814E1A3D}" presName="d1" presStyleLbl="callout" presStyleCnt="3"/>
      <dgm:spPr/>
      <dgm:t>
        <a:bodyPr/>
        <a:lstStyle/>
        <a:p>
          <a:endParaRPr lang="en-US"/>
        </a:p>
      </dgm:t>
    </dgm:pt>
    <dgm:pt modelId="{B736C755-26C8-4FEA-91D7-F8104FF77E82}" type="pres">
      <dgm:prSet presAssocID="{3929B1E1-4BC4-4C73-ABE8-27CEF96A3652}" presName="circle2" presStyleLbl="lnNode1" presStyleIdx="1" presStyleCnt="3"/>
      <dgm:spPr/>
      <dgm:t>
        <a:bodyPr/>
        <a:lstStyle/>
        <a:p>
          <a:endParaRPr lang="en-US"/>
        </a:p>
      </dgm:t>
    </dgm:pt>
    <dgm:pt modelId="{CEA4BEA9-01EB-4151-A2FD-98FDADE4D4C5}" type="pres">
      <dgm:prSet presAssocID="{3929B1E1-4BC4-4C73-ABE8-27CEF96A3652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D34C2-9BDC-4865-B076-019F361ABD54}" type="pres">
      <dgm:prSet presAssocID="{3929B1E1-4BC4-4C73-ABE8-27CEF96A3652}" presName="line2" presStyleLbl="callout" presStyleIdx="1" presStyleCnt="3"/>
      <dgm:spPr/>
      <dgm:t>
        <a:bodyPr/>
        <a:lstStyle/>
        <a:p>
          <a:endParaRPr lang="en-US"/>
        </a:p>
      </dgm:t>
    </dgm:pt>
    <dgm:pt modelId="{6EAB163B-9BDD-4B30-AF27-57BCEF47A7CE}" type="pres">
      <dgm:prSet presAssocID="{3929B1E1-4BC4-4C73-ABE8-27CEF96A3652}" presName="d2" presStyleLbl="callout" presStyleIdx="1" presStyleCnt="3"/>
      <dgm:spPr/>
      <dgm:t>
        <a:bodyPr/>
        <a:lstStyle/>
        <a:p>
          <a:endParaRPr lang="en-US"/>
        </a:p>
      </dgm:t>
    </dgm:pt>
    <dgm:pt modelId="{62624312-B6AB-4491-B341-2BB3F078D684}" type="pres">
      <dgm:prSet presAssocID="{60CDF8D0-D4FC-4467-A51E-79C5A58B0B2C}" presName="circle3" presStyleLbl="lnNode1" presStyleCnt="3"/>
      <dgm:spPr/>
      <dgm:t>
        <a:bodyPr/>
        <a:lstStyle/>
        <a:p>
          <a:endParaRPr lang="en-US"/>
        </a:p>
      </dgm:t>
    </dgm:pt>
    <dgm:pt modelId="{F4B3DB09-8D8A-4833-A3A0-C8C2FB6EE995}" type="pres">
      <dgm:prSet presAssocID="{60CDF8D0-D4FC-4467-A51E-79C5A58B0B2C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24D28-E700-487E-A5A5-E2FB1D5914A7}" type="pres">
      <dgm:prSet presAssocID="{60CDF8D0-D4FC-4467-A51E-79C5A58B0B2C}" presName="line3" presStyleLbl="callout" presStyleIdx="2" presStyleCnt="3"/>
      <dgm:spPr/>
      <dgm:t>
        <a:bodyPr/>
        <a:lstStyle/>
        <a:p>
          <a:endParaRPr lang="en-US"/>
        </a:p>
      </dgm:t>
    </dgm:pt>
    <dgm:pt modelId="{822C1557-A7EF-4D85-AEDD-F484CC850E49}" type="pres">
      <dgm:prSet presAssocID="{60CDF8D0-D4FC-4467-A51E-79C5A58B0B2C}" presName="d3" presStyleLbl="callout" presStyleIdx="2" presStyleCnt="3"/>
      <dgm:spPr/>
      <dgm:t>
        <a:bodyPr/>
        <a:lstStyle/>
        <a:p>
          <a:endParaRPr lang="en-US"/>
        </a:p>
      </dgm:t>
    </dgm:pt>
  </dgm:ptLst>
  <dgm:cxnLst>
    <dgm:cxn modelId="{2C08A9B1-47C0-462C-8B3C-D7FF472A67F4}" srcId="{3F442EA2-39BA-4C9A-AD59-755D4917D532}" destId="{4DF9FE7B-F642-4898-A360-D4E3814E1A3D}" srcOrd="0" destOrd="0" parTransId="{1C10F06D-860A-4604-A7AD-02E614FE3976}" sibTransId="{43C18EFF-81FC-4D70-8C6B-E95FF3730413}"/>
    <dgm:cxn modelId="{2FC0225B-59D1-4D5C-8D25-2F25F08254D6}" srcId="{4DF9FE7B-F642-4898-A360-D4E3814E1A3D}" destId="{EFF2750D-B4B3-474C-8B62-8B638DC31F7E}" srcOrd="0" destOrd="0" parTransId="{AEBC78E6-CDDC-4C8F-A157-3C51E907FACD}" sibTransId="{75C067D7-FCD2-4969-8F27-4BBDA88E75ED}"/>
    <dgm:cxn modelId="{E1C06DAE-8A38-404A-BCA4-200E7AC805A3}" srcId="{4DF9FE7B-F642-4898-A360-D4E3814E1A3D}" destId="{789CD6DB-3A68-4A41-90BD-4F0CBB3617D1}" srcOrd="1" destOrd="0" parTransId="{C0BEB5FF-8DFB-40B9-A228-C0C6097DDDC4}" sibTransId="{1A702531-A59F-4EE2-8246-E2EB0955D8B1}"/>
    <dgm:cxn modelId="{4EDE0464-4C4F-4B1A-BD64-3B95E3486461}" srcId="{3F442EA2-39BA-4C9A-AD59-755D4917D532}" destId="{3929B1E1-4BC4-4C73-ABE8-27CEF96A3652}" srcOrd="1" destOrd="0" parTransId="{F356CC76-9117-4B79-A270-BBBAFD3E9C79}" sibTransId="{19BA0C22-38BB-4E9F-89D5-0FF5FF9F12CE}"/>
    <dgm:cxn modelId="{4C176F3A-72EE-4384-9490-3E02D15D3664}" srcId="{3929B1E1-4BC4-4C73-ABE8-27CEF96A3652}" destId="{99E0600D-9954-43F4-8926-13B8777FAAA1}" srcOrd="0" destOrd="0" parTransId="{BE23F476-2C5C-42ED-BF2B-CD5FC7ADDDF6}" sibTransId="{C44937DC-4907-4769-AA8B-1B3E7391D7B0}"/>
    <dgm:cxn modelId="{96C4B80B-CB85-43A8-BF6D-694236DA14C7}" srcId="{3929B1E1-4BC4-4C73-ABE8-27CEF96A3652}" destId="{0791135C-9DAB-47F6-BE9C-A3E56A2DDA50}" srcOrd="1" destOrd="0" parTransId="{D6057E63-9793-4991-97C1-30FC405E95A5}" sibTransId="{B670C2A7-83CB-4F4C-BC19-A3A7C066A822}"/>
    <dgm:cxn modelId="{4CBFCEBD-2A39-4C8A-B84D-21F8FDB1078C}" srcId="{3F442EA2-39BA-4C9A-AD59-755D4917D532}" destId="{60CDF8D0-D4FC-4467-A51E-79C5A58B0B2C}" srcOrd="2" destOrd="0" parTransId="{E12A269F-AB82-486A-9077-80F2BBBE48C2}" sibTransId="{3F7FD59D-A716-4310-A89A-AB6F740D9FFF}"/>
    <dgm:cxn modelId="{5A281F1B-573D-43C5-B155-6FABB214B4CC}" srcId="{60CDF8D0-D4FC-4467-A51E-79C5A58B0B2C}" destId="{50629C12-7464-4473-ADEF-1A284F8A9957}" srcOrd="0" destOrd="0" parTransId="{9D1CB46C-0CFA-4B27-9224-267431FBD094}" sibTransId="{4576BCC5-0598-4332-A2E7-87AC3ADD4EB8}"/>
    <dgm:cxn modelId="{4403D0C3-6092-41B7-828E-3852E54EF39F}" type="presOf" srcId="{3F442EA2-39BA-4C9A-AD59-755D4917D532}" destId="{AA67F66C-F4E3-4AE3-9C55-A9DF49CFA6B2}" srcOrd="0" destOrd="0" presId="urn:microsoft.com/office/officeart/2005/8/layout/target1"/>
    <dgm:cxn modelId="{6061983A-AB60-49C3-8C99-A2BFAA14E4E5}" type="presParOf" srcId="{AA67F66C-F4E3-4AE3-9C55-A9DF49CFA6B2}" destId="{CBC7FCC3-4508-4A2C-A699-80B56AC4DB56}" srcOrd="0" destOrd="0" presId="urn:microsoft.com/office/officeart/2005/8/layout/target1"/>
    <dgm:cxn modelId="{3FB324BF-D8CE-4682-A360-FCDC9218C8EC}" type="presParOf" srcId="{AA67F66C-F4E3-4AE3-9C55-A9DF49CFA6B2}" destId="{721C4484-2C4E-47CE-9E3D-C44F02A7E166}" srcOrd="1" destOrd="0" presId="urn:microsoft.com/office/officeart/2005/8/layout/target1"/>
    <dgm:cxn modelId="{2D63F464-5D57-4AF2-868F-6F2B1844DB50}" type="presOf" srcId="{4DF9FE7B-F642-4898-A360-D4E3814E1A3D}" destId="{721C4484-2C4E-47CE-9E3D-C44F02A7E166}" srcOrd="0" destOrd="0" presId="urn:microsoft.com/office/officeart/2005/8/layout/target1"/>
    <dgm:cxn modelId="{AA9052AF-AD27-4392-8885-D993824F389E}" type="presOf" srcId="{EFF2750D-B4B3-474C-8B62-8B638DC31F7E}" destId="{721C4484-2C4E-47CE-9E3D-C44F02A7E166}" srcOrd="0" destOrd="1" presId="urn:microsoft.com/office/officeart/2005/8/layout/target1"/>
    <dgm:cxn modelId="{4BEEE005-3AE9-4B6D-91B2-35BEB0CE2095}" type="presOf" srcId="{789CD6DB-3A68-4A41-90BD-4F0CBB3617D1}" destId="{721C4484-2C4E-47CE-9E3D-C44F02A7E166}" srcOrd="0" destOrd="2" presId="urn:microsoft.com/office/officeart/2005/8/layout/target1"/>
    <dgm:cxn modelId="{F3EE6A99-3A36-4697-A070-0F5E64A43333}" type="presParOf" srcId="{AA67F66C-F4E3-4AE3-9C55-A9DF49CFA6B2}" destId="{BD57CE74-1890-43D3-8AF8-CC63CCCAD27B}" srcOrd="2" destOrd="0" presId="urn:microsoft.com/office/officeart/2005/8/layout/target1"/>
    <dgm:cxn modelId="{AA2E3968-07B7-4830-A826-0EFD12C8BC9D}" type="presParOf" srcId="{AA67F66C-F4E3-4AE3-9C55-A9DF49CFA6B2}" destId="{47E073D5-28F9-48F7-9EE3-CD1ABC58D94E}" srcOrd="3" destOrd="0" presId="urn:microsoft.com/office/officeart/2005/8/layout/target1"/>
    <dgm:cxn modelId="{9119A8F8-C4D7-4CB1-ADCC-247BA8A11C3F}" type="presParOf" srcId="{AA67F66C-F4E3-4AE3-9C55-A9DF49CFA6B2}" destId="{B736C755-26C8-4FEA-91D7-F8104FF77E82}" srcOrd="4" destOrd="0" presId="urn:microsoft.com/office/officeart/2005/8/layout/target1"/>
    <dgm:cxn modelId="{AB7B26BB-FA0F-4B15-9972-C2ED1299BABD}" type="presParOf" srcId="{AA67F66C-F4E3-4AE3-9C55-A9DF49CFA6B2}" destId="{CEA4BEA9-01EB-4151-A2FD-98FDADE4D4C5}" srcOrd="5" destOrd="0" presId="urn:microsoft.com/office/officeart/2005/8/layout/target1"/>
    <dgm:cxn modelId="{86CEC976-B26C-4683-8723-933A6372766F}" type="presOf" srcId="{3929B1E1-4BC4-4C73-ABE8-27CEF96A3652}" destId="{CEA4BEA9-01EB-4151-A2FD-98FDADE4D4C5}" srcOrd="0" destOrd="0" presId="urn:microsoft.com/office/officeart/2005/8/layout/target1"/>
    <dgm:cxn modelId="{DEA0C190-C77A-4B42-A43C-5EEB9DD04109}" type="presOf" srcId="{99E0600D-9954-43F4-8926-13B8777FAAA1}" destId="{CEA4BEA9-01EB-4151-A2FD-98FDADE4D4C5}" srcOrd="0" destOrd="1" presId="urn:microsoft.com/office/officeart/2005/8/layout/target1"/>
    <dgm:cxn modelId="{9F7F28DE-16B0-4C37-B4E6-563975668F55}" type="presOf" srcId="{0791135C-9DAB-47F6-BE9C-A3E56A2DDA50}" destId="{CEA4BEA9-01EB-4151-A2FD-98FDADE4D4C5}" srcOrd="0" destOrd="2" presId="urn:microsoft.com/office/officeart/2005/8/layout/target1"/>
    <dgm:cxn modelId="{B7DB2D3D-7E60-4666-8DD9-B99B54713CB8}" type="presParOf" srcId="{AA67F66C-F4E3-4AE3-9C55-A9DF49CFA6B2}" destId="{ED3D34C2-9BDC-4865-B076-019F361ABD54}" srcOrd="6" destOrd="0" presId="urn:microsoft.com/office/officeart/2005/8/layout/target1"/>
    <dgm:cxn modelId="{CF333B97-6BA2-4E89-94CF-D495C29B8D62}" type="presParOf" srcId="{AA67F66C-F4E3-4AE3-9C55-A9DF49CFA6B2}" destId="{6EAB163B-9BDD-4B30-AF27-57BCEF47A7CE}" srcOrd="7" destOrd="0" presId="urn:microsoft.com/office/officeart/2005/8/layout/target1"/>
    <dgm:cxn modelId="{B62BD277-F76A-45CF-BD05-9FC7ED7D0EFD}" type="presParOf" srcId="{AA67F66C-F4E3-4AE3-9C55-A9DF49CFA6B2}" destId="{62624312-B6AB-4491-B341-2BB3F078D684}" srcOrd="8" destOrd="0" presId="urn:microsoft.com/office/officeart/2005/8/layout/target1"/>
    <dgm:cxn modelId="{C49D39E2-6C54-4D22-AC9F-9C6FD8F9A212}" type="presParOf" srcId="{AA67F66C-F4E3-4AE3-9C55-A9DF49CFA6B2}" destId="{F4B3DB09-8D8A-4833-A3A0-C8C2FB6EE995}" srcOrd="9" destOrd="0" presId="urn:microsoft.com/office/officeart/2005/8/layout/target1"/>
    <dgm:cxn modelId="{73EB082B-19CE-42D1-8BFB-BC8E66E8289C}" type="presOf" srcId="{60CDF8D0-D4FC-4467-A51E-79C5A58B0B2C}" destId="{F4B3DB09-8D8A-4833-A3A0-C8C2FB6EE995}" srcOrd="0" destOrd="0" presId="urn:microsoft.com/office/officeart/2005/8/layout/target1"/>
    <dgm:cxn modelId="{24A01454-2144-4F3A-97F6-E49280C66013}" type="presOf" srcId="{50629C12-7464-4473-ADEF-1A284F8A9957}" destId="{F4B3DB09-8D8A-4833-A3A0-C8C2FB6EE995}" srcOrd="0" destOrd="1" presId="urn:microsoft.com/office/officeart/2005/8/layout/target1"/>
    <dgm:cxn modelId="{C099A659-F5DC-4C38-BE2D-7E5BA915D97F}" type="presParOf" srcId="{AA67F66C-F4E3-4AE3-9C55-A9DF49CFA6B2}" destId="{A0324D28-E700-487E-A5A5-E2FB1D5914A7}" srcOrd="10" destOrd="0" presId="urn:microsoft.com/office/officeart/2005/8/layout/target1"/>
    <dgm:cxn modelId="{2DF89F94-6C97-45DD-BAF7-294E4769ABD5}" type="presParOf" srcId="{AA67F66C-F4E3-4AE3-9C55-A9DF49CFA6B2}" destId="{822C1557-A7EF-4D85-AEDD-F484CC850E4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main"/>
    </a:ext>
  </dgm:extLst>
</dgm:dataModel>
</file>

<file path=ppt/diagrams/drawing1.xml><?xml version="1.0" encoding="utf-8"?>
<dsp:drawing xmlns:a="http://schemas.openxmlformats.org/drawingml/2006/main" xmlns:r="http://schemas.openxmlformats.org/officeDocument/2006/relationships" xmlns:dsp="http://schemas.microsoft.com/office/drawing/2008/diagram">
  <dsp:spTree>
    <dsp:nvGrpSpPr>
      <dsp:cNvPr id="11" name=""/>
      <dsp:cNvGrpSpPr/>
    </dsp:nvGrpSpPr>
    <dsp:grpSpPr/>
    <dsp:sp modelId="{62624312-B6AB-4491-B341-2BB3F078D684}">
      <dsp:nvSpPr>
        <dsp:cNvPr id="12" name=""/>
        <dsp:cNvSpPr/>
      </dsp:nvSpPr>
      <dsp:spPr>
        <a:xfrm>
          <a:off x="0" y="1224756"/>
          <a:ext cx="2852737" cy="2852737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60000"/>
                <a:satMod val="160000"/>
              </a:schemeClr>
            </a:gs>
            <a:gs pos="46000">
              <a:schemeClr val="accent2">
                <a:hueOff val="-1455363"/>
                <a:satOff val="-83928"/>
                <a:lumOff val="8628"/>
                <a:alphaOff val="0"/>
                <a:tint val="86000"/>
                <a:satMod val="16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/>
        <a:lstStyle/>
        <a:p/>
      </dsp:txBody>
    </dsp:sp>
    <dsp:sp modelId="{B736C755-26C8-4FEA-91D7-F8104FF77E82}">
      <dsp:nvSpPr>
        <dsp:cNvPr id="13" name=""/>
        <dsp:cNvSpPr/>
      </dsp:nvSpPr>
      <dsp:spPr>
        <a:xfrm>
          <a:off x="570547" y="1795304"/>
          <a:ext cx="1711642" cy="1711642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60000"/>
                <a:satMod val="16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tint val="86000"/>
                <a:satMod val="16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/>
        <a:lstStyle/>
        <a:p/>
      </dsp:txBody>
    </dsp:sp>
    <dsp:sp modelId="{CBC7FCC3-4508-4A2C-A699-80B56AC4DB56}">
      <dsp:nvSpPr>
        <dsp:cNvPr id="14" name=""/>
        <dsp:cNvSpPr/>
      </dsp:nvSpPr>
      <dsp:spPr>
        <a:xfrm>
          <a:off x="1141094" y="2365851"/>
          <a:ext cx="570547" cy="5705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/>
        <a:lstStyle/>
        <a:p/>
      </dsp:txBody>
    </dsp:sp>
    <dsp:sp modelId="{721C4484-2C4E-47CE-9E3D-C44F02A7E166}">
      <dsp:nvSpPr>
        <dsp:cNvPr id="15" name=""/>
        <dsp:cNvSpPr/>
      </dsp:nvSpPr>
      <dsp:spPr>
        <a:xfrm>
          <a:off x="3328193" y="273844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Group A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Task 1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Task 2</a:t>
          </a:r>
          <a:endParaRPr lang="en-US" sz="1400" kern="1200"/>
        </a:p>
      </dsp:txBody>
      <dsp:txXfrm>
        <a:off x="3328193" y="273844"/>
        <a:ext cx="1426368" cy="832048"/>
      </dsp:txXfrm>
    </dsp:sp>
    <dsp:sp modelId="{BD57CE74-1890-43D3-8AF8-CC63CCCAD27B}">
      <dsp:nvSpPr>
        <dsp:cNvPr id="16" name=""/>
        <dsp:cNvSpPr/>
      </dsp:nvSpPr>
      <dsp:spPr>
        <a:xfrm>
          <a:off x="2971601" y="689868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/>
        <a:lstStyle/>
        <a:p/>
      </dsp:txBody>
    </dsp:sp>
    <dsp:sp modelId="{47E073D5-28F9-48F7-9EE3-CD1ABC58D94E}">
      <dsp:nvSpPr>
        <dsp:cNvPr id="17" name=""/>
        <dsp:cNvSpPr/>
      </dsp:nvSpPr>
      <dsp:spPr>
        <a:xfrm rot="5400000">
          <a:off x="1217881" y="898831"/>
          <a:ext cx="1960781" cy="154380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/>
        <a:lstStyle/>
        <a:p/>
      </dsp:txBody>
    </dsp:sp>
    <dsp:sp modelId="{CEA4BEA9-01EB-4151-A2FD-98FDADE4D4C5}">
      <dsp:nvSpPr>
        <dsp:cNvPr id="18" name=""/>
        <dsp:cNvSpPr/>
      </dsp:nvSpPr>
      <dsp:spPr>
        <a:xfrm>
          <a:off x="3328193" y="1105892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Group B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Task 1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Task 2</a:t>
          </a:r>
          <a:endParaRPr lang="en-US" sz="1400" kern="1200"/>
        </a:p>
      </dsp:txBody>
      <dsp:txXfrm>
        <a:off x="3328193" y="1105892"/>
        <a:ext cx="1426368" cy="832048"/>
      </dsp:txXfrm>
    </dsp:sp>
    <dsp:sp modelId="{ED3D34C2-9BDC-4865-B076-019F361ABD54}">
      <dsp:nvSpPr>
        <dsp:cNvPr id="19" name=""/>
        <dsp:cNvSpPr/>
      </dsp:nvSpPr>
      <dsp:spPr>
        <a:xfrm>
          <a:off x="2971601" y="1521916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/>
        <a:lstStyle/>
        <a:p/>
      </dsp:txBody>
    </dsp:sp>
    <dsp:sp modelId="{6EAB163B-9BDD-4B30-AF27-57BCEF47A7CE}">
      <dsp:nvSpPr>
        <dsp:cNvPr id="20" name=""/>
        <dsp:cNvSpPr/>
      </dsp:nvSpPr>
      <dsp:spPr>
        <a:xfrm rot="5400000">
          <a:off x="1638754" y="1717899"/>
          <a:ext cx="1527926" cy="113491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/>
        <a:lstStyle/>
        <a:p/>
      </dsp:txBody>
    </dsp:sp>
    <dsp:sp modelId="{F4B3DB09-8D8A-4833-A3A0-C8C2FB6EE995}">
      <dsp:nvSpPr>
        <dsp:cNvPr id="21" name=""/>
        <dsp:cNvSpPr/>
      </dsp:nvSpPr>
      <dsp:spPr>
        <a:xfrm>
          <a:off x="3328193" y="1937940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Group C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Task 1</a:t>
          </a:r>
          <a:endParaRPr lang="en-US" sz="1400" kern="1200"/>
        </a:p>
      </dsp:txBody>
      <dsp:txXfrm>
        <a:off x="3328193" y="1937940"/>
        <a:ext cx="1426368" cy="832048"/>
      </dsp:txXfrm>
    </dsp:sp>
    <dsp:sp modelId="{A0324D28-E700-487E-A5A5-E2FB1D5914A7}">
      <dsp:nvSpPr>
        <dsp:cNvPr id="22" name=""/>
        <dsp:cNvSpPr/>
      </dsp:nvSpPr>
      <dsp:spPr>
        <a:xfrm>
          <a:off x="2971601" y="2353965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/>
        <a:lstStyle/>
        <a:p/>
      </dsp:txBody>
    </dsp:sp>
    <dsp:sp modelId="{822C1557-A7EF-4D85-AEDD-F484CC850E49}">
      <dsp:nvSpPr>
        <dsp:cNvPr id="23" name=""/>
        <dsp:cNvSpPr/>
      </dsp:nvSpPr>
      <dsp:spPr>
        <a:xfrm rot="5400000">
          <a:off x="2060151" y="2536302"/>
          <a:ext cx="1091647" cy="72602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/>
        <a:lstStyle/>
        <a:p/>
      </dsp:txBody>
    </dsp:sp>
  </dsp:spTree>
</dsp:drawing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/>
        </dgm:ruleLst>
      </dgm:layoutNode>
      <dgm:layoutNode name="line1" styleLbl="callout">
        <dgm:alg type="sp"/>
        <dgm:shape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rot="90" type="line" r:blip="">
              <dgm:adjLst/>
            </dgm:shape>
          </dgm:if>
          <dgm:else name="Name34">
            <dgm:shape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/>
        </dgm:ruleLst>
      </dgm:layoutNode>
      <dgm:layoutNode name="line2" styleLbl="callout">
        <dgm:alg type="sp"/>
        <dgm:shape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rot="90" type="line" r:blip="">
              <dgm:adjLst/>
            </dgm:shape>
          </dgm:if>
          <dgm:else name="Name50">
            <dgm:shape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/>
        </dgm:ruleLst>
      </dgm:layoutNode>
      <dgm:layoutNode name="line3" styleLbl="callout">
        <dgm:alg type="sp"/>
        <dgm:shape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rot="90" type="line" r:blip="">
              <dgm:adjLst/>
            </dgm:shape>
          </dgm:if>
          <dgm:else name="Name66">
            <dgm:shape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/>
        </dgm:ruleLst>
      </dgm:layoutNode>
      <dgm:layoutNode name="line4" styleLbl="callout">
        <dgm:alg type="sp"/>
        <dgm:shape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rot="90" type="line" r:blip="">
              <dgm:adjLst/>
            </dgm:shape>
          </dgm:if>
          <dgm:else name="Name82">
            <dgm:shape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/>
        </dgm:ruleLst>
      </dgm:layoutNode>
      <dgm:layoutNode name="line5" styleLbl="callout">
        <dgm:alg type="sp"/>
        <dgm:shape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rot="90" type="line" r:blip="">
              <dgm:adjLst/>
            </dgm:shape>
          </dgm:if>
          <dgm:else name="Name98">
            <dgm:shape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png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image" Target="../media/image1.jpeg" /><Relationship Id="rId5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 bwMode="ltGray">
      <p:bgPr>
        <a:blipFill dpi="0" rotWithShape="1">
          <a:blip r:embed="rId4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eg" /><Relationship Id="rId3" Type="http://schemas.openxmlformats.org/officeDocument/2006/relationships/image" Target="../media/image6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8.png" /><Relationship Id="rId4" Type="http://schemas.openxmlformats.org/officeDocument/2006/relationships/vmlDrawing" Target="../drawings/vmlDrawing1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eg" /><Relationship Id="rId3" Type="http://schemas.openxmlformats.org/officeDocument/2006/relationships/image" Target="../media/image10.jpe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microsoft.com/office/2007/relationships/diagramDrawing" Target="../diagrams/drawing1.xml" /><Relationship Id="rId3" Type="http://schemas.openxmlformats.org/officeDocument/2006/relationships/diagramData" Target="../diagrams/data1.xml" /><Relationship Id="rId4" Type="http://schemas.openxmlformats.org/officeDocument/2006/relationships/diagramLayout" Target="../diagrams/layout1.xml" /><Relationship Id="rId5" Type="http://schemas.openxmlformats.org/officeDocument/2006/relationships/diagramQuickStyle" Target="../diagrams/quickStyle1.xml" /><Relationship Id="rId6" Type="http://schemas.openxmlformats.org/officeDocument/2006/relationships/diagramColors" Target="../diagrams/colors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Pertemuan 4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PERULANGAN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sv-SE" altLang="en-US"/>
              <a:t>Pernyataan goto</a:t>
            </a:r>
            <a:r>
              <a:rPr lang="en-US" altLang="en-US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5935" y="1435346"/>
            <a:ext cx="7272338" cy="439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en-US" smtClean="0"/>
              <a:t>Digunakan untuk melompat/ mengarahkan eksekusi dari suatu proses ke bagian proses lain yang diawali dengan suatu label di dalam suatu program.</a:t>
            </a:r>
            <a:r>
              <a:rPr lang="en-US" altLang="en-US" smtClean="0"/>
              <a:t> </a:t>
            </a:r>
          </a:p>
          <a:p>
            <a:r>
              <a:rPr lang="en-US" altLang="en-US" smtClean="0"/>
              <a:t>Contoh:</a:t>
            </a:r>
            <a:endParaRPr lang="sv-SE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sv-SE" altLang="en-US" smtClean="0"/>
              <a:t>		</a:t>
            </a:r>
            <a:r>
              <a:rPr lang="sv-SE" altLang="en-US" smtClean="0">
                <a:solidFill>
                  <a:schemeClr val="hlink"/>
                </a:solidFill>
              </a:rPr>
              <a:t>goto </a:t>
            </a:r>
            <a:r>
              <a:rPr lang="sv-SE" altLang="en-US" smtClean="0">
                <a:solidFill>
                  <a:srgbClr val="006600"/>
                </a:solidFill>
              </a:rPr>
              <a:t>nama_label</a:t>
            </a:r>
            <a:r>
              <a:rPr lang="sv-SE" altLang="en-US" smtClean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altLang="en-US" smtClean="0"/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altLang="en-US" smtClean="0"/>
              <a:t>		</a:t>
            </a:r>
            <a:r>
              <a:rPr lang="sv-SE" altLang="en-US" smtClean="0">
                <a:solidFill>
                  <a:srgbClr val="006600"/>
                </a:solidFill>
              </a:rPr>
              <a:t>label</a:t>
            </a:r>
            <a:r>
              <a:rPr lang="sv-SE" altLang="en-US" smtClean="0"/>
              <a:t>: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sv-SE" altLang="en-US"/>
              <a:t>Pernyataan exit</a:t>
            </a:r>
            <a:r>
              <a:rPr lang="en-US" altLang="en-US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5636" y="1525498"/>
            <a:ext cx="7272338" cy="439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en-US" smtClean="0"/>
              <a:t>Pernyataan exit digunakan untuk keluar dari perulangan for, while ataupun do-while. Didefinisikan dalam header file </a:t>
            </a:r>
            <a:r>
              <a:rPr lang="sv-SE" altLang="en-US" smtClean="0">
                <a:solidFill>
                  <a:schemeClr val="hlink"/>
                </a:solidFill>
              </a:rPr>
              <a:t>stdlib.h.</a:t>
            </a:r>
            <a:r>
              <a:rPr lang="sv-SE" altLang="en-US" smtClean="0"/>
              <a:t> </a:t>
            </a:r>
          </a:p>
          <a:p>
            <a:r>
              <a:rPr lang="sv-SE" altLang="en-US" smtClean="0"/>
              <a:t>Bentuk umum penulisannya:  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altLang="en-US" b="1" smtClean="0"/>
              <a:t>		</a:t>
            </a:r>
            <a:r>
              <a:rPr lang="sv-SE" altLang="en-US" smtClean="0">
                <a:solidFill>
                  <a:schemeClr val="hlink"/>
                </a:solidFill>
              </a:rPr>
              <a:t>exit();</a:t>
            </a:r>
            <a:endParaRPr lang="en-US" alt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5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err="1"/>
              <a:t>Contoh Program dengan Statemen exit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62238" y="1528316"/>
            <a:ext cx="7566025" cy="4506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000" smtClean="0"/>
              <a:t>/*Pemakaian exit() untuk menghentikan eksekusi program. Program akan menerima sebarang karakter yang diinput, sampai ditekan tombol ’X’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000" smtClean="0"/>
              <a:t>#include &lt;stdio.h&gt;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000" smtClean="0"/>
              <a:t>#include &lt;stdlib.h&gt;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000" smtClean="0"/>
              <a:t>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000" smtClean="0"/>
              <a:t>{  char kar;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000" smtClean="0"/>
              <a:t>   printf("Input sebarang karakter ”);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000" smtClean="0"/>
              <a:t>   printf(” Tekanlah X untuk menghentikan program.\n");</a:t>
            </a:r>
            <a:endParaRPr lang="en-US" altLang="en-US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for ( ; ;)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	{  while ((kar = getchar()) == 'X')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	   </a:t>
            </a:r>
            <a:r>
              <a:rPr lang="sv-SE" altLang="en-US" sz="2000" smtClean="0"/>
              <a:t>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000" smtClean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000" smtClean="0"/>
              <a:t>}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99803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1935006"/>
          </a:xfrm>
        </p:spPr>
        <p:txBody>
          <a:bodyPr/>
          <a:lstStyle/>
          <a:p>
            <a:pPr>
              <a:buNone/>
            </a:pPr>
            <a:r>
              <a:rPr lang="en-US" altLang="en-US" sz="3200" err="1">
                <a:solidFill>
                  <a:srgbClr val="7030A0"/>
                </a:solidFill>
              </a:rPr>
              <a:t>Contoh Kasus :</a:t>
            </a:r>
          </a:p>
          <a:p>
            <a:pPr>
              <a:buNone/>
            </a:pPr>
            <a:r>
              <a:rPr lang="en-US" altLang="en-US" err="1">
                <a:solidFill>
                  <a:srgbClr val="7030A0"/>
                </a:solidFill>
              </a:rPr>
              <a:t>Sebuah perusahaan yang mempekerjakan 7 orang pegawai,ingin mengulang perhitungan gaji kotor dan gaji bersih sebanyak 7 kali, satu untuk masing-masing pegawai.</a:t>
            </a:r>
          </a:p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7030A0"/>
                </a:solidFill>
              </a:rPr>
              <a:t>5.1 Perulangan dalam Program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6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Solusi dengan perulangan While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27" y="1690688"/>
            <a:ext cx="9656942" cy="46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5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6674" y="236336"/>
            <a:ext cx="9029700" cy="729579"/>
          </a:xfrm>
        </p:spPr>
        <p:txBody>
          <a:bodyPr>
            <a:normAutofit/>
          </a:bodyPr>
          <a:lstStyle/>
          <a:p>
            <a:r>
              <a:rPr lang="en-US" altLang="en-US" sz="3600" err="1">
                <a:solidFill>
                  <a:srgbClr val="7030A0"/>
                </a:solidFill>
              </a:rPr>
              <a:t>Perbandingan Macam-Macam Perulangan</a:t>
            </a:r>
            <a:endParaRPr lang="en-US" sz="3600">
              <a:solidFill>
                <a:srgbClr val="7030A0"/>
              </a:solidFill>
            </a:endParaRPr>
          </a:p>
        </p:txBody>
      </p:sp>
      <p:graphicFrame>
        <p:nvGraphicFramePr>
          <p:cNvPr id="4" name="Group 131"/>
          <p:cNvGraphicFramePr/>
          <p:nvPr>
            <p:extLst>
              <p:ext uri="{D42A27DB-BD31-4B8C-83A1-F6EECF244321}">
                <p14:modId xmlns:p14="http://schemas.microsoft.com/office/powerpoint/2010/main" val="3783519349"/>
              </p:ext>
            </p:extLst>
          </p:nvPr>
        </p:nvGraphicFramePr>
        <p:xfrm>
          <a:off x="2156674" y="965915"/>
          <a:ext cx="8229600" cy="573615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43200"/>
                <a:gridCol w="2743200"/>
                <a:gridCol w="2743200"/>
              </a:tblGrid>
              <a:tr h="646041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Macam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Struktur Implementasi 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308"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Counting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Kita dapat menentukan jumlah perulangan yang akan kita butuhkan untuk menyelesaikan soal sebelum eksekusi perulangan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While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For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682"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Sentinel-controlled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Masukan sejumlah data berapapun panjangnya yang diakhiri dengan nilai tertentu.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While.for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69"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Endfile-controlled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Masukan berupa data tunggal berapapun panjangnya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While,for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69"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Input validation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Masukan interaktif yang diulang sampai nilai tertentu dalam range dimasukkan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Do-while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69"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General Conditional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Pengulangan proses data sampai keadaan tertentu terpenuhi.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While.for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13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5915" y="365125"/>
            <a:ext cx="10387885" cy="13255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7030A0"/>
                </a:solidFill>
              </a:rPr>
              <a:t>5.2 Counting Loop dan pernyataan WHILE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6069" y="1762390"/>
            <a:ext cx="9955368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err="1">
                <a:solidFill>
                  <a:srgbClr val="7030A0"/>
                </a:solidFill>
              </a:rPr>
              <a:t>Perulangan yang ditunjukkan di bawah disebut counting loop karena pengulangannya diatur oleh variabel kontrol yang nilainya menyatakan </a:t>
            </a:r>
            <a:r>
              <a:rPr lang="en-US" altLang="en-US" sz="2400" err="1" smtClean="0">
                <a:solidFill>
                  <a:srgbClr val="7030A0"/>
                </a:solidFill>
              </a:rPr>
              <a:t>sebuah </a:t>
            </a:r>
            <a:r>
              <a:rPr lang="en-US" altLang="en-US" sz="2400" err="1">
                <a:solidFill>
                  <a:srgbClr val="7030A0"/>
                </a:solidFill>
              </a:rPr>
              <a:t>perhitungan.</a:t>
            </a:r>
          </a:p>
          <a:p>
            <a:pPr>
              <a:lnSpc>
                <a:spcPct val="90000"/>
              </a:lnSpc>
            </a:pPr>
            <a:endParaRPr lang="en-US" altLang="en-US" sz="240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err="1" smtClean="0">
                <a:solidFill>
                  <a:srgbClr val="7030A0"/>
                </a:solidFill>
              </a:rPr>
              <a:t>Sebuah </a:t>
            </a:r>
            <a:r>
              <a:rPr lang="en-US" altLang="en-US" sz="2400">
                <a:solidFill>
                  <a:srgbClr val="7030A0"/>
                </a:solidFill>
              </a:rPr>
              <a:t>counting loop akan mengikuti format umum di bawah ini :</a:t>
            </a:r>
          </a:p>
          <a:p>
            <a:pPr algn="ctr">
              <a:lnSpc>
                <a:spcPct val="90000"/>
              </a:lnSpc>
            </a:pPr>
            <a:endParaRPr lang="en-US" altLang="en-US" sz="2400" i="1" smtClean="0">
              <a:solidFill>
                <a:srgbClr val="7030A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i="1" err="1" smtClean="0">
                <a:solidFill>
                  <a:srgbClr val="7030A0"/>
                </a:solidFill>
              </a:rPr>
              <a:t>Menentukan </a:t>
            </a:r>
            <a:r>
              <a:rPr lang="en-US" altLang="en-US" sz="2400" i="1" err="1">
                <a:solidFill>
                  <a:srgbClr val="7030A0"/>
                </a:solidFill>
              </a:rPr>
              <a:t>nilai variabel kontrol = 0</a:t>
            </a:r>
          </a:p>
          <a:p>
            <a:pPr algn="ctr">
              <a:lnSpc>
                <a:spcPct val="90000"/>
              </a:lnSpc>
            </a:pPr>
            <a:r>
              <a:rPr lang="en-US" altLang="en-US" sz="2400" i="1" err="1">
                <a:solidFill>
                  <a:srgbClr val="7030A0"/>
                </a:solidFill>
              </a:rPr>
              <a:t>Variabel kontrol &lt; nilai akhir</a:t>
            </a:r>
            <a:endParaRPr lang="en-US" altLang="en-US" sz="2400" i="1">
              <a:solidFill>
                <a:srgbClr val="7030A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i="1">
                <a:solidFill>
                  <a:srgbClr val="7030A0"/>
                </a:solidFill>
              </a:rPr>
              <a:t>…</a:t>
            </a:r>
          </a:p>
          <a:p>
            <a:pPr algn="ctr">
              <a:lnSpc>
                <a:spcPct val="90000"/>
              </a:lnSpc>
            </a:pPr>
            <a:r>
              <a:rPr lang="en-US" altLang="en-US" sz="2400" i="1" err="1">
                <a:solidFill>
                  <a:srgbClr val="7030A0"/>
                </a:solidFill>
              </a:rPr>
              <a:t>Variabel kontrol + 1</a:t>
            </a:r>
          </a:p>
          <a:p>
            <a:pPr>
              <a:lnSpc>
                <a:spcPct val="90000"/>
              </a:lnSpc>
            </a:pPr>
            <a:endParaRPr lang="en-US" altLang="en-US" sz="240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rgbClr val="7030A0"/>
                </a:solidFill>
              </a:rPr>
              <a:t>Kita </a:t>
            </a:r>
            <a:r>
              <a:rPr lang="en-US" altLang="en-US" sz="2400" err="1">
                <a:solidFill>
                  <a:srgbClr val="7030A0"/>
                </a:solidFill>
              </a:rPr>
              <a:t>menggunakan counting loop ketika kita bisa menentukan terlebih dahulu  berapa perulangan yang kita butuhkan untuk menyelesaikan masalah. Jumlah ini kemudian yang akan menjadi nilai akhir.  </a:t>
            </a:r>
          </a:p>
        </p:txBody>
      </p:sp>
    </p:spTree>
    <p:extLst>
      <p:ext uri="{BB962C8B-B14F-4D97-AF65-F5344CB8AC3E}">
        <p14:creationId xmlns:p14="http://schemas.microsoft.com/office/powerpoint/2010/main" val="417314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Pernyataan While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71029" y="1292876"/>
            <a:ext cx="36873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Program disamping menunjukkan </a:t>
            </a:r>
            <a:r>
              <a:rPr lang="en-US" sz="2000" err="1"/>
              <a:t>sebuah kerangka program yang menghitung dan menampilkan gaji kotor untuk 7 orang pegawai. Isi perulangannya yaitu gabungan pernyataan yang dimulai di baris </a:t>
            </a:r>
            <a:r>
              <a:rPr lang="en-US" sz="2000" smtClean="0"/>
              <a:t>ke-12. </a:t>
            </a:r>
            <a:r>
              <a:rPr lang="en-US" sz="2000"/>
              <a:t>Isi perulangannya meminta masukan daftar gaji pegawai-pegawai, menghitungnya, dan menampilkan gaji pegawai tersebut. Setelah tujuh gaji mingguan ditampilkan, program menampilkan pesan “ Semua pegawai sudah diproses</a:t>
            </a: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35" y="1417397"/>
            <a:ext cx="6091932" cy="47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65550" y="375633"/>
            <a:ext cx="8229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smtClean="0">
                <a:solidFill>
                  <a:srgbClr val="7030A0"/>
                </a:solidFill>
              </a:rPr>
              <a:t>#</a:t>
            </a:r>
            <a:r>
              <a:rPr lang="en-US" altLang="en-US" sz="2000" b="1" smtClean="0">
                <a:solidFill>
                  <a:srgbClr val="7030A0"/>
                </a:solidFill>
              </a:rPr>
              <a:t>include&lt;stdio.h&gt;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</a:rPr>
              <a:t> </a:t>
            </a:r>
            <a:r>
              <a:rPr lang="en-US" altLang="en-US" sz="2000" b="1" smtClean="0">
                <a:solidFill>
                  <a:srgbClr val="7030A0"/>
                </a:solidFill>
              </a:rPr>
              <a:t>void</a:t>
            </a:r>
            <a:r>
              <a:rPr lang="en-US" altLang="en-US" sz="2000" smtClean="0">
                <a:solidFill>
                  <a:srgbClr val="7030A0"/>
                </a:solidFill>
              </a:rPr>
              <a:t> main()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</a:rPr>
              <a:t> {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</a:rPr>
              <a:t> </a:t>
            </a:r>
            <a:r>
              <a:rPr lang="en-US" altLang="en-US" sz="2000" b="1" err="1" smtClean="0">
                <a:solidFill>
                  <a:srgbClr val="7030A0"/>
                </a:solidFill>
              </a:rPr>
              <a:t>int </a:t>
            </a:r>
            <a:r>
              <a:rPr lang="en-US" altLang="en-US" sz="2000" err="1" smtClean="0">
                <a:solidFill>
                  <a:srgbClr val="7030A0"/>
                </a:solidFill>
              </a:rPr>
              <a:t>juml_peg,jam;         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</a:rPr>
              <a:t> </a:t>
            </a:r>
            <a:r>
              <a:rPr lang="en-US" altLang="en-US" sz="2000" b="1" smtClean="0">
                <a:solidFill>
                  <a:srgbClr val="7030A0"/>
                </a:solidFill>
              </a:rPr>
              <a:t>float</a:t>
            </a:r>
            <a:r>
              <a:rPr lang="en-US" altLang="en-US" sz="2000" smtClean="0">
                <a:solidFill>
                  <a:srgbClr val="7030A0"/>
                </a:solidFill>
              </a:rPr>
              <a:t> perjam,gaji;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Juml_peg=0;                            ====</a:t>
            </a:r>
            <a:r>
              <a:rPr lang="en-US" altLang="en-US" sz="2000" smtClean="0">
                <a:solidFill>
                  <a:srgbClr val="7030A0"/>
                </a:solidFill>
                <a:sym typeface="Wingdings" panose="05000000000000000000" pitchFamily="2" charset="2"/>
              </a:rPr>
              <a:t> membuat nilai awal juml_peg=0</a:t>
            </a:r>
            <a:endParaRPr lang="en-US" altLang="en-US" sz="200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</a:rPr>
              <a:t>while (juml_peg&lt;7)	 ====</a:t>
            </a:r>
            <a:r>
              <a:rPr lang="en-US" altLang="en-US" sz="2000" smtClean="0">
                <a:solidFill>
                  <a:srgbClr val="7030A0"/>
                </a:solidFill>
                <a:sym typeface="Wingdings" panose="05000000000000000000" pitchFamily="2" charset="2"/>
              </a:rPr>
              <a:t> syarat : ketika juml_peg masih &lt;7 </a:t>
            </a:r>
            <a:endParaRPr lang="en-US" altLang="en-US" sz="200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</a:rPr>
              <a:t>{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printf(“Jumlah jam kerja=  ");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scanf("%d",&amp;jam);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printf(“Gaji per jam=  “);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scanf("%f",&amp;perjam);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gaji=jam*perjam;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printf(“Gaji yang Anda terima Rp%6.2f\n",gaji);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juml_peg=juml_peg+1; ====</a:t>
            </a:r>
            <a:r>
              <a:rPr lang="en-US" altLang="en-US" sz="2000" smtClean="0">
                <a:solidFill>
                  <a:srgbClr val="7030A0"/>
                </a:solidFill>
                <a:sym typeface="Wingdings" panose="05000000000000000000" pitchFamily="2" charset="2"/>
              </a:rPr>
              <a:t> membuat nilai juml_peg bertambah</a:t>
            </a:r>
            <a:endParaRPr lang="en-US" altLang="en-US" sz="200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</a:rPr>
              <a:t>}					</a:t>
            </a:r>
            <a:r>
              <a:rPr lang="en-US" altLang="en-US" sz="1800" smtClean="0">
                <a:solidFill>
                  <a:srgbClr val="7030A0"/>
                </a:solidFill>
              </a:rPr>
              <a:t>program kemudian kembali ke line 9 krn 				juml_peg masih&lt;7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printf("\nSemua sudah diproses");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355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693832" y="2926724"/>
            <a:ext cx="1676400" cy="1600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rgbClr val="7030A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7030A0"/>
                </a:solidFill>
              </a:rPr>
              <a:t>Juml_peg &lt;7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455832" y="1402724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rgbClr val="7030A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532032" y="716924"/>
            <a:ext cx="0" cy="68580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3532032" y="1555124"/>
            <a:ext cx="0" cy="137160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370232" y="3764924"/>
            <a:ext cx="42672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8637432" y="3764924"/>
            <a:ext cx="0" cy="38100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418232" y="4145924"/>
            <a:ext cx="2438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7030A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7030A0"/>
                </a:solidFill>
              </a:rPr>
              <a:t>Terima data</a:t>
            </a:r>
          </a:p>
          <a:p>
            <a:pPr algn="ctr" eaLnBrk="1" hangingPunct="1"/>
            <a:r>
              <a:rPr lang="en-US" altLang="en-US" sz="1600">
                <a:solidFill>
                  <a:srgbClr val="7030A0"/>
                </a:solidFill>
              </a:rPr>
              <a:t>Menghitung gaji</a:t>
            </a:r>
          </a:p>
          <a:p>
            <a:pPr algn="ctr" eaLnBrk="1" hangingPunct="1"/>
            <a:r>
              <a:rPr lang="en-US" altLang="en-US" sz="1600">
                <a:solidFill>
                  <a:srgbClr val="7030A0"/>
                </a:solidFill>
              </a:rPr>
              <a:t>Menampilkan gaji</a:t>
            </a:r>
          </a:p>
          <a:p>
            <a:pPr algn="ctr" eaLnBrk="1" hangingPunct="1"/>
            <a:r>
              <a:rPr lang="en-US" altLang="en-US" sz="1600">
                <a:solidFill>
                  <a:srgbClr val="7030A0"/>
                </a:solidFill>
              </a:rPr>
              <a:t>Menaikkan nilai juml_peg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8637432" y="5288924"/>
            <a:ext cx="0" cy="45720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8637432" y="5746124"/>
            <a:ext cx="16764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0313832" y="1402724"/>
            <a:ext cx="0" cy="434340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3608232" y="1402724"/>
            <a:ext cx="6705600" cy="7620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532032" y="4526924"/>
            <a:ext cx="0" cy="45720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906557" y="5096837"/>
            <a:ext cx="1911350" cy="3667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7030A0"/>
                </a:solidFill>
              </a:rPr>
              <a:t>Akhir perulangan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506757" y="3383924"/>
            <a:ext cx="768350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7030A0"/>
                </a:solidFill>
              </a:rPr>
              <a:t>benar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668557" y="4563437"/>
            <a:ext cx="730250" cy="3667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7030A0"/>
                </a:solidFill>
              </a:rPr>
              <a:t>salah</a:t>
            </a:r>
          </a:p>
        </p:txBody>
      </p:sp>
      <p:sp>
        <p:nvSpPr>
          <p:cNvPr id="19" name="WordArt 20"/>
          <p:cNvSpPr>
            <a:spLocks noChangeArrowheads="1" noChangeShapeType="1" noTextEdit="1"/>
          </p:cNvSpPr>
          <p:nvPr/>
        </p:nvSpPr>
        <p:spPr bwMode="auto">
          <a:xfrm>
            <a:off x="4817907" y="238249"/>
            <a:ext cx="3126077" cy="99703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12700">
                  <a:solidFill>
                    <a:srgbClr val="EAEAEA"/>
                  </a:solidFill>
                  <a:round/>
                </a:ln>
                <a:solidFill>
                  <a:srgbClr val="7030A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5690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Materi terdiri dari</a:t>
            </a:r>
            <a:endParaRPr lang="en-US"/>
          </a:p>
        </p:txBody>
      </p:sp>
      <p:sp>
        <p:nvSpPr>
          <p:cNvPr id="7" name="Content Placeholder 9"/>
          <p:cNvSpPr>
            <a:spLocks noGrp="1"/>
          </p:cNvSpPr>
          <p:nvPr>
            <p:ph sz="half" idx="1"/>
          </p:nvPr>
        </p:nvSpPr>
        <p:spPr>
          <a:xfrm>
            <a:off x="1569699" y="1429555"/>
            <a:ext cx="8772035" cy="4747408"/>
          </a:xfrm>
        </p:spPr>
        <p:txBody>
          <a:bodyPr>
            <a:normAutofit fontScale="92500" lnSpcReduction="20000"/>
          </a:bodyPr>
          <a:lstStyle/>
          <a:p>
            <a:r>
              <a:rPr lang="en-US" err="1"/>
              <a:t>Perulangan dalam program</a:t>
            </a:r>
          </a:p>
          <a:p>
            <a:r>
              <a:rPr lang="en-US"/>
              <a:t>Counting Loop Dan Pernyataan While</a:t>
            </a:r>
          </a:p>
          <a:p>
            <a:r>
              <a:rPr lang="en-US" err="1"/>
              <a:t>Menghitung Dalam  Perulangan</a:t>
            </a:r>
            <a:endParaRPr lang="en-US"/>
          </a:p>
          <a:p>
            <a:r>
              <a:rPr lang="en-US" err="1"/>
              <a:t>Pernyataan FOR</a:t>
            </a:r>
          </a:p>
          <a:p>
            <a:r>
              <a:rPr lang="en-US" err="1"/>
              <a:t>Perulangan Kondisional</a:t>
            </a:r>
            <a:endParaRPr lang="en-US"/>
          </a:p>
          <a:p>
            <a:r>
              <a:rPr lang="en-US" err="1"/>
              <a:t>Desain Perulangan</a:t>
            </a:r>
            <a:endParaRPr lang="en-US"/>
          </a:p>
          <a:p>
            <a:r>
              <a:rPr lang="en-US" err="1"/>
              <a:t>Perulangan Bersarang</a:t>
            </a:r>
            <a:endParaRPr lang="en-US"/>
          </a:p>
          <a:p>
            <a:r>
              <a:rPr lang="en-US" err="1"/>
              <a:t>Pernyataan do-while dan Perulangan Flag-Controlled</a:t>
            </a:r>
          </a:p>
          <a:p>
            <a:r>
              <a:rPr lang="en-US" err="1"/>
              <a:t>Ilustrasi Masalah</a:t>
            </a:r>
            <a:endParaRPr lang="en-US"/>
          </a:p>
          <a:p>
            <a:r>
              <a:rPr lang="en-US" err="1"/>
              <a:t>Bagaimana debug dan mengecek program</a:t>
            </a:r>
          </a:p>
          <a:p>
            <a:r>
              <a:rPr lang="en-US" err="1"/>
              <a:t>Kesalahan Umum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1367" y="522890"/>
            <a:ext cx="9029700" cy="716700"/>
          </a:xfrm>
        </p:spPr>
        <p:txBody>
          <a:bodyPr>
            <a:normAutofit fontScale="90000"/>
          </a:bodyPr>
          <a:lstStyle/>
          <a:p>
            <a:r>
              <a:rPr lang="en-US" err="1" smtClean="0"/>
              <a:t>Perbedaan </a:t>
            </a:r>
            <a:r>
              <a:rPr lang="en-US" altLang="en-US" smtClean="0"/>
              <a:t>IF dan While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8902" y="15054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/>
              <a:t>If (juml_peg &lt; 7) {</a:t>
            </a:r>
          </a:p>
          <a:p>
            <a:r>
              <a:rPr lang="en-US" altLang="en-US"/>
              <a:t>…</a:t>
            </a:r>
          </a:p>
          <a:p>
            <a:r>
              <a:rPr lang="en-US" altLang="en-US"/>
              <a:t>}</a:t>
            </a:r>
          </a:p>
          <a:p>
            <a:pPr algn="ctr"/>
            <a:r>
              <a:rPr lang="en-US" altLang="en-US"/>
              <a:t> dengan</a:t>
            </a:r>
            <a:endParaRPr lang="en-US" altLang="en-US"/>
          </a:p>
          <a:p>
            <a:r>
              <a:rPr lang="en-US" altLang="en-US"/>
              <a:t>while (juml_peg&lt;7)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88902" y="3248696"/>
            <a:ext cx="8229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err="1" smtClean="0">
                <a:solidFill>
                  <a:srgbClr val="7030A0"/>
                </a:solidFill>
              </a:rPr>
              <a:t>Dalam if, fungsi-fungsi setelah syarat yang diberikan akan dikerjakan hanya satu kali.</a:t>
            </a:r>
          </a:p>
          <a:p>
            <a:pPr>
              <a:buFontTx/>
              <a:buNone/>
            </a:pPr>
            <a:r>
              <a:rPr lang="en-US" altLang="en-US" err="1" smtClean="0">
                <a:solidFill>
                  <a:srgbClr val="7030A0"/>
                </a:solidFill>
              </a:rPr>
              <a:t>Dalam while, fungsi-fungsi dapat dijalankan lebih dari satu kali.</a:t>
            </a:r>
          </a:p>
        </p:txBody>
      </p:sp>
    </p:spTree>
    <p:extLst>
      <p:ext uri="{BB962C8B-B14F-4D97-AF65-F5344CB8AC3E}">
        <p14:creationId xmlns:p14="http://schemas.microsoft.com/office/powerpoint/2010/main" val="200191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" y="730810"/>
            <a:ext cx="55379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err="1">
                <a:solidFill>
                  <a:srgbClr val="7030A0"/>
                </a:solidFill>
              </a:rPr>
              <a:t>Variabel juml_peg merupakan variabel kontrol dalam </a:t>
            </a:r>
            <a:r>
              <a:rPr lang="en-US" altLang="en-US" sz="1600" b="1" smtClean="0">
                <a:solidFill>
                  <a:srgbClr val="7030A0"/>
                </a:solidFill>
              </a:rPr>
              <a:t>program perulangan </a:t>
            </a:r>
            <a:r>
              <a:rPr lang="en-US" altLang="en-US" sz="1600" b="1" err="1">
                <a:solidFill>
                  <a:srgbClr val="7030A0"/>
                </a:solidFill>
              </a:rPr>
              <a:t>tersebut </a:t>
            </a:r>
            <a:r>
              <a:rPr lang="en-US" altLang="en-US" sz="1600" b="1" err="1" smtClean="0">
                <a:solidFill>
                  <a:srgbClr val="7030A0"/>
                </a:solidFill>
              </a:rPr>
              <a:t>Karena </a:t>
            </a:r>
            <a:r>
              <a:rPr lang="en-US" altLang="en-US" sz="1600" b="1" err="1">
                <a:solidFill>
                  <a:srgbClr val="7030A0"/>
                </a:solidFill>
              </a:rPr>
              <a:t>nilainya menentukan apakah fungsi-fungsi di bawahnya masih dijalankan </a:t>
            </a:r>
            <a:r>
              <a:rPr lang="en-US" altLang="en-US" sz="1600" b="1" err="1" smtClean="0">
                <a:solidFill>
                  <a:srgbClr val="7030A0"/>
                </a:solidFill>
              </a:rPr>
              <a:t>atau </a:t>
            </a:r>
            <a:r>
              <a:rPr lang="en-US" altLang="en-US" sz="1600" b="1" err="1">
                <a:solidFill>
                  <a:srgbClr val="7030A0"/>
                </a:solidFill>
              </a:rPr>
              <a:t>tidak.</a:t>
            </a:r>
          </a:p>
          <a:p>
            <a:pPr eaLnBrk="1" hangingPunct="1"/>
            <a:r>
              <a:rPr lang="en-US" altLang="en-US" sz="1600" b="1" err="1">
                <a:solidFill>
                  <a:srgbClr val="7030A0"/>
                </a:solidFill>
              </a:rPr>
              <a:t>Sebuah variabel kontrol perulangan harus mengalami 3 tahap berikut ini 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600" b="1" err="1">
                <a:solidFill>
                  <a:srgbClr val="7030A0"/>
                </a:solidFill>
              </a:rPr>
              <a:t>Inisialisasi	</a:t>
            </a:r>
            <a:r>
              <a:rPr lang="en-US" altLang="en-US" sz="1600" b="1">
                <a:solidFill>
                  <a:srgbClr val="7030A0"/>
                </a:solidFill>
                <a:sym typeface="Wingdings" panose="05000000000000000000" pitchFamily="2" charset="2"/>
              </a:rPr>
              <a:t></a:t>
            </a:r>
            <a:r>
              <a:rPr lang="en-US" altLang="en-US" sz="1600" b="1">
                <a:solidFill>
                  <a:srgbClr val="7030A0"/>
                </a:solidFill>
              </a:rPr>
              <a:t> juml_peg ditentukan nilai awalnya yaitu 0</a:t>
            </a:r>
          </a:p>
          <a:p>
            <a:pPr eaLnBrk="1" hangingPunct="1">
              <a:buFontTx/>
              <a:buAutoNum type="arabicPeriod"/>
            </a:pPr>
            <a:r>
              <a:rPr lang="en-US" altLang="en-US" sz="1600" b="1" err="1">
                <a:solidFill>
                  <a:srgbClr val="7030A0"/>
                </a:solidFill>
              </a:rPr>
              <a:t>Uji      	</a:t>
            </a:r>
            <a:r>
              <a:rPr lang="en-US" altLang="en-US" sz="1600" b="1">
                <a:solidFill>
                  <a:srgbClr val="7030A0"/>
                </a:solidFill>
                <a:sym typeface="Wingdings" panose="05000000000000000000" pitchFamily="2" charset="2"/>
              </a:rPr>
              <a:t> juml_peg diuji nilainya sebelum perulangan dimulai </a:t>
            </a:r>
            <a:endParaRPr lang="en-US" altLang="en-US" sz="1600" b="1">
              <a:solidFill>
                <a:srgbClr val="7030A0"/>
              </a:solidFill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1600" b="1">
                <a:solidFill>
                  <a:srgbClr val="7030A0"/>
                </a:solidFill>
              </a:rPr>
              <a:t>Update	</a:t>
            </a:r>
            <a:r>
              <a:rPr lang="en-US" altLang="en-US" sz="1600" b="1">
                <a:solidFill>
                  <a:srgbClr val="7030A0"/>
                </a:solidFill>
                <a:sym typeface="Wingdings" panose="05000000000000000000" pitchFamily="2" charset="2"/>
              </a:rPr>
              <a:t> juml_peg diupdate nilainya (dlm prog ini ditambah satu)</a:t>
            </a:r>
            <a:endParaRPr lang="en-US" altLang="en-US" sz="1600" b="1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752" y="730810"/>
            <a:ext cx="5873840" cy="5355312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0898" y="3924918"/>
            <a:ext cx="53318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err="1">
                <a:solidFill>
                  <a:srgbClr val="7030A0"/>
                </a:solidFill>
              </a:rPr>
              <a:t>Tanpa tahap update sebuah perulangan akan dijalankan terus menerus oleh </a:t>
            </a:r>
          </a:p>
          <a:p>
            <a:pPr eaLnBrk="1" hangingPunct="1"/>
            <a:r>
              <a:rPr lang="en-US" altLang="en-US" err="1">
                <a:solidFill>
                  <a:srgbClr val="7030A0"/>
                </a:solidFill>
              </a:rPr>
              <a:t>Komputer. Perulangan ini disebut infinite loop (perulangan tak terhingga).</a:t>
            </a:r>
          </a:p>
        </p:txBody>
      </p:sp>
    </p:spTree>
    <p:extLst>
      <p:ext uri="{BB962C8B-B14F-4D97-AF65-F5344CB8AC3E}">
        <p14:creationId xmlns:p14="http://schemas.microsoft.com/office/powerpoint/2010/main" val="88696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7030A0"/>
                </a:solidFill>
              </a:rPr>
              <a:t>5.3 Menghitung dalam perulangan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74676" y="1442078"/>
            <a:ext cx="6428434" cy="12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err="1" smtClean="0">
                <a:solidFill>
                  <a:srgbClr val="7030A0"/>
                </a:solidFill>
              </a:rPr>
              <a:t>Dalam program kali ini, yang dihitung bukan hanya gaji tiap pegawainya namun juga gaji yang telah dibayarkan oleh perusahaan kepada semua karyawan</a:t>
            </a:r>
            <a:r>
              <a:rPr lang="en-US" altLang="en-US" sz="200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7" y="1349800"/>
            <a:ext cx="4784636" cy="5333522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62950" y="2391558"/>
            <a:ext cx="61083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err="1">
                <a:solidFill>
                  <a:srgbClr val="7030A0"/>
                </a:solidFill>
                <a:latin typeface="+mn-lt"/>
              </a:rPr>
              <a:t>Variabel totalgaji merupakan variabel akumulator.</a:t>
            </a:r>
          </a:p>
          <a:p>
            <a:pPr eaLnBrk="1" hangingPunct="1"/>
            <a:r>
              <a:rPr lang="en-US" altLang="en-US" sz="2000" err="1" smtClean="0">
                <a:solidFill>
                  <a:srgbClr val="7030A0"/>
                </a:solidFill>
                <a:latin typeface="+mn-lt"/>
              </a:rPr>
              <a:t>Variabel tsb mengakumulasikan </a:t>
            </a:r>
            <a:r>
              <a:rPr lang="en-US" altLang="en-US" sz="2000" err="1">
                <a:solidFill>
                  <a:srgbClr val="7030A0"/>
                </a:solidFill>
                <a:latin typeface="+mn-lt"/>
              </a:rPr>
              <a:t>nilai total gaji dari </a:t>
            </a:r>
          </a:p>
          <a:p>
            <a:pPr eaLnBrk="1" hangingPunct="1"/>
            <a:r>
              <a:rPr lang="en-US" altLang="en-US" sz="2000" smtClean="0">
                <a:solidFill>
                  <a:srgbClr val="7030A0"/>
                </a:solidFill>
                <a:latin typeface="+mn-lt"/>
              </a:rPr>
              <a:t>Proses proses perulangan sebelumnya. Menginisialisasikan </a:t>
            </a:r>
            <a:r>
              <a:rPr lang="en-US" altLang="en-US" sz="2000" err="1">
                <a:solidFill>
                  <a:srgbClr val="7030A0"/>
                </a:solidFill>
                <a:latin typeface="+mn-lt"/>
              </a:rPr>
              <a:t>variabel totalgaji=0 adalah </a:t>
            </a:r>
          </a:p>
          <a:p>
            <a:pPr eaLnBrk="1" hangingPunct="1"/>
            <a:r>
              <a:rPr lang="en-US" altLang="en-US" sz="2000" err="1" smtClean="0">
                <a:solidFill>
                  <a:srgbClr val="7030A0"/>
                </a:solidFill>
                <a:latin typeface="+mn-lt"/>
              </a:rPr>
              <a:t>penting </a:t>
            </a:r>
            <a:r>
              <a:rPr lang="en-US" altLang="en-US" sz="2000" err="1">
                <a:solidFill>
                  <a:srgbClr val="7030A0"/>
                </a:solidFill>
                <a:latin typeface="+mn-lt"/>
              </a:rPr>
              <a:t>sebab bila langkah ini </a:t>
            </a:r>
            <a:r>
              <a:rPr lang="en-US" altLang="en-US" sz="2000" err="1" smtClean="0">
                <a:solidFill>
                  <a:srgbClr val="7030A0"/>
                </a:solidFill>
                <a:latin typeface="+mn-lt"/>
              </a:rPr>
              <a:t>dihilangkan</a:t>
            </a:r>
            <a:r>
              <a:rPr lang="en-US" altLang="en-US" sz="2000">
                <a:solidFill>
                  <a:srgbClr val="7030A0"/>
                </a:solidFill>
                <a:latin typeface="+mn-lt"/>
              </a:rPr>
              <a:t>, Berapapun hasilnya nanti, tidak </a:t>
            </a:r>
            <a:r>
              <a:rPr lang="en-US" altLang="en-US" sz="2000" smtClean="0">
                <a:solidFill>
                  <a:srgbClr val="7030A0"/>
                </a:solidFill>
                <a:latin typeface="+mn-lt"/>
              </a:rPr>
              <a:t> akan </a:t>
            </a:r>
            <a:r>
              <a:rPr lang="en-US" altLang="en-US" sz="2000" err="1">
                <a:solidFill>
                  <a:srgbClr val="7030A0"/>
                </a:solidFill>
                <a:latin typeface="+mn-lt"/>
              </a:rPr>
              <a:t>dapat dimunculkan dengan benar.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950" y="4638328"/>
            <a:ext cx="5953794" cy="19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1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987157"/>
          </a:xfrm>
        </p:spPr>
        <p:txBody>
          <a:bodyPr/>
          <a:lstStyle/>
          <a:p>
            <a:r>
              <a:rPr lang="en-US" altLang="en-US">
                <a:solidFill>
                  <a:srgbClr val="7030A0"/>
                </a:solidFill>
              </a:rPr>
              <a:t>Cara lain menulis Rumus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885645" y="5215967"/>
            <a:ext cx="4114800" cy="7556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N *= x+1;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770845" y="5215967"/>
            <a:ext cx="4114800" cy="7556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N = n* (x+1);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885645" y="4463492"/>
            <a:ext cx="4114800" cy="752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Produk *= unit;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770845" y="4463492"/>
            <a:ext cx="4114800" cy="752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Produk = produk * unit;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885645" y="3709429"/>
            <a:ext cx="4114800" cy="75406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Totaltime += time;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770845" y="3709429"/>
            <a:ext cx="4114800" cy="75406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Totaltime=totaltime+time;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5645" y="2953779"/>
            <a:ext cx="4114800" cy="7556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Time - = 1;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70845" y="2953779"/>
            <a:ext cx="4114800" cy="7556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Time = time – 1;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885645" y="2201304"/>
            <a:ext cx="4114800" cy="752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Totalpeg +=1;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70845" y="2201304"/>
            <a:ext cx="4114800" cy="752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7030A0"/>
                </a:solidFill>
              </a:rPr>
              <a:t>Totalpeg=totalpeg+1;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85645" y="1445654"/>
            <a:ext cx="4114800" cy="7556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 b="1">
                <a:solidFill>
                  <a:srgbClr val="7030A0"/>
                </a:solidFill>
              </a:rPr>
              <a:t>Cara alternatif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70845" y="1445654"/>
            <a:ext cx="4114800" cy="7556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 b="1">
                <a:solidFill>
                  <a:srgbClr val="7030A0"/>
                </a:solidFill>
              </a:rPr>
              <a:t>Cara sederhana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1770845" y="1445654"/>
            <a:ext cx="8229600" cy="0"/>
          </a:xfrm>
          <a:prstGeom prst="line">
            <a:avLst/>
          </a:prstGeom>
          <a:noFill/>
          <a:ln w="28575" cap="sq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70845" y="2201304"/>
            <a:ext cx="822960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770845" y="2953779"/>
            <a:ext cx="822960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770845" y="3709429"/>
            <a:ext cx="822960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770845" y="4463492"/>
            <a:ext cx="822960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770845" y="5215967"/>
            <a:ext cx="822960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1770845" y="5971617"/>
            <a:ext cx="8229600" cy="0"/>
          </a:xfrm>
          <a:prstGeom prst="line">
            <a:avLst/>
          </a:prstGeom>
          <a:noFill/>
          <a:ln w="28575" cap="sq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1770845" y="1445654"/>
            <a:ext cx="0" cy="4525963"/>
          </a:xfrm>
          <a:prstGeom prst="line">
            <a:avLst/>
          </a:prstGeom>
          <a:noFill/>
          <a:ln w="28575" cap="sq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5885645" y="1445654"/>
            <a:ext cx="0" cy="4525963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10000445" y="1445654"/>
            <a:ext cx="0" cy="4525963"/>
          </a:xfrm>
          <a:prstGeom prst="line">
            <a:avLst/>
          </a:prstGeom>
          <a:noFill/>
          <a:ln w="28575" cap="sq">
            <a:solidFill>
              <a:srgbClr val="7030A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7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Contoh lain penggunaan Do While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78" y="1542849"/>
            <a:ext cx="8167084" cy="51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2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5.4 Pernyataan For</a:t>
            </a:r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72345"/>
              </p:ext>
            </p:extLst>
          </p:nvPr>
        </p:nvGraphicFramePr>
        <p:xfrm>
          <a:off x="1572294" y="1437068"/>
          <a:ext cx="978150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2" imgW="5483500" imgH="3158482" progId="Word.Document.8">
                  <p:embed/>
                </p:oleObj>
              </mc:Choice>
              <mc:Fallback>
                <p:oleObj name="Document" r:id="rId2" imgW="5483500" imgH="315848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72294" y="1437068"/>
                        <a:ext cx="9781505" cy="48768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42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Pernyataan for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47988" y="1690688"/>
            <a:ext cx="10276268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err="1"/>
              <a:t>Digunakan untuk membuat looping dengan jumlah perulangan yang ditentukan di awal.</a:t>
            </a:r>
          </a:p>
          <a:p>
            <a:pPr>
              <a:lnSpc>
                <a:spcPct val="80000"/>
              </a:lnSpc>
            </a:pPr>
            <a:r>
              <a:rPr lang="fi-FI" altLang="en-US" sz="2400"/>
              <a:t>Bentuk umum:</a:t>
            </a:r>
            <a:endParaRPr lang="fi-FI" altLang="en-US" sz="2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i-FI" altLang="en-US" sz="2400" b="1"/>
              <a:t>	</a:t>
            </a:r>
            <a:r>
              <a:rPr lang="fi-FI" altLang="en-US" sz="2400">
                <a:solidFill>
                  <a:schemeClr val="hlink"/>
                </a:solidFill>
              </a:rPr>
              <a:t>for</a:t>
            </a:r>
            <a:r>
              <a:rPr lang="fi-FI" altLang="en-US" sz="2400"/>
              <a:t>(</a:t>
            </a:r>
            <a:r>
              <a:rPr lang="fi-FI" altLang="en-US" sz="2400">
                <a:solidFill>
                  <a:srgbClr val="006600"/>
                </a:solidFill>
              </a:rPr>
              <a:t>inisialisasi</a:t>
            </a:r>
            <a:r>
              <a:rPr lang="fi-FI" altLang="en-US" sz="2400"/>
              <a:t>; </a:t>
            </a:r>
            <a:r>
              <a:rPr lang="fi-FI" altLang="en-US" sz="2400">
                <a:solidFill>
                  <a:srgbClr val="006600"/>
                </a:solidFill>
              </a:rPr>
              <a:t>syarat</a:t>
            </a:r>
            <a:r>
              <a:rPr lang="fi-FI" altLang="en-US" sz="2400"/>
              <a:t>; </a:t>
            </a:r>
            <a:r>
              <a:rPr lang="fi-FI" altLang="en-US" sz="2400">
                <a:solidFill>
                  <a:srgbClr val="006600"/>
                </a:solidFill>
              </a:rPr>
              <a:t>penambahan</a:t>
            </a:r>
            <a:r>
              <a:rPr lang="fi-FI" altLang="en-US" sz="240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i-FI" altLang="en-US" sz="2400"/>
              <a:t>		</a:t>
            </a:r>
            <a:r>
              <a:rPr lang="fi-FI" altLang="en-US" sz="2400">
                <a:solidFill>
                  <a:schemeClr val="hlink"/>
                </a:solidFill>
              </a:rPr>
              <a:t>pernyataan</a:t>
            </a:r>
            <a:r>
              <a:rPr lang="fi-FI" altLang="en-US" sz="2400"/>
              <a:t>;</a:t>
            </a:r>
          </a:p>
          <a:p>
            <a:pPr>
              <a:lnSpc>
                <a:spcPct val="80000"/>
              </a:lnSpc>
            </a:pPr>
            <a:r>
              <a:rPr lang="fi-FI" altLang="en-US" sz="2400"/>
              <a:t>Keterangan :</a:t>
            </a:r>
            <a:endParaRPr lang="fi-FI" altLang="en-US" sz="2400" b="1"/>
          </a:p>
          <a:p>
            <a:pPr lvl="1">
              <a:lnSpc>
                <a:spcPct val="80000"/>
              </a:lnSpc>
            </a:pPr>
            <a:r>
              <a:rPr lang="fi-FI" altLang="en-US" sz="2000" b="1"/>
              <a:t>Inisialisasi</a:t>
            </a:r>
            <a:r>
              <a:rPr lang="fi-FI" altLang="en-US" sz="2000"/>
              <a:t>: pernyataan untuk menyatakan keadaan awal dari variabel kontrol loop.</a:t>
            </a:r>
            <a:endParaRPr lang="fi-FI" altLang="en-US" sz="2000" b="1"/>
          </a:p>
          <a:p>
            <a:pPr lvl="1">
              <a:lnSpc>
                <a:spcPct val="80000"/>
              </a:lnSpc>
            </a:pPr>
            <a:r>
              <a:rPr lang="fi-FI" altLang="en-US" sz="2000" b="1"/>
              <a:t>syarat</a:t>
            </a:r>
            <a:r>
              <a:rPr lang="fi-FI" altLang="en-US" sz="2000"/>
              <a:t>: ekspresi relasi yang menyatakan kondisi untuk keluar dari perulangan.</a:t>
            </a:r>
            <a:endParaRPr lang="sv-SE" altLang="en-US" sz="2000" b="1"/>
          </a:p>
          <a:p>
            <a:pPr lvl="1">
              <a:lnSpc>
                <a:spcPct val="80000"/>
              </a:lnSpc>
            </a:pPr>
            <a:r>
              <a:rPr lang="sv-SE" altLang="en-US" sz="2000" b="1"/>
              <a:t>penambahan</a:t>
            </a:r>
            <a:r>
              <a:rPr lang="sv-SE" altLang="en-US" sz="2000"/>
              <a:t>: pengatur perubahan nilai variabel kontrol.</a:t>
            </a:r>
            <a:r>
              <a:rPr lang="en-US" altLang="en-US" sz="20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8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73532" y="2062542"/>
            <a:ext cx="4450724" cy="1325563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Program Mencetak Nilai ASCII dari integer dan char memakai perulangan FOR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7" y="179198"/>
            <a:ext cx="6000750" cy="3022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7" y="3388105"/>
            <a:ext cx="60007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3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5.5 Conditional Loops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4354" y="2111568"/>
            <a:ext cx="95089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en-US" sz="3200" err="1">
                <a:latin typeface="Times New Roman" panose="02020603050405020304" pitchFamily="18" charset="0"/>
              </a:rPr>
              <a:t>Mempunyai 3 bagian yang mengendalikan perulangan :</a:t>
            </a:r>
          </a:p>
          <a:p>
            <a:pPr lvl="2">
              <a:buFontTx/>
              <a:buAutoNum type="arabicPeriod"/>
            </a:pPr>
            <a:r>
              <a:rPr lang="en-US" altLang="en-US" sz="3200" err="1">
                <a:latin typeface="Times New Roman" panose="02020603050405020304" pitchFamily="18" charset="0"/>
              </a:rPr>
              <a:t>Inisialisasi</a:t>
            </a:r>
            <a:endParaRPr lang="en-US" altLang="en-US" sz="3200">
              <a:latin typeface="Times New Roman" pitchFamily="18" charset="0"/>
            </a:endParaRPr>
          </a:p>
          <a:p>
            <a:pPr lvl="2">
              <a:buFontTx/>
              <a:buAutoNum type="arabicPeriod"/>
            </a:pPr>
            <a:r>
              <a:rPr lang="en-US" altLang="en-US" sz="3200" err="1">
                <a:latin typeface="Times New Roman" panose="02020603050405020304" pitchFamily="18" charset="0"/>
              </a:rPr>
              <a:t>Pengecekan terhadap syarat perulangan</a:t>
            </a:r>
            <a:endParaRPr lang="en-US" altLang="en-US" sz="3200">
              <a:latin typeface="Times New Roman" panose="02020603050405020304" pitchFamily="18" charset="0"/>
            </a:endParaRPr>
          </a:p>
          <a:p>
            <a:pPr lvl="2">
              <a:buFontTx/>
              <a:buAutoNum type="arabicPeriod"/>
            </a:pPr>
            <a:r>
              <a:rPr lang="en-US" altLang="en-US" sz="3200" err="1">
                <a:latin typeface="Times New Roman" panose="02020603050405020304" pitchFamily="18" charset="0"/>
              </a:rPr>
              <a:t>Perbaruan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6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5.6 Desain Perulangan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4197" y="1497505"/>
            <a:ext cx="9933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u="sng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Mengontrol Perulangan</a:t>
            </a:r>
            <a:r>
              <a:rPr lang="en-US" altLang="en-US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altLang="en-US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 perulangan akan memproses data hingga sebuah nilai tertentu akan dicapai. Struktur perulangan itu dapat berbentuk:</a:t>
            </a:r>
          </a:p>
          <a:p>
            <a:r>
              <a:rPr lang="en-US" altLang="en-US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-Ambil sebuah baris data</a:t>
            </a:r>
          </a:p>
          <a:p>
            <a:r>
              <a:rPr lang="en-US" altLang="en-US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-selama nilai tertentu belum tercapai, maka proses data</a:t>
            </a:r>
          </a:p>
          <a:p>
            <a:r>
              <a:rPr lang="en-US" altLang="en-US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-ambil data beriktunya</a:t>
            </a:r>
            <a:endParaRPr lang="en-US" altLang="en-US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 program lebih mudah dibaca, biasanya nama nilai tertentu yang akan dicapai didefinisikan dalam sebuah konstanta pada makro.</a:t>
            </a:r>
            <a:endParaRPr lang="en-US" altLang="en-US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4197" y="45932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while(scanf("%d",&amp;n)!=EOF)</a:t>
            </a:r>
          </a:p>
          <a:p>
            <a:r>
              <a:rPr lang="en-US"/>
              <a:t>{</a:t>
            </a:r>
          </a:p>
          <a:p>
            <a:r>
              <a:rPr lang="en-US"/>
              <a:t>	//kalimat-kalimat</a:t>
            </a:r>
            <a:endParaRPr lang="en-US"/>
          </a:p>
          <a:p>
            <a:r>
              <a:rPr lang="en-US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0130" y="44707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int n;</a:t>
            </a:r>
          </a:p>
          <a:p>
            <a:r>
              <a:rPr lang="en-US"/>
              <a:t>    while(scanf("%d",&amp;n)==1) printf("%d\n</a:t>
            </a:r>
            <a:r>
              <a:rPr lang="en-US" err="1" smtClean="0"/>
              <a:t>",n);</a:t>
            </a:r>
            <a:endParaRPr lang="en-US"/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69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iandra GD" panose="020e0502030308020204" pitchFamily="34" charset="0"/>
              </a:rPr>
              <a:t>Struktur Perulangan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09631" y="1459405"/>
            <a:ext cx="8785225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err="1" smtClean="0"/>
              <a:t>Struktur perulangan digunakan untuk melakukan suatu perintah secara berulang-ulang.</a:t>
            </a:r>
          </a:p>
          <a:p>
            <a:r>
              <a:rPr lang="en-US" altLang="en-US" err="1" smtClean="0"/>
              <a:t>Bentuk pernyataan struktur perulangan dalam bahasa C :</a:t>
            </a:r>
          </a:p>
          <a:p>
            <a:pPr lvl="1"/>
            <a:r>
              <a:rPr lang="en-US" altLang="en-US" smtClean="0"/>
              <a:t>For</a:t>
            </a:r>
          </a:p>
          <a:p>
            <a:pPr lvl="1"/>
            <a:r>
              <a:rPr lang="en-US" altLang="en-US" smtClean="0"/>
              <a:t>While</a:t>
            </a:r>
          </a:p>
          <a:p>
            <a:pPr lvl="1"/>
            <a:r>
              <a:rPr lang="en-US" altLang="en-US" smtClean="0"/>
              <a:t>Do…while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7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" name="Content Placeholder 5" title="Chart sample"/>
          <p:cNvGraphicFramePr>
            <a:graphicFrameLocks noGrp="1"/>
          </p:cNvGraphicFramePr>
          <p:nvPr>
            <p:ph idx="1"/>
            <p:extLst/>
          </p:nvPr>
        </p:nvGraphicFramePr>
        <p:xfrm>
          <a:off x="1562100" y="1825625"/>
          <a:ext cx="97917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70038" y="1825625"/>
          <a:ext cx="475456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/>
                <a:gridCol w="1584854"/>
                <a:gridCol w="1584854"/>
              </a:tblGrid>
              <a:tr h="520700">
                <a:tc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 marL="91075" marR="9107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smtClean="0"/>
                        <a:t>Group A</a:t>
                      </a:r>
                      <a:endParaRPr lang="en-US"/>
                    </a:p>
                  </a:txBody>
                  <a:tcPr marL="91075" marR="9107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smtClean="0"/>
                        <a:t>Group B</a:t>
                      </a:r>
                      <a:endParaRPr lang="en-US"/>
                    </a:p>
                  </a:txBody>
                  <a:tcPr marL="91075" marR="91075" anchor="ctr"/>
                </a:tc>
              </a:tr>
              <a:tr h="520700">
                <a:tc>
                  <a:txBody>
                    <a:bodyPr vert="horz" wrap="square"/>
                    <a:lstStyle/>
                    <a:p>
                      <a:r>
                        <a:rPr lang="en-US" smtClean="0"/>
                        <a:t>Class 1</a:t>
                      </a:r>
                      <a:endParaRPr lang="en-US"/>
                    </a:p>
                  </a:txBody>
                  <a:tcPr marL="91075" marR="9107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smtClean="0"/>
                        <a:t>82</a:t>
                      </a:r>
                      <a:endParaRPr lang="en-US"/>
                    </a:p>
                  </a:txBody>
                  <a:tcPr marL="91075" marR="9107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smtClean="0"/>
                        <a:t>85</a:t>
                      </a:r>
                      <a:endParaRPr lang="en-US"/>
                    </a:p>
                  </a:txBody>
                  <a:tcPr marL="91075" marR="91075" anchor="ctr"/>
                </a:tc>
              </a:tr>
              <a:tr h="520700">
                <a:tc>
                  <a:txBody>
                    <a:bodyPr vert="horz" wrap="square"/>
                    <a:lstStyle/>
                    <a:p>
                      <a:r>
                        <a:rPr lang="en-US" smtClean="0"/>
                        <a:t>Class 2</a:t>
                      </a:r>
                      <a:endParaRPr lang="en-US"/>
                    </a:p>
                  </a:txBody>
                  <a:tcPr marL="91075" marR="9107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smtClean="0"/>
                        <a:t>76</a:t>
                      </a:r>
                      <a:endParaRPr lang="en-US"/>
                    </a:p>
                  </a:txBody>
                  <a:tcPr marL="91075" marR="9107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smtClean="0"/>
                        <a:t>88</a:t>
                      </a:r>
                      <a:endParaRPr lang="en-US"/>
                    </a:p>
                  </a:txBody>
                  <a:tcPr marL="91075" marR="91075" anchor="ctr"/>
                </a:tc>
              </a:tr>
              <a:tr h="520700">
                <a:tc>
                  <a:txBody>
                    <a:bodyPr vert="horz" wrap="square"/>
                    <a:lstStyle/>
                    <a:p>
                      <a:r>
                        <a:rPr lang="en-US" smtClean="0"/>
                        <a:t>Class 3</a:t>
                      </a:r>
                      <a:endParaRPr lang="en-US"/>
                    </a:p>
                  </a:txBody>
                  <a:tcPr marL="91075" marR="9107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smtClean="0"/>
                        <a:t>84</a:t>
                      </a:r>
                      <a:endParaRPr lang="en-US"/>
                    </a:p>
                  </a:txBody>
                  <a:tcPr marL="91075" marR="9107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 marL="91075" marR="91075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9433849"/>
              </p:ext>
            </p:extLst>
          </p:nvPr>
        </p:nvGraphicFramePr>
        <p:xfrm>
          <a:off x="6605588" y="1825625"/>
          <a:ext cx="4754562" cy="4351338"/>
        </p:xfrm>
        <a:graphic>
          <a:graphicData uri="http://schemas.openxmlformats.org/drawingml/2006/diagram">
            <dgm:relIds xmlns:dgm="http://schemas.openxmlformats.org/drawingml/2006/diagram" r:dm="rId3" r:lo="rId4" r:qs="rId5" r:cs="rId6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SmartArt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7907" y="176749"/>
            <a:ext cx="7275512" cy="68738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Flowchart Struktur Perulangan</a:t>
            </a:r>
            <a:endParaRPr lang="en-US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032044" y="1257836"/>
            <a:ext cx="3530600" cy="1257300"/>
          </a:xfrm>
          <a:prstGeom prst="leftArrow">
            <a:avLst>
              <a:gd name="adj1" fmla="val 67528"/>
              <a:gd name="adj2" fmla="val 702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rgbClr val="0066FF"/>
                </a:solidFill>
              </a:rPr>
              <a:t>Memberi nilai awal untuk </a:t>
            </a:r>
          </a:p>
          <a:p>
            <a:pPr algn="ctr"/>
            <a:r>
              <a:rPr lang="en-US" altLang="en-US" sz="1800">
                <a:solidFill>
                  <a:srgbClr val="0066FF"/>
                </a:solidFill>
              </a:rPr>
              <a:t>counter / variabel pencacah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58744" y="1499136"/>
            <a:ext cx="4038600" cy="5194300"/>
            <a:chOff x="2016" y="920"/>
            <a:chExt cx="2544" cy="3272"/>
          </a:xfrm>
        </p:grpSpPr>
        <p:grpSp>
          <p:nvGrpSpPr>
            <p:cNvPr id="7" name="Group 6"/>
            <p:cNvGrpSpPr/>
            <p:nvPr/>
          </p:nvGrpSpPr>
          <p:grpSpPr>
            <a:xfrm>
              <a:off x="2016" y="1360"/>
              <a:ext cx="2544" cy="2832"/>
              <a:chOff x="2016" y="1344"/>
              <a:chExt cx="2544" cy="2832"/>
            </a:xfrm>
          </p:grpSpPr>
          <p:sp>
            <p:nvSpPr>
              <p:cNvPr id="9" name="AutoShape 7"/>
              <p:cNvSpPr>
                <a:spLocks noChangeArrowheads="1"/>
              </p:cNvSpPr>
              <p:nvPr/>
            </p:nvSpPr>
            <p:spPr bwMode="auto">
              <a:xfrm>
                <a:off x="2256" y="1592"/>
                <a:ext cx="1152" cy="672"/>
              </a:xfrm>
              <a:prstGeom prst="flowChartDecision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800"/>
                  <a:t>Kondisi</a:t>
                </a:r>
              </a:p>
            </p:txBody>
          </p:sp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2208" y="2528"/>
                <a:ext cx="1248" cy="528"/>
              </a:xfrm>
              <a:prstGeom prst="flowChartProcess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800"/>
                  <a:t>Pernyataan</a:t>
                </a: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016" y="3352"/>
                <a:ext cx="1632" cy="528"/>
              </a:xfrm>
              <a:prstGeom prst="flowChartProcess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800"/>
                  <a:t>Langkah</a:t>
                </a:r>
              </a:p>
            </p:txBody>
          </p:sp>
          <p:cxnSp>
            <p:nvCxnSpPr>
              <p:cNvPr id="12" name="AutoShape 10"/>
              <p:cNvCxnSpPr>
                <a:cxnSpLocks noChangeShapeType="1"/>
                <a:endCxn id="9" idx="0"/>
              </p:cNvCxnSpPr>
              <p:nvPr/>
            </p:nvCxnSpPr>
            <p:spPr bwMode="auto">
              <a:xfrm flipH="1">
                <a:off x="2832" y="1344"/>
                <a:ext cx="0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AutoShape 11"/>
              <p:cNvCxnSpPr>
                <a:cxnSpLocks noChangeShapeType="1"/>
                <a:stCxn id="9" idx="2"/>
                <a:endCxn id="10" idx="0"/>
              </p:cNvCxnSpPr>
              <p:nvPr/>
            </p:nvCxnSpPr>
            <p:spPr bwMode="auto">
              <a:xfrm flipH="1">
                <a:off x="2832" y="2264"/>
                <a:ext cx="0" cy="2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AutoShape 12"/>
              <p:cNvCxnSpPr>
                <a:cxnSpLocks noChangeShapeType="1"/>
                <a:stCxn id="10" idx="2"/>
                <a:endCxn id="11" idx="0"/>
              </p:cNvCxnSpPr>
              <p:nvPr/>
            </p:nvCxnSpPr>
            <p:spPr bwMode="auto">
              <a:xfrm flipH="1">
                <a:off x="2832" y="3056"/>
                <a:ext cx="0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13"/>
              <p:cNvCxnSpPr>
                <a:cxnSpLocks noChangeShapeType="1"/>
                <a:stCxn id="11" idx="2"/>
              </p:cNvCxnSpPr>
              <p:nvPr/>
            </p:nvCxnSpPr>
            <p:spPr bwMode="auto">
              <a:xfrm flipH="1">
                <a:off x="2832" y="3880"/>
                <a:ext cx="0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3408" y="1936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4560" y="1928"/>
                <a:ext cx="0" cy="2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832" y="40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9" name="AutoShape 17"/>
              <p:cNvCxnSpPr>
                <a:cxnSpLocks noChangeShapeType="1"/>
                <a:stCxn id="11" idx="1"/>
                <a:endCxn id="9" idx="1"/>
              </p:cNvCxnSpPr>
              <p:nvPr/>
            </p:nvCxnSpPr>
            <p:spPr bwMode="auto">
              <a:xfrm rot="10800000" flipH="1">
                <a:off x="2016" y="1928"/>
                <a:ext cx="240" cy="1688"/>
              </a:xfrm>
              <a:prstGeom prst="bentConnector3">
                <a:avLst>
                  <a:gd name="adj1" fmla="val -217917"/>
                </a:avLst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3638" y="1655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False</a:t>
                </a: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2880" y="2256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True</a:t>
                </a:r>
              </a:p>
            </p:txBody>
          </p:sp>
        </p:grpSp>
        <p:sp>
          <p:nvSpPr>
            <p:cNvPr id="8" name="AutoShape 20"/>
            <p:cNvSpPr>
              <a:spLocks noChangeArrowheads="1"/>
            </p:cNvSpPr>
            <p:nvPr/>
          </p:nvSpPr>
          <p:spPr bwMode="auto">
            <a:xfrm>
              <a:off x="2296" y="920"/>
              <a:ext cx="1056" cy="432"/>
            </a:xfrm>
            <a:prstGeom prst="flowChart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Inisialisasi</a:t>
              </a:r>
            </a:p>
          </p:txBody>
        </p:sp>
      </p:grp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1786944" y="4763036"/>
            <a:ext cx="1905000" cy="1828800"/>
          </a:xfrm>
          <a:prstGeom prst="rightArrow">
            <a:avLst>
              <a:gd name="adj1" fmla="val 50000"/>
              <a:gd name="adj2" fmla="val 260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rgbClr val="0066FF"/>
                </a:solidFill>
              </a:rPr>
              <a:t>Menaikkan/</a:t>
            </a:r>
          </a:p>
          <a:p>
            <a:pPr algn="ctr"/>
            <a:r>
              <a:rPr lang="en-US" altLang="en-US" sz="1800">
                <a:solidFill>
                  <a:srgbClr val="0066FF"/>
                </a:solidFill>
              </a:rPr>
              <a:t>menurunkan</a:t>
            </a:r>
          </a:p>
          <a:p>
            <a:pPr algn="ctr"/>
            <a:r>
              <a:rPr lang="en-US" altLang="en-US" sz="1800">
                <a:solidFill>
                  <a:srgbClr val="0066FF"/>
                </a:solidFill>
              </a:rPr>
              <a:t> nilai counter</a:t>
            </a:r>
          </a:p>
        </p:txBody>
      </p:sp>
    </p:spTree>
    <p:extLst>
      <p:ext uri="{BB962C8B-B14F-4D97-AF65-F5344CB8AC3E}">
        <p14:creationId xmlns:p14="http://schemas.microsoft.com/office/powerpoint/2010/main" val="397324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751540" y="345762"/>
            <a:ext cx="7275512" cy="4794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Pernyataan For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00577" y="1730062"/>
            <a:ext cx="87630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altLang="en-US" smtClean="0"/>
              <a:t>		Sintaks pernyataan For</a:t>
            </a:r>
          </a:p>
          <a:p>
            <a:pPr>
              <a:buFontTx/>
              <a:buNone/>
            </a:pPr>
            <a:r>
              <a:rPr lang="en-US" altLang="en-US" smtClean="0"/>
              <a:t>		</a:t>
            </a:r>
            <a:r>
              <a:rPr lang="en-US" altLang="en-US" b="1" i="1" smtClean="0">
                <a:solidFill>
                  <a:srgbClr val="0033CC"/>
                </a:solidFill>
              </a:rPr>
              <a:t>for (inisialisasi; kondisi; langkah)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	{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		pernyataan;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	}</a:t>
            </a:r>
          </a:p>
          <a:p>
            <a:pPr>
              <a:buFontTx/>
              <a:buNone/>
            </a:pPr>
            <a:endParaRPr lang="en-US" altLang="en-US" b="1" i="1" smtClean="0">
              <a:solidFill>
                <a:srgbClr val="0033CC"/>
              </a:solidFill>
            </a:endParaRPr>
          </a:p>
          <a:p>
            <a:pPr lvl="1"/>
            <a:r>
              <a:rPr lang="en-US" altLang="en-US" smtClean="0"/>
              <a:t>Digunakan untuk perulangan yg jumlahnya sudah diketahui dg jelas.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62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8515" y="511600"/>
            <a:ext cx="7275512" cy="687387"/>
          </a:xfrm>
        </p:spPr>
        <p:txBody>
          <a:bodyPr>
            <a:normAutofit fontScale="90000"/>
          </a:bodyPr>
          <a:lstStyle/>
          <a:p>
            <a:r>
              <a:rPr lang="en-US" altLang="en-US" err="1"/>
              <a:t>Pernyataan While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746" y="1198987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err="1" smtClean="0"/>
              <a:t>Sintaks pernyataan While </a:t>
            </a:r>
          </a:p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i="1" err="1" smtClean="0">
                <a:solidFill>
                  <a:srgbClr val="0033CC"/>
                </a:solidFill>
              </a:rPr>
              <a:t>inisialisasi;</a:t>
            </a:r>
            <a:endParaRPr lang="en-US" altLang="en-US" b="1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US" altLang="en-US" b="1" smtClean="0">
                <a:solidFill>
                  <a:srgbClr val="0033CC"/>
                </a:solidFill>
              </a:rPr>
              <a:t>	</a:t>
            </a:r>
            <a:r>
              <a:rPr lang="en-US" altLang="en-US" b="1" i="1" smtClean="0">
                <a:solidFill>
                  <a:srgbClr val="0033CC"/>
                </a:solidFill>
              </a:rPr>
              <a:t>while (kondisi)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{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	pernyataan;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	langkah;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}</a:t>
            </a:r>
          </a:p>
          <a:p>
            <a:pPr>
              <a:buFontTx/>
              <a:buNone/>
            </a:pPr>
            <a:endParaRPr lang="en-US" altLang="en-US" b="1" i="1">
              <a:solidFill>
                <a:srgbClr val="0033CC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72684" y="1684852"/>
            <a:ext cx="4724400" cy="1714500"/>
          </a:xfrm>
          <a:prstGeom prst="leftArrow">
            <a:avLst>
              <a:gd name="adj1" fmla="val 72917"/>
              <a:gd name="adj2" fmla="val 7644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i="1" err="1">
                <a:solidFill>
                  <a:srgbClr val="0033CC"/>
                </a:solidFill>
                <a:latin typeface="Lucida Sans" panose="020b0602030504020204" pitchFamily="34" charset="0"/>
              </a:rPr>
              <a:t>Pernyataan akan dieksekusi </a:t>
            </a:r>
          </a:p>
          <a:p>
            <a:r>
              <a:rPr lang="en-US" altLang="en-US" sz="1900" i="1" err="1">
                <a:solidFill>
                  <a:srgbClr val="0033CC"/>
                </a:solidFill>
                <a:latin typeface="Lucida Sans" panose="020b0602030504020204" pitchFamily="34" charset="0"/>
              </a:rPr>
              <a:t>berulang-ulang selama </a:t>
            </a:r>
          </a:p>
          <a:p>
            <a:r>
              <a:rPr lang="en-US" altLang="en-US" sz="1900" b="1" i="1" u="sng" err="1">
                <a:solidFill>
                  <a:srgbClr val="0033CC"/>
                </a:solidFill>
                <a:latin typeface="Lucida Sans" panose="020b0602030504020204" pitchFamily="34" charset="0"/>
              </a:rPr>
              <a:t>kondisi terpenuhi (bernilai T)</a:t>
            </a:r>
          </a:p>
          <a:p>
            <a:endParaRPr lang="en-US" altLang="en-US" sz="1900" b="1" i="1" u="sng">
              <a:solidFill>
                <a:srgbClr val="0033CC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797084" y="1332337"/>
            <a:ext cx="4115874" cy="5261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sv-SE" altLang="en-US" sz="2400" smtClean="0"/>
              <a:t>Perulangan ini banyak digunakan bila jumlah perulangannya belum diketahui. </a:t>
            </a:r>
          </a:p>
          <a:p>
            <a:pPr>
              <a:lnSpc>
                <a:spcPct val="80000"/>
              </a:lnSpc>
            </a:pPr>
            <a:r>
              <a:rPr lang="sv-SE" altLang="en-US" sz="2400" smtClean="0"/>
              <a:t>Pengecekan terhadap loop dilakukan di bagian awal.</a:t>
            </a:r>
          </a:p>
          <a:p>
            <a:pPr>
              <a:lnSpc>
                <a:spcPct val="80000"/>
              </a:lnSpc>
            </a:pPr>
            <a:r>
              <a:rPr lang="sv-SE" altLang="en-US" sz="2400" smtClean="0"/>
              <a:t>Pernyataan didalamnya bisa tidak dikerjakan sama sekali.</a:t>
            </a:r>
            <a:endParaRPr lang="fi-FI" altLang="en-US" sz="3600" smtClean="0"/>
          </a:p>
          <a:p>
            <a:pPr>
              <a:lnSpc>
                <a:spcPct val="80000"/>
              </a:lnSpc>
            </a:pPr>
            <a:r>
              <a:rPr lang="fi-FI" altLang="en-US" sz="2400" smtClean="0"/>
              <a:t>Bentuk umum:</a:t>
            </a:r>
            <a:endParaRPr lang="fi-FI" altLang="en-US" sz="2400" b="1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i-FI" altLang="en-US" sz="2400" b="1" smtClean="0"/>
              <a:t>	</a:t>
            </a:r>
            <a:r>
              <a:rPr lang="fi-FI" altLang="en-US" sz="2400" smtClean="0">
                <a:solidFill>
                  <a:schemeClr val="hlink"/>
                </a:solidFill>
              </a:rPr>
              <a:t>while</a:t>
            </a:r>
            <a:r>
              <a:rPr lang="fi-FI" altLang="en-US" sz="2400" smtClean="0"/>
              <a:t>(</a:t>
            </a:r>
            <a:r>
              <a:rPr lang="fi-FI" altLang="en-US" sz="2400" smtClean="0">
                <a:solidFill>
                  <a:srgbClr val="006600"/>
                </a:solidFill>
              </a:rPr>
              <a:t>kondisi</a:t>
            </a:r>
            <a:r>
              <a:rPr lang="fi-FI" altLang="en-US" sz="2400" smtClean="0"/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i-FI" altLang="en-US" sz="2400" smtClean="0"/>
              <a:t>	  </a:t>
            </a:r>
            <a:r>
              <a:rPr lang="fi-FI" altLang="en-US" sz="2400" smtClean="0">
                <a:solidFill>
                  <a:schemeClr val="hlink"/>
                </a:solidFill>
              </a:rPr>
              <a:t> pernyataan</a:t>
            </a:r>
            <a:r>
              <a:rPr lang="fi-FI" altLang="en-US" sz="2400" smtClean="0"/>
              <a:t>;</a:t>
            </a:r>
          </a:p>
          <a:p>
            <a:pPr>
              <a:lnSpc>
                <a:spcPct val="80000"/>
              </a:lnSpc>
            </a:pPr>
            <a:r>
              <a:rPr lang="fi-FI" altLang="en-US" sz="2400" smtClean="0"/>
              <a:t>Proses perulangan akan terus berlanjut selama kondisinya bernilai benar (true) dan akan berhenti bila kondisinya bernilai salah.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4406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6543" y="485842"/>
            <a:ext cx="7275512" cy="68738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Pernyataan Do…While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0383" y="1265349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err="1" smtClean="0"/>
              <a:t>Sintaks pernyataan Do…While </a:t>
            </a:r>
          </a:p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i="1" err="1" smtClean="0">
                <a:solidFill>
                  <a:srgbClr val="0033CC"/>
                </a:solidFill>
              </a:rPr>
              <a:t>inisialisasi;</a:t>
            </a:r>
            <a:endParaRPr lang="en-US" altLang="en-US" b="1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US" altLang="en-US" b="1" smtClean="0">
                <a:solidFill>
                  <a:srgbClr val="0033CC"/>
                </a:solidFill>
              </a:rPr>
              <a:t>	</a:t>
            </a:r>
            <a:r>
              <a:rPr lang="en-US" altLang="en-US" b="1" i="1" smtClean="0">
                <a:solidFill>
                  <a:srgbClr val="0033CC"/>
                </a:solidFill>
              </a:rPr>
              <a:t>do {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	pernyataan;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	langkah;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}</a:t>
            </a:r>
          </a:p>
          <a:p>
            <a:pPr>
              <a:buFontTx/>
              <a:buNone/>
            </a:pPr>
            <a:r>
              <a:rPr lang="en-US" altLang="en-US" b="1" i="1" smtClean="0">
                <a:solidFill>
                  <a:srgbClr val="0033CC"/>
                </a:solidFill>
              </a:rPr>
              <a:t>	while (kondisi);</a:t>
            </a:r>
          </a:p>
          <a:p>
            <a:pPr>
              <a:buFontTx/>
              <a:buNone/>
            </a:pPr>
            <a:endParaRPr lang="en-US" altLang="en-US" b="1" i="1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endParaRPr lang="en-US" altLang="en-US" i="1">
              <a:solidFill>
                <a:srgbClr val="0066FF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176543" y="1813830"/>
            <a:ext cx="4724400" cy="1714500"/>
          </a:xfrm>
          <a:prstGeom prst="leftArrow">
            <a:avLst>
              <a:gd name="adj1" fmla="val 72917"/>
              <a:gd name="adj2" fmla="val 7644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900" i="1" err="1">
                <a:solidFill>
                  <a:srgbClr val="0066FF"/>
                </a:solidFill>
                <a:latin typeface="Lucida Sans" panose="020b0602030504020204" pitchFamily="34" charset="0"/>
              </a:rPr>
              <a:t>Pernyataan akan dieksekusi </a:t>
            </a:r>
          </a:p>
          <a:p>
            <a:r>
              <a:rPr lang="en-US" altLang="en-US" sz="1900" i="1" err="1">
                <a:solidFill>
                  <a:srgbClr val="0066FF"/>
                </a:solidFill>
                <a:latin typeface="Lucida Sans" panose="020b0602030504020204" pitchFamily="34" charset="0"/>
              </a:rPr>
              <a:t>berulang-ulang selama </a:t>
            </a:r>
          </a:p>
          <a:p>
            <a:r>
              <a:rPr lang="en-US" altLang="en-US" sz="1900" b="1" i="1" u="sng" err="1">
                <a:solidFill>
                  <a:srgbClr val="0066FF"/>
                </a:solidFill>
                <a:latin typeface="Lucida Sans" panose="020b0602030504020204" pitchFamily="34" charset="0"/>
              </a:rPr>
              <a:t>kondisi terpenuhi (bernilai T)</a:t>
            </a:r>
          </a:p>
          <a:p>
            <a:endParaRPr lang="en-US" altLang="en-US" sz="1900" b="1" i="1" u="sng">
              <a:solidFill>
                <a:srgbClr val="0066FF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900943" y="1490819"/>
            <a:ext cx="4196601" cy="4626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sv-SE" altLang="en-US" sz="2400" smtClean="0"/>
              <a:t>Pengecekan terhadap loop dilakukan di bagian akhir.</a:t>
            </a:r>
          </a:p>
          <a:p>
            <a:pPr>
              <a:lnSpc>
                <a:spcPct val="80000"/>
              </a:lnSpc>
            </a:pPr>
            <a:r>
              <a:rPr lang="sv-SE" altLang="en-US" sz="2400" smtClean="0"/>
              <a:t>Pernyataan didalamnya pasti dijalankan (minimal 1 kali).</a:t>
            </a:r>
          </a:p>
          <a:p>
            <a:pPr>
              <a:lnSpc>
                <a:spcPct val="80000"/>
              </a:lnSpc>
            </a:pPr>
            <a:r>
              <a:rPr lang="sv-SE" altLang="en-US" sz="2400" smtClean="0"/>
              <a:t>Bentuk umum:</a:t>
            </a:r>
            <a:endParaRPr lang="sv-SE" altLang="en-US" sz="2400" b="1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400" b="1" smtClean="0"/>
              <a:t>	</a:t>
            </a:r>
            <a:r>
              <a:rPr lang="sv-SE" altLang="en-US" sz="2400" smtClean="0">
                <a:solidFill>
                  <a:schemeClr val="hlink"/>
                </a:solidFill>
              </a:rPr>
              <a:t>do</a:t>
            </a:r>
            <a:r>
              <a:rPr lang="sv-SE" altLang="en-US" sz="2400" smtClean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400" smtClean="0"/>
              <a:t>	   </a:t>
            </a:r>
            <a:r>
              <a:rPr lang="sv-SE" altLang="en-US" sz="2400" smtClean="0">
                <a:solidFill>
                  <a:schemeClr val="hlink"/>
                </a:solidFill>
              </a:rPr>
              <a:t>pernyataan</a:t>
            </a:r>
            <a:r>
              <a:rPr lang="sv-SE" altLang="en-US" sz="2400" smtClean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400" smtClean="0"/>
              <a:t>	 } </a:t>
            </a:r>
            <a:r>
              <a:rPr lang="sv-SE" altLang="en-US" sz="2400" smtClean="0">
                <a:solidFill>
                  <a:schemeClr val="hlink"/>
                </a:solidFill>
              </a:rPr>
              <a:t>while</a:t>
            </a:r>
            <a:r>
              <a:rPr lang="sv-SE" altLang="en-US" sz="2400" smtClean="0"/>
              <a:t>(</a:t>
            </a:r>
            <a:r>
              <a:rPr lang="sv-SE" altLang="en-US" sz="2400" smtClean="0">
                <a:solidFill>
                  <a:srgbClr val="006600"/>
                </a:solidFill>
              </a:rPr>
              <a:t>kondisi</a:t>
            </a:r>
            <a:r>
              <a:rPr lang="sv-SE" altLang="en-US" sz="2400" smtClean="0"/>
              <a:t>); </a:t>
            </a:r>
          </a:p>
          <a:p>
            <a:pPr>
              <a:lnSpc>
                <a:spcPct val="80000"/>
              </a:lnSpc>
            </a:pPr>
            <a:r>
              <a:rPr lang="sv-SE" altLang="en-US" sz="2400" smtClean="0"/>
              <a:t>Mula-mula pernyataan dijalankan, selanjutnya kondisi diuji jika benar dilakukan perulangan, jika salah maka keluar dari loop. Jadi dengan menggunakan struktur do-while sekurang-kurangnya akan terjadi satu kali perulangan.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7912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/>
              <a:t>Pernyataan </a:t>
            </a:r>
            <a:r>
              <a:rPr lang="fi-FI" altLang="en-US"/>
              <a:t>continue dan break</a:t>
            </a:r>
            <a:r>
              <a:rPr lang="en-US" altLang="en-US"/>
              <a:t> 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7596" y="1448226"/>
            <a:ext cx="4891379" cy="4392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altLang="en-US" smtClean="0">
                <a:solidFill>
                  <a:srgbClr val="FF0000"/>
                </a:solidFill>
              </a:rPr>
              <a:t>Pernyataan continue </a:t>
            </a:r>
            <a:r>
              <a:rPr lang="fi-FI" altLang="en-US" smtClean="0"/>
              <a:t>menyebabkan proses perulangan kembali ke awal mulainya dengan mengabaikan pernyataan-pernyataan berikutnya setelah pernyataan continue. </a:t>
            </a:r>
          </a:p>
          <a:p>
            <a:r>
              <a:rPr lang="en-US" altLang="en-US" err="1" smtClean="0"/>
              <a:t>Pernyataan </a:t>
            </a:r>
            <a:r>
              <a:rPr lang="en-US" altLang="en-US" smtClean="0">
                <a:solidFill>
                  <a:schemeClr val="hlink"/>
                </a:solidFill>
              </a:rPr>
              <a:t>continue</a:t>
            </a:r>
            <a:r>
              <a:rPr lang="en-US" altLang="en-US" smtClean="0"/>
              <a:t> ini dapat digunakan untuk perulangan </a:t>
            </a:r>
            <a:r>
              <a:rPr lang="en-US" altLang="en-US" b="1" smtClean="0"/>
              <a:t>for</a:t>
            </a:r>
            <a:r>
              <a:rPr lang="en-US" altLang="en-US" smtClean="0"/>
              <a:t>, </a:t>
            </a:r>
            <a:r>
              <a:rPr lang="en-US" altLang="en-US" b="1" smtClean="0"/>
              <a:t>while</a:t>
            </a:r>
            <a:r>
              <a:rPr lang="en-US" altLang="en-US" smtClean="0"/>
              <a:t>, ataupun </a:t>
            </a:r>
            <a:r>
              <a:rPr lang="en-US" altLang="en-US" b="1" smtClean="0"/>
              <a:t>do-while</a:t>
            </a:r>
            <a:r>
              <a:rPr lang="en-US" altLang="en-US" smtClean="0"/>
              <a:t>. </a:t>
            </a:r>
          </a:p>
          <a:p>
            <a:endParaRPr lang="en-US" altLang="en-US"/>
          </a:p>
          <a:p>
            <a:r>
              <a:rPr lang="en-US" altLang="en-US" err="1" smtClean="0"/>
              <a:t>Sedangkan pernyataan </a:t>
            </a:r>
            <a:r>
              <a:rPr lang="en-US" altLang="en-US" smtClean="0">
                <a:solidFill>
                  <a:schemeClr val="hlink"/>
                </a:solidFill>
              </a:rPr>
              <a:t>break</a:t>
            </a:r>
            <a:r>
              <a:rPr lang="en-US" altLang="en-US" smtClean="0"/>
              <a:t> </a:t>
            </a:r>
            <a:r>
              <a:rPr lang="en-US" altLang="en-US" err="1" smtClean="0">
                <a:solidFill>
                  <a:srgbClr val="FF0000"/>
                </a:solidFill>
              </a:rPr>
              <a:t>dig</a:t>
            </a:r>
            <a:r>
              <a:rPr lang="en-US" altLang="en-US" err="1" smtClean="0"/>
              <a:t>unakan untuk keluar dari perulangan </a:t>
            </a:r>
            <a:r>
              <a:rPr lang="en-US" altLang="en-US" b="1" smtClean="0"/>
              <a:t>for</a:t>
            </a:r>
            <a:r>
              <a:rPr lang="en-US" altLang="en-US" smtClean="0"/>
              <a:t>, </a:t>
            </a:r>
            <a:r>
              <a:rPr lang="en-US" altLang="en-US" b="1" smtClean="0"/>
              <a:t>while</a:t>
            </a:r>
            <a:r>
              <a:rPr lang="en-US" altLang="en-US" smtClean="0"/>
              <a:t> ataupun </a:t>
            </a:r>
            <a:r>
              <a:rPr lang="en-US" altLang="en-US" b="1" smtClean="0"/>
              <a:t>do-while</a:t>
            </a:r>
            <a:r>
              <a:rPr lang="en-US" altLang="en-US" smtClean="0"/>
              <a:t>. </a:t>
            </a:r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20814" y="1358074"/>
            <a:ext cx="7272338" cy="439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smtClean="0"/>
              <a:t>Break: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</a:rPr>
              <a:t>while</a:t>
            </a:r>
            <a:r>
              <a:rPr lang="en-US" altLang="en-US" sz="1800" smtClean="0"/>
              <a:t>(</a:t>
            </a:r>
            <a:r>
              <a:rPr lang="en-US" altLang="en-US" sz="1800" smtClean="0">
                <a:solidFill>
                  <a:srgbClr val="006600"/>
                </a:solidFill>
              </a:rPr>
              <a:t>kondisi</a:t>
            </a:r>
            <a:r>
              <a:rPr lang="en-US" altLang="en-US" sz="1800" smtClean="0"/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</a:rPr>
              <a:t>break;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6600"/>
                </a:solidFill>
              </a:rPr>
              <a:t>statement-x;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6600"/>
                </a:solidFill>
              </a:rPr>
              <a:t>statement-y;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Continue: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</a:rPr>
              <a:t>while</a:t>
            </a:r>
            <a:r>
              <a:rPr lang="en-US" altLang="en-US" sz="1800" smtClean="0"/>
              <a:t>(</a:t>
            </a:r>
            <a:r>
              <a:rPr lang="en-US" altLang="en-US" sz="1800" smtClean="0">
                <a:solidFill>
                  <a:srgbClr val="006600"/>
                </a:solidFill>
              </a:rPr>
              <a:t>kondisi</a:t>
            </a:r>
            <a:r>
              <a:rPr lang="en-US" altLang="en-US" sz="1800" smtClean="0"/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</a:rPr>
              <a:t>continue;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6600"/>
                </a:solidFill>
              </a:rPr>
              <a:t>statement-x;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6600"/>
                </a:solidFill>
              </a:rPr>
              <a:t>statement-y;</a:t>
            </a:r>
            <a:endParaRPr lang="en-US" altLang="en-US" sz="18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6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err="1"/>
              <a:t>Contoh Program dengan Statemen continue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19815" y="1690688"/>
            <a:ext cx="7566025" cy="450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400" smtClean="0"/>
              <a:t>/*menampilkan bilangan ganjil antara 7 - 25 kecuali 15 */</a:t>
            </a:r>
            <a:endParaRPr lang="en-US" altLang="en-US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#include &lt;stdio.h&gt;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{  int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for (x = 7; x &lt;= 25; x += 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{  if (x == 15)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		continue;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printf("%4d", x);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printf("\n");</a:t>
            </a:r>
            <a:endParaRPr lang="sv-SE" altLang="en-US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400" smtClean="0"/>
              <a:t>}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2522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Template>Cloud skipper design slides</Template>
  <Company/>
  <PresentationFormat>Widescreen</PresentationFormat>
  <Paragraphs>255</Paragraphs>
  <Slides>33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baseType="lpstr" size="42">
      <vt:lpstr>Arial</vt:lpstr>
      <vt:lpstr>Cambria</vt:lpstr>
      <vt:lpstr>Calibri</vt:lpstr>
      <vt:lpstr>Maiandra GD</vt:lpstr>
      <vt:lpstr>Lucida Sans</vt:lpstr>
      <vt:lpstr>Wingdings</vt:lpstr>
      <vt:lpstr>Arial Black</vt:lpstr>
      <vt:lpstr>Times New Roman</vt:lpstr>
      <vt:lpstr>Cloud skipper design template</vt:lpstr>
      <vt:lpstr>PERULANGAN</vt:lpstr>
      <vt:lpstr>Materi terdiri dari</vt:lpstr>
      <vt:lpstr>Struktur Perulangan</vt:lpstr>
      <vt:lpstr>Flowchart Struktur Perulangan</vt:lpstr>
      <vt:lpstr>Pernyataan For</vt:lpstr>
      <vt:lpstr>Pernyataan While</vt:lpstr>
      <vt:lpstr>Pernyataan Do…While</vt:lpstr>
      <vt:lpstr>Pernyataan continue dan break </vt:lpstr>
      <vt:lpstr>Contoh Program dengan Statemen continue</vt:lpstr>
      <vt:lpstr>Pernyataan goto </vt:lpstr>
      <vt:lpstr>Pernyataan exit </vt:lpstr>
      <vt:lpstr>Contoh Program dengan Statemen exit</vt:lpstr>
      <vt:lpstr>5.1 Perulangan dalam Program</vt:lpstr>
      <vt:lpstr>Solusi dengan perulangan While</vt:lpstr>
      <vt:lpstr>Perbandingan Macam-Macam Perulangan</vt:lpstr>
      <vt:lpstr>5.2 Counting Loop dan pernyataan WHILE</vt:lpstr>
      <vt:lpstr>Pernyataan While</vt:lpstr>
      <vt:lpstr>PowerPoint Presentation</vt:lpstr>
      <vt:lpstr>PowerPoint Presentation</vt:lpstr>
      <vt:lpstr>Perbedaan IF dan While</vt:lpstr>
      <vt:lpstr>PowerPoint Presentation</vt:lpstr>
      <vt:lpstr>5.3 Menghitung dalam perulangan</vt:lpstr>
      <vt:lpstr>Cara lain menulis Rumus</vt:lpstr>
      <vt:lpstr>Contoh lain penggunaan Do While</vt:lpstr>
      <vt:lpstr>5.4 Pernyataan For</vt:lpstr>
      <vt:lpstr>Pernyataan for</vt:lpstr>
      <vt:lpstr>Program Mencetak Nilai ASCII dari integer dan char memakai perulangan FOR</vt:lpstr>
      <vt:lpstr>5.5 Conditional Loops</vt:lpstr>
      <vt:lpstr>5.6 Desain Perulangan</vt:lpstr>
      <vt:lpstr>PowerPoint Presentation</vt:lpstr>
      <vt:lpstr>Title and Content Layout with Chart</vt:lpstr>
      <vt:lpstr>Two Content Layout with Table</vt:lpstr>
      <vt:lpstr>Two Content Layout with SmartArt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dcterms:created xsi:type="dcterms:W3CDTF">2014-09-04T05:46:05Z</dcterms:created>
  <dcterms:modified xsi:type="dcterms:W3CDTF">2022-12-23T16:53:53Z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_TemplateID">
    <vt:lpwstr>TC034605089991</vt:lpwstr>
  </property>
</Properties>
</file>