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3" r:id="rId1"/>
  </p:sldMasterIdLst>
  <p:notesMasterIdLst>
    <p:notesMasterId r:id="rId5"/>
  </p:notesMasterIdLst>
  <p:sldIdLst>
    <p:sldId id="256" r:id="rId2"/>
    <p:sldId id="258" r:id="rId3"/>
    <p:sldId id="257"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94"/>
  </p:normalViewPr>
  <p:slideViewPr>
    <p:cSldViewPr snapToGrid="0">
      <p:cViewPr varScale="1">
        <p:scale>
          <a:sx n="121" d="100"/>
          <a:sy n="121" d="100"/>
        </p:scale>
        <p:origin x="4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3EF5EA-0F6F-A740-8690-ED18C0547C70}" type="datetimeFigureOut">
              <a:rPr lang="en-US" smtClean="0"/>
              <a:t>4/3/23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880A4A-088D-2C41-92E2-E5F4B925C093}" type="slidenum">
              <a:rPr lang="en-US" smtClean="0"/>
              <a:t>‹#›</a:t>
            </a:fld>
            <a:endParaRPr lang="en-US"/>
          </a:p>
        </p:txBody>
      </p:sp>
    </p:spTree>
    <p:extLst>
      <p:ext uri="{BB962C8B-B14F-4D97-AF65-F5344CB8AC3E}">
        <p14:creationId xmlns:p14="http://schemas.microsoft.com/office/powerpoint/2010/main" val="778155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880A4A-088D-2C41-92E2-E5F4B925C093}" type="slidenum">
              <a:rPr lang="en-US" smtClean="0"/>
              <a:t>1</a:t>
            </a:fld>
            <a:endParaRPr lang="en-US"/>
          </a:p>
        </p:txBody>
      </p:sp>
    </p:spTree>
    <p:extLst>
      <p:ext uri="{BB962C8B-B14F-4D97-AF65-F5344CB8AC3E}">
        <p14:creationId xmlns:p14="http://schemas.microsoft.com/office/powerpoint/2010/main" val="1193076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880A4A-088D-2C41-92E2-E5F4B925C093}" type="slidenum">
              <a:rPr lang="en-US" smtClean="0"/>
              <a:t>3</a:t>
            </a:fld>
            <a:endParaRPr lang="en-US"/>
          </a:p>
        </p:txBody>
      </p:sp>
    </p:spTree>
    <p:extLst>
      <p:ext uri="{BB962C8B-B14F-4D97-AF65-F5344CB8AC3E}">
        <p14:creationId xmlns:p14="http://schemas.microsoft.com/office/powerpoint/2010/main" val="3971026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6C355A-3C97-F249-B733-A9CACC0CC149}" type="datetimeFigureOut">
              <a:rPr lang="en-US" smtClean="0"/>
              <a:t>4/3/23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7D3E48-7C7F-514C-9FDE-0F5F0C33C7E5}" type="slidenum">
              <a:rPr lang="en-US" smtClean="0"/>
              <a:t>‹#›</a:t>
            </a:fld>
            <a:endParaRPr lang="en-US"/>
          </a:p>
        </p:txBody>
      </p:sp>
    </p:spTree>
    <p:extLst>
      <p:ext uri="{BB962C8B-B14F-4D97-AF65-F5344CB8AC3E}">
        <p14:creationId xmlns:p14="http://schemas.microsoft.com/office/powerpoint/2010/main" val="1346433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6C355A-3C97-F249-B733-A9CACC0CC149}" type="datetimeFigureOut">
              <a:rPr lang="en-US" smtClean="0"/>
              <a:t>4/3/23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7D3E48-7C7F-514C-9FDE-0F5F0C33C7E5}" type="slidenum">
              <a:rPr lang="en-US" smtClean="0"/>
              <a:t>‹#›</a:t>
            </a:fld>
            <a:endParaRPr lang="en-US"/>
          </a:p>
        </p:txBody>
      </p:sp>
    </p:spTree>
    <p:extLst>
      <p:ext uri="{BB962C8B-B14F-4D97-AF65-F5344CB8AC3E}">
        <p14:creationId xmlns:p14="http://schemas.microsoft.com/office/powerpoint/2010/main" val="2944594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B6C355A-3C97-F249-B733-A9CACC0CC149}" type="datetimeFigureOut">
              <a:rPr lang="en-US" smtClean="0"/>
              <a:t>4/3/23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7D3E48-7C7F-514C-9FDE-0F5F0C33C7E5}" type="slidenum">
              <a:rPr lang="en-US" smtClean="0"/>
              <a:t>‹#›</a:t>
            </a:fld>
            <a:endParaRPr lang="en-US"/>
          </a:p>
        </p:txBody>
      </p:sp>
    </p:spTree>
    <p:extLst>
      <p:ext uri="{BB962C8B-B14F-4D97-AF65-F5344CB8AC3E}">
        <p14:creationId xmlns:p14="http://schemas.microsoft.com/office/powerpoint/2010/main" val="2124540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B6C355A-3C97-F249-B733-A9CACC0CC149}" type="datetimeFigureOut">
              <a:rPr lang="en-US" smtClean="0"/>
              <a:t>4/3/23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7D3E48-7C7F-514C-9FDE-0F5F0C33C7E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94177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6C355A-3C97-F249-B733-A9CACC0CC149}" type="datetimeFigureOut">
              <a:rPr lang="en-US" smtClean="0"/>
              <a:t>4/3/23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7D3E48-7C7F-514C-9FDE-0F5F0C33C7E5}" type="slidenum">
              <a:rPr lang="en-US" smtClean="0"/>
              <a:t>‹#›</a:t>
            </a:fld>
            <a:endParaRPr lang="en-US"/>
          </a:p>
        </p:txBody>
      </p:sp>
    </p:spTree>
    <p:extLst>
      <p:ext uri="{BB962C8B-B14F-4D97-AF65-F5344CB8AC3E}">
        <p14:creationId xmlns:p14="http://schemas.microsoft.com/office/powerpoint/2010/main" val="2860439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B6C355A-3C97-F249-B733-A9CACC0CC149}" type="datetimeFigureOut">
              <a:rPr lang="en-US" smtClean="0"/>
              <a:t>4/3/23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7D3E48-7C7F-514C-9FDE-0F5F0C33C7E5}" type="slidenum">
              <a:rPr lang="en-US" smtClean="0"/>
              <a:t>‹#›</a:t>
            </a:fld>
            <a:endParaRPr lang="en-US"/>
          </a:p>
        </p:txBody>
      </p:sp>
    </p:spTree>
    <p:extLst>
      <p:ext uri="{BB962C8B-B14F-4D97-AF65-F5344CB8AC3E}">
        <p14:creationId xmlns:p14="http://schemas.microsoft.com/office/powerpoint/2010/main" val="2684966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B6C355A-3C97-F249-B733-A9CACC0CC149}" type="datetimeFigureOut">
              <a:rPr lang="en-US" smtClean="0"/>
              <a:t>4/3/23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7D3E48-7C7F-514C-9FDE-0F5F0C33C7E5}" type="slidenum">
              <a:rPr lang="en-US" smtClean="0"/>
              <a:t>‹#›</a:t>
            </a:fld>
            <a:endParaRPr lang="en-US"/>
          </a:p>
        </p:txBody>
      </p:sp>
    </p:spTree>
    <p:extLst>
      <p:ext uri="{BB962C8B-B14F-4D97-AF65-F5344CB8AC3E}">
        <p14:creationId xmlns:p14="http://schemas.microsoft.com/office/powerpoint/2010/main" val="21809515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6C355A-3C97-F249-B733-A9CACC0CC149}" type="datetimeFigureOut">
              <a:rPr lang="en-US" smtClean="0"/>
              <a:t>4/3/23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7D3E48-7C7F-514C-9FDE-0F5F0C33C7E5}" type="slidenum">
              <a:rPr lang="en-US" smtClean="0"/>
              <a:t>‹#›</a:t>
            </a:fld>
            <a:endParaRPr lang="en-US"/>
          </a:p>
        </p:txBody>
      </p:sp>
    </p:spTree>
    <p:extLst>
      <p:ext uri="{BB962C8B-B14F-4D97-AF65-F5344CB8AC3E}">
        <p14:creationId xmlns:p14="http://schemas.microsoft.com/office/powerpoint/2010/main" val="13651791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6C355A-3C97-F249-B733-A9CACC0CC149}" type="datetimeFigureOut">
              <a:rPr lang="en-US" smtClean="0"/>
              <a:t>4/3/23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7D3E48-7C7F-514C-9FDE-0F5F0C33C7E5}" type="slidenum">
              <a:rPr lang="en-US" smtClean="0"/>
              <a:t>‹#›</a:t>
            </a:fld>
            <a:endParaRPr lang="en-US"/>
          </a:p>
        </p:txBody>
      </p:sp>
    </p:spTree>
    <p:extLst>
      <p:ext uri="{BB962C8B-B14F-4D97-AF65-F5344CB8AC3E}">
        <p14:creationId xmlns:p14="http://schemas.microsoft.com/office/powerpoint/2010/main" val="4226007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B6C355A-3C97-F249-B733-A9CACC0CC149}" type="datetimeFigureOut">
              <a:rPr lang="en-US" smtClean="0"/>
              <a:t>4/3/23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7D3E48-7C7F-514C-9FDE-0F5F0C33C7E5}" type="slidenum">
              <a:rPr lang="en-US" smtClean="0"/>
              <a:t>‹#›</a:t>
            </a:fld>
            <a:endParaRPr lang="en-US"/>
          </a:p>
        </p:txBody>
      </p:sp>
    </p:spTree>
    <p:extLst>
      <p:ext uri="{BB962C8B-B14F-4D97-AF65-F5344CB8AC3E}">
        <p14:creationId xmlns:p14="http://schemas.microsoft.com/office/powerpoint/2010/main" val="3638097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6C355A-3C97-F249-B733-A9CACC0CC149}" type="datetimeFigureOut">
              <a:rPr lang="en-US" smtClean="0"/>
              <a:t>4/3/23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7D3E48-7C7F-514C-9FDE-0F5F0C33C7E5}" type="slidenum">
              <a:rPr lang="en-US" smtClean="0"/>
              <a:t>‹#›</a:t>
            </a:fld>
            <a:endParaRPr lang="en-US"/>
          </a:p>
        </p:txBody>
      </p:sp>
    </p:spTree>
    <p:extLst>
      <p:ext uri="{BB962C8B-B14F-4D97-AF65-F5344CB8AC3E}">
        <p14:creationId xmlns:p14="http://schemas.microsoft.com/office/powerpoint/2010/main" val="3244578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6C355A-3C97-F249-B733-A9CACC0CC149}" type="datetimeFigureOut">
              <a:rPr lang="en-US" smtClean="0"/>
              <a:t>4/3/23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7D3E48-7C7F-514C-9FDE-0F5F0C33C7E5}" type="slidenum">
              <a:rPr lang="en-US" smtClean="0"/>
              <a:t>‹#›</a:t>
            </a:fld>
            <a:endParaRPr lang="en-US"/>
          </a:p>
        </p:txBody>
      </p:sp>
    </p:spTree>
    <p:extLst>
      <p:ext uri="{BB962C8B-B14F-4D97-AF65-F5344CB8AC3E}">
        <p14:creationId xmlns:p14="http://schemas.microsoft.com/office/powerpoint/2010/main" val="429224518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6C355A-3C97-F249-B733-A9CACC0CC149}" type="datetimeFigureOut">
              <a:rPr lang="en-US" smtClean="0"/>
              <a:t>4/3/23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7D3E48-7C7F-514C-9FDE-0F5F0C33C7E5}" type="slidenum">
              <a:rPr lang="en-US" smtClean="0"/>
              <a:t>‹#›</a:t>
            </a:fld>
            <a:endParaRPr lang="en-US"/>
          </a:p>
        </p:txBody>
      </p:sp>
    </p:spTree>
    <p:extLst>
      <p:ext uri="{BB962C8B-B14F-4D97-AF65-F5344CB8AC3E}">
        <p14:creationId xmlns:p14="http://schemas.microsoft.com/office/powerpoint/2010/main" val="242132405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B6C355A-3C97-F249-B733-A9CACC0CC149}" type="datetimeFigureOut">
              <a:rPr lang="en-US" smtClean="0"/>
              <a:t>4/3/23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E7D3E48-7C7F-514C-9FDE-0F5F0C33C7E5}" type="slidenum">
              <a:rPr lang="en-US" smtClean="0"/>
              <a:t>‹#›</a:t>
            </a:fld>
            <a:endParaRPr lang="en-US"/>
          </a:p>
        </p:txBody>
      </p:sp>
    </p:spTree>
    <p:extLst>
      <p:ext uri="{BB962C8B-B14F-4D97-AF65-F5344CB8AC3E}">
        <p14:creationId xmlns:p14="http://schemas.microsoft.com/office/powerpoint/2010/main" val="2310071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B6C355A-3C97-F249-B733-A9CACC0CC149}" type="datetimeFigureOut">
              <a:rPr lang="en-US" smtClean="0"/>
              <a:t>4/3/23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E7D3E48-7C7F-514C-9FDE-0F5F0C33C7E5}" type="slidenum">
              <a:rPr lang="en-US" smtClean="0"/>
              <a:t>‹#›</a:t>
            </a:fld>
            <a:endParaRPr lang="en-US"/>
          </a:p>
        </p:txBody>
      </p:sp>
    </p:spTree>
    <p:extLst>
      <p:ext uri="{BB962C8B-B14F-4D97-AF65-F5344CB8AC3E}">
        <p14:creationId xmlns:p14="http://schemas.microsoft.com/office/powerpoint/2010/main" val="639898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B6C355A-3C97-F249-B733-A9CACC0CC149}" type="datetimeFigureOut">
              <a:rPr lang="en-US" smtClean="0"/>
              <a:t>4/3/23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E7D3E48-7C7F-514C-9FDE-0F5F0C33C7E5}" type="slidenum">
              <a:rPr lang="en-US" smtClean="0"/>
              <a:t>‹#›</a:t>
            </a:fld>
            <a:endParaRPr lang="en-US"/>
          </a:p>
        </p:txBody>
      </p:sp>
    </p:spTree>
    <p:extLst>
      <p:ext uri="{BB962C8B-B14F-4D97-AF65-F5344CB8AC3E}">
        <p14:creationId xmlns:p14="http://schemas.microsoft.com/office/powerpoint/2010/main" val="417081295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6C355A-3C97-F249-B733-A9CACC0CC149}" type="datetimeFigureOut">
              <a:rPr lang="en-US" smtClean="0"/>
              <a:t>4/3/23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7D3E48-7C7F-514C-9FDE-0F5F0C33C7E5}" type="slidenum">
              <a:rPr lang="en-US" smtClean="0"/>
              <a:t>‹#›</a:t>
            </a:fld>
            <a:endParaRPr lang="en-US"/>
          </a:p>
        </p:txBody>
      </p:sp>
    </p:spTree>
    <p:extLst>
      <p:ext uri="{BB962C8B-B14F-4D97-AF65-F5344CB8AC3E}">
        <p14:creationId xmlns:p14="http://schemas.microsoft.com/office/powerpoint/2010/main" val="1299456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B6C355A-3C97-F249-B733-A9CACC0CC149}" type="datetimeFigureOut">
              <a:rPr lang="en-US" smtClean="0"/>
              <a:t>4/3/23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E7D3E48-7C7F-514C-9FDE-0F5F0C33C7E5}" type="slidenum">
              <a:rPr lang="en-US" smtClean="0"/>
              <a:t>‹#›</a:t>
            </a:fld>
            <a:endParaRPr lang="en-US"/>
          </a:p>
        </p:txBody>
      </p:sp>
    </p:spTree>
    <p:extLst>
      <p:ext uri="{BB962C8B-B14F-4D97-AF65-F5344CB8AC3E}">
        <p14:creationId xmlns:p14="http://schemas.microsoft.com/office/powerpoint/2010/main" val="624929457"/>
      </p:ext>
    </p:extLst>
  </p:cSld>
  <p:clrMap bg1="dk1" tx1="lt1" bg2="dk2" tx2="lt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F4807A-5068-4492-8025-D75F320E9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1409DB-9A7F-4EE0-431D-A45AFB307941}"/>
              </a:ext>
            </a:extLst>
          </p:cNvPr>
          <p:cNvSpPr>
            <a:spLocks noGrp="1"/>
          </p:cNvSpPr>
          <p:nvPr>
            <p:ph type="ctrTitle"/>
          </p:nvPr>
        </p:nvSpPr>
        <p:spPr>
          <a:xfrm>
            <a:off x="7385967" y="1325880"/>
            <a:ext cx="4158334" cy="3066507"/>
          </a:xfrm>
        </p:spPr>
        <p:txBody>
          <a:bodyPr>
            <a:normAutofit/>
          </a:bodyPr>
          <a:lstStyle/>
          <a:p>
            <a:r>
              <a:rPr lang="en-US" sz="5400" dirty="0">
                <a:solidFill>
                  <a:srgbClr val="EBEBEB"/>
                </a:solidFill>
              </a:rPr>
              <a:t>ETS Data Structure- Session 1</a:t>
            </a:r>
          </a:p>
        </p:txBody>
      </p:sp>
      <p:sp>
        <p:nvSpPr>
          <p:cNvPr id="3" name="Subtitle 2">
            <a:extLst>
              <a:ext uri="{FF2B5EF4-FFF2-40B4-BE49-F238E27FC236}">
                <a16:creationId xmlns:a16="http://schemas.microsoft.com/office/drawing/2014/main" id="{22348D56-3EAC-91DB-2472-58C8607340A6}"/>
              </a:ext>
            </a:extLst>
          </p:cNvPr>
          <p:cNvSpPr>
            <a:spLocks noGrp="1"/>
          </p:cNvSpPr>
          <p:nvPr>
            <p:ph type="subTitle" idx="1"/>
          </p:nvPr>
        </p:nvSpPr>
        <p:spPr>
          <a:xfrm>
            <a:off x="7385967" y="4588329"/>
            <a:ext cx="4158334" cy="1621508"/>
          </a:xfrm>
        </p:spPr>
        <p:txBody>
          <a:bodyPr>
            <a:normAutofit/>
          </a:bodyPr>
          <a:lstStyle/>
          <a:p>
            <a:r>
              <a:rPr lang="en-US" sz="1800" dirty="0">
                <a:solidFill>
                  <a:schemeClr val="tx2">
                    <a:lumMod val="40000"/>
                    <a:lumOff val="60000"/>
                  </a:schemeClr>
                </a:solidFill>
              </a:rPr>
              <a:t>You MUST USE STL!!</a:t>
            </a:r>
          </a:p>
        </p:txBody>
      </p:sp>
      <p:sp>
        <p:nvSpPr>
          <p:cNvPr id="11" name="Freeform 36">
            <a:extLst>
              <a:ext uri="{FF2B5EF4-FFF2-40B4-BE49-F238E27FC236}">
                <a16:creationId xmlns:a16="http://schemas.microsoft.com/office/drawing/2014/main" id="{B24996F8-180C-4DCB-8A26-DFA336CDE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9646"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D8B22DE2-C518-4F77-BE90-E1B6B1909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68960" y="-68960"/>
            <a:ext cx="6858001" cy="6995918"/>
          </a:xfrm>
          <a:custGeom>
            <a:avLst/>
            <a:gdLst>
              <a:gd name="connsiteX0" fmla="*/ 6858001 w 6858001"/>
              <a:gd name="connsiteY0" fmla="*/ 1344715 h 6995918"/>
              <a:gd name="connsiteX1" fmla="*/ 6858001 w 6858001"/>
              <a:gd name="connsiteY1" fmla="*/ 1177 h 6995918"/>
              <a:gd name="connsiteX2" fmla="*/ 6702324 w 6858001"/>
              <a:gd name="connsiteY2" fmla="*/ 26222 h 6995918"/>
              <a:gd name="connsiteX3" fmla="*/ 6547333 w 6858001"/>
              <a:gd name="connsiteY3" fmla="*/ 50091 h 6995918"/>
              <a:gd name="connsiteX4" fmla="*/ 6391657 w 6858001"/>
              <a:gd name="connsiteY4" fmla="*/ 73455 h 6995918"/>
              <a:gd name="connsiteX5" fmla="*/ 6235294 w 6858001"/>
              <a:gd name="connsiteY5" fmla="*/ 93458 h 6995918"/>
              <a:gd name="connsiteX6" fmla="*/ 6079618 w 6858001"/>
              <a:gd name="connsiteY6" fmla="*/ 113629 h 6995918"/>
              <a:gd name="connsiteX7" fmla="*/ 5923255 w 6858001"/>
              <a:gd name="connsiteY7" fmla="*/ 132455 h 6995918"/>
              <a:gd name="connsiteX8" fmla="*/ 5768950 w 6858001"/>
              <a:gd name="connsiteY8" fmla="*/ 148591 h 6995918"/>
              <a:gd name="connsiteX9" fmla="*/ 5612588 w 6858001"/>
              <a:gd name="connsiteY9" fmla="*/ 163887 h 6995918"/>
              <a:gd name="connsiteX10" fmla="*/ 5456911 w 6858001"/>
              <a:gd name="connsiteY10" fmla="*/ 177839 h 6995918"/>
              <a:gd name="connsiteX11" fmla="*/ 5303978 w 6858001"/>
              <a:gd name="connsiteY11" fmla="*/ 189941 h 6995918"/>
              <a:gd name="connsiteX12" fmla="*/ 5148987 w 6858001"/>
              <a:gd name="connsiteY12" fmla="*/ 202044 h 6995918"/>
              <a:gd name="connsiteX13" fmla="*/ 4996054 w 6858001"/>
              <a:gd name="connsiteY13" fmla="*/ 212129 h 6995918"/>
              <a:gd name="connsiteX14" fmla="*/ 4843120 w 6858001"/>
              <a:gd name="connsiteY14" fmla="*/ 220029 h 6995918"/>
              <a:gd name="connsiteX15" fmla="*/ 4690873 w 6858001"/>
              <a:gd name="connsiteY15" fmla="*/ 228266 h 6995918"/>
              <a:gd name="connsiteX16" fmla="*/ 4539997 w 6858001"/>
              <a:gd name="connsiteY16" fmla="*/ 235157 h 6995918"/>
              <a:gd name="connsiteX17" fmla="*/ 4390492 w 6858001"/>
              <a:gd name="connsiteY17" fmla="*/ 240032 h 6995918"/>
              <a:gd name="connsiteX18" fmla="*/ 4240988 w 6858001"/>
              <a:gd name="connsiteY18" fmla="*/ 244234 h 6995918"/>
              <a:gd name="connsiteX19" fmla="*/ 4092855 w 6858001"/>
              <a:gd name="connsiteY19" fmla="*/ 248268 h 6995918"/>
              <a:gd name="connsiteX20" fmla="*/ 3946780 w 6858001"/>
              <a:gd name="connsiteY20" fmla="*/ 250117 h 6995918"/>
              <a:gd name="connsiteX21" fmla="*/ 3800704 w 6858001"/>
              <a:gd name="connsiteY21" fmla="*/ 252134 h 6995918"/>
              <a:gd name="connsiteX22" fmla="*/ 3656686 w 6858001"/>
              <a:gd name="connsiteY22" fmla="*/ 253143 h 6995918"/>
              <a:gd name="connsiteX23" fmla="*/ 3514040 w 6858001"/>
              <a:gd name="connsiteY23" fmla="*/ 252134 h 6995918"/>
              <a:gd name="connsiteX24" fmla="*/ 3372765 w 6858001"/>
              <a:gd name="connsiteY24" fmla="*/ 252134 h 6995918"/>
              <a:gd name="connsiteX25" fmla="*/ 3232862 w 6858001"/>
              <a:gd name="connsiteY25" fmla="*/ 250117 h 6995918"/>
              <a:gd name="connsiteX26" fmla="*/ 3095702 w 6858001"/>
              <a:gd name="connsiteY26" fmla="*/ 247092 h 6995918"/>
              <a:gd name="connsiteX27" fmla="*/ 2959914 w 6858001"/>
              <a:gd name="connsiteY27" fmla="*/ 244234 h 6995918"/>
              <a:gd name="connsiteX28" fmla="*/ 2826868 w 6858001"/>
              <a:gd name="connsiteY28" fmla="*/ 241040 h 6995918"/>
              <a:gd name="connsiteX29" fmla="*/ 2694509 w 6858001"/>
              <a:gd name="connsiteY29" fmla="*/ 236166 h 6995918"/>
              <a:gd name="connsiteX30" fmla="*/ 2564208 w 6858001"/>
              <a:gd name="connsiteY30" fmla="*/ 230955 h 6995918"/>
              <a:gd name="connsiteX31" fmla="*/ 2436649 w 6858001"/>
              <a:gd name="connsiteY31" fmla="*/ 226249 h 6995918"/>
              <a:gd name="connsiteX32" fmla="*/ 2187703 w 6858001"/>
              <a:gd name="connsiteY32" fmla="*/ 212969 h 6995918"/>
              <a:gd name="connsiteX33" fmla="*/ 1949045 w 6858001"/>
              <a:gd name="connsiteY33" fmla="*/ 198850 h 6995918"/>
              <a:gd name="connsiteX34" fmla="*/ 1719988 w 6858001"/>
              <a:gd name="connsiteY34" fmla="*/ 184058 h 6995918"/>
              <a:gd name="connsiteX35" fmla="*/ 1503275 w 6858001"/>
              <a:gd name="connsiteY35" fmla="*/ 167753 h 6995918"/>
              <a:gd name="connsiteX36" fmla="*/ 1296163 w 6858001"/>
              <a:gd name="connsiteY36" fmla="*/ 150776 h 6995918"/>
              <a:gd name="connsiteX37" fmla="*/ 1104139 w 6858001"/>
              <a:gd name="connsiteY37" fmla="*/ 132455 h 6995918"/>
              <a:gd name="connsiteX38" fmla="*/ 923774 w 6858001"/>
              <a:gd name="connsiteY38" fmla="*/ 114469 h 6995918"/>
              <a:gd name="connsiteX39" fmla="*/ 757810 w 6858001"/>
              <a:gd name="connsiteY39" fmla="*/ 96484 h 6995918"/>
              <a:gd name="connsiteX40" fmla="*/ 605563 w 6858001"/>
              <a:gd name="connsiteY40" fmla="*/ 79507 h 6995918"/>
              <a:gd name="connsiteX41" fmla="*/ 470460 w 6858001"/>
              <a:gd name="connsiteY41" fmla="*/ 63370 h 6995918"/>
              <a:gd name="connsiteX42" fmla="*/ 348388 w 6858001"/>
              <a:gd name="connsiteY42" fmla="*/ 48074 h 6995918"/>
              <a:gd name="connsiteX43" fmla="*/ 245518 w 6858001"/>
              <a:gd name="connsiteY43" fmla="*/ 35299 h 6995918"/>
              <a:gd name="connsiteX44" fmla="*/ 159107 w 6858001"/>
              <a:gd name="connsiteY44" fmla="*/ 23197 h 6995918"/>
              <a:gd name="connsiteX45" fmla="*/ 40463 w 6858001"/>
              <a:gd name="connsiteY45" fmla="*/ 5883 h 6995918"/>
              <a:gd name="connsiteX46" fmla="*/ 1 w 6858001"/>
              <a:gd name="connsiteY46" fmla="*/ 0 h 6995918"/>
              <a:gd name="connsiteX47" fmla="*/ 1 w 6858001"/>
              <a:gd name="connsiteY47" fmla="*/ 905354 h 6995918"/>
              <a:gd name="connsiteX48" fmla="*/ 0 w 6858001"/>
              <a:gd name="connsiteY48" fmla="*/ 905354 h 6995918"/>
              <a:gd name="connsiteX49" fmla="*/ 0 w 6858001"/>
              <a:gd name="connsiteY49" fmla="*/ 6995918 h 6995918"/>
              <a:gd name="connsiteX50" fmla="*/ 6858000 w 6858001"/>
              <a:gd name="connsiteY50" fmla="*/ 6995918 h 6995918"/>
              <a:gd name="connsiteX51" fmla="*/ 6858000 w 6858001"/>
              <a:gd name="connsiteY51" fmla="*/ 1344715 h 6995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95918">
                <a:moveTo>
                  <a:pt x="6858001" y="1344715"/>
                </a:moveTo>
                <a:lnTo>
                  <a:pt x="6858001" y="1177"/>
                </a:lnTo>
                <a:lnTo>
                  <a:pt x="6702324" y="26222"/>
                </a:lnTo>
                <a:lnTo>
                  <a:pt x="6547333" y="50091"/>
                </a:lnTo>
                <a:lnTo>
                  <a:pt x="6391657" y="73455"/>
                </a:lnTo>
                <a:lnTo>
                  <a:pt x="6235294" y="93458"/>
                </a:lnTo>
                <a:lnTo>
                  <a:pt x="6079618" y="113629"/>
                </a:lnTo>
                <a:lnTo>
                  <a:pt x="5923255" y="132455"/>
                </a:lnTo>
                <a:lnTo>
                  <a:pt x="5768950" y="148591"/>
                </a:lnTo>
                <a:lnTo>
                  <a:pt x="5612588" y="163887"/>
                </a:lnTo>
                <a:lnTo>
                  <a:pt x="5456911" y="177839"/>
                </a:lnTo>
                <a:lnTo>
                  <a:pt x="5303978" y="189941"/>
                </a:lnTo>
                <a:lnTo>
                  <a:pt x="5148987" y="202044"/>
                </a:lnTo>
                <a:lnTo>
                  <a:pt x="4996054" y="212129"/>
                </a:lnTo>
                <a:lnTo>
                  <a:pt x="4843120" y="220029"/>
                </a:lnTo>
                <a:lnTo>
                  <a:pt x="4690873" y="228266"/>
                </a:lnTo>
                <a:lnTo>
                  <a:pt x="4539997" y="235157"/>
                </a:lnTo>
                <a:lnTo>
                  <a:pt x="4390492" y="240032"/>
                </a:lnTo>
                <a:lnTo>
                  <a:pt x="4240988" y="244234"/>
                </a:lnTo>
                <a:lnTo>
                  <a:pt x="4092855" y="248268"/>
                </a:lnTo>
                <a:lnTo>
                  <a:pt x="3946780" y="250117"/>
                </a:lnTo>
                <a:lnTo>
                  <a:pt x="3800704" y="252134"/>
                </a:lnTo>
                <a:lnTo>
                  <a:pt x="3656686" y="253143"/>
                </a:lnTo>
                <a:lnTo>
                  <a:pt x="3514040" y="252134"/>
                </a:lnTo>
                <a:lnTo>
                  <a:pt x="3372765" y="252134"/>
                </a:lnTo>
                <a:lnTo>
                  <a:pt x="3232862" y="250117"/>
                </a:lnTo>
                <a:lnTo>
                  <a:pt x="3095702" y="247092"/>
                </a:lnTo>
                <a:lnTo>
                  <a:pt x="2959914" y="244234"/>
                </a:lnTo>
                <a:lnTo>
                  <a:pt x="2826868" y="241040"/>
                </a:lnTo>
                <a:lnTo>
                  <a:pt x="2694509" y="236166"/>
                </a:lnTo>
                <a:lnTo>
                  <a:pt x="2564208" y="230955"/>
                </a:lnTo>
                <a:lnTo>
                  <a:pt x="2436649" y="226249"/>
                </a:lnTo>
                <a:lnTo>
                  <a:pt x="2187703" y="212969"/>
                </a:lnTo>
                <a:lnTo>
                  <a:pt x="1949045" y="198850"/>
                </a:lnTo>
                <a:lnTo>
                  <a:pt x="1719988" y="184058"/>
                </a:lnTo>
                <a:lnTo>
                  <a:pt x="1503275" y="167753"/>
                </a:lnTo>
                <a:lnTo>
                  <a:pt x="1296163" y="150776"/>
                </a:lnTo>
                <a:lnTo>
                  <a:pt x="1104139" y="132455"/>
                </a:lnTo>
                <a:lnTo>
                  <a:pt x="923774" y="114469"/>
                </a:lnTo>
                <a:lnTo>
                  <a:pt x="757810" y="96484"/>
                </a:lnTo>
                <a:lnTo>
                  <a:pt x="605563" y="79507"/>
                </a:lnTo>
                <a:lnTo>
                  <a:pt x="470460" y="63370"/>
                </a:lnTo>
                <a:lnTo>
                  <a:pt x="348388" y="48074"/>
                </a:lnTo>
                <a:lnTo>
                  <a:pt x="245518" y="35299"/>
                </a:lnTo>
                <a:lnTo>
                  <a:pt x="159107" y="23197"/>
                </a:lnTo>
                <a:lnTo>
                  <a:pt x="40463" y="5883"/>
                </a:lnTo>
                <a:lnTo>
                  <a:pt x="1" y="0"/>
                </a:lnTo>
                <a:lnTo>
                  <a:pt x="1" y="905354"/>
                </a:lnTo>
                <a:lnTo>
                  <a:pt x="0" y="905354"/>
                </a:lnTo>
                <a:lnTo>
                  <a:pt x="0" y="6995918"/>
                </a:lnTo>
                <a:lnTo>
                  <a:pt x="6858000" y="6995918"/>
                </a:lnTo>
                <a:lnTo>
                  <a:pt x="6858000" y="1344715"/>
                </a:lnTo>
                <a:close/>
              </a:path>
            </a:pathLst>
          </a:custGeom>
          <a:ln>
            <a:noFill/>
          </a:ln>
        </p:spPr>
      </p:sp>
      <p:sp>
        <p:nvSpPr>
          <p:cNvPr id="15" name="Rectangle 14">
            <a:extLst>
              <a:ext uri="{FF2B5EF4-FFF2-40B4-BE49-F238E27FC236}">
                <a16:creationId xmlns:a16="http://schemas.microsoft.com/office/drawing/2014/main" id="{630182B0-3559-41D5-9EBC-0BD86BEDA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58582B4D-6C44-440B-A636-E457C2A51ABF}"/>
              </a:ext>
            </a:extLst>
          </p:cNvPr>
          <p:cNvPicPr>
            <a:picLocks noChangeAspect="1"/>
          </p:cNvPicPr>
          <p:nvPr/>
        </p:nvPicPr>
        <p:blipFill>
          <a:blip r:embed="rId3"/>
          <a:stretch>
            <a:fillRect/>
          </a:stretch>
        </p:blipFill>
        <p:spPr>
          <a:xfrm>
            <a:off x="643854" y="710303"/>
            <a:ext cx="5450557" cy="5436929"/>
          </a:xfrm>
          <a:prstGeom prst="rect">
            <a:avLst/>
          </a:prstGeom>
          <a:effectLst/>
        </p:spPr>
      </p:pic>
    </p:spTree>
    <p:extLst>
      <p:ext uri="{BB962C8B-B14F-4D97-AF65-F5344CB8AC3E}">
        <p14:creationId xmlns:p14="http://schemas.microsoft.com/office/powerpoint/2010/main" val="155701268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0567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2E963-1457-514F-BDC2-5FF6FA80DA06}"/>
              </a:ext>
            </a:extLst>
          </p:cNvPr>
          <p:cNvSpPr>
            <a:spLocks noGrp="1"/>
          </p:cNvSpPr>
          <p:nvPr>
            <p:ph type="title"/>
          </p:nvPr>
        </p:nvSpPr>
        <p:spPr>
          <a:xfrm>
            <a:off x="838200" y="31633"/>
            <a:ext cx="10515600" cy="1325563"/>
          </a:xfrm>
        </p:spPr>
        <p:txBody>
          <a:bodyPr/>
          <a:lstStyle/>
          <a:p>
            <a:r>
              <a:rPr lang="en-US" dirty="0"/>
              <a:t>Session 1 – Bu Aya CHORES</a:t>
            </a:r>
          </a:p>
        </p:txBody>
      </p:sp>
      <p:sp>
        <p:nvSpPr>
          <p:cNvPr id="3" name="Content Placeholder 2">
            <a:extLst>
              <a:ext uri="{FF2B5EF4-FFF2-40B4-BE49-F238E27FC236}">
                <a16:creationId xmlns:a16="http://schemas.microsoft.com/office/drawing/2014/main" id="{207FDC27-68F4-ECBE-A4C5-6EFAE11CFBD7}"/>
              </a:ext>
            </a:extLst>
          </p:cNvPr>
          <p:cNvSpPr>
            <a:spLocks noGrp="1"/>
          </p:cNvSpPr>
          <p:nvPr>
            <p:ph idx="1"/>
          </p:nvPr>
        </p:nvSpPr>
        <p:spPr>
          <a:xfrm>
            <a:off x="260131" y="1283339"/>
            <a:ext cx="6140669" cy="1522074"/>
          </a:xfrm>
        </p:spPr>
        <p:txBody>
          <a:bodyPr>
            <a:normAutofit lnSpcReduction="10000"/>
          </a:bodyPr>
          <a:lstStyle/>
          <a:p>
            <a:pPr marL="0" indent="0">
              <a:buNone/>
            </a:pPr>
            <a:r>
              <a:rPr lang="en-ID" sz="1800" b="1" kern="100" dirty="0">
                <a:effectLst/>
                <a:latin typeface="Calibri" panose="020F0502020204030204" pitchFamily="34" charset="0"/>
                <a:ea typeface="Calibri" panose="020F0502020204030204" pitchFamily="34" charset="0"/>
                <a:cs typeface="Times New Roman" panose="02020603050405020304" pitchFamily="18" charset="0"/>
              </a:rPr>
              <a:t>Description:</a:t>
            </a:r>
            <a:endParaRPr lang="en-ID"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D" sz="1800" kern="100" dirty="0">
                <a:effectLst/>
                <a:latin typeface="Calibri" panose="020F0502020204030204" pitchFamily="34" charset="0"/>
                <a:ea typeface="Calibri" panose="020F0502020204030204" pitchFamily="34" charset="0"/>
                <a:cs typeface="Times New Roman" panose="02020603050405020304" pitchFamily="18" charset="0"/>
              </a:rPr>
              <a:t>Bu Aya, married to Pak Aya, manages household chores with limited energy. To maximize efficiency, she prioritizes lower priority tasks. Given the energy and task list, determine her necessary chores.</a:t>
            </a:r>
          </a:p>
          <a:p>
            <a:endParaRPr lang="en-ID"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
        <p:nvSpPr>
          <p:cNvPr id="4" name="Content Placeholder 2">
            <a:extLst>
              <a:ext uri="{FF2B5EF4-FFF2-40B4-BE49-F238E27FC236}">
                <a16:creationId xmlns:a16="http://schemas.microsoft.com/office/drawing/2014/main" id="{B4C21DDD-025B-DD3E-F52B-A86AB8E52522}"/>
              </a:ext>
            </a:extLst>
          </p:cNvPr>
          <p:cNvSpPr txBox="1">
            <a:spLocks/>
          </p:cNvSpPr>
          <p:nvPr/>
        </p:nvSpPr>
        <p:spPr>
          <a:xfrm>
            <a:off x="260131" y="2805413"/>
            <a:ext cx="6035566" cy="166742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D" sz="1600" b="1" kern="100" dirty="0">
                <a:effectLst/>
                <a:latin typeface="Calibri" panose="020F0502020204030204" pitchFamily="34" charset="0"/>
                <a:ea typeface="Calibri" panose="020F0502020204030204" pitchFamily="34" charset="0"/>
                <a:cs typeface="Times New Roman" panose="02020603050405020304" pitchFamily="18" charset="0"/>
              </a:rPr>
              <a:t>Input Format :</a:t>
            </a:r>
            <a:endParaRPr lang="en-ID" sz="16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D" sz="1600" kern="100" dirty="0">
                <a:latin typeface="Calibri" panose="020F0502020204030204" pitchFamily="34" charset="0"/>
                <a:ea typeface="Calibri" panose="020F0502020204030204" pitchFamily="34" charset="0"/>
                <a:cs typeface="Times New Roman" panose="02020603050405020304" pitchFamily="18" charset="0"/>
              </a:rPr>
              <a:t>First Line</a:t>
            </a:r>
            <a:r>
              <a:rPr lang="en-ID" sz="1600" kern="100" dirty="0">
                <a:effectLst/>
                <a:latin typeface="Calibri" panose="020F0502020204030204" pitchFamily="34" charset="0"/>
                <a:ea typeface="Calibri" panose="020F0502020204030204" pitchFamily="34" charset="0"/>
                <a:cs typeface="Times New Roman" panose="02020603050405020304" pitchFamily="18" charset="0"/>
              </a:rPr>
              <a:t>, there are </a:t>
            </a:r>
            <a:r>
              <a:rPr lang="en-ID" sz="1600" b="1" kern="100" dirty="0">
                <a:effectLst/>
                <a:latin typeface="Calibri" panose="020F0502020204030204" pitchFamily="34" charset="0"/>
                <a:ea typeface="Calibri" panose="020F0502020204030204" pitchFamily="34" charset="0"/>
                <a:cs typeface="Times New Roman" panose="02020603050405020304" pitchFamily="18" charset="0"/>
              </a:rPr>
              <a:t>two numeric values</a:t>
            </a:r>
            <a:r>
              <a:rPr lang="en-ID" sz="16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D" sz="1600" b="1" kern="100" dirty="0">
                <a:effectLst/>
                <a:latin typeface="Calibri" panose="020F0502020204030204" pitchFamily="34" charset="0"/>
                <a:ea typeface="Calibri" panose="020F0502020204030204" pitchFamily="34" charset="0"/>
                <a:cs typeface="Times New Roman" panose="02020603050405020304" pitchFamily="18" charset="0"/>
              </a:rPr>
              <a:t>e</a:t>
            </a:r>
            <a:r>
              <a:rPr lang="en-ID" sz="16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ID" sz="1600" b="1" kern="100" dirty="0">
                <a:effectLst/>
                <a:latin typeface="Calibri" panose="020F0502020204030204" pitchFamily="34" charset="0"/>
                <a:ea typeface="Calibri" panose="020F0502020204030204" pitchFamily="34" charset="0"/>
                <a:cs typeface="Times New Roman" panose="02020603050405020304" pitchFamily="18" charset="0"/>
              </a:rPr>
              <a:t>n</a:t>
            </a:r>
            <a:r>
              <a:rPr lang="en-ID" sz="1600" kern="100" dirty="0">
                <a:effectLst/>
                <a:latin typeface="Calibri" panose="020F0502020204030204" pitchFamily="34" charset="0"/>
                <a:ea typeface="Calibri" panose="020F0502020204030204" pitchFamily="34" charset="0"/>
                <a:cs typeface="Times New Roman" panose="02020603050405020304" pitchFamily="18" charset="0"/>
              </a:rPr>
              <a:t>. The value of </a:t>
            </a:r>
            <a:r>
              <a:rPr lang="en-ID" sz="1600" b="1" kern="100" dirty="0">
                <a:effectLst/>
                <a:latin typeface="Calibri" panose="020F0502020204030204" pitchFamily="34" charset="0"/>
                <a:ea typeface="Calibri" panose="020F0502020204030204" pitchFamily="34" charset="0"/>
                <a:cs typeface="Times New Roman" panose="02020603050405020304" pitchFamily="18" charset="0"/>
              </a:rPr>
              <a:t>'e' indicates the quantity of energy available</a:t>
            </a:r>
            <a:r>
              <a:rPr lang="en-ID" sz="1600" kern="100" dirty="0">
                <a:effectLst/>
                <a:latin typeface="Calibri" panose="020F0502020204030204" pitchFamily="34" charset="0"/>
                <a:ea typeface="Calibri" panose="020F0502020204030204" pitchFamily="34" charset="0"/>
                <a:cs typeface="Times New Roman" panose="02020603050405020304" pitchFamily="18" charset="0"/>
              </a:rPr>
              <a:t>, while</a:t>
            </a:r>
            <a:r>
              <a:rPr lang="en-ID" sz="1600" b="1" kern="100" dirty="0">
                <a:effectLst/>
                <a:latin typeface="Calibri" panose="020F0502020204030204" pitchFamily="34" charset="0"/>
                <a:ea typeface="Calibri" panose="020F0502020204030204" pitchFamily="34" charset="0"/>
                <a:cs typeface="Times New Roman" panose="02020603050405020304" pitchFamily="18" charset="0"/>
              </a:rPr>
              <a:t> 'n' represents the number of tasks that Bu Aya needs to perform</a:t>
            </a:r>
            <a:r>
              <a:rPr lang="en-ID" sz="1600" kern="100" dirty="0">
                <a:effectLst/>
                <a:latin typeface="Calibri" panose="020F0502020204030204" pitchFamily="34" charset="0"/>
                <a:ea typeface="Calibri" panose="020F0502020204030204" pitchFamily="34" charset="0"/>
                <a:cs typeface="Times New Roman" panose="02020603050405020304" pitchFamily="18" charset="0"/>
              </a:rPr>
              <a:t>.</a:t>
            </a:r>
          </a:p>
          <a:p>
            <a:r>
              <a:rPr lang="en-ID" sz="1600" kern="100" dirty="0">
                <a:effectLst/>
                <a:latin typeface="Calibri" panose="020F0502020204030204" pitchFamily="34" charset="0"/>
                <a:ea typeface="Calibri" panose="020F0502020204030204" pitchFamily="34" charset="0"/>
                <a:cs typeface="Times New Roman" panose="02020603050405020304" pitchFamily="18" charset="0"/>
              </a:rPr>
              <a:t>Next N-lines will consist of </a:t>
            </a:r>
            <a:r>
              <a:rPr lang="en-ID" sz="1600" b="1" kern="100" dirty="0">
                <a:effectLst/>
                <a:latin typeface="Calibri" panose="020F0502020204030204" pitchFamily="34" charset="0"/>
                <a:ea typeface="Calibri" panose="020F0502020204030204" pitchFamily="34" charset="0"/>
                <a:cs typeface="Times New Roman" panose="02020603050405020304" pitchFamily="18" charset="0"/>
              </a:rPr>
              <a:t>two numeric values</a:t>
            </a:r>
            <a:r>
              <a:rPr lang="en-ID"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b="1"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ID" sz="16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ID" sz="1600" b="1" kern="100" dirty="0">
                <a:effectLst/>
                <a:latin typeface="Calibri" panose="020F0502020204030204" pitchFamily="34" charset="0"/>
                <a:ea typeface="Calibri" panose="020F0502020204030204" pitchFamily="34" charset="0"/>
                <a:cs typeface="Times New Roman" panose="02020603050405020304" pitchFamily="18" charset="0"/>
              </a:rPr>
              <a:t>'s'</a:t>
            </a:r>
            <a:r>
              <a:rPr lang="en-ID"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ID" sz="1600" b="1"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ID" sz="1600" kern="100" dirty="0">
                <a:effectLst/>
                <a:latin typeface="Calibri" panose="020F0502020204030204" pitchFamily="34" charset="0"/>
                <a:ea typeface="Calibri" panose="020F0502020204030204" pitchFamily="34" charset="0"/>
                <a:cs typeface="Times New Roman" panose="02020603050405020304" pitchFamily="18" charset="0"/>
              </a:rPr>
              <a:t>'</a:t>
            </a:r>
            <a:r>
              <a:rPr lang="en-ID" sz="1600" b="1" kern="100" dirty="0">
                <a:effectLst/>
                <a:latin typeface="Calibri" panose="020F0502020204030204" pitchFamily="34" charset="0"/>
                <a:ea typeface="Calibri" panose="020F0502020204030204" pitchFamily="34" charset="0"/>
                <a:cs typeface="Times New Roman" panose="02020603050405020304" pitchFamily="18" charset="0"/>
              </a:rPr>
              <a:t> denotes the priority of the task</a:t>
            </a:r>
            <a:r>
              <a:rPr lang="en-ID" sz="1600" kern="100" dirty="0">
                <a:effectLst/>
                <a:latin typeface="Calibri" panose="020F0502020204030204" pitchFamily="34" charset="0"/>
                <a:ea typeface="Calibri" panose="020F0502020204030204" pitchFamily="34" charset="0"/>
                <a:cs typeface="Times New Roman" panose="02020603050405020304" pitchFamily="18" charset="0"/>
              </a:rPr>
              <a:t>, while </a:t>
            </a:r>
            <a:r>
              <a:rPr lang="en-ID" sz="1600" b="1" kern="100" dirty="0">
                <a:effectLst/>
                <a:latin typeface="Calibri" panose="020F0502020204030204" pitchFamily="34" charset="0"/>
                <a:ea typeface="Calibri" panose="020F0502020204030204" pitchFamily="34" charset="0"/>
                <a:cs typeface="Times New Roman" panose="02020603050405020304" pitchFamily="18" charset="0"/>
              </a:rPr>
              <a:t>'s' is a string of characters that describes the name of the task</a:t>
            </a:r>
            <a:r>
              <a:rPr lang="en-ID" sz="16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endParaRPr lang="en-US" sz="1600" dirty="0"/>
          </a:p>
        </p:txBody>
      </p:sp>
      <p:sp>
        <p:nvSpPr>
          <p:cNvPr id="5" name="Content Placeholder 2">
            <a:extLst>
              <a:ext uri="{FF2B5EF4-FFF2-40B4-BE49-F238E27FC236}">
                <a16:creationId xmlns:a16="http://schemas.microsoft.com/office/drawing/2014/main" id="{3BFFCF75-28D3-373E-5007-482A25428696}"/>
              </a:ext>
            </a:extLst>
          </p:cNvPr>
          <p:cNvSpPr txBox="1">
            <a:spLocks/>
          </p:cNvSpPr>
          <p:nvPr/>
        </p:nvSpPr>
        <p:spPr>
          <a:xfrm>
            <a:off x="260131" y="4566400"/>
            <a:ext cx="5951483" cy="201652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D" sz="1400" b="1" kern="100" dirty="0">
                <a:latin typeface="Calibri" panose="020F0502020204030204" pitchFamily="34" charset="0"/>
                <a:ea typeface="Calibri" panose="020F0502020204030204" pitchFamily="34" charset="0"/>
                <a:cs typeface="Times New Roman" panose="02020603050405020304" pitchFamily="18" charset="0"/>
              </a:rPr>
              <a:t>Output Format:</a:t>
            </a:r>
          </a:p>
          <a:p>
            <a:r>
              <a:rPr lang="en-ID" sz="1400" b="1" kern="100" dirty="0">
                <a:latin typeface="Calibri" panose="020F0502020204030204" pitchFamily="34" charset="0"/>
                <a:ea typeface="Calibri" panose="020F0502020204030204" pitchFamily="34" charset="0"/>
                <a:cs typeface="Times New Roman" panose="02020603050405020304" pitchFamily="18" charset="0"/>
              </a:rPr>
              <a:t>If Bu Aya is capable of performing at least one task, calculate and display the count of tasks that will be completed by her. Then, print the names of the tasks sorted in ascending order of priority.</a:t>
            </a:r>
          </a:p>
          <a:p>
            <a:r>
              <a:rPr lang="en-ID" sz="1400" kern="100" dirty="0">
                <a:latin typeface="Calibri" panose="020F0502020204030204" pitchFamily="34" charset="0"/>
                <a:ea typeface="Calibri" panose="020F0502020204030204" pitchFamily="34" charset="0"/>
                <a:cs typeface="Times New Roman" panose="02020603050405020304" pitchFamily="18" charset="0"/>
              </a:rPr>
              <a:t>If there are </a:t>
            </a:r>
            <a:r>
              <a:rPr lang="en-ID" sz="1400" b="1" kern="100" dirty="0">
                <a:latin typeface="Calibri" panose="020F0502020204030204" pitchFamily="34" charset="0"/>
                <a:ea typeface="Calibri" panose="020F0502020204030204" pitchFamily="34" charset="0"/>
                <a:cs typeface="Times New Roman" panose="02020603050405020304" pitchFamily="18" charset="0"/>
              </a:rPr>
              <a:t>any tasks that Bu Aya cannot perform, perform the same operations as before, </a:t>
            </a:r>
            <a:r>
              <a:rPr lang="en-ID" sz="1400" kern="100" dirty="0">
                <a:latin typeface="Calibri" panose="020F0502020204030204" pitchFamily="34" charset="0"/>
                <a:ea typeface="Calibri" panose="020F0502020204030204" pitchFamily="34" charset="0"/>
                <a:cs typeface="Times New Roman" panose="02020603050405020304" pitchFamily="18" charset="0"/>
              </a:rPr>
              <a:t>but</a:t>
            </a:r>
            <a:r>
              <a:rPr lang="en-ID" sz="1400" b="1" kern="100" dirty="0">
                <a:latin typeface="Calibri" panose="020F0502020204030204" pitchFamily="34" charset="0"/>
                <a:ea typeface="Calibri" panose="020F0502020204030204" pitchFamily="34" charset="0"/>
                <a:cs typeface="Times New Roman" panose="02020603050405020304" pitchFamily="18" charset="0"/>
              </a:rPr>
              <a:t> after the previous output, add the phrase "then, Pak Aya will do  n jobs.”. Then, print the remaining tasks.</a:t>
            </a:r>
          </a:p>
          <a:p>
            <a:r>
              <a:rPr lang="en-ID" sz="1400" kern="100" dirty="0">
                <a:latin typeface="Calibri" panose="020F0502020204030204" pitchFamily="34" charset="0"/>
                <a:ea typeface="Calibri" panose="020F0502020204030204" pitchFamily="34" charset="0"/>
                <a:cs typeface="Times New Roman" panose="02020603050405020304" pitchFamily="18" charset="0"/>
              </a:rPr>
              <a:t>If there are </a:t>
            </a:r>
            <a:r>
              <a:rPr lang="en-ID" sz="1400" b="1" kern="100" dirty="0">
                <a:latin typeface="Calibri" panose="020F0502020204030204" pitchFamily="34" charset="0"/>
                <a:ea typeface="Calibri" panose="020F0502020204030204" pitchFamily="34" charset="0"/>
                <a:cs typeface="Times New Roman" panose="02020603050405020304" pitchFamily="18" charset="0"/>
              </a:rPr>
              <a:t>no tasks that Bu Aya can perform, </a:t>
            </a:r>
            <a:r>
              <a:rPr lang="en-ID" sz="1400" kern="100" dirty="0">
                <a:latin typeface="Calibri" panose="020F0502020204030204" pitchFamily="34" charset="0"/>
                <a:ea typeface="Calibri" panose="020F0502020204030204" pitchFamily="34" charset="0"/>
                <a:cs typeface="Times New Roman" panose="02020603050405020304" pitchFamily="18" charset="0"/>
              </a:rPr>
              <a:t>then </a:t>
            </a:r>
            <a:r>
              <a:rPr lang="en-ID" sz="1400" b="1" kern="100" dirty="0">
                <a:latin typeface="Calibri" panose="020F0502020204030204" pitchFamily="34" charset="0"/>
                <a:ea typeface="Calibri" panose="020F0502020204030204" pitchFamily="34" charset="0"/>
                <a:cs typeface="Times New Roman" panose="02020603050405020304" pitchFamily="18" charset="0"/>
              </a:rPr>
              <a:t> print  the count of tasks that will be completed by Pak Aya. Then, print the names of the tasks sorted in ascending order of priority.</a:t>
            </a:r>
          </a:p>
          <a:p>
            <a:endParaRPr lang="en-ID" sz="1400" b="1" kern="100" dirty="0">
              <a:latin typeface="Calibri" panose="020F0502020204030204" pitchFamily="34" charset="0"/>
              <a:ea typeface="Calibri" panose="020F0502020204030204" pitchFamily="34" charset="0"/>
              <a:cs typeface="Times New Roman" panose="02020603050405020304" pitchFamily="18" charset="0"/>
            </a:endParaRPr>
          </a:p>
          <a:p>
            <a:endParaRPr lang="en-ID" sz="1400" b="1"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D" sz="1400" b="1"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7B2CC218-F96C-865A-030C-B0973596EE49}"/>
              </a:ext>
            </a:extLst>
          </p:cNvPr>
          <p:cNvSpPr txBox="1">
            <a:spLocks/>
          </p:cNvSpPr>
          <p:nvPr/>
        </p:nvSpPr>
        <p:spPr>
          <a:xfrm>
            <a:off x="6400800" y="1727682"/>
            <a:ext cx="2249214" cy="2063021"/>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D" sz="1300" b="1" kern="100" dirty="0">
                <a:solidFill>
                  <a:schemeClr val="bg1"/>
                </a:solidFill>
                <a:ea typeface="Calibri" panose="020F0502020204030204" pitchFamily="34" charset="0"/>
                <a:cs typeface="Times New Roman" panose="02020603050405020304" pitchFamily="18" charset="0"/>
              </a:rPr>
              <a:t>Input 0 :</a:t>
            </a:r>
          </a:p>
          <a:p>
            <a:pPr marL="0" indent="0">
              <a:buNone/>
            </a:pPr>
            <a:r>
              <a:rPr lang="en-ID" sz="1300" dirty="0">
                <a:solidFill>
                  <a:schemeClr val="bg1"/>
                </a:solidFill>
                <a:effectLst/>
              </a:rPr>
              <a:t>10 5 </a:t>
            </a:r>
          </a:p>
          <a:p>
            <a:pPr marL="0" indent="0">
              <a:buNone/>
            </a:pPr>
            <a:r>
              <a:rPr lang="en-ID" sz="1300" dirty="0">
                <a:solidFill>
                  <a:schemeClr val="bg1"/>
                </a:solidFill>
                <a:effectLst/>
              </a:rPr>
              <a:t>3 </a:t>
            </a:r>
            <a:r>
              <a:rPr lang="en-ID" sz="1300" dirty="0" err="1">
                <a:solidFill>
                  <a:schemeClr val="bg1"/>
                </a:solidFill>
                <a:effectLst/>
              </a:rPr>
              <a:t>sweep_the</a:t>
            </a:r>
            <a:r>
              <a:rPr lang="en-ID" sz="1300" dirty="0" err="1">
                <a:solidFill>
                  <a:schemeClr val="bg1"/>
                </a:solidFill>
              </a:rPr>
              <a:t>_</a:t>
            </a:r>
            <a:r>
              <a:rPr lang="en-ID" sz="1300" dirty="0" err="1">
                <a:solidFill>
                  <a:schemeClr val="bg1"/>
                </a:solidFill>
                <a:effectLst/>
              </a:rPr>
              <a:t>house</a:t>
            </a:r>
            <a:endParaRPr lang="en-ID" sz="1300" dirty="0">
              <a:solidFill>
                <a:schemeClr val="bg1"/>
              </a:solidFill>
              <a:effectLst/>
            </a:endParaRPr>
          </a:p>
          <a:p>
            <a:pPr marL="0" indent="0">
              <a:buNone/>
            </a:pPr>
            <a:r>
              <a:rPr lang="en-ID" sz="1300" dirty="0">
                <a:solidFill>
                  <a:schemeClr val="bg1"/>
                </a:solidFill>
                <a:effectLst/>
              </a:rPr>
              <a:t>2 </a:t>
            </a:r>
            <a:r>
              <a:rPr lang="en-ID" sz="1300" dirty="0" err="1">
                <a:solidFill>
                  <a:schemeClr val="bg1"/>
                </a:solidFill>
                <a:effectLst/>
              </a:rPr>
              <a:t>wash_dishes</a:t>
            </a:r>
            <a:endParaRPr lang="en-ID" sz="1300" dirty="0">
              <a:solidFill>
                <a:schemeClr val="bg1"/>
              </a:solidFill>
              <a:effectLst/>
            </a:endParaRPr>
          </a:p>
          <a:p>
            <a:pPr marL="0" indent="0">
              <a:buNone/>
            </a:pPr>
            <a:r>
              <a:rPr lang="en-ID" sz="1300" dirty="0">
                <a:solidFill>
                  <a:schemeClr val="bg1"/>
                </a:solidFill>
                <a:effectLst/>
              </a:rPr>
              <a:t>5 cooking</a:t>
            </a:r>
          </a:p>
          <a:p>
            <a:pPr marL="0" indent="0">
              <a:buNone/>
            </a:pPr>
            <a:r>
              <a:rPr lang="en-ID" sz="1300" dirty="0">
                <a:solidFill>
                  <a:schemeClr val="bg1"/>
                </a:solidFill>
                <a:effectLst/>
              </a:rPr>
              <a:t>8 </a:t>
            </a:r>
            <a:r>
              <a:rPr lang="en-ID" sz="1300" dirty="0" err="1">
                <a:solidFill>
                  <a:schemeClr val="bg1"/>
                </a:solidFill>
                <a:effectLst/>
              </a:rPr>
              <a:t>washing_clothes</a:t>
            </a:r>
            <a:endParaRPr lang="en-ID" sz="1300" dirty="0">
              <a:solidFill>
                <a:schemeClr val="bg1"/>
              </a:solidFill>
              <a:effectLst/>
            </a:endParaRPr>
          </a:p>
          <a:p>
            <a:pPr marL="0" indent="0">
              <a:buNone/>
            </a:pPr>
            <a:r>
              <a:rPr lang="en-ID" sz="1300" dirty="0">
                <a:solidFill>
                  <a:schemeClr val="bg1"/>
                </a:solidFill>
                <a:effectLst/>
              </a:rPr>
              <a:t>1 eating </a:t>
            </a:r>
          </a:p>
          <a:p>
            <a:endParaRPr lang="en-US" sz="1300" dirty="0">
              <a:solidFill>
                <a:schemeClr val="bg1"/>
              </a:solidFill>
            </a:endParaRPr>
          </a:p>
        </p:txBody>
      </p:sp>
      <p:sp>
        <p:nvSpPr>
          <p:cNvPr id="7" name="Content Placeholder 2">
            <a:extLst>
              <a:ext uri="{FF2B5EF4-FFF2-40B4-BE49-F238E27FC236}">
                <a16:creationId xmlns:a16="http://schemas.microsoft.com/office/drawing/2014/main" id="{BFA13D11-EBA9-8524-7780-00CBC85C61CD}"/>
              </a:ext>
            </a:extLst>
          </p:cNvPr>
          <p:cNvSpPr txBox="1">
            <a:spLocks/>
          </p:cNvSpPr>
          <p:nvPr/>
        </p:nvSpPr>
        <p:spPr>
          <a:xfrm>
            <a:off x="9422524" y="1705393"/>
            <a:ext cx="2249214" cy="2063021"/>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D" sz="1300" b="1" kern="100" dirty="0">
                <a:solidFill>
                  <a:schemeClr val="bg1"/>
                </a:solidFill>
                <a:ea typeface="Calibri" panose="020F0502020204030204" pitchFamily="34" charset="0"/>
                <a:cs typeface="Times New Roman" panose="02020603050405020304" pitchFamily="18" charset="0"/>
              </a:rPr>
              <a:t>Output 0 :</a:t>
            </a:r>
          </a:p>
          <a:p>
            <a:pPr marL="0" indent="0">
              <a:buNone/>
            </a:pPr>
            <a:r>
              <a:rPr lang="en-ID" sz="1300" kern="100" dirty="0">
                <a:solidFill>
                  <a:schemeClr val="bg1"/>
                </a:solidFill>
                <a:ea typeface="Calibri" panose="020F0502020204030204" pitchFamily="34" charset="0"/>
                <a:cs typeface="Times New Roman" panose="02020603050405020304" pitchFamily="18" charset="0"/>
              </a:rPr>
              <a:t>Bu Aya will do 3 jobs.</a:t>
            </a:r>
          </a:p>
          <a:p>
            <a:pPr marL="0" indent="0">
              <a:buNone/>
            </a:pPr>
            <a:r>
              <a:rPr lang="en-ID" sz="1300" dirty="0">
                <a:solidFill>
                  <a:schemeClr val="bg1"/>
                </a:solidFill>
              </a:rPr>
              <a:t>e</a:t>
            </a:r>
            <a:r>
              <a:rPr lang="en-ID" sz="1300" dirty="0">
                <a:solidFill>
                  <a:schemeClr val="bg1"/>
                </a:solidFill>
                <a:effectLst/>
              </a:rPr>
              <a:t>ating</a:t>
            </a:r>
          </a:p>
          <a:p>
            <a:pPr marL="0" indent="0">
              <a:buNone/>
            </a:pPr>
            <a:r>
              <a:rPr lang="en-ID" sz="1300" kern="100" dirty="0" err="1">
                <a:solidFill>
                  <a:schemeClr val="bg1"/>
                </a:solidFill>
                <a:ea typeface="Calibri" panose="020F0502020204030204" pitchFamily="34" charset="0"/>
                <a:cs typeface="Times New Roman" panose="02020603050405020304" pitchFamily="18" charset="0"/>
              </a:rPr>
              <a:t>wash_dishes</a:t>
            </a:r>
            <a:endParaRPr lang="en-ID" sz="1300" kern="100" dirty="0">
              <a:solidFill>
                <a:schemeClr val="bg1"/>
              </a:solidFill>
              <a:ea typeface="Calibri" panose="020F0502020204030204" pitchFamily="34" charset="0"/>
              <a:cs typeface="Times New Roman" panose="02020603050405020304" pitchFamily="18" charset="0"/>
            </a:endParaRPr>
          </a:p>
          <a:p>
            <a:pPr marL="0" indent="0">
              <a:buNone/>
            </a:pPr>
            <a:r>
              <a:rPr lang="en-ID" sz="1300" kern="100" dirty="0" err="1">
                <a:solidFill>
                  <a:schemeClr val="bg1"/>
                </a:solidFill>
                <a:ea typeface="Calibri" panose="020F0502020204030204" pitchFamily="34" charset="0"/>
                <a:cs typeface="Times New Roman" panose="02020603050405020304" pitchFamily="18" charset="0"/>
              </a:rPr>
              <a:t>sweep_the_house</a:t>
            </a:r>
            <a:endParaRPr lang="en-ID" sz="1300" kern="100" dirty="0">
              <a:solidFill>
                <a:schemeClr val="bg1"/>
              </a:solidFill>
              <a:ea typeface="Calibri" panose="020F0502020204030204" pitchFamily="34" charset="0"/>
              <a:cs typeface="Times New Roman" panose="02020603050405020304" pitchFamily="18" charset="0"/>
            </a:endParaRPr>
          </a:p>
          <a:p>
            <a:pPr marL="0" indent="0">
              <a:buNone/>
            </a:pPr>
            <a:r>
              <a:rPr lang="en-ID" sz="1300" dirty="0">
                <a:solidFill>
                  <a:schemeClr val="bg1"/>
                </a:solidFill>
                <a:effectLst/>
              </a:rPr>
              <a:t>Then, Pak Aya Will do 2 Jobs.</a:t>
            </a:r>
          </a:p>
          <a:p>
            <a:pPr marL="0" indent="0">
              <a:buNone/>
            </a:pPr>
            <a:r>
              <a:rPr lang="en-ID" sz="1300" dirty="0">
                <a:solidFill>
                  <a:schemeClr val="bg1"/>
                </a:solidFill>
              </a:rPr>
              <a:t>cooking</a:t>
            </a:r>
          </a:p>
          <a:p>
            <a:pPr marL="0" indent="0">
              <a:buNone/>
            </a:pPr>
            <a:r>
              <a:rPr lang="en-ID" sz="1300" dirty="0" err="1">
                <a:solidFill>
                  <a:schemeClr val="bg1"/>
                </a:solidFill>
              </a:rPr>
              <a:t>w</a:t>
            </a:r>
            <a:r>
              <a:rPr lang="en-ID" sz="1300" dirty="0" err="1">
                <a:solidFill>
                  <a:schemeClr val="bg1"/>
                </a:solidFill>
                <a:effectLst/>
              </a:rPr>
              <a:t>ashing_clothes</a:t>
            </a:r>
            <a:endParaRPr lang="en-ID" sz="1300" dirty="0">
              <a:solidFill>
                <a:schemeClr val="bg1"/>
              </a:solidFill>
              <a:effectLst/>
            </a:endParaRPr>
          </a:p>
          <a:p>
            <a:pPr marL="0" indent="0">
              <a:buNone/>
            </a:pPr>
            <a:endParaRPr lang="en-ID" sz="1300" dirty="0">
              <a:solidFill>
                <a:schemeClr val="bg1"/>
              </a:solidFill>
              <a:effectLst/>
            </a:endParaRPr>
          </a:p>
          <a:p>
            <a:endParaRPr lang="en-US" sz="1300" dirty="0">
              <a:solidFill>
                <a:schemeClr val="bg1"/>
              </a:solidFill>
            </a:endParaRPr>
          </a:p>
        </p:txBody>
      </p:sp>
      <p:sp>
        <p:nvSpPr>
          <p:cNvPr id="8" name="Content Placeholder 2">
            <a:extLst>
              <a:ext uri="{FF2B5EF4-FFF2-40B4-BE49-F238E27FC236}">
                <a16:creationId xmlns:a16="http://schemas.microsoft.com/office/drawing/2014/main" id="{5E1B2D95-D0AE-C526-D1A8-63D8AA1BABF5}"/>
              </a:ext>
            </a:extLst>
          </p:cNvPr>
          <p:cNvSpPr txBox="1">
            <a:spLocks/>
          </p:cNvSpPr>
          <p:nvPr/>
        </p:nvSpPr>
        <p:spPr>
          <a:xfrm>
            <a:off x="6400800" y="4318889"/>
            <a:ext cx="2249214" cy="2040732"/>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D" sz="1300" b="1" kern="100" dirty="0">
                <a:solidFill>
                  <a:schemeClr val="bg1"/>
                </a:solidFill>
                <a:ea typeface="Calibri" panose="020F0502020204030204" pitchFamily="34" charset="0"/>
                <a:cs typeface="Times New Roman" panose="02020603050405020304" pitchFamily="18" charset="0"/>
              </a:rPr>
              <a:t>Input 1 :</a:t>
            </a:r>
          </a:p>
          <a:p>
            <a:pPr marL="0" indent="0">
              <a:buNone/>
            </a:pPr>
            <a:r>
              <a:rPr lang="en-ID" sz="1300" dirty="0">
                <a:solidFill>
                  <a:schemeClr val="bg1"/>
                </a:solidFill>
                <a:effectLst/>
              </a:rPr>
              <a:t>5 3</a:t>
            </a:r>
          </a:p>
          <a:p>
            <a:pPr marL="0" indent="0">
              <a:buNone/>
            </a:pPr>
            <a:r>
              <a:rPr lang="en-ID" sz="1300" dirty="0">
                <a:solidFill>
                  <a:schemeClr val="bg1"/>
                </a:solidFill>
                <a:effectLst/>
              </a:rPr>
              <a:t>7 cooking</a:t>
            </a:r>
          </a:p>
          <a:p>
            <a:pPr marL="0" indent="0">
              <a:buNone/>
            </a:pPr>
            <a:r>
              <a:rPr lang="en-ID" sz="1300" dirty="0">
                <a:solidFill>
                  <a:schemeClr val="bg1"/>
                </a:solidFill>
                <a:effectLst/>
              </a:rPr>
              <a:t>9 </a:t>
            </a:r>
            <a:r>
              <a:rPr lang="en-ID" sz="1300" dirty="0" err="1">
                <a:solidFill>
                  <a:schemeClr val="bg1"/>
                </a:solidFill>
                <a:effectLst/>
              </a:rPr>
              <a:t>wash_dishes</a:t>
            </a:r>
            <a:endParaRPr lang="en-ID" sz="1300" dirty="0">
              <a:solidFill>
                <a:schemeClr val="bg1"/>
              </a:solidFill>
              <a:effectLst/>
            </a:endParaRPr>
          </a:p>
          <a:p>
            <a:pPr marL="0" indent="0">
              <a:buNone/>
            </a:pPr>
            <a:r>
              <a:rPr lang="en-ID" sz="1300" dirty="0">
                <a:solidFill>
                  <a:schemeClr val="bg1"/>
                </a:solidFill>
                <a:effectLst/>
              </a:rPr>
              <a:t>6 eating</a:t>
            </a:r>
            <a:endParaRPr lang="en-US" sz="1300" dirty="0">
              <a:solidFill>
                <a:schemeClr val="bg1"/>
              </a:solidFill>
            </a:endParaRPr>
          </a:p>
        </p:txBody>
      </p:sp>
      <p:sp>
        <p:nvSpPr>
          <p:cNvPr id="9" name="Content Placeholder 2">
            <a:extLst>
              <a:ext uri="{FF2B5EF4-FFF2-40B4-BE49-F238E27FC236}">
                <a16:creationId xmlns:a16="http://schemas.microsoft.com/office/drawing/2014/main" id="{B4E29E90-3E8C-DB43-50BA-F83E90AA7665}"/>
              </a:ext>
            </a:extLst>
          </p:cNvPr>
          <p:cNvSpPr txBox="1">
            <a:spLocks/>
          </p:cNvSpPr>
          <p:nvPr/>
        </p:nvSpPr>
        <p:spPr>
          <a:xfrm>
            <a:off x="9422524" y="4318889"/>
            <a:ext cx="2249214" cy="2040732"/>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D" sz="1300" b="1" kern="100" dirty="0">
                <a:solidFill>
                  <a:schemeClr val="bg1"/>
                </a:solidFill>
                <a:ea typeface="Calibri" panose="020F0502020204030204" pitchFamily="34" charset="0"/>
                <a:cs typeface="Times New Roman" panose="02020603050405020304" pitchFamily="18" charset="0"/>
              </a:rPr>
              <a:t>Output 1 :</a:t>
            </a:r>
          </a:p>
          <a:p>
            <a:pPr marL="0" indent="0">
              <a:buNone/>
            </a:pPr>
            <a:r>
              <a:rPr lang="en-ID" sz="1300" dirty="0">
                <a:solidFill>
                  <a:schemeClr val="bg1"/>
                </a:solidFill>
                <a:effectLst/>
              </a:rPr>
              <a:t>Pak Aya will do 3 jobs.</a:t>
            </a:r>
          </a:p>
          <a:p>
            <a:pPr marL="0" indent="0">
              <a:buNone/>
            </a:pPr>
            <a:r>
              <a:rPr lang="en-ID" sz="1300" dirty="0">
                <a:solidFill>
                  <a:schemeClr val="bg1"/>
                </a:solidFill>
              </a:rPr>
              <a:t>eating</a:t>
            </a:r>
            <a:endParaRPr lang="en-ID" sz="1300" dirty="0">
              <a:solidFill>
                <a:schemeClr val="bg1"/>
              </a:solidFill>
              <a:effectLst/>
            </a:endParaRPr>
          </a:p>
          <a:p>
            <a:pPr marL="0" indent="0">
              <a:buNone/>
            </a:pPr>
            <a:r>
              <a:rPr lang="en-ID" sz="1300" dirty="0">
                <a:solidFill>
                  <a:schemeClr val="bg1"/>
                </a:solidFill>
              </a:rPr>
              <a:t>cooking</a:t>
            </a:r>
          </a:p>
          <a:p>
            <a:pPr marL="0" indent="0">
              <a:buNone/>
            </a:pPr>
            <a:r>
              <a:rPr lang="en-ID" sz="1300" dirty="0" err="1">
                <a:solidFill>
                  <a:schemeClr val="bg1"/>
                </a:solidFill>
              </a:rPr>
              <a:t>wash_dishes</a:t>
            </a:r>
            <a:endParaRPr lang="en-ID" sz="1300" dirty="0">
              <a:solidFill>
                <a:schemeClr val="bg1"/>
              </a:solidFill>
              <a:effectLst/>
            </a:endParaRPr>
          </a:p>
          <a:p>
            <a:endParaRPr lang="en-US" sz="1300" dirty="0">
              <a:solidFill>
                <a:schemeClr val="bg1"/>
              </a:solidFill>
            </a:endParaRPr>
          </a:p>
        </p:txBody>
      </p:sp>
    </p:spTree>
    <p:extLst>
      <p:ext uri="{BB962C8B-B14F-4D97-AF65-F5344CB8AC3E}">
        <p14:creationId xmlns:p14="http://schemas.microsoft.com/office/powerpoint/2010/main" val="4900865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{5A300932-56B0-354D-AE77-5038E15FA6A8}tf10001062</Template>
  <TotalTime>90</TotalTime>
  <Words>350</Words>
  <Application>Microsoft Macintosh PowerPoint</Application>
  <PresentationFormat>Widescreen</PresentationFormat>
  <Paragraphs>40</Paragraphs>
  <Slides>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Century Gothic</vt:lpstr>
      <vt:lpstr>Wingdings 3</vt:lpstr>
      <vt:lpstr>Ion</vt:lpstr>
      <vt:lpstr>ETS Data Structure- Session 1</vt:lpstr>
      <vt:lpstr>PowerPoint Presentation</vt:lpstr>
      <vt:lpstr>Session 1 – Bu Aya CHORES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ETS Data Structure- Session 1</dc:title>
  <dc:creator>BAGUS MAULANA NUGRAHA</dc:creator>
  <cp:lastModifiedBy>BAGUS MAULANA NUGRAHA</cp:lastModifiedBy>
  <cp:revision>2</cp:revision>
  <dcterms:created xsi:type="dcterms:W3CDTF">2023-03-27T04:28:15Z</dcterms:created>
  <dcterms:modified xsi:type="dcterms:W3CDTF">2023-04-03T06:05:42Z</dcterms:modified>
</cp:coreProperties>
</file>