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  <p:embeddedFont>
      <p:font typeface="Raleway Thin" panose="020B0604020202020204" charset="0"/>
      <p:bold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1591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731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f13f494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ef13f49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84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9ef13f494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ef13f49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9090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9ef13f494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c9ef13f49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34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9ef13f494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c9ef13f4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2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9ef13f494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c9ef13f49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21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9ef13f494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c9ef13f49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14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9ef13f494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c9ef13f49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081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9ef13f494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c9ef13f4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55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9ef13f494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c9ef13f49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947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9ef13f49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c9ef13f49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04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680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9ef13f494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c9ef13f4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919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9ef13f494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c9ef13f49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34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9ef13f494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c9ef13f49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708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9ef13f494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c9ef13f49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480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9ef13f494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c9ef13f49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24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9ef13f494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c9ef13f49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19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9ef13f494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c9ef13f49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368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9ef13f494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c9ef13f49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130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11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36793a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c36793a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93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25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9ef13f49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c9ef13f4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28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9ef13f49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c9ef13f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23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9ef13f49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c9ef13f4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93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9ef13f494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c9ef13f49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9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9ef13f494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c9ef13f49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46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38930" y="6516913"/>
            <a:ext cx="7514141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04838" y="4649053"/>
            <a:ext cx="10977562" cy="91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" descr="A picture containing pla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2139" y="851127"/>
            <a:ext cx="3362960" cy="336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3081785" y="1657712"/>
            <a:ext cx="5252185" cy="53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33" name="Google Shape;133;p11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4" name="Google Shape;134;p11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1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3720662" y="204745"/>
            <a:ext cx="8106615" cy="6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sz="40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343481" y="2038866"/>
            <a:ext cx="11483795" cy="310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0" name="Google Shape;140;p1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1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3081785" y="1657712"/>
            <a:ext cx="5252185" cy="53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49" name="Google Shape;149;p12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50" name="Google Shape;150;p12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2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3720662" y="204745"/>
            <a:ext cx="8106615" cy="6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sz="40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343481" y="2038866"/>
            <a:ext cx="6356863" cy="310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6" name="Google Shape;156;p1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2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2"/>
          <p:cNvSpPr>
            <a:spLocks noGrp="1"/>
          </p:cNvSpPr>
          <p:nvPr>
            <p:ph type="pic" idx="2"/>
          </p:nvPr>
        </p:nvSpPr>
        <p:spPr>
          <a:xfrm>
            <a:off x="7091363" y="1026377"/>
            <a:ext cx="4468812" cy="52521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>
            <a:spLocks noGrp="1"/>
          </p:cNvSpPr>
          <p:nvPr>
            <p:ph type="pic" idx="2"/>
          </p:nvPr>
        </p:nvSpPr>
        <p:spPr>
          <a:xfrm>
            <a:off x="424757" y="1257300"/>
            <a:ext cx="4813993" cy="46180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26" name="Google Shape;26;p3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5468677" y="1566263"/>
            <a:ext cx="6298566" cy="192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Raleway Thin"/>
              <a:buNone/>
              <a:defRPr sz="72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5467984" y="4950373"/>
            <a:ext cx="6298566" cy="50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3"/>
          </p:nvPr>
        </p:nvSpPr>
        <p:spPr>
          <a:xfrm>
            <a:off x="5467984" y="5453044"/>
            <a:ext cx="6298566" cy="42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3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Google Shape;39;p4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  <a:defRPr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>
            <a:spLocks noGrp="1"/>
          </p:cNvSpPr>
          <p:nvPr>
            <p:ph type="pic" idx="2"/>
          </p:nvPr>
        </p:nvSpPr>
        <p:spPr>
          <a:xfrm>
            <a:off x="0" y="1047750"/>
            <a:ext cx="12192000" cy="53831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55" name="Google Shape;55;p5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5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1411435" y="4017702"/>
            <a:ext cx="9215474" cy="120778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200"/>
              <a:buFont typeface="Raleway Thin"/>
              <a:buNone/>
              <a:defRPr sz="72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2946717" y="5425696"/>
            <a:ext cx="6298566" cy="50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3"/>
          </p:nvPr>
        </p:nvSpPr>
        <p:spPr>
          <a:xfrm>
            <a:off x="2946717" y="5865303"/>
            <a:ext cx="6298566" cy="4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1" name="Google Shape;61;p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 descr="A picture containing grass, track, light, li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8930" y="6487389"/>
            <a:ext cx="751414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939011" y="5075952"/>
            <a:ext cx="6313977" cy="937266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Raleway Thin"/>
              <a:buNone/>
              <a:defRPr sz="36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6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 descr="A picture containing plat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797550" y="0"/>
            <a:ext cx="5880468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76" name="Google Shape;76;p7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7" name="Google Shape;77;p7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9" name="Google Shape;7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7703" y="3050945"/>
            <a:ext cx="3699335" cy="13508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359248" y="1094088"/>
            <a:ext cx="5438302" cy="218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 Thin"/>
              <a:buNone/>
              <a:defRPr sz="5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342899" y="3957638"/>
            <a:ext cx="5090665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3" name="Google Shape;83;p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>
            <a:spLocks noGrp="1"/>
          </p:cNvSpPr>
          <p:nvPr>
            <p:ph type="pic" idx="2"/>
          </p:nvPr>
        </p:nvSpPr>
        <p:spPr>
          <a:xfrm>
            <a:off x="0" y="1117600"/>
            <a:ext cx="12192000" cy="35877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90" name="Google Shape;90;p8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1" name="Google Shape;91;p8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51798" y="4885438"/>
            <a:ext cx="8971030" cy="135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 Thin"/>
              <a:buNone/>
              <a:defRPr sz="4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9436750" y="5024665"/>
            <a:ext cx="2605253" cy="109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7" name="Google Shape;97;p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8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4" name="Google Shape;104;p9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7703" y="3226077"/>
            <a:ext cx="3699335" cy="13508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/>
          <p:nvPr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39928" y="2193448"/>
            <a:ext cx="3951427" cy="123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sz="40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1"/>
          </p:nvPr>
        </p:nvSpPr>
        <p:spPr>
          <a:xfrm>
            <a:off x="4627418" y="273603"/>
            <a:ext cx="7224654" cy="590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1" name="Google Shape;111;p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 descr="A picture containing pla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 descr="A picture containing draw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17" name="Google Shape;117;p10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8" name="Google Shape;118;p10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0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3720662" y="204745"/>
            <a:ext cx="8106615" cy="6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sz="4000"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343481" y="1217611"/>
            <a:ext cx="11483795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4" name="Google Shape;124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9345" t="10793" r="9491" b="1246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0" descr="A picture containing pla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0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604838" y="4649053"/>
            <a:ext cx="10977562" cy="91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/>
              <a:t>STRUKTUR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Bubble Sort (4)</a:t>
            </a:r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12" y="1823062"/>
            <a:ext cx="75596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012" y="4183962"/>
            <a:ext cx="7704136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Bubble Sort (5)</a:t>
            </a:r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925" y="2997450"/>
            <a:ext cx="7993062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Bubble Sort (6)</a:t>
            </a: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Versi 1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Versi 2</a:t>
            </a:r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9837" y="2402337"/>
            <a:ext cx="7272338" cy="187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9837" y="4617100"/>
            <a:ext cx="7272337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Bubble Sort (6)</a:t>
            </a: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797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Dengan prosedur diatas,  data terurut naik (ascending),  untuk  urut turun (descending) silahkan ubah bagian: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if (data[j]&lt;data[j-1]) tukar(&amp;data[j],&amp;data[j-1]);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Menjadi: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if (data[j]&gt;data[j-1]) tukar(&amp;data[j],&amp;data[j-1]);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797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“The bubble sort is an easy algorithm to program, but it is slower than many other sorts”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Exchange Sort</a:t>
            </a:r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6639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Sangat mirip dengan Bubble Sort</a:t>
            </a:r>
            <a:endParaRPr/>
          </a:p>
          <a:p>
            <a:pPr marL="457200" lvl="0" indent="-3663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Banyak yang mengatakan Bubble Sort sama dengan Exchange Sort</a:t>
            </a:r>
            <a:endParaRPr/>
          </a:p>
          <a:p>
            <a:pPr marL="457200" lvl="0" indent="-3663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Pebedaan : dalam hal bagaimana membandingkan antar elemen-elemennya.</a:t>
            </a:r>
            <a:endParaRPr/>
          </a:p>
          <a:p>
            <a:pPr marL="800100" lvl="1" indent="-3467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Exchange sort membandingkan </a:t>
            </a:r>
            <a:r>
              <a:rPr lang="en-US" b="1"/>
              <a:t>suatu elemen </a:t>
            </a:r>
            <a:r>
              <a:rPr lang="en-US"/>
              <a:t>dengan </a:t>
            </a:r>
            <a:r>
              <a:rPr lang="en-US" b="1"/>
              <a:t>elemen-elemen lainnya </a:t>
            </a:r>
            <a:r>
              <a:rPr lang="en-US"/>
              <a:t>dalam array tersebut, dan melakukan pertukaran elemen jika perlu.  Jadi ada elemen yang selalu menjadi elemen </a:t>
            </a:r>
            <a:r>
              <a:rPr lang="en-US" b="1"/>
              <a:t>pusat (pivot).</a:t>
            </a:r>
            <a:endParaRPr b="1"/>
          </a:p>
          <a:p>
            <a:pPr marL="800100" lvl="1" indent="-3467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Sedangkan Bubble sort akan membandingkan </a:t>
            </a:r>
            <a:r>
              <a:rPr lang="en-US" b="1"/>
              <a:t>elemen pertama/terakhir</a:t>
            </a:r>
            <a:r>
              <a:rPr lang="en-US"/>
              <a:t> dengan </a:t>
            </a:r>
            <a:r>
              <a:rPr lang="en-US" b="1"/>
              <a:t>elemen sebelumnya/sesudahnya</a:t>
            </a:r>
            <a:r>
              <a:rPr lang="en-US"/>
              <a:t>, kemudian elemen tersebut itu akan menjadi </a:t>
            </a:r>
            <a:r>
              <a:rPr lang="en-US" b="1"/>
              <a:t>pusat (pivot) </a:t>
            </a:r>
            <a:r>
              <a:rPr lang="en-US"/>
              <a:t>untuk dibandingkan dengan elemen sebelumnya/sesudahnya lagi, begitu seterusnya.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Exchange Sort (2)</a:t>
            </a:r>
            <a:endParaRPr/>
          </a:p>
        </p:txBody>
      </p:sp>
      <p:pic>
        <p:nvPicPr>
          <p:cNvPr id="255" name="Google Shape;25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4225" y="2059237"/>
            <a:ext cx="5543550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7425" y="3582762"/>
            <a:ext cx="7777162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Exchange Sort (3)</a:t>
            </a:r>
            <a:endParaRPr/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562" y="2059237"/>
            <a:ext cx="7200900" cy="424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Exchange Sort (4)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938" y="2059237"/>
            <a:ext cx="7704137" cy="20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9662" y="4148375"/>
            <a:ext cx="7632700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Exchange Sort (5)</a:t>
            </a:r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b="1"/>
              <a:t>Prosedur Exchange Sort</a:t>
            </a:r>
            <a:endParaRPr b="1"/>
          </a:p>
        </p:txBody>
      </p: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237" y="3114328"/>
            <a:ext cx="6696076" cy="324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Selection Sort</a:t>
            </a:r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6639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Merupakan kombinasi antara sorting dan searching</a:t>
            </a:r>
            <a:endParaRPr/>
          </a:p>
          <a:p>
            <a:pPr marL="457200" lvl="0" indent="-3663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Untuk setiap proses, akan dicari elemen-elemen yang belum diurutkan yang memiliki nilai terkecil atau terbesar akan dipertukarkan ke posisi yang tepat di dalam array.</a:t>
            </a:r>
            <a:endParaRPr/>
          </a:p>
          <a:p>
            <a:pPr marL="457200" lvl="0" indent="-3663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Misalnya untuk putaran pertama, akan dicari data dengan nilai terkecil dan data ini akan ditempatkan di indeks terkecil (data[0]), pada putaran kedua akan dicari data kedua terkecil, dan akan ditempatkan di indeks kedua (data[1]).</a:t>
            </a:r>
            <a:endParaRPr/>
          </a:p>
          <a:p>
            <a:pPr marL="457200" lvl="0" indent="-3663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Selama proses, pembandingan dan pengubahan </a:t>
            </a:r>
            <a:r>
              <a:rPr lang="en-US" b="1"/>
              <a:t>hanya dilakukan </a:t>
            </a:r>
            <a:r>
              <a:rPr lang="en-US"/>
              <a:t>pada </a:t>
            </a:r>
            <a:r>
              <a:rPr lang="en-US" b="1"/>
              <a:t>indeks </a:t>
            </a:r>
            <a:r>
              <a:rPr lang="en-US"/>
              <a:t>pembanding saja, pertukaran data secara fisik terjadi pada </a:t>
            </a:r>
            <a:r>
              <a:rPr lang="en-US" b="1"/>
              <a:t>akhir </a:t>
            </a:r>
            <a:r>
              <a:rPr lang="en-US"/>
              <a:t>proses.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5468677" y="1566263"/>
            <a:ext cx="6298566" cy="192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5467984" y="4950373"/>
            <a:ext cx="6298566" cy="50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3"/>
          </p:nvPr>
        </p:nvSpPr>
        <p:spPr>
          <a:xfrm>
            <a:off x="5467984" y="5453044"/>
            <a:ext cx="6298566" cy="42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Dwi Sunaryono Semester Gasal 2021/2022</a:t>
            </a:r>
            <a:endParaRPr/>
          </a:p>
        </p:txBody>
      </p:sp>
      <p:pic>
        <p:nvPicPr>
          <p:cNvPr id="172" name="Google Shape;172;p1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4757" y="1257300"/>
            <a:ext cx="4813993" cy="461803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Selection Sort (2)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000" y="1542012"/>
            <a:ext cx="2905125" cy="479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2750" y="1615037"/>
            <a:ext cx="29432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2750" y="3126337"/>
            <a:ext cx="2914650" cy="324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75025" y="2839000"/>
            <a:ext cx="29051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Selection Sort (3)</a:t>
            </a:r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b="1"/>
              <a:t>Prosedur Selection Sort</a:t>
            </a:r>
            <a:endParaRPr b="1"/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6175" y="3213219"/>
            <a:ext cx="7559675" cy="274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Insertion Sort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9306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Mirip dengan cara orang </a:t>
            </a:r>
            <a:r>
              <a:rPr lang="en-US" b="1"/>
              <a:t>mengurutkan </a:t>
            </a:r>
            <a:r>
              <a:rPr lang="en-US"/>
              <a:t>kartu, selembar demi selembar kartu diambil dan </a:t>
            </a:r>
            <a:r>
              <a:rPr lang="en-US" b="1"/>
              <a:t>disisipkan </a:t>
            </a:r>
            <a:r>
              <a:rPr lang="en-US"/>
              <a:t>(insert) ke tempat yang seharusnya.</a:t>
            </a:r>
            <a:endParaRPr/>
          </a:p>
          <a:p>
            <a:pPr marL="457200" lvl="0" indent="-3930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dimulai dari data ke-2 sampai dengan data terakhir, jika ditemukan data yang </a:t>
            </a:r>
            <a:r>
              <a:rPr lang="en-US" b="1"/>
              <a:t>lebih kecil</a:t>
            </a:r>
            <a:r>
              <a:rPr lang="en-US"/>
              <a:t>, maka akan ditempatkan (</a:t>
            </a:r>
            <a:r>
              <a:rPr lang="en-US" b="1"/>
              <a:t>diinsert</a:t>
            </a:r>
            <a:r>
              <a:rPr lang="en-US"/>
              <a:t>) diposisi yang seharusnya.</a:t>
            </a:r>
            <a:endParaRPr/>
          </a:p>
          <a:p>
            <a:pPr marL="457200" lvl="0" indent="-3930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Pada penyisipan elemen, maka elemen-elemen lain akan bergeser ke belakang </a:t>
            </a:r>
            <a:endParaRPr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1862" y="5440712"/>
            <a:ext cx="2266950" cy="8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title"/>
          </p:nvPr>
        </p:nvSpPr>
        <p:spPr>
          <a:xfrm>
            <a:off x="306603" y="81038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Insertion Sort (2)</a:t>
            </a:r>
            <a:endParaRPr/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75" y="1607187"/>
            <a:ext cx="3514725" cy="46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5662" y="1607187"/>
            <a:ext cx="4105276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Insertion Sort (3)</a:t>
            </a:r>
            <a:endParaRPr/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112" y="2059225"/>
            <a:ext cx="3455987" cy="43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9212" y="1628787"/>
            <a:ext cx="51132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Perbandingan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Tabel Perbandingan Kecepatan Metode Pengurutan Data 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Untuk data sejumlah 10.000 data pada komputer Pentium II 450 MHz </a:t>
            </a:r>
            <a:endParaRPr/>
          </a:p>
        </p:txBody>
      </p:sp>
      <p:pic>
        <p:nvPicPr>
          <p:cNvPr id="326" name="Google Shape;32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2325" y="3639325"/>
            <a:ext cx="7273925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Masih banyak lagi</a:t>
            </a:r>
            <a:endParaRPr/>
          </a:p>
        </p:txBody>
      </p:sp>
      <p:pic>
        <p:nvPicPr>
          <p:cNvPr id="332" name="Google Shape;332;p38" descr="Merge_sort_algorithm_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08275"/>
            <a:ext cx="3095625" cy="258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 txBox="1"/>
          <p:nvPr/>
        </p:nvSpPr>
        <p:spPr>
          <a:xfrm>
            <a:off x="4196687" y="2059237"/>
            <a:ext cx="141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Sort</a:t>
            </a:r>
            <a:endParaRPr/>
          </a:p>
        </p:txBody>
      </p:sp>
      <p:pic>
        <p:nvPicPr>
          <p:cNvPr id="334" name="Google Shape;334;p38" descr="Sorting_heapsort_ani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2137" y="2582063"/>
            <a:ext cx="29527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/>
        </p:nvSpPr>
        <p:spPr>
          <a:xfrm>
            <a:off x="7836925" y="2105437"/>
            <a:ext cx="118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</p:txBody>
      </p:sp>
      <p:pic>
        <p:nvPicPr>
          <p:cNvPr id="336" name="Google Shape;336;p38" descr="Sorting_quicksort_ani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3675" y="2634449"/>
            <a:ext cx="27368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 txBox="1"/>
          <p:nvPr/>
        </p:nvSpPr>
        <p:spPr>
          <a:xfrm>
            <a:off x="775845" y="2152900"/>
            <a:ext cx="19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Soal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140"/>
              <a:t>Carilah 3 metode sorting lainnya dan tuliskan </a:t>
            </a:r>
            <a:endParaRPr sz="21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140"/>
              <a:t>dalam paper beserta source code, cara dan </a:t>
            </a:r>
            <a:endParaRPr sz="21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140"/>
              <a:t>analisis dan tiap-tiap metode sorting yang ada!</a:t>
            </a:r>
            <a:endParaRPr sz="21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21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140"/>
              <a:t>Buatlah semua procedure-procedure yang ada di </a:t>
            </a:r>
            <a:endParaRPr sz="21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140"/>
              <a:t>atas dalam program utuh!</a:t>
            </a:r>
            <a:endParaRPr sz="21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21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140" b="1"/>
              <a:t>NEXT:  </a:t>
            </a:r>
            <a:endParaRPr sz="214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140"/>
              <a:t>Array Stack dan Queue </a:t>
            </a:r>
            <a:endParaRPr sz="214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2939011" y="5075952"/>
            <a:ext cx="6313977" cy="937266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Raleway Thin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1411435" y="4017702"/>
            <a:ext cx="9215400" cy="1207800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Raleway Thin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Raleway Thin"/>
              <a:buNone/>
            </a:pPr>
            <a:r>
              <a:rPr lang="en-US"/>
              <a:t>Sorting Array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Sorting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457200" lvl="0" indent="-35306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data dalam struktur data sangat penting untuk data yang bertipe data numerik ataupun karakter.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dapat dilakukan secara ascending (urut naik) dan descending (urut turun)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(Sorting) adalah proses menyusun kembali data yang sebelumnya telah disusun dengan suatu pola tertentu, sehingga tersusun secara teratur menurut aturan tertentu.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Contoh:</a:t>
            </a:r>
            <a:endParaRPr/>
          </a:p>
          <a:p>
            <a:pPr marL="914400" lvl="1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Data Acak	: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5 6 8 1 3 25 10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Ascending	: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1 3 5 6 8 10 25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Descending	: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25 10 8 6 5 3 1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Metode Pengurutan Data</a:t>
            </a: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5306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berdasarkan perbandingan (</a:t>
            </a:r>
            <a:r>
              <a:rPr lang="en-US" i="1"/>
              <a:t>comparison-based sorting</a:t>
            </a:r>
            <a:r>
              <a:rPr lang="en-US"/>
              <a:t>)</a:t>
            </a:r>
            <a:endParaRPr/>
          </a:p>
          <a:p>
            <a:pPr marL="914400" lvl="1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Bubble sort, exchange sort</a:t>
            </a:r>
            <a:endParaRPr>
              <a:solidFill>
                <a:srgbClr val="FF0000"/>
              </a:solidFill>
            </a:endParaRPr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berdasarkan prioritas (</a:t>
            </a:r>
            <a:r>
              <a:rPr lang="en-US" i="1"/>
              <a:t>priority queue sorting method</a:t>
            </a:r>
            <a:r>
              <a:rPr lang="en-US"/>
              <a:t>)</a:t>
            </a:r>
            <a:endParaRPr/>
          </a:p>
          <a:p>
            <a:pPr marL="914400" lvl="1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Selection sort,</a:t>
            </a:r>
            <a:r>
              <a:rPr lang="en-US"/>
              <a:t> heap sort (menggunakan tree)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berdasarkan penyisipan dan penjagaan terurut (</a:t>
            </a:r>
            <a:r>
              <a:rPr lang="en-US" i="1"/>
              <a:t>insert and keep sorted method</a:t>
            </a:r>
            <a:r>
              <a:rPr lang="en-US"/>
              <a:t>)</a:t>
            </a:r>
            <a:endParaRPr/>
          </a:p>
          <a:p>
            <a:pPr marL="914400" lvl="1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Insertion sort,</a:t>
            </a:r>
            <a:r>
              <a:rPr lang="en-US"/>
              <a:t> tree sort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berdasarkan pembagian dan penguasaan (</a:t>
            </a:r>
            <a:r>
              <a:rPr lang="en-US" i="1"/>
              <a:t>devide and conquer method</a:t>
            </a:r>
            <a:r>
              <a:rPr lang="en-US"/>
              <a:t>)</a:t>
            </a:r>
            <a:endParaRPr/>
          </a:p>
          <a:p>
            <a:pPr marL="914400" lvl="1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Quick sort, merge sort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berkurang menurun (</a:t>
            </a:r>
            <a:r>
              <a:rPr lang="en-US" i="1"/>
              <a:t>diminishing increment sort method</a:t>
            </a:r>
            <a:r>
              <a:rPr lang="en-US"/>
              <a:t>)</a:t>
            </a:r>
            <a:endParaRPr/>
          </a:p>
          <a:p>
            <a:pPr marL="914400" lvl="1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Shell sort (pengembangan insertion)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Deklarasi Array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32639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/>
              <a:t>Deklarasikan:</a:t>
            </a: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data[100];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n; //untuk jumlah data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32639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b="1"/>
              <a:t>Fungsi untuk Tukar 2 Buah Data (by reference):</a:t>
            </a:r>
            <a:endParaRPr b="1"/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tukar(</a:t>
            </a: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*a,</a:t>
            </a: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*b){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t=*a;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*a=*b;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*b=t;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Bubble Sort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Metode sorting termudah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Diberi nama “Bubble” karena proses pengurutan secara berangsur-angsur bergerak/berpindah ke posisinya yang tepat, seperti gelembung yang keluar dari sebuah gelas bersoda.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Bubble Sort mengurutkan data dengan cara membandingkan elemen sekarang dengan elemen berikutnya.</a:t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0337" y="4051200"/>
            <a:ext cx="101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 descr="Bubble_sort_anim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5475" y="765837"/>
            <a:ext cx="3024187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Bubble Sort (2)</a:t>
            </a:r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-35306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Ascending :Jika elemen sekarang </a:t>
            </a:r>
            <a:r>
              <a:rPr lang="en-US" b="1"/>
              <a:t>lebih besar </a:t>
            </a:r>
            <a:r>
              <a:rPr lang="en-US"/>
              <a:t>dari elemen berikutnya maka kedua elemen tersebut </a:t>
            </a:r>
            <a:r>
              <a:rPr lang="en-US" b="1"/>
              <a:t>ditukar</a:t>
            </a:r>
            <a:r>
              <a:rPr lang="en-US"/>
              <a:t>.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Pengurutan Descending: Jika elemen sekarang </a:t>
            </a:r>
            <a:r>
              <a:rPr lang="en-US" b="1"/>
              <a:t>lebih kecil </a:t>
            </a:r>
            <a:r>
              <a:rPr lang="en-US"/>
              <a:t>dari elemen berikutnya, maka kedua elemen tersebut </a:t>
            </a:r>
            <a:r>
              <a:rPr lang="en-US" b="1"/>
              <a:t>ditukar</a:t>
            </a:r>
            <a:r>
              <a:rPr lang="en-US"/>
              <a:t>.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Algoritma ini seolah-olah menggeser satu per satu elemen dari kanan ke kiri atau kiri ke kanan, tergantung jenis pengurutannya, asc atau desc.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Ketika satu proses telah selesai, maka bubble sort akan mengulangi proses, demikian seterusnya sampai dengan iterasi sebanyak n-1.</a:t>
            </a:r>
            <a:endParaRPr/>
          </a:p>
          <a:p>
            <a:pPr marL="457200" lvl="0" indent="-3530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Kapan berhentinya?  Bubble sort berhenti jika seluruh array telah diperiksa dan tidak ada pertukaran lagi yang bisa dilakukan, serta tercapai perurutan yang telah diinginkan.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Bubble Sort (3)</a:t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925" y="1649800"/>
            <a:ext cx="3970200" cy="21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937" y="4072287"/>
            <a:ext cx="7559676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725</Words>
  <Application>Microsoft Office PowerPoint</Application>
  <PresentationFormat>Widescreen</PresentationFormat>
  <Paragraphs>102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Courier</vt:lpstr>
      <vt:lpstr>Calibri</vt:lpstr>
      <vt:lpstr>Raleway</vt:lpstr>
      <vt:lpstr>Times New Roman</vt:lpstr>
      <vt:lpstr>Raleway Thin</vt:lpstr>
      <vt:lpstr>Arial</vt:lpstr>
      <vt:lpstr>Cambria Math</vt:lpstr>
      <vt:lpstr>Open Sans</vt:lpstr>
      <vt:lpstr>Office Theme</vt:lpstr>
      <vt:lpstr>PowerPoint Presentation</vt:lpstr>
      <vt:lpstr>Introduction</vt:lpstr>
      <vt:lpstr> Sorting Array</vt:lpstr>
      <vt:lpstr>Sorting</vt:lpstr>
      <vt:lpstr>Metode Pengurutan Data</vt:lpstr>
      <vt:lpstr>Deklarasi Array</vt:lpstr>
      <vt:lpstr>Bubble Sort</vt:lpstr>
      <vt:lpstr>Bubble Sort (2)</vt:lpstr>
      <vt:lpstr>Bubble Sort (3)</vt:lpstr>
      <vt:lpstr>Bubble Sort (4)</vt:lpstr>
      <vt:lpstr>Bubble Sort (5)</vt:lpstr>
      <vt:lpstr>Bubble Sort (6)</vt:lpstr>
      <vt:lpstr>Bubble Sort (6)</vt:lpstr>
      <vt:lpstr>Exchange Sort</vt:lpstr>
      <vt:lpstr>Exchange Sort (2)</vt:lpstr>
      <vt:lpstr>Exchange Sort (3)</vt:lpstr>
      <vt:lpstr>Exchange Sort (4)</vt:lpstr>
      <vt:lpstr>Exchange Sort (5)</vt:lpstr>
      <vt:lpstr>Selection Sort</vt:lpstr>
      <vt:lpstr>Selection Sort (2)</vt:lpstr>
      <vt:lpstr>Selection Sort (3)</vt:lpstr>
      <vt:lpstr>Insertion Sort</vt:lpstr>
      <vt:lpstr>Insertion Sort (2)</vt:lpstr>
      <vt:lpstr>Insertion Sort (3)</vt:lpstr>
      <vt:lpstr>Perbandingan</vt:lpstr>
      <vt:lpstr>Masih banyak lagi</vt:lpstr>
      <vt:lpstr>Soal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</cp:revision>
  <dcterms:modified xsi:type="dcterms:W3CDTF">2021-03-31T06:10:36Z</dcterms:modified>
</cp:coreProperties>
</file>