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 id="2147483732" r:id="rId5"/>
    <p:sldMasterId id="2147483744" r:id="rId6"/>
    <p:sldMasterId id="2147483756" r:id="rId7"/>
    <p:sldMasterId id="2147483768" r:id="rId8"/>
    <p:sldMasterId id="2147483780" r:id="rId9"/>
    <p:sldMasterId id="2147483792" r:id="rId10"/>
    <p:sldMasterId id="2147483804" r:id="rId11"/>
    <p:sldMasterId id="2147483840" r:id="rId12"/>
    <p:sldMasterId id="2147483852"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9648F39E-9C37-485F-AC97-16BB4BDF9F49}" type="slidenum">
              <a:rPr kumimoji="0" lang="en-US" smtClean="0"/>
              <a:pPr/>
              <a:t>‹#›</a:t>
            </a:fld>
            <a:endParaRPr kumimoji="0"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29" name="Footer Placeholder 28"/>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31" name="Slide Number Placeholder 30"/>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48F39E-9C37-485F-AC97-16BB4BDF9F49}" type="slidenum">
              <a:rPr kumimoji="0" lang="en-US" smtClean="0"/>
              <a:pPr/>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9648F39E-9C37-485F-AC97-16BB4BDF9F49}" type="slidenum">
              <a:rPr kumimoji="0" lang="en-US" smtClean="0"/>
              <a:pPr/>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48F39E-9C37-485F-AC97-16BB4BDF9F49}" type="slidenum">
              <a:rPr kumimoji="0" lang="en-US" smtClean="0"/>
              <a:pPr/>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648F39E-9C37-485F-AC97-16BB4BDF9F49}"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648F39E-9C37-485F-AC97-16BB4BDF9F49}"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648F39E-9C37-485F-AC97-16BB4BDF9F49}" type="slidenum">
              <a:rPr kumimoji="0" lang="en-US" smtClean="0"/>
              <a:pPr/>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648F39E-9C37-485F-AC97-16BB4BDF9F49}"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7C3A134-F1C3-464B-BF47-54DC2DE08F52}" type="datetimeFigureOut">
              <a:rPr lang="en-US" smtClean="0"/>
              <a:pPr/>
              <a:t>11/17/2023</a:t>
            </a:fld>
            <a:endParaRPr lang="en-US"/>
          </a:p>
        </p:txBody>
      </p:sp>
      <p:sp>
        <p:nvSpPr>
          <p:cNvPr id="9" name="Slide Number Placeholder 8"/>
          <p:cNvSpPr>
            <a:spLocks noGrp="1"/>
          </p:cNvSpPr>
          <p:nvPr>
            <p:ph type="sldNum" sz="quarter" idx="15"/>
          </p:nvPr>
        </p:nvSpPr>
        <p:spPr/>
        <p:txBody>
          <a:bodyPr rtlCol="0"/>
          <a:lstStyle/>
          <a:p>
            <a:fld id="{9648F39E-9C37-485F-AC97-16BB4BDF9F49}"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7C3A134-F1C3-464B-BF47-54DC2DE08F52}" type="datetimeFigureOut">
              <a:rPr lang="en-US" smtClean="0"/>
              <a:pPr/>
              <a:t>11/17/2023</a:t>
            </a:fld>
            <a:endParaRPr lang="en-US"/>
          </a:p>
        </p:txBody>
      </p:sp>
      <p:sp>
        <p:nvSpPr>
          <p:cNvPr id="7" name="Slide Number Placeholder 6"/>
          <p:cNvSpPr>
            <a:spLocks noGrp="1"/>
          </p:cNvSpPr>
          <p:nvPr>
            <p:ph type="sldNum" sz="quarter" idx="11"/>
          </p:nvPr>
        </p:nvSpPr>
        <p:spPr/>
        <p:txBody>
          <a:bodyPr rtlCol="0"/>
          <a:lstStyle/>
          <a:p>
            <a:fld id="{9648F39E-9C37-485F-AC97-16BB4BDF9F49}" type="slidenum">
              <a:rPr kumimoji="0" lang="en-US" smtClean="0"/>
              <a:pPr/>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7C3A134-F1C3-464B-BF47-54DC2DE08F52}" type="datetimeFigureOut">
              <a:rPr lang="en-US" smtClean="0"/>
              <a:pPr/>
              <a:t>11/17/2023</a:t>
            </a:fld>
            <a:endParaRPr lang="en-US"/>
          </a:p>
        </p:txBody>
      </p:sp>
      <p:sp>
        <p:nvSpPr>
          <p:cNvPr id="22" name="Slide Number Placeholder 21"/>
          <p:cNvSpPr>
            <a:spLocks noGrp="1"/>
          </p:cNvSpPr>
          <p:nvPr>
            <p:ph type="sldNum" sz="quarter" idx="15"/>
          </p:nvPr>
        </p:nvSpPr>
        <p:spPr/>
        <p:txBody>
          <a:bodyPr rtlCol="0"/>
          <a:lstStyle/>
          <a:p>
            <a:fld id="{9648F39E-9C37-485F-AC97-16BB4BDF9F49}"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7C3A134-F1C3-464B-BF47-54DC2DE08F52}" type="datetimeFigureOut">
              <a:rPr lang="en-US" smtClean="0"/>
              <a:pPr/>
              <a:t>11/17/2023</a:t>
            </a:fld>
            <a:endParaRPr lang="en-US" dirty="0"/>
          </a:p>
        </p:txBody>
      </p:sp>
      <p:sp>
        <p:nvSpPr>
          <p:cNvPr id="18" name="Slide Number Placeholder 17"/>
          <p:cNvSpPr>
            <a:spLocks noGrp="1"/>
          </p:cNvSpPr>
          <p:nvPr>
            <p:ph type="sldNum" sz="quarter" idx="11"/>
          </p:nvPr>
        </p:nvSpPr>
        <p:spPr/>
        <p:txBody>
          <a:bodyPr rtlCol="0"/>
          <a:lstStyle/>
          <a:p>
            <a:fld id="{9648F39E-9C37-485F-AC97-16BB4BDF9F49}" type="slidenum">
              <a:rPr kumimoji="0" lang="en-US" smtClean="0"/>
              <a:pPr/>
              <a:t>‹#›</a:t>
            </a:fld>
            <a:endParaRPr kumimoji="0" lang="en-US"/>
          </a:p>
        </p:txBody>
      </p:sp>
      <p:sp>
        <p:nvSpPr>
          <p:cNvPr id="21" name="Footer Placeholder 20"/>
          <p:cNvSpPr>
            <a:spLocks noGrp="1"/>
          </p:cNvSpPr>
          <p:nvPr>
            <p:ph type="ftr" sz="quarter" idx="12"/>
          </p:nvPr>
        </p:nvSpPr>
        <p:spPr/>
        <p:txBody>
          <a:bodyPr rtlCol="0"/>
          <a:lstStyle/>
          <a:p>
            <a:endParaRPr kumimoji="0" 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7C3A134-F1C3-464B-BF47-54DC2DE08F52}" type="datetimeFigureOut">
              <a:rPr lang="en-US" smtClean="0"/>
              <a:pPr/>
              <a:t>11/17/2023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648F39E-9C37-485F-AC97-16BB4BDF9F49}" type="slidenum">
              <a:rPr kumimoji="0" lang="en-US" smtClean="0"/>
              <a:pPr/>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p:txBody>
          <a:bodyPr/>
          <a:lstStyle>
            <a:extLst/>
          </a:lstStyle>
          <a:p>
            <a:endParaRPr kumimoji="0" lang="en-US"/>
          </a:p>
        </p:txBody>
      </p:sp>
      <p:sp>
        <p:nvSpPr>
          <p:cNvPr id="29" name="Slide Number Placeholder 28"/>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9648F39E-9C37-485F-AC97-16BB4BDF9F49}"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kumimoji="0"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648F39E-9C37-485F-AC97-16BB4BDF9F49}"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kumimoji="0"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648F39E-9C37-485F-AC97-16BB4BDF9F49}" type="slidenum">
              <a:rPr kumimoji="0" lang="en-US" smtClean="0"/>
              <a:pPr/>
              <a:t>‹#›</a:t>
            </a:fld>
            <a:endParaRPr kumimoji="0"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648F39E-9C37-485F-AC97-16BB4BDF9F49}" type="slidenum">
              <a:rPr kumimoji="0" lang="en-US" smtClean="0"/>
              <a:pPr/>
              <a:t>‹#›</a:t>
            </a:fld>
            <a:endParaRPr kumimoji="0" lang="en-US"/>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7C3A134-F1C3-464B-BF47-54DC2DE08F52}" type="datetimeFigureOut">
              <a:rPr lang="en-US" smtClean="0"/>
              <a:pPr/>
              <a:t>11/17/2023</a:t>
            </a:fld>
            <a:endParaRPr lang="en-US"/>
          </a:p>
        </p:txBody>
      </p:sp>
      <p:sp>
        <p:nvSpPr>
          <p:cNvPr id="10" name="Slide Number Placeholder 9"/>
          <p:cNvSpPr>
            <a:spLocks noGrp="1"/>
          </p:cNvSpPr>
          <p:nvPr>
            <p:ph type="sldNum" sz="quarter" idx="16"/>
          </p:nvPr>
        </p:nvSpPr>
        <p:spPr/>
        <p:txBody>
          <a:bodyPr rtlCol="0"/>
          <a:lstStyle/>
          <a:p>
            <a:fld id="{9648F39E-9C37-485F-AC97-16BB4BDF9F49}" type="slidenum">
              <a:rPr kumimoji="0" lang="en-US" smtClean="0"/>
              <a:pP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7C3A134-F1C3-464B-BF47-54DC2DE08F52}" type="datetimeFigureOut">
              <a:rPr lang="en-US" smtClean="0"/>
              <a:pPr/>
              <a:t>11/17/2023</a:t>
            </a:fld>
            <a:endParaRPr lang="en-US"/>
          </a:p>
        </p:txBody>
      </p:sp>
      <p:sp>
        <p:nvSpPr>
          <p:cNvPr id="12" name="Slide Number Placeholder 11"/>
          <p:cNvSpPr>
            <a:spLocks noGrp="1"/>
          </p:cNvSpPr>
          <p:nvPr>
            <p:ph type="sldNum" sz="quarter" idx="16"/>
          </p:nvPr>
        </p:nvSpPr>
        <p:spPr/>
        <p:txBody>
          <a:bodyPr rtlCol="0"/>
          <a:lstStyle/>
          <a:p>
            <a:fld id="{9648F39E-9C37-485F-AC97-16BB4BDF9F49}" type="slidenum">
              <a:rPr kumimoji="0" lang="en-US" smtClean="0"/>
              <a:pP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648F39E-9C37-485F-AC97-16BB4BDF9F49}"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7C3A134-F1C3-464B-BF47-54DC2DE08F52}" type="datetimeFigureOut">
              <a:rPr lang="en-US" smtClean="0"/>
              <a:pPr/>
              <a:t>11/17/2023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648F39E-9C37-485F-AC97-16BB4BDF9F49}" type="slidenum">
              <a:rPr kumimoji="0" lang="en-US" smtClean="0"/>
              <a:pPr/>
              <a:t>‹#›</a:t>
            </a:fld>
            <a:endParaRPr kumimoji="0" lang="en-US"/>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kumimoji="0"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48F39E-9C37-485F-AC97-16BB4BDF9F49}" type="slidenum">
              <a:rPr kumimoji="0" lang="en-US" smtClean="0"/>
              <a:pPr/>
              <a:t>‹#›</a:t>
            </a:fld>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9648F39E-9C37-485F-AC97-16BB4BDF9F49}" type="slidenum">
              <a:rPr kumimoji="0" lang="en-US" smtClean="0"/>
              <a:pPr/>
              <a:t>‹#›</a:t>
            </a:fld>
            <a:endParaRPr kumimoji="0"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9648F39E-9C37-485F-AC97-16BB4BDF9F49}"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Slide Number Placeholder 7"/>
          <p:cNvSpPr>
            <a:spLocks noGrp="1"/>
          </p:cNvSpPr>
          <p:nvPr>
            <p:ph type="sldNum" sz="quarter" idx="11"/>
          </p:nvPr>
        </p:nvSpPr>
        <p:spPr/>
        <p:txBody>
          <a:bodyPr/>
          <a:lstStyle/>
          <a:p>
            <a:fld id="{9648F39E-9C37-485F-AC97-16BB4BDF9F49}"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7C3A134-F1C3-464B-BF47-54DC2DE08F52}" type="datetimeFigureOut">
              <a:rPr lang="en-US" smtClean="0"/>
              <a:pPr/>
              <a:t>11/17/2023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9648F39E-9C37-485F-AC97-16BB4BDF9F49}" type="slidenum">
              <a:rPr kumimoji="0" lang="en-US" smtClean="0"/>
              <a:pPr/>
              <a:t>‹#›</a:t>
            </a:fld>
            <a:endParaRPr kumimoji="0"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kumimoji="0" lang="en-US"/>
          </a:p>
        </p:txBody>
      </p:sp>
      <p:sp>
        <p:nvSpPr>
          <p:cNvPr id="6" name="Slide Number Placeholder 5"/>
          <p:cNvSpPr>
            <a:spLocks noGrp="1"/>
          </p:cNvSpPr>
          <p:nvPr>
            <p:ph type="sldNum" sz="quarter" idx="12"/>
          </p:nvPr>
        </p:nvSpPr>
        <p:spPr>
          <a:xfrm>
            <a:off x="1069848" y="6355080"/>
            <a:ext cx="1520952" cy="365760"/>
          </a:xfrm>
        </p:spPr>
        <p:txBody>
          <a:bodyPr/>
          <a:lstStyle/>
          <a:p>
            <a:fld id="{9648F39E-9C37-485F-AC97-16BB4BDF9F49}" type="slidenum">
              <a:rPr kumimoji="0" lang="en-US" smtClean="0"/>
              <a:pPr/>
              <a:t>‹#›</a:t>
            </a:fld>
            <a:endParaRPr kumimoji="0"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7C3A134-F1C3-464B-BF47-54DC2DE08F52}" type="datetimeFigureOut">
              <a:rPr lang="en-US" smtClean="0"/>
              <a:pPr/>
              <a:t>11/17/2023</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pPr/>
              <a:t>11/17/2023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11/17/2023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5.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648F39E-9C37-485F-AC97-16BB4BDF9F49}" type="slidenum">
              <a:rPr kumimoji="0" lang="en-US" smtClean="0"/>
              <a:pPr/>
              <a:t>‹#›</a:t>
            </a:fld>
            <a:endParaRPr kumimoji="0"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7C3A134-F1C3-464B-BF47-54DC2DE08F52}" type="datetimeFigureOut">
              <a:rPr lang="en-US" smtClean="0"/>
              <a:pPr/>
              <a:t>11/17/2023</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kumimoji="0"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648F39E-9C37-485F-AC97-16BB4BDF9F49}" type="slidenum">
              <a:rPr kumimoji="0" lang="en-US" smtClean="0"/>
              <a:pPr/>
              <a:t>‹#›</a:t>
            </a:fld>
            <a:endParaRPr kumimoji="0"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kumimoji="0"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648F39E-9C37-485F-AC97-16BB4BDF9F49}" type="slidenum">
              <a:rPr kumimoji="0" lang="en-US" smtClean="0"/>
              <a:pPr/>
              <a:t>‹#›</a:t>
            </a:fld>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0"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7C3A134-F1C3-464B-BF47-54DC2DE08F52}" type="datetimeFigureOut">
              <a:rPr lang="en-US" smtClean="0"/>
              <a:pPr/>
              <a:t>11/17/2023</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kumimoji="0"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7C3A134-F1C3-464B-BF47-54DC2DE08F52}" type="datetimeFigureOut">
              <a:rPr lang="en-US" smtClean="0"/>
              <a:pPr/>
              <a:t>11/17/2023</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48F39E-9C37-485F-AC97-16BB4BDF9F49}" type="slidenum">
              <a:rPr kumimoji="0" lang="en-US" smtClean="0"/>
              <a:pPr/>
              <a:t>‹#›</a:t>
            </a:fld>
            <a:endParaRPr kumimoji="0"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0"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648F39E-9C37-485F-AC97-16BB4BDF9F49}" type="slidenum">
              <a:rPr kumimoji="0" lang="en-US" smtClean="0"/>
              <a:pPr/>
              <a:t>‹#›</a:t>
            </a:fld>
            <a:endParaRPr kumimoji="0"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C3A134-F1C3-464B-BF47-54DC2DE08F52}" type="datetimeFigureOut">
              <a:rPr lang="en-US" smtClean="0"/>
              <a:pPr/>
              <a:t>11/17/2023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48F39E-9C37-485F-AC97-16BB4BDF9F49}" type="slidenum">
              <a:rPr kumimoji="0" lang="en-US" smtClean="0"/>
              <a:pPr/>
              <a:t>‹#›</a:t>
            </a:fld>
            <a:endParaRPr kumimoji="0"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7C3A134-F1C3-464B-BF47-54DC2DE08F52}" type="datetimeFigureOut">
              <a:rPr lang="en-US" smtClean="0"/>
              <a:pPr/>
              <a:t>11/17/2023</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0"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648F39E-9C37-485F-AC97-16BB4BDF9F49}" type="slidenum">
              <a:rPr kumimoji="0" lang="en-US" smtClean="0"/>
              <a:pPr/>
              <a:t>‹#›</a:t>
            </a:fld>
            <a:endParaRPr kumimoji="0"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7C3A134-F1C3-464B-BF47-54DC2DE08F52}" type="datetimeFigureOut">
              <a:rPr lang="en-US" smtClean="0"/>
              <a:pPr/>
              <a:t>11/17/2023</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0"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648F39E-9C37-485F-AC97-16BB4BDF9F49}" type="slidenum">
              <a:rPr kumimoji="0" lang="en-US" smtClean="0"/>
              <a:pPr/>
              <a:t>‹#›</a:t>
            </a:fld>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pPr/>
              <a:t>11/17/2023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500042"/>
            <a:ext cx="8420102" cy="1000108"/>
          </a:xfrm>
        </p:spPr>
        <p:txBody>
          <a:bodyPr>
            <a:noAutofit/>
          </a:bodyPr>
          <a:lstStyle/>
          <a:p>
            <a:pPr algn="ctr"/>
            <a:r>
              <a:rPr lang="id-ID" sz="3600" dirty="0" smtClean="0">
                <a:latin typeface="Arial Black" pitchFamily="34" charset="0"/>
              </a:rPr>
              <a:t>PANCASILA SEBAGAI </a:t>
            </a:r>
            <a:br>
              <a:rPr lang="id-ID" sz="3600" dirty="0" smtClean="0">
                <a:latin typeface="Arial Black" pitchFamily="34" charset="0"/>
              </a:rPr>
            </a:br>
            <a:r>
              <a:rPr lang="id-ID" sz="3600" dirty="0" smtClean="0">
                <a:latin typeface="Arial Black" pitchFamily="34" charset="0"/>
              </a:rPr>
              <a:t>SISTEM ETIKA </a:t>
            </a:r>
            <a:endParaRPr lang="en-US" sz="3600" dirty="0">
              <a:latin typeface="Arial Black" pitchFamily="34" charset="0"/>
            </a:endParaRPr>
          </a:p>
        </p:txBody>
      </p:sp>
      <p:sp>
        <p:nvSpPr>
          <p:cNvPr id="3" name="Subtitle 2"/>
          <p:cNvSpPr>
            <a:spLocks noGrp="1"/>
          </p:cNvSpPr>
          <p:nvPr>
            <p:ph type="subTitle" idx="1"/>
          </p:nvPr>
        </p:nvSpPr>
        <p:spPr>
          <a:xfrm>
            <a:off x="500034" y="1643050"/>
            <a:ext cx="8062912" cy="535778"/>
          </a:xfrm>
        </p:spPr>
        <p:txBody>
          <a:bodyPr>
            <a:normAutofit/>
          </a:bodyPr>
          <a:lstStyle/>
          <a:p>
            <a:pPr algn="l"/>
            <a:r>
              <a:rPr lang="id-ID" sz="2800" b="1" dirty="0" smtClean="0">
                <a:latin typeface="Tahoma" pitchFamily="34" charset="0"/>
                <a:cs typeface="Tahoma" pitchFamily="34" charset="0"/>
              </a:rPr>
              <a:t>1. FUNGSI DAN KEDUDUKAN PANCASILA</a:t>
            </a:r>
            <a:endParaRPr lang="en-US" sz="2800" b="1" dirty="0">
              <a:latin typeface="Tahoma" pitchFamily="34" charset="0"/>
              <a:cs typeface="Tahoma" pitchFamily="34" charset="0"/>
            </a:endParaRPr>
          </a:p>
        </p:txBody>
      </p:sp>
      <p:grpSp>
        <p:nvGrpSpPr>
          <p:cNvPr id="15" name="Group 14"/>
          <p:cNvGrpSpPr/>
          <p:nvPr/>
        </p:nvGrpSpPr>
        <p:grpSpPr>
          <a:xfrm>
            <a:off x="267897" y="2285992"/>
            <a:ext cx="7590251" cy="4214842"/>
            <a:chOff x="267897" y="2285992"/>
            <a:chExt cx="7590251" cy="4214842"/>
          </a:xfrm>
        </p:grpSpPr>
        <p:sp>
          <p:nvSpPr>
            <p:cNvPr id="4" name="Snip Single Corner Rectangle 3"/>
            <p:cNvSpPr/>
            <p:nvPr/>
          </p:nvSpPr>
          <p:spPr>
            <a:xfrm>
              <a:off x="267897" y="3429000"/>
              <a:ext cx="2071702" cy="1285884"/>
            </a:xfrm>
            <a:prstGeom prst="snip1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200" dirty="0" smtClean="0">
                  <a:solidFill>
                    <a:schemeClr val="bg1"/>
                  </a:solidFill>
                  <a:latin typeface="Arial Black" pitchFamily="34" charset="0"/>
                  <a:cs typeface="Tahoma" pitchFamily="34" charset="0"/>
                </a:rPr>
                <a:t>Fungsi dan kedudukan PS</a:t>
              </a:r>
              <a:endParaRPr lang="en-US" sz="2200" dirty="0">
                <a:solidFill>
                  <a:schemeClr val="bg1"/>
                </a:solidFill>
                <a:latin typeface="Arial Black" pitchFamily="34" charset="0"/>
                <a:cs typeface="Tahoma" pitchFamily="34" charset="0"/>
              </a:endParaRPr>
            </a:p>
          </p:txBody>
        </p:sp>
        <p:sp>
          <p:nvSpPr>
            <p:cNvPr id="5" name="Snip Single Corner Rectangle 4"/>
            <p:cNvSpPr/>
            <p:nvPr/>
          </p:nvSpPr>
          <p:spPr>
            <a:xfrm>
              <a:off x="3571868" y="2285992"/>
              <a:ext cx="4286280" cy="928694"/>
            </a:xfrm>
            <a:prstGeom prst="snip1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bg1"/>
                  </a:solidFill>
                  <a:latin typeface="Arial Black" pitchFamily="34" charset="0"/>
                  <a:cs typeface="Tahoma" pitchFamily="34" charset="0"/>
                </a:rPr>
                <a:t>Dasar Negara</a:t>
              </a:r>
              <a:endParaRPr lang="en-US" sz="2400" dirty="0">
                <a:solidFill>
                  <a:schemeClr val="bg1"/>
                </a:solidFill>
                <a:latin typeface="Arial Black" pitchFamily="34" charset="0"/>
                <a:cs typeface="Tahoma" pitchFamily="34" charset="0"/>
              </a:endParaRPr>
            </a:p>
          </p:txBody>
        </p:sp>
        <p:sp>
          <p:nvSpPr>
            <p:cNvPr id="6" name="Snip Single Corner Rectangle 5"/>
            <p:cNvSpPr/>
            <p:nvPr/>
          </p:nvSpPr>
          <p:spPr>
            <a:xfrm>
              <a:off x="3571868" y="3357562"/>
              <a:ext cx="4286280" cy="928694"/>
            </a:xfrm>
            <a:prstGeom prst="snip1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bg1"/>
                  </a:solidFill>
                  <a:latin typeface="Arial Black" pitchFamily="34" charset="0"/>
                  <a:cs typeface="Tahoma" pitchFamily="34" charset="0"/>
                </a:rPr>
                <a:t>Pandangan Hidup Bangsa</a:t>
              </a:r>
              <a:endParaRPr lang="en-US" sz="2400" dirty="0">
                <a:solidFill>
                  <a:schemeClr val="bg1"/>
                </a:solidFill>
                <a:latin typeface="Arial Black" pitchFamily="34" charset="0"/>
                <a:cs typeface="Tahoma" pitchFamily="34" charset="0"/>
              </a:endParaRPr>
            </a:p>
          </p:txBody>
        </p:sp>
        <p:sp>
          <p:nvSpPr>
            <p:cNvPr id="7" name="Snip Single Corner Rectangle 6"/>
            <p:cNvSpPr/>
            <p:nvPr/>
          </p:nvSpPr>
          <p:spPr>
            <a:xfrm>
              <a:off x="3571868" y="4429132"/>
              <a:ext cx="4286280" cy="928694"/>
            </a:xfrm>
            <a:prstGeom prst="snip1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bg1"/>
                  </a:solidFill>
                  <a:latin typeface="Arial Black" pitchFamily="34" charset="0"/>
                  <a:cs typeface="Tahoma" pitchFamily="34" charset="0"/>
                </a:rPr>
                <a:t>Ideologi Negara</a:t>
              </a:r>
              <a:endParaRPr lang="en-US" sz="2400" dirty="0">
                <a:solidFill>
                  <a:schemeClr val="bg1"/>
                </a:solidFill>
                <a:latin typeface="Arial Black" pitchFamily="34" charset="0"/>
                <a:cs typeface="Tahoma" pitchFamily="34" charset="0"/>
              </a:endParaRPr>
            </a:p>
          </p:txBody>
        </p:sp>
        <p:sp>
          <p:nvSpPr>
            <p:cNvPr id="8" name="Snip Single Corner Rectangle 7"/>
            <p:cNvSpPr/>
            <p:nvPr/>
          </p:nvSpPr>
          <p:spPr>
            <a:xfrm>
              <a:off x="3571868" y="5572140"/>
              <a:ext cx="4286280" cy="928694"/>
            </a:xfrm>
            <a:prstGeom prst="snip1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bg1"/>
                  </a:solidFill>
                  <a:latin typeface="Arial Black" pitchFamily="34" charset="0"/>
                  <a:cs typeface="Tahoma" pitchFamily="34" charset="0"/>
                </a:rPr>
                <a:t>Jiwa dan Kepribadian Bangsa</a:t>
              </a:r>
              <a:endParaRPr lang="en-US" sz="2400" dirty="0">
                <a:solidFill>
                  <a:schemeClr val="bg1"/>
                </a:solidFill>
                <a:latin typeface="Arial Black" pitchFamily="34" charset="0"/>
                <a:cs typeface="Tahoma" pitchFamily="34" charset="0"/>
              </a:endParaRPr>
            </a:p>
          </p:txBody>
        </p:sp>
        <p:sp>
          <p:nvSpPr>
            <p:cNvPr id="9" name="Right Arrow 8"/>
            <p:cNvSpPr/>
            <p:nvPr/>
          </p:nvSpPr>
          <p:spPr>
            <a:xfrm>
              <a:off x="2928926" y="2500306"/>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0" name="Right Arrow 9"/>
            <p:cNvSpPr/>
            <p:nvPr/>
          </p:nvSpPr>
          <p:spPr>
            <a:xfrm>
              <a:off x="2928926" y="3714752"/>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1" name="Right Arrow 10"/>
            <p:cNvSpPr/>
            <p:nvPr/>
          </p:nvSpPr>
          <p:spPr>
            <a:xfrm>
              <a:off x="2928926" y="4714884"/>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2" name="Right Arrow 11"/>
            <p:cNvSpPr/>
            <p:nvPr/>
          </p:nvSpPr>
          <p:spPr>
            <a:xfrm>
              <a:off x="2928926" y="5857892"/>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3" name="Rectangle 12"/>
            <p:cNvSpPr/>
            <p:nvPr/>
          </p:nvSpPr>
          <p:spPr>
            <a:xfrm>
              <a:off x="2786050" y="2571744"/>
              <a:ext cx="142876" cy="35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4" name="Rectangle 13"/>
            <p:cNvSpPr/>
            <p:nvPr/>
          </p:nvSpPr>
          <p:spPr>
            <a:xfrm>
              <a:off x="2357422" y="4143380"/>
              <a:ext cx="4286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r>
              <a:rPr lang="id-ID" sz="2800" b="1" dirty="0" smtClean="0">
                <a:solidFill>
                  <a:schemeClr val="tx1"/>
                </a:solidFill>
                <a:latin typeface="Perpetua" pitchFamily="18" charset="0"/>
              </a:rPr>
              <a:t>2) Etika Teleologi (ET)</a:t>
            </a:r>
            <a:endParaRPr lang="en-US" sz="2800" b="1" dirty="0">
              <a:solidFill>
                <a:schemeClr val="tx1"/>
              </a:solidFill>
              <a:latin typeface="Perpetua" pitchFamily="18" charset="0"/>
            </a:endParaRPr>
          </a:p>
        </p:txBody>
      </p:sp>
      <p:sp>
        <p:nvSpPr>
          <p:cNvPr id="3" name="Content Placeholder 2"/>
          <p:cNvSpPr>
            <a:spLocks noGrp="1"/>
          </p:cNvSpPr>
          <p:nvPr>
            <p:ph idx="1"/>
          </p:nvPr>
        </p:nvSpPr>
        <p:spPr>
          <a:xfrm>
            <a:off x="500034" y="1428736"/>
            <a:ext cx="8229600" cy="4389120"/>
          </a:xfrm>
        </p:spPr>
        <p:txBody>
          <a:bodyPr/>
          <a:lstStyle/>
          <a:p>
            <a:r>
              <a:rPr lang="id-ID" dirty="0" smtClean="0"/>
              <a:t>ET kebaikan dengan ED</a:t>
            </a:r>
            <a:endParaRPr lang="en-US" dirty="0"/>
          </a:p>
        </p:txBody>
      </p:sp>
      <p:grpSp>
        <p:nvGrpSpPr>
          <p:cNvPr id="15" name="Group 14"/>
          <p:cNvGrpSpPr/>
          <p:nvPr/>
        </p:nvGrpSpPr>
        <p:grpSpPr>
          <a:xfrm>
            <a:off x="285720" y="2357430"/>
            <a:ext cx="8577937" cy="4179109"/>
            <a:chOff x="285720" y="2357430"/>
            <a:chExt cx="8577937" cy="4179109"/>
          </a:xfrm>
        </p:grpSpPr>
        <p:sp>
          <p:nvSpPr>
            <p:cNvPr id="6" name="Snip Single Corner Rectangle 5"/>
            <p:cNvSpPr/>
            <p:nvPr/>
          </p:nvSpPr>
          <p:spPr>
            <a:xfrm>
              <a:off x="3066424" y="2357430"/>
              <a:ext cx="5791855" cy="714380"/>
            </a:xfrm>
            <a:prstGeom prst="snip1Rect">
              <a:avLst>
                <a:gd name="adj" fmla="val 0"/>
              </a:avLst>
            </a:prstGeom>
            <a:solidFill>
              <a:srgbClr val="FFC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200" dirty="0" smtClean="0">
                  <a:solidFill>
                    <a:schemeClr val="tx1"/>
                  </a:solidFill>
                  <a:latin typeface="+mj-lt"/>
                  <a:cs typeface="Tahoma" pitchFamily="34" charset="0"/>
                </a:rPr>
                <a:t>Memandang baik atau buruk berdasarkan tujuan atau akibat dari perbuatan itu.</a:t>
              </a:r>
              <a:endParaRPr lang="en-US" sz="2200" dirty="0">
                <a:solidFill>
                  <a:schemeClr val="tx1"/>
                </a:solidFill>
                <a:latin typeface="+mj-lt"/>
                <a:cs typeface="Tahoma" pitchFamily="34" charset="0"/>
              </a:endParaRPr>
            </a:p>
          </p:txBody>
        </p:sp>
        <p:sp>
          <p:nvSpPr>
            <p:cNvPr id="7" name="Right Arrow 6"/>
            <p:cNvSpPr/>
            <p:nvPr/>
          </p:nvSpPr>
          <p:spPr>
            <a:xfrm>
              <a:off x="2428860" y="2500307"/>
              <a:ext cx="635507" cy="21431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8" name="Rectangle 7"/>
            <p:cNvSpPr/>
            <p:nvPr/>
          </p:nvSpPr>
          <p:spPr>
            <a:xfrm>
              <a:off x="2428861" y="2571744"/>
              <a:ext cx="71437" cy="32861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9" name="Snip Single Corner Rectangle 8"/>
            <p:cNvSpPr/>
            <p:nvPr/>
          </p:nvSpPr>
          <p:spPr>
            <a:xfrm>
              <a:off x="3071802" y="3286124"/>
              <a:ext cx="5791855" cy="1464465"/>
            </a:xfrm>
            <a:prstGeom prst="snip1Rect">
              <a:avLst>
                <a:gd name="adj" fmla="val 0"/>
              </a:avLst>
            </a:prstGeom>
            <a:solidFill>
              <a:srgbClr val="FFC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200" dirty="0" smtClean="0">
                  <a:solidFill>
                    <a:schemeClr val="tx1"/>
                  </a:solidFill>
                  <a:latin typeface="+mj-lt"/>
                  <a:cs typeface="Tahoma" pitchFamily="34" charset="0"/>
                </a:rPr>
                <a:t>Membantu kesulitan ED, ketika dihadapkan pada atau lebih kewajiban yang bertentangan satu dengan yang lain.</a:t>
              </a:r>
              <a:endParaRPr lang="en-US" sz="2200" dirty="0">
                <a:solidFill>
                  <a:schemeClr val="tx1"/>
                </a:solidFill>
                <a:latin typeface="+mj-lt"/>
                <a:cs typeface="Tahoma" pitchFamily="34" charset="0"/>
              </a:endParaRPr>
            </a:p>
          </p:txBody>
        </p:sp>
        <p:sp>
          <p:nvSpPr>
            <p:cNvPr id="10" name="Right Arrow 9"/>
            <p:cNvSpPr/>
            <p:nvPr/>
          </p:nvSpPr>
          <p:spPr>
            <a:xfrm>
              <a:off x="2428860" y="5786454"/>
              <a:ext cx="635507" cy="18907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12" name="Snip Single Corner Rectangle 11"/>
            <p:cNvSpPr/>
            <p:nvPr/>
          </p:nvSpPr>
          <p:spPr>
            <a:xfrm>
              <a:off x="3071802" y="5072074"/>
              <a:ext cx="5791855" cy="1464465"/>
            </a:xfrm>
            <a:prstGeom prst="snip1Rect">
              <a:avLst>
                <a:gd name="adj" fmla="val 0"/>
              </a:avLst>
            </a:prstGeom>
            <a:solidFill>
              <a:srgbClr val="FFC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200" dirty="0" smtClean="0">
                  <a:solidFill>
                    <a:schemeClr val="tx1"/>
                  </a:solidFill>
                  <a:latin typeface="+mj-lt"/>
                  <a:cs typeface="Tahoma" pitchFamily="34" charset="0"/>
                </a:rPr>
                <a:t>Jawaban ET bersifat situasional </a:t>
              </a:r>
              <a:r>
                <a:rPr lang="id-ID" sz="2200" dirty="0" smtClean="0">
                  <a:solidFill>
                    <a:schemeClr val="tx1"/>
                  </a:solidFill>
                  <a:latin typeface="+mj-lt"/>
                  <a:cs typeface="Tahoma" pitchFamily="34" charset="0"/>
                  <a:sym typeface="Wingdings" pitchFamily="2" charset="2"/>
                </a:rPr>
                <a:t> memilih mana yang membawa akibat baik walaupun harus melanggar kewajiban nilai norma yang lain.</a:t>
              </a:r>
              <a:endParaRPr lang="en-US" sz="2200" dirty="0">
                <a:solidFill>
                  <a:schemeClr val="tx1"/>
                </a:solidFill>
                <a:latin typeface="+mj-lt"/>
                <a:cs typeface="Tahoma" pitchFamily="34" charset="0"/>
              </a:endParaRPr>
            </a:p>
          </p:txBody>
        </p:sp>
        <p:sp>
          <p:nvSpPr>
            <p:cNvPr id="13" name="Right Arrow 12"/>
            <p:cNvSpPr/>
            <p:nvPr/>
          </p:nvSpPr>
          <p:spPr>
            <a:xfrm>
              <a:off x="1714480" y="4071942"/>
              <a:ext cx="1357322" cy="21431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14" name="Oval 13"/>
            <p:cNvSpPr/>
            <p:nvPr/>
          </p:nvSpPr>
          <p:spPr>
            <a:xfrm>
              <a:off x="285720" y="3714752"/>
              <a:ext cx="1428760"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t>E T</a:t>
              </a:r>
              <a:endParaRPr lang="en-US" sz="4000" b="1"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i="1" dirty="0" smtClean="0">
                <a:latin typeface="Perpetua" pitchFamily="18" charset="0"/>
              </a:rPr>
              <a:t>Contoh :</a:t>
            </a:r>
            <a:endParaRPr lang="en-US" sz="4000" i="1" dirty="0">
              <a:latin typeface="Perpetua" pitchFamily="18" charset="0"/>
            </a:endParaRPr>
          </a:p>
        </p:txBody>
      </p:sp>
      <p:sp>
        <p:nvSpPr>
          <p:cNvPr id="3" name="Content Placeholder 2"/>
          <p:cNvSpPr>
            <a:spLocks noGrp="1"/>
          </p:cNvSpPr>
          <p:nvPr>
            <p:ph idx="1"/>
          </p:nvPr>
        </p:nvSpPr>
        <p:spPr>
          <a:xfrm>
            <a:off x="428596" y="1214422"/>
            <a:ext cx="8072494" cy="5357850"/>
          </a:xfrm>
        </p:spPr>
        <p:txBody>
          <a:bodyPr>
            <a:normAutofit lnSpcReduction="10000"/>
          </a:bodyPr>
          <a:lstStyle/>
          <a:p>
            <a:pPr marL="550926" indent="-514350" algn="just">
              <a:buClr>
                <a:srgbClr val="FFFF00"/>
              </a:buClr>
              <a:buSzPct val="100000"/>
              <a:buAutoNum type="alphaLcParenR"/>
            </a:pPr>
            <a:r>
              <a:rPr lang="id-ID" sz="2800" dirty="0" smtClean="0"/>
              <a:t>Ketika bencana sedang terjadi, situasi biasanya chaos. Keadaan chaos, memenuhi kewajiban sering sulit dilakukan. </a:t>
            </a:r>
          </a:p>
          <a:p>
            <a:pPr marL="550926" indent="-514350" algn="just">
              <a:buClr>
                <a:srgbClr val="FFFF00"/>
              </a:buClr>
              <a:buSzPct val="100000"/>
              <a:buAutoNum type="alphaLcParenR"/>
            </a:pPr>
            <a:r>
              <a:rPr lang="id-ID" sz="2800" dirty="0" smtClean="0"/>
              <a:t>Kewajiban pakai helm bagi pengendara motor, tak dapat dipenuhi karena lebih fokus pada satu tujuan mencari keselamatan. </a:t>
            </a:r>
          </a:p>
          <a:p>
            <a:pPr marL="550926" indent="-514350" algn="just">
              <a:buClr>
                <a:srgbClr val="FFFF00"/>
              </a:buClr>
              <a:buSzPct val="100000"/>
              <a:buAutoNum type="alphaLcParenR"/>
            </a:pPr>
            <a:r>
              <a:rPr lang="id-ID" sz="2800" dirty="0" smtClean="0"/>
              <a:t>Kewajiban bayar pajak dan hutang </a:t>
            </a:r>
            <a:r>
              <a:rPr lang="id-ID" sz="2800" dirty="0" smtClean="0">
                <a:sym typeface="Wingdings" pitchFamily="2" charset="2"/>
              </a:rPr>
              <a:t> sulit dipenuhi karena akan kehilangan harta benda.</a:t>
            </a:r>
          </a:p>
          <a:p>
            <a:pPr marL="0" indent="36513" algn="just">
              <a:buNone/>
            </a:pPr>
            <a:endParaRPr lang="id-ID" sz="2800" dirty="0" smtClean="0">
              <a:sym typeface="Wingdings" pitchFamily="2" charset="2"/>
            </a:endParaRPr>
          </a:p>
          <a:p>
            <a:pPr marL="0" indent="36513" algn="just">
              <a:buNone/>
            </a:pPr>
            <a:r>
              <a:rPr lang="id-ID" sz="2800" dirty="0" smtClean="0">
                <a:sym typeface="Wingdings" pitchFamily="2" charset="2"/>
              </a:rPr>
              <a:t>Dalam situasi diatas, ET perlu dipertimbangkan, yaitu dari akibat baik, bbrp kewajiban mendapat toleransi tak dipenuhi.</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1">
            <a:schemeClr val="accent6"/>
          </a:lnRef>
          <a:fillRef idx="2">
            <a:schemeClr val="accent6"/>
          </a:fillRef>
          <a:effectRef idx="1">
            <a:schemeClr val="accent6"/>
          </a:effectRef>
          <a:fontRef idx="minor">
            <a:schemeClr val="dk1"/>
          </a:fontRef>
        </p:style>
        <p:txBody>
          <a:bodyPr>
            <a:noAutofit/>
          </a:bodyPr>
          <a:lstStyle/>
          <a:p>
            <a:pPr algn="just"/>
            <a:r>
              <a:rPr lang="id-ID" sz="2800" b="1" dirty="0" smtClean="0">
                <a:latin typeface="+mn-lt"/>
              </a:rPr>
              <a:t>Kemudian muncul problem </a:t>
            </a:r>
            <a:r>
              <a:rPr lang="id-ID" sz="2800" b="1" dirty="0" smtClean="0">
                <a:latin typeface="+mn-lt"/>
                <a:sym typeface="Wingdings" pitchFamily="2" charset="2"/>
              </a:rPr>
              <a:t> akibat yang baik itu, baik menurut siapa ?</a:t>
            </a:r>
            <a:endParaRPr lang="en-US" sz="2800" b="1" dirty="0">
              <a:latin typeface="+mn-lt"/>
            </a:endParaRPr>
          </a:p>
        </p:txBody>
      </p:sp>
      <p:sp>
        <p:nvSpPr>
          <p:cNvPr id="3" name="Content Placeholder 2"/>
          <p:cNvSpPr>
            <a:spLocks noGrp="1"/>
          </p:cNvSpPr>
          <p:nvPr>
            <p:ph idx="1"/>
          </p:nvPr>
        </p:nvSpPr>
        <p:spPr>
          <a:xfrm>
            <a:off x="467544" y="3861048"/>
            <a:ext cx="8072494" cy="2000264"/>
          </a:xfrm>
        </p:spPr>
        <p:txBody>
          <a:bodyPr>
            <a:normAutofit/>
          </a:bodyPr>
          <a:lstStyle/>
          <a:p>
            <a:pPr marL="0" indent="36513" algn="just">
              <a:buClr>
                <a:srgbClr val="FFFF00"/>
              </a:buClr>
              <a:buSzPct val="100000"/>
              <a:buNone/>
            </a:pPr>
            <a:r>
              <a:rPr lang="id-ID" sz="2800" dirty="0" smtClean="0"/>
              <a:t>Dari pertentangan diatas, ET digolongkan menjadi 2 yaitu :</a:t>
            </a:r>
          </a:p>
          <a:p>
            <a:pPr marL="550926" indent="-514350" algn="just">
              <a:buClr>
                <a:srgbClr val="FFFF00"/>
              </a:buClr>
              <a:buSzPct val="100000"/>
              <a:buNone/>
            </a:pPr>
            <a:r>
              <a:rPr lang="id-ID" sz="2800" dirty="0" smtClean="0"/>
              <a:t>a)  Egoisme etis</a:t>
            </a:r>
          </a:p>
          <a:p>
            <a:pPr marL="550926" indent="-514350" algn="just">
              <a:buClr>
                <a:srgbClr val="FFFF00"/>
              </a:buClr>
              <a:buSzPct val="100000"/>
              <a:buNone/>
            </a:pPr>
            <a:r>
              <a:rPr lang="id-ID" sz="2800" dirty="0" smtClean="0"/>
              <a:t>b)  Utilitarianisme</a:t>
            </a:r>
            <a:endParaRPr lang="en-US" sz="2800" dirty="0"/>
          </a:p>
        </p:txBody>
      </p:sp>
      <p:grpSp>
        <p:nvGrpSpPr>
          <p:cNvPr id="10" name="Group 9"/>
          <p:cNvGrpSpPr/>
          <p:nvPr/>
        </p:nvGrpSpPr>
        <p:grpSpPr>
          <a:xfrm>
            <a:off x="714349" y="1772816"/>
            <a:ext cx="5429287" cy="1771837"/>
            <a:chOff x="714349" y="1571612"/>
            <a:chExt cx="5429287" cy="2071699"/>
          </a:xfrm>
        </p:grpSpPr>
        <p:sp>
          <p:nvSpPr>
            <p:cNvPr id="7" name="Snip Single Corner Rectangle 6"/>
            <p:cNvSpPr/>
            <p:nvPr/>
          </p:nvSpPr>
          <p:spPr>
            <a:xfrm>
              <a:off x="714349" y="2405049"/>
              <a:ext cx="2357453" cy="944790"/>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chemeClr val="tx1"/>
                  </a:solidFill>
                  <a:cs typeface="Tahoma" pitchFamily="34" charset="0"/>
                </a:rPr>
                <a:t>Apakah</a:t>
              </a:r>
              <a:r>
                <a:rPr lang="id-ID" sz="2800" dirty="0" smtClean="0">
                  <a:solidFill>
                    <a:schemeClr val="tx1"/>
                  </a:solidFill>
                  <a:cs typeface="Tahoma" pitchFamily="34" charset="0"/>
                </a:rPr>
                <a:t> baik untuk</a:t>
              </a:r>
              <a:endParaRPr lang="en-US" sz="2800" dirty="0">
                <a:solidFill>
                  <a:schemeClr val="tx1"/>
                </a:solidFill>
                <a:cs typeface="Tahoma" pitchFamily="34" charset="0"/>
              </a:endParaRPr>
            </a:p>
          </p:txBody>
        </p:sp>
        <p:sp>
          <p:nvSpPr>
            <p:cNvPr id="8" name="Snip Single Corner Rectangle 7"/>
            <p:cNvSpPr/>
            <p:nvPr/>
          </p:nvSpPr>
          <p:spPr>
            <a:xfrm>
              <a:off x="3565066" y="1571612"/>
              <a:ext cx="2578570" cy="857255"/>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chemeClr val="tx1"/>
                  </a:solidFill>
                  <a:cs typeface="Tahoma" pitchFamily="34" charset="0"/>
                </a:rPr>
                <a:t>Pelaku</a:t>
              </a:r>
              <a:r>
                <a:rPr lang="id-ID" sz="2800" dirty="0" smtClean="0">
                  <a:solidFill>
                    <a:schemeClr val="tx1"/>
                  </a:solidFill>
                  <a:cs typeface="Tahoma" pitchFamily="34" charset="0"/>
                </a:rPr>
                <a:t> ?</a:t>
              </a:r>
              <a:endParaRPr lang="en-US" sz="2800" dirty="0">
                <a:solidFill>
                  <a:schemeClr val="tx1"/>
                </a:solidFill>
                <a:cs typeface="Tahoma" pitchFamily="34" charset="0"/>
              </a:endParaRPr>
            </a:p>
          </p:txBody>
        </p:sp>
        <p:sp>
          <p:nvSpPr>
            <p:cNvPr id="9" name="Snip Single Corner Rectangle 8"/>
            <p:cNvSpPr/>
            <p:nvPr/>
          </p:nvSpPr>
          <p:spPr>
            <a:xfrm>
              <a:off x="3571868" y="3071816"/>
              <a:ext cx="2571768" cy="571495"/>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chemeClr val="tx1"/>
                  </a:solidFill>
                  <a:cs typeface="Tahoma" pitchFamily="34" charset="0"/>
                </a:rPr>
                <a:t>Orang lain</a:t>
              </a:r>
              <a:r>
                <a:rPr lang="en-US" sz="2800" b="1" dirty="0" smtClean="0">
                  <a:solidFill>
                    <a:schemeClr val="tx1"/>
                  </a:solidFill>
                  <a:cs typeface="Tahoma" pitchFamily="34" charset="0"/>
                </a:rPr>
                <a:t> ?</a:t>
              </a:r>
              <a:r>
                <a:rPr lang="id-ID" sz="2800" b="1" dirty="0" smtClean="0">
                  <a:solidFill>
                    <a:schemeClr val="tx1"/>
                  </a:solidFill>
                  <a:cs typeface="Tahoma" pitchFamily="34" charset="0"/>
                </a:rPr>
                <a:t> </a:t>
              </a:r>
              <a:endParaRPr lang="en-US" sz="2800" b="1" dirty="0">
                <a:solidFill>
                  <a:schemeClr val="tx1"/>
                </a:solidFill>
                <a:cs typeface="Tahoma" pitchFamily="34" charset="0"/>
              </a:endParaRPr>
            </a:p>
          </p:txBody>
        </p:sp>
        <p:sp>
          <p:nvSpPr>
            <p:cNvPr id="6" name="Left Brace 5"/>
            <p:cNvSpPr/>
            <p:nvPr/>
          </p:nvSpPr>
          <p:spPr>
            <a:xfrm>
              <a:off x="3109902" y="1952613"/>
              <a:ext cx="383724" cy="1404949"/>
            </a:xfrm>
            <a:prstGeom prst="leftBrace">
              <a:avLst>
                <a:gd name="adj1" fmla="val 32419"/>
                <a:gd name="adj2" fmla="val 5387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b="1" dirty="0" smtClean="0">
                <a:solidFill>
                  <a:srgbClr val="7030A0"/>
                </a:solidFill>
                <a:latin typeface="Arial" pitchFamily="34" charset="0"/>
                <a:cs typeface="Arial" pitchFamily="34" charset="0"/>
              </a:rPr>
              <a:t>a) Egoisme Etis (EE)</a:t>
            </a:r>
            <a:endParaRPr lang="en-US" sz="2400" b="1" dirty="0">
              <a:solidFill>
                <a:srgbClr val="7030A0"/>
              </a:solidFill>
              <a:latin typeface="Arial" pitchFamily="34" charset="0"/>
              <a:cs typeface="Arial" pitchFamily="34" charset="0"/>
            </a:endParaRPr>
          </a:p>
        </p:txBody>
      </p:sp>
      <p:grpSp>
        <p:nvGrpSpPr>
          <p:cNvPr id="4" name="Group 3"/>
          <p:cNvGrpSpPr/>
          <p:nvPr/>
        </p:nvGrpSpPr>
        <p:grpSpPr>
          <a:xfrm>
            <a:off x="714349" y="1571612"/>
            <a:ext cx="7643865" cy="2571768"/>
            <a:chOff x="714349" y="1571612"/>
            <a:chExt cx="7643865" cy="2571768"/>
          </a:xfrm>
          <a:blipFill>
            <a:blip r:embed="rId2"/>
            <a:tile tx="0" ty="0" sx="100000" sy="100000" flip="none" algn="tl"/>
          </a:blipFill>
        </p:grpSpPr>
        <p:sp>
          <p:nvSpPr>
            <p:cNvPr id="5" name="Snip Single Corner Rectangle 4"/>
            <p:cNvSpPr/>
            <p:nvPr/>
          </p:nvSpPr>
          <p:spPr>
            <a:xfrm>
              <a:off x="714349" y="2405049"/>
              <a:ext cx="785817" cy="944790"/>
            </a:xfrm>
            <a:prstGeom prst="snip1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tx1"/>
                  </a:solidFill>
                  <a:cs typeface="Tahoma" pitchFamily="34" charset="0"/>
                </a:rPr>
                <a:t>E E</a:t>
              </a:r>
              <a:endParaRPr lang="en-US" sz="2800" dirty="0">
                <a:solidFill>
                  <a:schemeClr val="tx1"/>
                </a:solidFill>
                <a:cs typeface="Tahoma" pitchFamily="34" charset="0"/>
              </a:endParaRPr>
            </a:p>
          </p:txBody>
        </p:sp>
        <p:sp>
          <p:nvSpPr>
            <p:cNvPr id="6" name="Snip Single Corner Rectangle 5"/>
            <p:cNvSpPr/>
            <p:nvPr/>
          </p:nvSpPr>
          <p:spPr>
            <a:xfrm>
              <a:off x="2000232" y="1571612"/>
              <a:ext cx="6357982" cy="928694"/>
            </a:xfrm>
            <a:prstGeom prst="snip1Rect">
              <a:avLst>
                <a:gd name="adj" fmla="val 0"/>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400" dirty="0" smtClean="0">
                  <a:solidFill>
                    <a:schemeClr val="tx1"/>
                  </a:solidFill>
                  <a:cs typeface="Tahoma" pitchFamily="34" charset="0"/>
                </a:rPr>
                <a:t>Memandang tindakan yg baik adalah tindakan yang berakibat baik untuk pelakunya.</a:t>
              </a:r>
              <a:endParaRPr lang="en-US" sz="2400" dirty="0">
                <a:solidFill>
                  <a:schemeClr val="tx1"/>
                </a:solidFill>
                <a:cs typeface="Tahoma" pitchFamily="34" charset="0"/>
              </a:endParaRPr>
            </a:p>
          </p:txBody>
        </p:sp>
        <p:sp>
          <p:nvSpPr>
            <p:cNvPr id="7" name="Snip Single Corner Rectangle 6"/>
            <p:cNvSpPr/>
            <p:nvPr/>
          </p:nvSpPr>
          <p:spPr>
            <a:xfrm>
              <a:off x="1928794" y="2928934"/>
              <a:ext cx="6429420" cy="1214446"/>
            </a:xfrm>
            <a:prstGeom prst="snip1Rect">
              <a:avLst>
                <a:gd name="adj" fmla="val 0"/>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400" dirty="0" smtClean="0">
                  <a:solidFill>
                    <a:schemeClr val="tx1"/>
                  </a:solidFill>
                  <a:cs typeface="Tahoma" pitchFamily="34" charset="0"/>
                </a:rPr>
                <a:t>Dibenarkan tiap orang mengejar kebahagiaan utk dirinya. Dianggap salah / buruk bila membiarkan dirinya rugi / sengsara</a:t>
              </a:r>
              <a:endParaRPr lang="en-US" sz="2400" dirty="0">
                <a:solidFill>
                  <a:schemeClr val="tx1"/>
                </a:solidFill>
                <a:cs typeface="Tahoma" pitchFamily="34" charset="0"/>
              </a:endParaRPr>
            </a:p>
          </p:txBody>
        </p:sp>
        <p:sp>
          <p:nvSpPr>
            <p:cNvPr id="8" name="Left Brace 7"/>
            <p:cNvSpPr/>
            <p:nvPr/>
          </p:nvSpPr>
          <p:spPr>
            <a:xfrm>
              <a:off x="1500166" y="1928802"/>
              <a:ext cx="383724" cy="1809762"/>
            </a:xfrm>
            <a:prstGeom prst="leftBrace">
              <a:avLst>
                <a:gd name="adj1" fmla="val 32419"/>
                <a:gd name="adj2" fmla="val 53871"/>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10" name="Title 1"/>
          <p:cNvSpPr txBox="1">
            <a:spLocks/>
          </p:cNvSpPr>
          <p:nvPr/>
        </p:nvSpPr>
        <p:spPr>
          <a:xfrm>
            <a:off x="428596" y="4429132"/>
            <a:ext cx="8229600" cy="1857388"/>
          </a:xfrm>
          <a:prstGeom prst="rect">
            <a:avLst/>
          </a:prstGeom>
        </p:spPr>
        <p:txBody>
          <a:bodyPr vert="horz" anchor="b" anchorCtr="0">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d-ID" sz="2600" b="1" dirty="0" smtClean="0">
                <a:solidFill>
                  <a:srgbClr val="7030A0"/>
                </a:solidFill>
                <a:latin typeface="Arial" pitchFamily="34" charset="0"/>
                <a:ea typeface="+mj-ea"/>
                <a:cs typeface="Arial" pitchFamily="34" charset="0"/>
              </a:rPr>
              <a:t>b</a:t>
            </a:r>
            <a:r>
              <a:rPr kumimoji="0" lang="id-ID" sz="2600" b="1" i="0" u="none" strike="noStrike" kern="1200" cap="none" spc="0" normalizeH="0" baseline="0" noProof="0" dirty="0" smtClean="0">
                <a:ln>
                  <a:noFill/>
                </a:ln>
                <a:solidFill>
                  <a:srgbClr val="7030A0"/>
                </a:solidFill>
                <a:effectLst/>
                <a:uLnTx/>
                <a:uFillTx/>
                <a:latin typeface="Arial" pitchFamily="34" charset="0"/>
                <a:ea typeface="+mj-ea"/>
                <a:cs typeface="Arial" pitchFamily="34" charset="0"/>
              </a:rPr>
              <a:t>) Etika Utilitarianisme (EU)</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id-ID"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633413" marR="0" lvl="0" indent="-279400" algn="just" defTabSz="914400" rtl="0" eaLnBrk="1" fontAlgn="auto" latinLnBrk="0" hangingPunct="1">
              <a:lnSpc>
                <a:spcPct val="100000"/>
              </a:lnSpc>
              <a:spcBef>
                <a:spcPct val="0"/>
              </a:spcBef>
              <a:spcAft>
                <a:spcPts val="0"/>
              </a:spcAft>
              <a:buClrTx/>
              <a:buSzTx/>
              <a:buFont typeface="Wingdings" pitchFamily="2" charset="2"/>
              <a:buChar char="§"/>
              <a:tabLst/>
              <a:defRPr/>
            </a:pPr>
            <a:r>
              <a:rPr lang="id-ID" sz="2400" dirty="0" smtClean="0">
                <a:latin typeface="Arial" pitchFamily="34" charset="0"/>
                <a:ea typeface="+mj-ea"/>
                <a:cs typeface="Arial" pitchFamily="34" charset="0"/>
              </a:rPr>
              <a:t>EU </a:t>
            </a:r>
            <a:r>
              <a:rPr lang="id-ID" sz="2400" dirty="0" smtClean="0">
                <a:latin typeface="Arial" pitchFamily="34" charset="0"/>
                <a:ea typeface="+mj-ea"/>
                <a:cs typeface="Arial" pitchFamily="34" charset="0"/>
                <a:sym typeface="Wingdings" pitchFamily="2" charset="2"/>
              </a:rPr>
              <a:t> menilai baik / buruknya suatu perbuatan tergantung bagaimana akibatnya terhadap banyak orang.</a:t>
            </a:r>
          </a:p>
          <a:p>
            <a:pPr marL="633413" marR="0" lvl="0" indent="-279400" algn="just" defTabSz="914400" rtl="0" eaLnBrk="1" fontAlgn="auto" latinLnBrk="0" hangingPunct="1">
              <a:lnSpc>
                <a:spcPct val="100000"/>
              </a:lnSpc>
              <a:spcBef>
                <a:spcPct val="0"/>
              </a:spcBef>
              <a:spcAft>
                <a:spcPts val="0"/>
              </a:spcAft>
              <a:buClrTx/>
              <a:buSzTx/>
              <a:buFont typeface="Wingdings" pitchFamily="2" charset="2"/>
              <a:buChar char="§"/>
              <a:tabLst/>
              <a:defRPr/>
            </a:pPr>
            <a:r>
              <a:rPr kumimoji="0" lang="id-ID" sz="240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sym typeface="Wingdings" pitchFamily="2" charset="2"/>
              </a:rPr>
              <a:t>Tindakan baik, bila</a:t>
            </a:r>
            <a:r>
              <a:rPr kumimoji="0" lang="id-ID" sz="2400" i="0" u="none" strike="noStrike" kern="1200" cap="none" spc="0" normalizeH="0" noProof="0" dirty="0" smtClean="0">
                <a:ln>
                  <a:noFill/>
                </a:ln>
                <a:solidFill>
                  <a:schemeClr val="tx1"/>
                </a:solidFill>
                <a:effectLst/>
                <a:uLnTx/>
                <a:uFillTx/>
                <a:latin typeface="Arial" pitchFamily="34" charset="0"/>
                <a:ea typeface="+mj-ea"/>
                <a:cs typeface="Arial" pitchFamily="34" charset="0"/>
                <a:sym typeface="Wingdings" pitchFamily="2" charset="2"/>
              </a:rPr>
              <a:t> manfaatnya besar bagi banyak orang.</a:t>
            </a:r>
            <a:endParaRPr kumimoji="0" lang="en-US" sz="240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7030A0"/>
          </a:solidFill>
        </p:spPr>
        <p:txBody>
          <a:bodyPr>
            <a:normAutofit/>
          </a:bodyPr>
          <a:lstStyle/>
          <a:p>
            <a:r>
              <a:rPr lang="id-ID" sz="2800" b="1" dirty="0" smtClean="0">
                <a:solidFill>
                  <a:schemeClr val="bg1"/>
                </a:solidFill>
              </a:rPr>
              <a:t>EU didalam menentukan suatu tindakan dilematis :</a:t>
            </a:r>
            <a:endParaRPr lang="en-US" sz="2800" b="1" dirty="0">
              <a:solidFill>
                <a:schemeClr val="bg1"/>
              </a:solidFill>
            </a:endParaRPr>
          </a:p>
        </p:txBody>
      </p:sp>
      <p:sp>
        <p:nvSpPr>
          <p:cNvPr id="3" name="Content Placeholder 2"/>
          <p:cNvSpPr>
            <a:spLocks noGrp="1"/>
          </p:cNvSpPr>
          <p:nvPr>
            <p:ph sz="quarter" idx="1"/>
          </p:nvPr>
        </p:nvSpPr>
        <p:spPr>
          <a:xfrm>
            <a:off x="539552" y="1196752"/>
            <a:ext cx="8604448" cy="4824536"/>
          </a:xfrm>
          <a:solidFill>
            <a:schemeClr val="accent2">
              <a:lumMod val="20000"/>
              <a:lumOff val="80000"/>
            </a:schemeClr>
          </a:solidFill>
        </p:spPr>
        <p:txBody>
          <a:bodyPr>
            <a:normAutofit/>
          </a:bodyPr>
          <a:lstStyle/>
          <a:p>
            <a:pPr marL="514350" indent="-514350" algn="just">
              <a:buClrTx/>
              <a:buSzPct val="100000"/>
              <a:buAutoNum type="arabicParenR"/>
            </a:pPr>
            <a:r>
              <a:rPr lang="id-ID" sz="2400" dirty="0" smtClean="0">
                <a:latin typeface="+mj-lt"/>
              </a:rPr>
              <a:t>Dilihat mana yg memiliki kerugian paling kecil.</a:t>
            </a:r>
          </a:p>
          <a:p>
            <a:pPr marL="514350" indent="-514350" algn="just">
              <a:buClrTx/>
              <a:buSzPct val="100000"/>
              <a:buAutoNum type="arabicParenR"/>
            </a:pPr>
            <a:r>
              <a:rPr lang="id-ID" sz="2400" dirty="0" smtClean="0">
                <a:latin typeface="+mj-lt"/>
              </a:rPr>
              <a:t>Manfaat mana yg paling menguntungkan banyak orang. </a:t>
            </a:r>
          </a:p>
          <a:p>
            <a:pPr marL="0" indent="0" algn="just">
              <a:buNone/>
            </a:pPr>
            <a:r>
              <a:rPr lang="id-ID" sz="2400" dirty="0" smtClean="0">
                <a:latin typeface="+mj-lt"/>
              </a:rPr>
              <a:t>Sering terjadi kemanfaatannya besar, ttp hanya dinikmati oleh sebagian kecil orang. </a:t>
            </a:r>
          </a:p>
          <a:p>
            <a:pPr marL="514350" indent="-514350" algn="just">
              <a:buNone/>
            </a:pPr>
            <a:endParaRPr lang="id-ID" sz="2400" dirty="0" smtClean="0">
              <a:latin typeface="+mj-lt"/>
            </a:endParaRPr>
          </a:p>
          <a:p>
            <a:pPr>
              <a:buNone/>
            </a:pPr>
            <a:endParaRPr lang="id-ID" sz="2400" dirty="0" smtClean="0">
              <a:latin typeface="+mj-lt"/>
            </a:endParaRPr>
          </a:p>
          <a:p>
            <a:pPr>
              <a:buNone/>
            </a:pPr>
            <a:endParaRPr lang="en-US" sz="2400" dirty="0">
              <a:latin typeface="+mj-lt"/>
            </a:endParaRPr>
          </a:p>
        </p:txBody>
      </p:sp>
      <p:grpSp>
        <p:nvGrpSpPr>
          <p:cNvPr id="4" name="Group 3"/>
          <p:cNvGrpSpPr/>
          <p:nvPr/>
        </p:nvGrpSpPr>
        <p:grpSpPr>
          <a:xfrm>
            <a:off x="714349" y="3357562"/>
            <a:ext cx="8072493" cy="2357446"/>
            <a:chOff x="714350" y="1571612"/>
            <a:chExt cx="7358113" cy="2357446"/>
          </a:xfrm>
        </p:grpSpPr>
        <p:sp>
          <p:nvSpPr>
            <p:cNvPr id="5" name="Snip Single Corner Rectangle 4"/>
            <p:cNvSpPr/>
            <p:nvPr/>
          </p:nvSpPr>
          <p:spPr>
            <a:xfrm>
              <a:off x="714350" y="2405049"/>
              <a:ext cx="1285884" cy="944790"/>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200" b="1" dirty="0" smtClean="0">
                  <a:solidFill>
                    <a:srgbClr val="0070C0"/>
                  </a:solidFill>
                  <a:latin typeface="+mj-lt"/>
                  <a:cs typeface="Tahoma" pitchFamily="34" charset="0"/>
                </a:rPr>
                <a:t>E U</a:t>
              </a:r>
              <a:endParaRPr lang="en-US" sz="2200" b="1" dirty="0">
                <a:solidFill>
                  <a:srgbClr val="0070C0"/>
                </a:solidFill>
                <a:latin typeface="+mj-lt"/>
                <a:cs typeface="Tahoma" pitchFamily="34" charset="0"/>
              </a:endParaRPr>
            </a:p>
          </p:txBody>
        </p:sp>
        <p:sp>
          <p:nvSpPr>
            <p:cNvPr id="6" name="Snip Single Corner Rectangle 5"/>
            <p:cNvSpPr/>
            <p:nvPr/>
          </p:nvSpPr>
          <p:spPr>
            <a:xfrm>
              <a:off x="2143109" y="1571612"/>
              <a:ext cx="5929354" cy="857255"/>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200" b="1" dirty="0" smtClean="0">
                  <a:solidFill>
                    <a:srgbClr val="0070C0"/>
                  </a:solidFill>
                  <a:latin typeface="+mj-lt"/>
                  <a:cs typeface="Tahoma" pitchFamily="34" charset="0"/>
                </a:rPr>
                <a:t>Tak terpaku pada nilai atau norma yg ada</a:t>
              </a:r>
              <a:endParaRPr lang="en-US" sz="2200" b="1" dirty="0">
                <a:solidFill>
                  <a:srgbClr val="0070C0"/>
                </a:solidFill>
                <a:latin typeface="+mj-lt"/>
                <a:cs typeface="Tahoma" pitchFamily="34" charset="0"/>
              </a:endParaRPr>
            </a:p>
          </p:txBody>
        </p:sp>
        <p:sp>
          <p:nvSpPr>
            <p:cNvPr id="7" name="Snip Single Corner Rectangle 6"/>
            <p:cNvSpPr/>
            <p:nvPr/>
          </p:nvSpPr>
          <p:spPr>
            <a:xfrm>
              <a:off x="2143109" y="3000372"/>
              <a:ext cx="5799122" cy="928686"/>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b="1" dirty="0" smtClean="0">
                  <a:solidFill>
                    <a:srgbClr val="0070C0"/>
                  </a:solidFill>
                  <a:latin typeface="+mj-lt"/>
                  <a:cs typeface="Tahoma" pitchFamily="34" charset="0"/>
                </a:rPr>
                <a:t>Setiap tindakan dilihat, apakah akibat yg ditimbulkan akan memberikan manfaat bagi banyak orang / tidak.</a:t>
              </a:r>
              <a:endParaRPr lang="en-US" sz="2200" b="1" dirty="0">
                <a:solidFill>
                  <a:srgbClr val="0070C0"/>
                </a:solidFill>
                <a:latin typeface="+mj-lt"/>
                <a:cs typeface="Tahoma" pitchFamily="34" charset="0"/>
              </a:endParaRPr>
            </a:p>
          </p:txBody>
        </p:sp>
        <p:sp>
          <p:nvSpPr>
            <p:cNvPr id="8" name="Left Brace 7"/>
            <p:cNvSpPr/>
            <p:nvPr/>
          </p:nvSpPr>
          <p:spPr>
            <a:xfrm>
              <a:off x="1714481" y="1928802"/>
              <a:ext cx="383724" cy="1809762"/>
            </a:xfrm>
            <a:prstGeom prst="leftBrace">
              <a:avLst>
                <a:gd name="adj1" fmla="val 32419"/>
                <a:gd name="adj2" fmla="val 5387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00">
                <a:latin typeface="+mj-l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572164"/>
          </a:xfrm>
        </p:spPr>
        <p:txBody>
          <a:bodyPr>
            <a:normAutofit lnSpcReduction="10000"/>
          </a:bodyPr>
          <a:lstStyle/>
          <a:p>
            <a:pPr algn="just"/>
            <a:r>
              <a:rPr lang="id-ID" dirty="0" smtClean="0"/>
              <a:t>Bila tindakan, hanya menguntungkan sebagian kecil orang / merugikan, maka harus dicari alternatif tindakan lain.</a:t>
            </a:r>
          </a:p>
          <a:p>
            <a:pPr algn="just"/>
            <a:endParaRPr lang="id-ID" dirty="0" smtClean="0"/>
          </a:p>
          <a:p>
            <a:pPr algn="just"/>
            <a:endParaRPr lang="id-ID" dirty="0" smtClean="0"/>
          </a:p>
          <a:p>
            <a:pPr algn="just"/>
            <a:endParaRPr lang="id-ID" dirty="0" smtClean="0"/>
          </a:p>
          <a:p>
            <a:pPr algn="just"/>
            <a:endParaRPr lang="id-ID" dirty="0" smtClean="0"/>
          </a:p>
          <a:p>
            <a:pPr algn="just"/>
            <a:endParaRPr lang="id-ID" dirty="0" smtClean="0"/>
          </a:p>
          <a:p>
            <a:pPr algn="just"/>
            <a:endParaRPr lang="id-ID" dirty="0" smtClean="0"/>
          </a:p>
          <a:p>
            <a:pPr algn="just"/>
            <a:r>
              <a:rPr lang="id-ID" dirty="0" smtClean="0"/>
              <a:t>EU, menjawab pertanyaan EE </a:t>
            </a:r>
            <a:r>
              <a:rPr lang="id-ID" dirty="0" smtClean="0">
                <a:sym typeface="Wingdings" pitchFamily="2" charset="2"/>
              </a:rPr>
              <a:t> bahwa kemanfaatan banyak orang yg lebih diutamakan. Kemanfaatan diri diperbolehkan sewajarnya karena kemanfaatan itu harus dibagi kepada orang lain. </a:t>
            </a:r>
            <a:endParaRPr lang="en-US" dirty="0"/>
          </a:p>
        </p:txBody>
      </p:sp>
      <p:grpSp>
        <p:nvGrpSpPr>
          <p:cNvPr id="22" name="Group 21"/>
          <p:cNvGrpSpPr/>
          <p:nvPr/>
        </p:nvGrpSpPr>
        <p:grpSpPr>
          <a:xfrm>
            <a:off x="995938" y="2214556"/>
            <a:ext cx="8005218" cy="2000262"/>
            <a:chOff x="500034" y="2071679"/>
            <a:chExt cx="8005218" cy="2000262"/>
          </a:xfrm>
        </p:grpSpPr>
        <p:sp>
          <p:nvSpPr>
            <p:cNvPr id="5" name="Snip Single Corner Rectangle 4"/>
            <p:cNvSpPr/>
            <p:nvPr/>
          </p:nvSpPr>
          <p:spPr>
            <a:xfrm>
              <a:off x="500034" y="2714620"/>
              <a:ext cx="785818" cy="738199"/>
            </a:xfrm>
            <a:prstGeom prst="snip1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rgbClr val="0070C0"/>
                  </a:solidFill>
                  <a:latin typeface="+mj-lt"/>
                  <a:cs typeface="Tahoma" pitchFamily="34" charset="0"/>
                </a:rPr>
                <a:t>E U</a:t>
              </a:r>
              <a:endParaRPr lang="en-US" sz="2800" b="1" dirty="0">
                <a:solidFill>
                  <a:srgbClr val="0070C0"/>
                </a:solidFill>
                <a:latin typeface="+mj-lt"/>
                <a:cs typeface="Tahoma" pitchFamily="34" charset="0"/>
              </a:endParaRPr>
            </a:p>
          </p:txBody>
        </p:sp>
        <p:sp>
          <p:nvSpPr>
            <p:cNvPr id="6" name="Snip Single Corner Rectangle 5"/>
            <p:cNvSpPr/>
            <p:nvPr/>
          </p:nvSpPr>
          <p:spPr>
            <a:xfrm>
              <a:off x="1996069" y="2071679"/>
              <a:ext cx="6505020"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rgbClr val="0070C0"/>
                  </a:solidFill>
                  <a:latin typeface="+mj-lt"/>
                  <a:cs typeface="Tahoma" pitchFamily="34" charset="0"/>
                </a:rPr>
                <a:t>Lebih bersifat realistis</a:t>
              </a:r>
              <a:endParaRPr lang="en-US" sz="2800" b="1" dirty="0">
                <a:solidFill>
                  <a:srgbClr val="0070C0"/>
                </a:solidFill>
                <a:latin typeface="+mj-lt"/>
                <a:cs typeface="Tahoma" pitchFamily="34" charset="0"/>
              </a:endParaRPr>
            </a:p>
          </p:txBody>
        </p:sp>
        <p:sp>
          <p:nvSpPr>
            <p:cNvPr id="9" name="Snip Single Corner Rectangle 8"/>
            <p:cNvSpPr/>
            <p:nvPr/>
          </p:nvSpPr>
          <p:spPr>
            <a:xfrm>
              <a:off x="2000232" y="2571744"/>
              <a:ext cx="6505020"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rgbClr val="0070C0"/>
                  </a:solidFill>
                  <a:latin typeface="+mj-lt"/>
                  <a:cs typeface="Tahoma" pitchFamily="34" charset="0"/>
                </a:rPr>
                <a:t>Terbuka thd beragam alternatif tindakan</a:t>
              </a:r>
              <a:endParaRPr lang="en-US" sz="2800" b="1" dirty="0">
                <a:solidFill>
                  <a:srgbClr val="0070C0"/>
                </a:solidFill>
                <a:latin typeface="+mj-lt"/>
                <a:cs typeface="Tahoma" pitchFamily="34" charset="0"/>
              </a:endParaRPr>
            </a:p>
          </p:txBody>
        </p:sp>
        <p:sp>
          <p:nvSpPr>
            <p:cNvPr id="11" name="Snip Single Corner Rectangle 10"/>
            <p:cNvSpPr/>
            <p:nvPr/>
          </p:nvSpPr>
          <p:spPr>
            <a:xfrm>
              <a:off x="2000232" y="3071811"/>
              <a:ext cx="6505020"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rgbClr val="0070C0"/>
                  </a:solidFill>
                  <a:latin typeface="+mj-lt"/>
                  <a:cs typeface="Tahoma" pitchFamily="34" charset="0"/>
                </a:rPr>
                <a:t>Berorientasi pd kemanfaatan yg besar</a:t>
              </a:r>
              <a:endParaRPr lang="en-US" sz="2800" b="1" dirty="0">
                <a:solidFill>
                  <a:srgbClr val="0070C0"/>
                </a:solidFill>
                <a:latin typeface="+mj-lt"/>
                <a:cs typeface="Tahoma" pitchFamily="34" charset="0"/>
              </a:endParaRPr>
            </a:p>
          </p:txBody>
        </p:sp>
        <p:sp>
          <p:nvSpPr>
            <p:cNvPr id="12" name="Snip Single Corner Rectangle 11"/>
            <p:cNvSpPr/>
            <p:nvPr/>
          </p:nvSpPr>
          <p:spPr>
            <a:xfrm>
              <a:off x="2000232" y="3643314"/>
              <a:ext cx="6505020"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b="1" dirty="0" smtClean="0">
                  <a:solidFill>
                    <a:srgbClr val="0070C0"/>
                  </a:solidFill>
                  <a:latin typeface="+mj-lt"/>
                  <a:cs typeface="Tahoma" pitchFamily="34" charset="0"/>
                </a:rPr>
                <a:t>Menguntungkan banyak orang</a:t>
              </a:r>
              <a:endParaRPr lang="en-US" sz="2800" b="1" dirty="0">
                <a:solidFill>
                  <a:srgbClr val="0070C0"/>
                </a:solidFill>
                <a:latin typeface="+mj-lt"/>
                <a:cs typeface="Tahoma" pitchFamily="34" charset="0"/>
              </a:endParaRPr>
            </a:p>
          </p:txBody>
        </p:sp>
        <p:cxnSp>
          <p:nvCxnSpPr>
            <p:cNvPr id="14" name="Straight Connector 13"/>
            <p:cNvCxnSpPr/>
            <p:nvPr/>
          </p:nvCxnSpPr>
          <p:spPr>
            <a:xfrm rot="5400000">
              <a:off x="1000100" y="3071810"/>
              <a:ext cx="1571636" cy="1588"/>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2"/>
            </p:cNvCxnSpPr>
            <p:nvPr/>
          </p:nvCxnSpPr>
          <p:spPr>
            <a:xfrm>
              <a:off x="1785918" y="2285992"/>
              <a:ext cx="210151" cy="1"/>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85918" y="2786057"/>
              <a:ext cx="210151" cy="1"/>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785918" y="3286123"/>
              <a:ext cx="210151" cy="1"/>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785918" y="3857627"/>
              <a:ext cx="210151" cy="1"/>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0"/>
            </p:cNvCxnSpPr>
            <p:nvPr/>
          </p:nvCxnSpPr>
          <p:spPr>
            <a:xfrm flipV="1">
              <a:off x="1285852" y="3071810"/>
              <a:ext cx="500066" cy="1191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a:solidFill>
            <a:schemeClr val="bg2"/>
          </a:solidFill>
        </p:spPr>
        <p:txBody>
          <a:bodyPr>
            <a:normAutofit/>
          </a:bodyPr>
          <a:lstStyle/>
          <a:p>
            <a:r>
              <a:rPr lang="id-ID" sz="4000" b="1" dirty="0" smtClean="0"/>
              <a:t>Kelemahan EU</a:t>
            </a:r>
            <a:endParaRPr lang="en-US" sz="4000" b="1" dirty="0"/>
          </a:p>
        </p:txBody>
      </p:sp>
      <p:sp>
        <p:nvSpPr>
          <p:cNvPr id="3" name="Content Placeholder 2"/>
          <p:cNvSpPr>
            <a:spLocks noGrp="1"/>
          </p:cNvSpPr>
          <p:nvPr>
            <p:ph sz="quarter" idx="1"/>
          </p:nvPr>
        </p:nvSpPr>
        <p:spPr>
          <a:xfrm>
            <a:off x="539552" y="1484784"/>
            <a:ext cx="8604448" cy="4611216"/>
          </a:xfrm>
          <a:solidFill>
            <a:schemeClr val="accent1">
              <a:lumMod val="40000"/>
              <a:lumOff val="60000"/>
            </a:schemeClr>
          </a:solidFill>
        </p:spPr>
        <p:txBody>
          <a:bodyPr>
            <a:normAutofit/>
          </a:bodyPr>
          <a:lstStyle/>
          <a:p>
            <a:pPr marL="355600" indent="-355600" algn="just">
              <a:buClrTx/>
              <a:buSzPct val="100000"/>
              <a:buAutoNum type="alphaLcParenR"/>
            </a:pPr>
            <a:r>
              <a:rPr lang="id-ID" sz="2400" dirty="0" smtClean="0">
                <a:latin typeface="Bell MT" pitchFamily="18" charset="0"/>
              </a:rPr>
              <a:t>Karena alasan kemanfaatan utk orang banyak, membenarkan adanya ketidakadilan thd minoritas.</a:t>
            </a:r>
          </a:p>
          <a:p>
            <a:pPr marL="355600" indent="-355600" algn="just">
              <a:buClrTx/>
              <a:buSzPct val="100000"/>
              <a:buAutoNum type="alphaLcParenR"/>
            </a:pPr>
            <a:r>
              <a:rPr lang="id-ID" sz="2400" dirty="0" smtClean="0">
                <a:latin typeface="Bell MT" pitchFamily="18" charset="0"/>
              </a:rPr>
              <a:t>Lebih melihat kemanfaatan materialistis, kurang memperhatikan non material seperti kasih sayang, nama baik, hak, dll. </a:t>
            </a:r>
          </a:p>
          <a:p>
            <a:pPr marL="355600" indent="-355600" algn="just">
              <a:buClrTx/>
              <a:buSzPct val="100000"/>
              <a:buAutoNum type="alphaLcParenR"/>
            </a:pPr>
            <a:r>
              <a:rPr lang="id-ID" sz="2400" dirty="0" smtClean="0">
                <a:latin typeface="Bell MT" pitchFamily="18" charset="0"/>
              </a:rPr>
              <a:t>Karena manfaat lebih baik berorientasi materi, maka hal-hal martabat bangsa, nasionalisme, dll diabaikan. </a:t>
            </a:r>
          </a:p>
          <a:p>
            <a:pPr marL="355600" indent="-355600" algn="just">
              <a:buClrTx/>
              <a:buSzPct val="100000"/>
              <a:buNone/>
            </a:pPr>
            <a:r>
              <a:rPr lang="id-ID" sz="2400" dirty="0" smtClean="0">
                <a:latin typeface="Bell MT" pitchFamily="18" charset="0"/>
              </a:rPr>
              <a:t>	Contoh :</a:t>
            </a:r>
          </a:p>
          <a:p>
            <a:pPr marL="675640" lvl="1" indent="-355600" algn="just">
              <a:buClrTx/>
              <a:buSzPct val="100000"/>
              <a:buFont typeface="Wingdings" pitchFamily="2" charset="2"/>
              <a:buChar char="ü"/>
            </a:pPr>
            <a:r>
              <a:rPr lang="id-ID" sz="2100" dirty="0" smtClean="0">
                <a:latin typeface="Bell MT" pitchFamily="18" charset="0"/>
              </a:rPr>
              <a:t>Dalam rangka menarik investor asing, aset negara banyak dijual.</a:t>
            </a:r>
          </a:p>
          <a:p>
            <a:pPr marL="675640" lvl="1" indent="-355600" algn="just">
              <a:buClrTx/>
              <a:buSzPct val="100000"/>
              <a:buFont typeface="Wingdings" pitchFamily="2" charset="2"/>
              <a:buChar char="ü"/>
            </a:pPr>
            <a:r>
              <a:rPr lang="id-ID" sz="2100" dirty="0" smtClean="0">
                <a:latin typeface="Bell MT" pitchFamily="18" charset="0"/>
              </a:rPr>
              <a:t>Guna meningkatkan devisa negara banyak TKI dikirim ke LN.</a:t>
            </a:r>
          </a:p>
          <a:p>
            <a:pPr marL="675640" lvl="1" indent="-355600" algn="just">
              <a:buClrTx/>
              <a:buSzPct val="100000"/>
              <a:buFont typeface="Wingdings" pitchFamily="2" charset="2"/>
              <a:buChar char="ü"/>
            </a:pPr>
            <a:r>
              <a:rPr lang="id-ID" sz="2100" dirty="0" smtClean="0">
                <a:latin typeface="Bell MT" pitchFamily="18" charset="0"/>
              </a:rPr>
              <a:t>Lingkungan dirusak atas nama mensejahterakan masy,</a:t>
            </a:r>
          </a:p>
          <a:p>
            <a:pPr marL="457200" indent="-457200" algn="just">
              <a:buAutoNum type="alphaLcParenR"/>
            </a:pPr>
            <a:endParaRPr lang="id-ID" sz="2400" dirty="0" smtClean="0">
              <a:latin typeface="Bell MT"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484784"/>
            <a:ext cx="8676456" cy="5087488"/>
          </a:xfrm>
          <a:solidFill>
            <a:schemeClr val="bg1">
              <a:lumMod val="85000"/>
            </a:schemeClr>
          </a:solidFill>
        </p:spPr>
        <p:txBody>
          <a:bodyPr>
            <a:normAutofit/>
          </a:bodyPr>
          <a:lstStyle/>
          <a:p>
            <a:pPr marL="355600" indent="-355600" algn="just">
              <a:buClrTx/>
              <a:buSzPct val="100000"/>
              <a:buNone/>
            </a:pPr>
            <a:r>
              <a:rPr lang="id-ID" sz="2400" dirty="0" smtClean="0">
                <a:latin typeface="Bell MT" pitchFamily="18" charset="0"/>
              </a:rPr>
              <a:t>d)	</a:t>
            </a:r>
            <a:r>
              <a:rPr lang="id-ID" sz="2400" b="1" dirty="0" smtClean="0">
                <a:latin typeface="Bell MT" pitchFamily="18" charset="0"/>
              </a:rPr>
              <a:t>Berorientasi jangka pendek, kurang melihat jangka panjang seperti kerusakan lingkungan, dampak negatif pada masa depan dll.</a:t>
            </a:r>
          </a:p>
          <a:p>
            <a:pPr marL="457200" indent="-457200" algn="just">
              <a:buClrTx/>
              <a:buSzPct val="100000"/>
              <a:buAutoNum type="alphaLcParenR" startAt="5"/>
            </a:pPr>
            <a:r>
              <a:rPr lang="id-ID" sz="2400" b="1" dirty="0" smtClean="0">
                <a:latin typeface="Bell MT" pitchFamily="18" charset="0"/>
              </a:rPr>
              <a:t>Nilai dan norma tidak dianggap penting, berorientasi hasil, sehingga tindakan yg melanggar nilai dan norma atas kemanfaatan yg besar tidak masalah. </a:t>
            </a:r>
          </a:p>
          <a:p>
            <a:pPr marL="457200" indent="-457200" algn="just">
              <a:buClrTx/>
              <a:buSzPct val="100000"/>
              <a:buNone/>
            </a:pPr>
            <a:r>
              <a:rPr lang="id-ID" sz="2400" b="1" dirty="0" smtClean="0">
                <a:latin typeface="Bell MT" pitchFamily="18" charset="0"/>
              </a:rPr>
              <a:t>	Contoh : perjudian / prostitusi dibenarkan.</a:t>
            </a:r>
          </a:p>
          <a:p>
            <a:pPr marL="457200" indent="-457200" algn="just">
              <a:buClrTx/>
              <a:buSzPct val="100000"/>
              <a:buNone/>
            </a:pPr>
            <a:endParaRPr lang="id-ID" sz="2400" b="1" dirty="0" smtClean="0">
              <a:latin typeface="Bell MT" pitchFamily="18" charset="0"/>
            </a:endParaRPr>
          </a:p>
          <a:p>
            <a:pPr marL="457200" indent="-457200" algn="just">
              <a:buClrTx/>
              <a:buSzPct val="100000"/>
              <a:buNone/>
            </a:pPr>
            <a:r>
              <a:rPr lang="id-ID" sz="2400" b="1" dirty="0" smtClean="0">
                <a:latin typeface="Bell MT" pitchFamily="18" charset="0"/>
              </a:rPr>
              <a:t>f)	EU sulit menentukan mana yg lebih diutamakan, kemanfaatan yg besar, namun dirasakan oleh sedikit masy atau kemanfaatan kecil namun yg lebih banyak dirasakan banyak orang meskipun kemanfaatannya kecil. </a:t>
            </a:r>
          </a:p>
          <a:p>
            <a:pPr marL="457200" indent="-457200" algn="just">
              <a:buAutoNum type="alphaLcParenR"/>
            </a:pPr>
            <a:endParaRPr lang="id-ID" sz="2400" dirty="0" smtClean="0">
              <a:latin typeface="Bell MT"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820472" cy="1071546"/>
          </a:xfrm>
          <a:solidFill>
            <a:schemeClr val="tx1"/>
          </a:solidFill>
        </p:spPr>
        <p:txBody>
          <a:bodyPr/>
          <a:lstStyle/>
          <a:p>
            <a:r>
              <a:rPr lang="en-US" sz="2800" dirty="0" smtClean="0">
                <a:solidFill>
                  <a:schemeClr val="bg1"/>
                </a:solidFill>
              </a:rPr>
              <a:t/>
            </a:r>
            <a:br>
              <a:rPr lang="en-US" sz="2800" dirty="0" smtClean="0">
                <a:solidFill>
                  <a:schemeClr val="bg1"/>
                </a:solidFill>
              </a:rPr>
            </a:br>
            <a:r>
              <a:rPr lang="id-ID" sz="2800" b="1" dirty="0" smtClean="0">
                <a:solidFill>
                  <a:schemeClr val="bg1"/>
                </a:solidFill>
              </a:rPr>
              <a:t>Kelemahan EU, dibedakan 2 tingkatan, yaitu :</a:t>
            </a:r>
            <a:endParaRPr lang="en-US" sz="2800" b="1" dirty="0">
              <a:solidFill>
                <a:schemeClr val="bg1"/>
              </a:solidFill>
            </a:endParaRPr>
          </a:p>
        </p:txBody>
      </p:sp>
      <p:sp>
        <p:nvSpPr>
          <p:cNvPr id="3" name="Content Placeholder 2"/>
          <p:cNvSpPr>
            <a:spLocks noGrp="1"/>
          </p:cNvSpPr>
          <p:nvPr>
            <p:ph idx="1"/>
          </p:nvPr>
        </p:nvSpPr>
        <p:spPr>
          <a:xfrm>
            <a:off x="571472" y="1428736"/>
            <a:ext cx="8286808" cy="4926824"/>
          </a:xfrm>
        </p:spPr>
        <p:txBody>
          <a:bodyPr>
            <a:normAutofit/>
          </a:bodyPr>
          <a:lstStyle/>
          <a:p>
            <a:r>
              <a:rPr lang="id-ID" sz="2400" b="1" dirty="0" smtClean="0">
                <a:solidFill>
                  <a:schemeClr val="accent6">
                    <a:lumMod val="60000"/>
                    <a:lumOff val="40000"/>
                  </a:schemeClr>
                </a:solidFill>
                <a:latin typeface="Arial" pitchFamily="34" charset="0"/>
                <a:cs typeface="Arial" pitchFamily="34" charset="0"/>
              </a:rPr>
              <a:t>Utilitarianisme  aturan </a:t>
            </a:r>
          </a:p>
          <a:p>
            <a:r>
              <a:rPr lang="id-ID" sz="2400" b="1" dirty="0" smtClean="0">
                <a:solidFill>
                  <a:schemeClr val="accent6">
                    <a:lumMod val="60000"/>
                    <a:lumOff val="40000"/>
                  </a:schemeClr>
                </a:solidFill>
                <a:latin typeface="Arial" pitchFamily="34" charset="0"/>
                <a:cs typeface="Arial" pitchFamily="34" charset="0"/>
              </a:rPr>
              <a:t>Utilitarianisme  tindakan </a:t>
            </a:r>
          </a:p>
          <a:p>
            <a:pPr>
              <a:buNone/>
            </a:pPr>
            <a:r>
              <a:rPr lang="id-ID" sz="2400" dirty="0" smtClean="0">
                <a:latin typeface="Arial" pitchFamily="34" charset="0"/>
                <a:cs typeface="Arial" pitchFamily="34" charset="0"/>
              </a:rPr>
              <a:t>Berdasarkan 2 (dua) utilitarianisme diatas, maka :</a:t>
            </a:r>
          </a:p>
          <a:p>
            <a:pPr marL="525780" indent="-457200" algn="just">
              <a:buAutoNum type="alphaLcParenR"/>
            </a:pPr>
            <a:r>
              <a:rPr lang="id-ID" sz="2400" dirty="0" smtClean="0">
                <a:latin typeface="Arial" pitchFamily="34" charset="0"/>
                <a:cs typeface="Arial" pitchFamily="34" charset="0"/>
              </a:rPr>
              <a:t>Setiap kebijakan atau tindakan hrs dicek, bertentangan / tidak dg nilai dan norma. Bila bertentangan hrs ditolak, walaupun memiliki kemanfaatan yg besar. </a:t>
            </a:r>
          </a:p>
          <a:p>
            <a:pPr marL="525780" indent="-457200" algn="just">
              <a:buAutoNum type="alphaLcParenR"/>
            </a:pPr>
            <a:r>
              <a:rPr lang="id-ID" sz="2400" dirty="0" smtClean="0">
                <a:latin typeface="Arial" pitchFamily="34" charset="0"/>
                <a:cs typeface="Arial" pitchFamily="34" charset="0"/>
              </a:rPr>
              <a:t>Kemanfaatan tidak hanya dilihat fisik saja, ttp juga yg non fisik spt kerusakan mental, moralitas, kerusakan lingkungan dan sebagainya. </a:t>
            </a:r>
          </a:p>
          <a:p>
            <a:pPr marL="525780" indent="-457200" algn="just">
              <a:buAutoNum type="alphaLcParenR"/>
            </a:pPr>
            <a:r>
              <a:rPr lang="id-ID" sz="2400" dirty="0" smtClean="0">
                <a:latin typeface="Arial" pitchFamily="34" charset="0"/>
                <a:cs typeface="Arial" pitchFamily="34" charset="0"/>
              </a:rPr>
              <a:t>Masy yg dirugikan perlu pendekatan personal dan kompensasi yg memadai utk memperkecil kerugian material dan non material. </a:t>
            </a:r>
            <a:endParaRPr lang="en-US" sz="2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r>
              <a:rPr lang="id-ID" sz="2800" b="1" dirty="0" smtClean="0">
                <a:solidFill>
                  <a:schemeClr val="tx1"/>
                </a:solidFill>
                <a:latin typeface="Perpetua" pitchFamily="18" charset="0"/>
              </a:rPr>
              <a:t>3) Etika Keutamaan (EK)</a:t>
            </a:r>
            <a:endParaRPr lang="en-US" sz="2800" b="1" dirty="0">
              <a:solidFill>
                <a:schemeClr val="tx1"/>
              </a:solidFill>
              <a:latin typeface="Perpetua" pitchFamily="18" charset="0"/>
            </a:endParaRPr>
          </a:p>
        </p:txBody>
      </p:sp>
      <p:grpSp>
        <p:nvGrpSpPr>
          <p:cNvPr id="19" name="Group 18"/>
          <p:cNvGrpSpPr/>
          <p:nvPr/>
        </p:nvGrpSpPr>
        <p:grpSpPr>
          <a:xfrm>
            <a:off x="428596" y="1571612"/>
            <a:ext cx="8363623" cy="4643470"/>
            <a:chOff x="428596" y="1571612"/>
            <a:chExt cx="8363623" cy="4643470"/>
          </a:xfrm>
        </p:grpSpPr>
        <p:sp>
          <p:nvSpPr>
            <p:cNvPr id="7" name="Right Arrow 6"/>
            <p:cNvSpPr/>
            <p:nvPr/>
          </p:nvSpPr>
          <p:spPr>
            <a:xfrm>
              <a:off x="2357423" y="1714488"/>
              <a:ext cx="500065" cy="21431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8" name="Rectangle 7"/>
            <p:cNvSpPr/>
            <p:nvPr/>
          </p:nvSpPr>
          <p:spPr>
            <a:xfrm>
              <a:off x="2357423" y="1785926"/>
              <a:ext cx="60157" cy="32861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0" name="Right Arrow 9"/>
            <p:cNvSpPr/>
            <p:nvPr/>
          </p:nvSpPr>
          <p:spPr>
            <a:xfrm>
              <a:off x="2357423" y="5000636"/>
              <a:ext cx="535164" cy="18907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3" name="Right Arrow 12"/>
            <p:cNvSpPr/>
            <p:nvPr/>
          </p:nvSpPr>
          <p:spPr>
            <a:xfrm>
              <a:off x="2357422" y="2786058"/>
              <a:ext cx="500066" cy="21431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14" name="Oval 13"/>
            <p:cNvSpPr/>
            <p:nvPr/>
          </p:nvSpPr>
          <p:spPr>
            <a:xfrm>
              <a:off x="428596" y="3000372"/>
              <a:ext cx="1428760" cy="100013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tx1"/>
                  </a:solidFill>
                </a:rPr>
                <a:t>E K</a:t>
              </a:r>
              <a:endParaRPr lang="en-US" sz="4000" b="1" dirty="0">
                <a:solidFill>
                  <a:schemeClr val="tx1"/>
                </a:solidFill>
              </a:endParaRPr>
            </a:p>
          </p:txBody>
        </p:sp>
        <p:grpSp>
          <p:nvGrpSpPr>
            <p:cNvPr id="18" name="Group 17"/>
            <p:cNvGrpSpPr/>
            <p:nvPr/>
          </p:nvGrpSpPr>
          <p:grpSpPr>
            <a:xfrm>
              <a:off x="2857488" y="1571612"/>
              <a:ext cx="5934731" cy="4643470"/>
              <a:chOff x="2857488" y="1571612"/>
              <a:chExt cx="5934731" cy="4643470"/>
            </a:xfrm>
            <a:solidFill>
              <a:srgbClr val="FF99FF"/>
            </a:solidFill>
          </p:grpSpPr>
          <p:sp>
            <p:nvSpPr>
              <p:cNvPr id="6" name="Snip Single Corner Rectangle 5"/>
              <p:cNvSpPr/>
              <p:nvPr/>
            </p:nvSpPr>
            <p:spPr>
              <a:xfrm>
                <a:off x="2857488" y="1571612"/>
                <a:ext cx="5929353" cy="571504"/>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Tidak mempersoalkan akibat suatu tindakan</a:t>
                </a:r>
                <a:endParaRPr lang="en-US" dirty="0">
                  <a:solidFill>
                    <a:schemeClr val="tx1"/>
                  </a:solidFill>
                  <a:latin typeface="Arial" pitchFamily="34" charset="0"/>
                  <a:cs typeface="Arial" pitchFamily="34" charset="0"/>
                </a:endParaRPr>
              </a:p>
            </p:txBody>
          </p:sp>
          <p:sp>
            <p:nvSpPr>
              <p:cNvPr id="9" name="Snip Single Corner Rectangle 8"/>
              <p:cNvSpPr/>
              <p:nvPr/>
            </p:nvSpPr>
            <p:spPr>
              <a:xfrm>
                <a:off x="2857488" y="2285993"/>
                <a:ext cx="5934731" cy="1071570"/>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Tidak mendasarkan pada penilaian moral pada kewajiban terhadap hukum moral, tetapi pada pengembangan karakter moral diri setiap orang</a:t>
                </a:r>
                <a:endParaRPr lang="en-US" dirty="0">
                  <a:solidFill>
                    <a:schemeClr val="tx1"/>
                  </a:solidFill>
                  <a:latin typeface="Arial" pitchFamily="34" charset="0"/>
                  <a:cs typeface="Arial" pitchFamily="34" charset="0"/>
                </a:endParaRPr>
              </a:p>
            </p:txBody>
          </p:sp>
          <p:sp>
            <p:nvSpPr>
              <p:cNvPr id="12" name="Snip Single Corner Rectangle 11"/>
              <p:cNvSpPr/>
              <p:nvPr/>
            </p:nvSpPr>
            <p:spPr>
              <a:xfrm>
                <a:off x="2857488" y="3500438"/>
                <a:ext cx="5934731" cy="857256"/>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Orang tak hanya melakukan tindakan yang baik, melainkan menjadi orang yang baik.</a:t>
                </a:r>
                <a:endParaRPr lang="en-US" dirty="0">
                  <a:solidFill>
                    <a:schemeClr val="tx1"/>
                  </a:solidFill>
                  <a:latin typeface="Arial" pitchFamily="34" charset="0"/>
                  <a:cs typeface="Arial" pitchFamily="34" charset="0"/>
                </a:endParaRPr>
              </a:p>
            </p:txBody>
          </p:sp>
          <p:sp>
            <p:nvSpPr>
              <p:cNvPr id="15" name="Snip Single Corner Rectangle 14"/>
              <p:cNvSpPr/>
              <p:nvPr/>
            </p:nvSpPr>
            <p:spPr>
              <a:xfrm>
                <a:off x="2928926" y="4572008"/>
                <a:ext cx="5863293" cy="1643074"/>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Karakter moral dibangun dengan cara meneladani perbuatan-</a:t>
                </a:r>
                <a:r>
                  <a:rPr lang="en-US" dirty="0" err="1" smtClean="0">
                    <a:solidFill>
                      <a:schemeClr val="tx1"/>
                    </a:solidFill>
                    <a:latin typeface="Arial" pitchFamily="34" charset="0"/>
                    <a:cs typeface="Arial" pitchFamily="34" charset="0"/>
                  </a:rPr>
                  <a:t>perbuatan</a:t>
                </a:r>
                <a:r>
                  <a:rPr lang="id-ID" dirty="0" smtClean="0">
                    <a:solidFill>
                      <a:schemeClr val="tx1"/>
                    </a:solidFill>
                    <a:latin typeface="Arial" pitchFamily="34" charset="0"/>
                    <a:cs typeface="Arial" pitchFamily="34" charset="0"/>
                  </a:rPr>
                  <a:t> baik yang dilakukan oleh para tokoh besar.</a:t>
                </a:r>
              </a:p>
              <a:p>
                <a:pPr algn="ctr"/>
                <a:r>
                  <a:rPr lang="id-ID" dirty="0" smtClean="0">
                    <a:solidFill>
                      <a:schemeClr val="tx1"/>
                    </a:solidFill>
                    <a:latin typeface="Arial" pitchFamily="34" charset="0"/>
                    <a:cs typeface="Arial" pitchFamily="34" charset="0"/>
                  </a:rPr>
                  <a:t>Internalisasi dibangun melalui cerita, sejarah yg mengandung nilai-</a:t>
                </a:r>
                <a:r>
                  <a:rPr lang="en-US" dirty="0" err="1" smtClean="0">
                    <a:solidFill>
                      <a:schemeClr val="tx1"/>
                    </a:solidFill>
                    <a:latin typeface="Arial" pitchFamily="34" charset="0"/>
                    <a:cs typeface="Arial" pitchFamily="34" charset="0"/>
                  </a:rPr>
                  <a:t>nilai</a:t>
                </a:r>
                <a:r>
                  <a:rPr lang="id-ID" dirty="0" smtClean="0">
                    <a:solidFill>
                      <a:schemeClr val="tx1"/>
                    </a:solidFill>
                    <a:latin typeface="Arial" pitchFamily="34" charset="0"/>
                    <a:cs typeface="Arial" pitchFamily="34" charset="0"/>
                  </a:rPr>
                  <a:t> keutamaan agar dihayati dan ditiru masyarakat.</a:t>
                </a:r>
                <a:endParaRPr lang="en-US" dirty="0">
                  <a:solidFill>
                    <a:schemeClr val="tx1"/>
                  </a:solidFill>
                  <a:latin typeface="Arial" pitchFamily="34" charset="0"/>
                  <a:cs typeface="Arial" pitchFamily="34" charset="0"/>
                </a:endParaRPr>
              </a:p>
            </p:txBody>
          </p:sp>
        </p:grpSp>
        <p:sp>
          <p:nvSpPr>
            <p:cNvPr id="16" name="Right Arrow 15"/>
            <p:cNvSpPr/>
            <p:nvPr/>
          </p:nvSpPr>
          <p:spPr>
            <a:xfrm>
              <a:off x="2357422" y="3857628"/>
              <a:ext cx="500065" cy="21431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7" name="Rectangle 16"/>
            <p:cNvSpPr/>
            <p:nvPr/>
          </p:nvSpPr>
          <p:spPr>
            <a:xfrm>
              <a:off x="1857356" y="3429000"/>
              <a:ext cx="50006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500166" y="142876"/>
            <a:ext cx="6000792" cy="3786190"/>
            <a:chOff x="1214414" y="428604"/>
            <a:chExt cx="7572428" cy="5357850"/>
          </a:xfrm>
          <a:solidFill>
            <a:schemeClr val="bg2">
              <a:lumMod val="75000"/>
            </a:schemeClr>
          </a:solidFill>
        </p:grpSpPr>
        <p:sp>
          <p:nvSpPr>
            <p:cNvPr id="5" name="Snip Single Corner Rectangle 4"/>
            <p:cNvSpPr/>
            <p:nvPr/>
          </p:nvSpPr>
          <p:spPr>
            <a:xfrm>
              <a:off x="1214414" y="2285992"/>
              <a:ext cx="2071702" cy="128588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Nilai  PS</a:t>
              </a:r>
              <a:endParaRPr lang="en-US" sz="2000" dirty="0">
                <a:solidFill>
                  <a:schemeClr val="tx1"/>
                </a:solidFill>
                <a:latin typeface="Arial Black" pitchFamily="34" charset="0"/>
                <a:cs typeface="Tahoma" pitchFamily="34" charset="0"/>
              </a:endParaRPr>
            </a:p>
          </p:txBody>
        </p:sp>
        <p:sp>
          <p:nvSpPr>
            <p:cNvPr id="6" name="Snip Single Corner Rectangle 5"/>
            <p:cNvSpPr/>
            <p:nvPr/>
          </p:nvSpPr>
          <p:spPr>
            <a:xfrm>
              <a:off x="4500562" y="428604"/>
              <a:ext cx="4286280" cy="9286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Ketuhanan </a:t>
              </a:r>
              <a:endParaRPr lang="en-US" sz="2000" dirty="0">
                <a:solidFill>
                  <a:schemeClr val="tx1"/>
                </a:solidFill>
                <a:latin typeface="Arial Black" pitchFamily="34" charset="0"/>
                <a:cs typeface="Tahoma" pitchFamily="34" charset="0"/>
              </a:endParaRPr>
            </a:p>
          </p:txBody>
        </p:sp>
        <p:sp>
          <p:nvSpPr>
            <p:cNvPr id="7" name="Snip Single Corner Rectangle 6"/>
            <p:cNvSpPr/>
            <p:nvPr/>
          </p:nvSpPr>
          <p:spPr>
            <a:xfrm>
              <a:off x="4500562" y="1500174"/>
              <a:ext cx="4286280" cy="9286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Kemanusiaan </a:t>
              </a:r>
              <a:endParaRPr lang="en-US" sz="2000" dirty="0">
                <a:solidFill>
                  <a:schemeClr val="tx1"/>
                </a:solidFill>
                <a:latin typeface="Arial Black" pitchFamily="34" charset="0"/>
                <a:cs typeface="Tahoma" pitchFamily="34" charset="0"/>
              </a:endParaRPr>
            </a:p>
          </p:txBody>
        </p:sp>
        <p:sp>
          <p:nvSpPr>
            <p:cNvPr id="8" name="Snip Single Corner Rectangle 7"/>
            <p:cNvSpPr/>
            <p:nvPr/>
          </p:nvSpPr>
          <p:spPr>
            <a:xfrm>
              <a:off x="4500562" y="2571744"/>
              <a:ext cx="4286280" cy="9286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Persatuan </a:t>
              </a:r>
              <a:endParaRPr lang="en-US" sz="2000" dirty="0">
                <a:solidFill>
                  <a:schemeClr val="tx1"/>
                </a:solidFill>
                <a:latin typeface="Arial Black" pitchFamily="34" charset="0"/>
                <a:cs typeface="Tahoma" pitchFamily="34" charset="0"/>
              </a:endParaRPr>
            </a:p>
          </p:txBody>
        </p:sp>
        <p:sp>
          <p:nvSpPr>
            <p:cNvPr id="9" name="Snip Single Corner Rectangle 8"/>
            <p:cNvSpPr/>
            <p:nvPr/>
          </p:nvSpPr>
          <p:spPr>
            <a:xfrm>
              <a:off x="4500562" y="3714752"/>
              <a:ext cx="4286280" cy="9286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Kerakyatan</a:t>
              </a:r>
              <a:endParaRPr lang="en-US" sz="2000" dirty="0">
                <a:solidFill>
                  <a:schemeClr val="tx1"/>
                </a:solidFill>
                <a:latin typeface="Arial Black" pitchFamily="34" charset="0"/>
                <a:cs typeface="Tahoma" pitchFamily="34" charset="0"/>
              </a:endParaRPr>
            </a:p>
          </p:txBody>
        </p:sp>
        <p:sp>
          <p:nvSpPr>
            <p:cNvPr id="10" name="Right Arrow 9"/>
            <p:cNvSpPr/>
            <p:nvPr/>
          </p:nvSpPr>
          <p:spPr>
            <a:xfrm>
              <a:off x="3857620" y="642918"/>
              <a:ext cx="642942" cy="35719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11" name="Right Arrow 10"/>
            <p:cNvSpPr/>
            <p:nvPr/>
          </p:nvSpPr>
          <p:spPr>
            <a:xfrm>
              <a:off x="3857620" y="1857364"/>
              <a:ext cx="642942" cy="35719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12" name="Right Arrow 11"/>
            <p:cNvSpPr/>
            <p:nvPr/>
          </p:nvSpPr>
          <p:spPr>
            <a:xfrm>
              <a:off x="3286116" y="2857496"/>
              <a:ext cx="1214446" cy="35719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13" name="Right Arrow 12"/>
            <p:cNvSpPr/>
            <p:nvPr/>
          </p:nvSpPr>
          <p:spPr>
            <a:xfrm>
              <a:off x="3857620" y="4000504"/>
              <a:ext cx="642942" cy="35719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14" name="Rectangle 13"/>
            <p:cNvSpPr/>
            <p:nvPr/>
          </p:nvSpPr>
          <p:spPr>
            <a:xfrm>
              <a:off x="3714744" y="714356"/>
              <a:ext cx="142876" cy="464347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16" name="Snip Single Corner Rectangle 15"/>
            <p:cNvSpPr/>
            <p:nvPr/>
          </p:nvSpPr>
          <p:spPr>
            <a:xfrm>
              <a:off x="4500562" y="4857760"/>
              <a:ext cx="4286280" cy="9286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Keadilan</a:t>
              </a:r>
              <a:endParaRPr lang="en-US" sz="2000" dirty="0">
                <a:solidFill>
                  <a:schemeClr val="tx1"/>
                </a:solidFill>
                <a:latin typeface="Arial Black" pitchFamily="34" charset="0"/>
                <a:cs typeface="Tahoma" pitchFamily="34" charset="0"/>
              </a:endParaRPr>
            </a:p>
          </p:txBody>
        </p:sp>
        <p:sp>
          <p:nvSpPr>
            <p:cNvPr id="17" name="Right Arrow 16"/>
            <p:cNvSpPr/>
            <p:nvPr/>
          </p:nvSpPr>
          <p:spPr>
            <a:xfrm>
              <a:off x="3857620" y="5072074"/>
              <a:ext cx="642942" cy="35719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grpSp>
      <p:grpSp>
        <p:nvGrpSpPr>
          <p:cNvPr id="33" name="Group 32"/>
          <p:cNvGrpSpPr/>
          <p:nvPr/>
        </p:nvGrpSpPr>
        <p:grpSpPr>
          <a:xfrm>
            <a:off x="1285852" y="4143380"/>
            <a:ext cx="7286676" cy="2428868"/>
            <a:chOff x="1285852" y="4143380"/>
            <a:chExt cx="7286676" cy="2428868"/>
          </a:xfrm>
          <a:solidFill>
            <a:srgbClr val="009900"/>
          </a:solidFill>
        </p:grpSpPr>
        <p:sp>
          <p:nvSpPr>
            <p:cNvPr id="20" name="Snip Single Corner Rectangle 19"/>
            <p:cNvSpPr/>
            <p:nvPr/>
          </p:nvSpPr>
          <p:spPr>
            <a:xfrm>
              <a:off x="1285852" y="4714884"/>
              <a:ext cx="1641726" cy="908686"/>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Pancasila</a:t>
              </a:r>
              <a:endParaRPr lang="en-US" sz="2000" dirty="0">
                <a:solidFill>
                  <a:schemeClr val="tx1"/>
                </a:solidFill>
                <a:latin typeface="Arial Black" pitchFamily="34" charset="0"/>
                <a:cs typeface="Tahoma" pitchFamily="34" charset="0"/>
              </a:endParaRPr>
            </a:p>
          </p:txBody>
        </p:sp>
        <p:sp>
          <p:nvSpPr>
            <p:cNvPr id="24" name="Snip Single Corner Rectangle 23"/>
            <p:cNvSpPr/>
            <p:nvPr/>
          </p:nvSpPr>
          <p:spPr>
            <a:xfrm>
              <a:off x="3929058" y="4143380"/>
              <a:ext cx="4572032" cy="1071570"/>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Secara normatif </a:t>
              </a:r>
              <a:r>
                <a:rPr lang="id-ID" sz="2000" dirty="0" smtClean="0">
                  <a:solidFill>
                    <a:schemeClr val="tx1"/>
                  </a:solidFill>
                  <a:latin typeface="Arial Black" pitchFamily="34" charset="0"/>
                  <a:cs typeface="Tahoma" pitchFamily="34" charset="0"/>
                  <a:sym typeface="Wingdings" pitchFamily="2" charset="2"/>
                </a:rPr>
                <a:t> acuan tindakan baik</a:t>
              </a:r>
              <a:endParaRPr lang="en-US" sz="2000" dirty="0">
                <a:solidFill>
                  <a:schemeClr val="tx1"/>
                </a:solidFill>
                <a:latin typeface="Arial Black" pitchFamily="34" charset="0"/>
                <a:cs typeface="Tahoma" pitchFamily="34" charset="0"/>
              </a:endParaRPr>
            </a:p>
          </p:txBody>
        </p:sp>
        <p:sp>
          <p:nvSpPr>
            <p:cNvPr id="28" name="Right Arrow 27"/>
            <p:cNvSpPr/>
            <p:nvPr/>
          </p:nvSpPr>
          <p:spPr>
            <a:xfrm>
              <a:off x="3428992" y="4500570"/>
              <a:ext cx="509501" cy="25241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29" name="Rectangle 28"/>
            <p:cNvSpPr/>
            <p:nvPr/>
          </p:nvSpPr>
          <p:spPr>
            <a:xfrm>
              <a:off x="3428992" y="4572008"/>
              <a:ext cx="71438" cy="15544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30" name="Snip Single Corner Rectangle 29"/>
            <p:cNvSpPr/>
            <p:nvPr/>
          </p:nvSpPr>
          <p:spPr>
            <a:xfrm>
              <a:off x="3929058" y="5357826"/>
              <a:ext cx="4643470" cy="1214422"/>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cs typeface="Tahoma" pitchFamily="34" charset="0"/>
                </a:rPr>
                <a:t>Secara filosofis </a:t>
              </a:r>
              <a:r>
                <a:rPr lang="id-ID" sz="2000" dirty="0" smtClean="0">
                  <a:solidFill>
                    <a:schemeClr val="tx1"/>
                  </a:solidFill>
                  <a:latin typeface="Arial Black" pitchFamily="34" charset="0"/>
                  <a:cs typeface="Tahoma" pitchFamily="34" charset="0"/>
                  <a:sym typeface="Wingdings" pitchFamily="2" charset="2"/>
                </a:rPr>
                <a:t> dijadikan perspektif kajian nilai dan norma yg berkembang di masyarakat</a:t>
              </a:r>
              <a:endParaRPr lang="en-US" sz="2000" dirty="0">
                <a:solidFill>
                  <a:schemeClr val="tx1"/>
                </a:solidFill>
                <a:latin typeface="Arial Black" pitchFamily="34" charset="0"/>
                <a:cs typeface="Tahoma" pitchFamily="34" charset="0"/>
              </a:endParaRPr>
            </a:p>
          </p:txBody>
        </p:sp>
        <p:sp>
          <p:nvSpPr>
            <p:cNvPr id="31" name="Right Arrow 30"/>
            <p:cNvSpPr/>
            <p:nvPr/>
          </p:nvSpPr>
          <p:spPr>
            <a:xfrm>
              <a:off x="3428992" y="6000768"/>
              <a:ext cx="509501" cy="25241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Black" pitchFamily="34" charset="0"/>
              </a:endParaRPr>
            </a:p>
          </p:txBody>
        </p:sp>
        <p:sp>
          <p:nvSpPr>
            <p:cNvPr id="32" name="Rectangle 31"/>
            <p:cNvSpPr/>
            <p:nvPr/>
          </p:nvSpPr>
          <p:spPr>
            <a:xfrm>
              <a:off x="2928926" y="5143512"/>
              <a:ext cx="500066" cy="14287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42918"/>
            <a:ext cx="8153400" cy="576282"/>
          </a:xfrm>
        </p:spPr>
        <p:txBody>
          <a:bodyPr>
            <a:normAutofit/>
          </a:bodyPr>
          <a:lstStyle/>
          <a:p>
            <a:r>
              <a:rPr lang="id-ID" sz="2800" b="1" dirty="0" smtClean="0"/>
              <a:t>Kelemahan EK</a:t>
            </a:r>
            <a:endParaRPr lang="en-US" sz="2800" b="1" dirty="0"/>
          </a:p>
        </p:txBody>
      </p:sp>
      <p:sp>
        <p:nvSpPr>
          <p:cNvPr id="3" name="Content Placeholder 2"/>
          <p:cNvSpPr>
            <a:spLocks noGrp="1"/>
          </p:cNvSpPr>
          <p:nvPr>
            <p:ph sz="quarter" idx="1"/>
          </p:nvPr>
        </p:nvSpPr>
        <p:spPr>
          <a:xfrm>
            <a:off x="571472" y="1484784"/>
            <a:ext cx="8572528" cy="4873174"/>
          </a:xfrm>
          <a:solidFill>
            <a:schemeClr val="accent5">
              <a:lumMod val="40000"/>
              <a:lumOff val="60000"/>
            </a:schemeClr>
          </a:solidFill>
        </p:spPr>
        <p:txBody>
          <a:bodyPr>
            <a:normAutofit/>
          </a:bodyPr>
          <a:lstStyle/>
          <a:p>
            <a:pPr marL="355600" indent="-355600" algn="just">
              <a:buClrTx/>
              <a:buSzPct val="100000"/>
              <a:buAutoNum type="alphaLcParenR"/>
            </a:pPr>
            <a:r>
              <a:rPr lang="id-ID" sz="2800" dirty="0" smtClean="0">
                <a:latin typeface="Bell MT" pitchFamily="18" charset="0"/>
              </a:rPr>
              <a:t>Ketika terjadid </a:t>
            </a:r>
            <a:r>
              <a:rPr lang="en-US" sz="2800" dirty="0" smtClean="0">
                <a:latin typeface="Bell MT" pitchFamily="18" charset="0"/>
              </a:rPr>
              <a:t>d</a:t>
            </a:r>
            <a:r>
              <a:rPr lang="id-ID" sz="2800" dirty="0" smtClean="0">
                <a:latin typeface="Bell MT" pitchFamily="18" charset="0"/>
              </a:rPr>
              <a:t>alam masyarakat majemuk </a:t>
            </a:r>
            <a:r>
              <a:rPr lang="id-ID" sz="2800" dirty="0" smtClean="0">
                <a:latin typeface="Bell MT" pitchFamily="18" charset="0"/>
                <a:sym typeface="Wingdings" pitchFamily="2" charset="2"/>
              </a:rPr>
              <a:t> tokoh-tokoh yg jadi panutan juga beragam, sehingga konsep keutamaannya juga beragam. Kondisi ini dikhawatirkan akan berdampak terjadi benturan sosial.</a:t>
            </a:r>
          </a:p>
          <a:p>
            <a:pPr marL="355600" indent="-355600" algn="just">
              <a:buClrTx/>
              <a:buSzPct val="100000"/>
              <a:buAutoNum type="alphaLcParenR"/>
            </a:pPr>
            <a:endParaRPr lang="id-ID" sz="2800" dirty="0" smtClean="0">
              <a:latin typeface="Bell MT" pitchFamily="18" charset="0"/>
              <a:sym typeface="Wingdings" pitchFamily="2" charset="2"/>
            </a:endParaRPr>
          </a:p>
          <a:p>
            <a:pPr marL="355600" indent="-355600" algn="just">
              <a:buClrTx/>
              <a:buSzPct val="100000"/>
              <a:buAutoNum type="alphaLcParenR"/>
            </a:pPr>
            <a:r>
              <a:rPr lang="id-ID" sz="2800" dirty="0" smtClean="0">
                <a:latin typeface="Bell MT" pitchFamily="18" charset="0"/>
                <a:sym typeface="Wingdings" pitchFamily="2" charset="2"/>
              </a:rPr>
              <a:t>Kelemahan EK diatasi dengan mengarahkan keteladanan tidak pada figur tokoh tetapi pada perbuatan baik, sehingga ditemukan prinsip-prinsip umum tentang karakter yg bermoral. </a:t>
            </a:r>
            <a:endParaRPr lang="id-ID" sz="2800" dirty="0" smtClean="0">
              <a:latin typeface="Bell MT" pitchFamily="18" charset="0"/>
            </a:endParaRPr>
          </a:p>
          <a:p>
            <a:pPr marL="457200" indent="-457200" algn="just">
              <a:buAutoNum type="alphaLcParenR"/>
            </a:pPr>
            <a:endParaRPr lang="id-ID" sz="2800" dirty="0" smtClean="0">
              <a:latin typeface="Bell MT"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17" y="0"/>
            <a:ext cx="8130283" cy="928670"/>
          </a:xfrm>
          <a:solidFill>
            <a:schemeClr val="accent2"/>
          </a:solidFill>
        </p:spPr>
        <p:txBody>
          <a:bodyPr>
            <a:noAutofit/>
          </a:bodyPr>
          <a:lstStyle/>
          <a:p>
            <a:r>
              <a:rPr lang="id-ID" sz="3600" b="1" dirty="0" smtClean="0"/>
              <a:t>3. ETIKA PANCASILA (EP)</a:t>
            </a:r>
            <a:endParaRPr lang="en-US" sz="3600" b="1" dirty="0"/>
          </a:p>
        </p:txBody>
      </p:sp>
      <p:grpSp>
        <p:nvGrpSpPr>
          <p:cNvPr id="49" name="Group 48"/>
          <p:cNvGrpSpPr/>
          <p:nvPr/>
        </p:nvGrpSpPr>
        <p:grpSpPr>
          <a:xfrm>
            <a:off x="71406" y="1142984"/>
            <a:ext cx="8332537" cy="5214974"/>
            <a:chOff x="71406" y="1142984"/>
            <a:chExt cx="8332537" cy="5214974"/>
          </a:xfrm>
        </p:grpSpPr>
        <p:grpSp>
          <p:nvGrpSpPr>
            <p:cNvPr id="47" name="Group 46"/>
            <p:cNvGrpSpPr/>
            <p:nvPr/>
          </p:nvGrpSpPr>
          <p:grpSpPr>
            <a:xfrm>
              <a:off x="71406" y="3061605"/>
              <a:ext cx="1500198" cy="653148"/>
              <a:chOff x="571472" y="3061605"/>
              <a:chExt cx="1500198" cy="653148"/>
            </a:xfrm>
          </p:grpSpPr>
          <p:sp>
            <p:nvSpPr>
              <p:cNvPr id="5" name="Snip Single Corner Rectangle 4"/>
              <p:cNvSpPr/>
              <p:nvPr/>
            </p:nvSpPr>
            <p:spPr>
              <a:xfrm>
                <a:off x="571472" y="3061605"/>
                <a:ext cx="942311" cy="653148"/>
              </a:xfrm>
              <a:prstGeom prst="snip1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2800" b="1" dirty="0" smtClean="0">
                    <a:solidFill>
                      <a:srgbClr val="0070C0"/>
                    </a:solidFill>
                    <a:latin typeface="+mj-lt"/>
                    <a:cs typeface="Tahoma" pitchFamily="34" charset="0"/>
                  </a:rPr>
                  <a:t>E P</a:t>
                </a:r>
                <a:endParaRPr lang="en-US" sz="2800" b="1" dirty="0">
                  <a:solidFill>
                    <a:srgbClr val="0070C0"/>
                  </a:solidFill>
                  <a:latin typeface="+mj-lt"/>
                  <a:cs typeface="Tahoma" pitchFamily="34" charset="0"/>
                </a:endParaRPr>
              </a:p>
            </p:txBody>
          </p:sp>
          <p:cxnSp>
            <p:nvCxnSpPr>
              <p:cNvPr id="15" name="Straight Connector 14"/>
              <p:cNvCxnSpPr/>
              <p:nvPr/>
            </p:nvCxnSpPr>
            <p:spPr>
              <a:xfrm>
                <a:off x="1500166" y="3429000"/>
                <a:ext cx="571504" cy="1588"/>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1571604" y="1142984"/>
              <a:ext cx="6832339" cy="5214974"/>
              <a:chOff x="2071670" y="1142984"/>
              <a:chExt cx="6832339" cy="5214974"/>
            </a:xfrm>
          </p:grpSpPr>
          <p:sp>
            <p:nvSpPr>
              <p:cNvPr id="6" name="Snip Single Corner Rectangle 5"/>
              <p:cNvSpPr/>
              <p:nvPr/>
            </p:nvSpPr>
            <p:spPr>
              <a:xfrm>
                <a:off x="2286270" y="1142984"/>
                <a:ext cx="6617739" cy="71438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Tak bertentangan dg aliran-aliran besar etika.</a:t>
                </a:r>
                <a:endParaRPr lang="en-US" sz="2200" dirty="0">
                  <a:solidFill>
                    <a:srgbClr val="C00000"/>
                  </a:solidFill>
                  <a:latin typeface="+mj-lt"/>
                  <a:cs typeface="Tahoma" pitchFamily="34" charset="0"/>
                </a:endParaRPr>
              </a:p>
            </p:txBody>
          </p:sp>
          <p:cxnSp>
            <p:nvCxnSpPr>
              <p:cNvPr id="10" name="Straight Connector 9"/>
              <p:cNvCxnSpPr/>
              <p:nvPr/>
            </p:nvCxnSpPr>
            <p:spPr>
              <a:xfrm rot="5400000">
                <a:off x="-106395" y="3750471"/>
                <a:ext cx="4356924" cy="79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71670" y="1570024"/>
                <a:ext cx="214600" cy="1588"/>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072478" y="2877904"/>
                <a:ext cx="213792" cy="2"/>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72478" y="4092351"/>
                <a:ext cx="213792" cy="2"/>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72478" y="5072074"/>
                <a:ext cx="213792" cy="2"/>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Snip Single Corner Rectangle 18"/>
              <p:cNvSpPr/>
              <p:nvPr/>
            </p:nvSpPr>
            <p:spPr>
              <a:xfrm>
                <a:off x="2264510" y="1643050"/>
                <a:ext cx="6617739" cy="71438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Merangkum aliran-</a:t>
                </a:r>
                <a:r>
                  <a:rPr lang="en-US" sz="2200" dirty="0" err="1" smtClean="0">
                    <a:solidFill>
                      <a:srgbClr val="C00000"/>
                    </a:solidFill>
                    <a:latin typeface="+mj-lt"/>
                    <a:cs typeface="Tahoma" pitchFamily="34" charset="0"/>
                  </a:rPr>
                  <a:t>aliran</a:t>
                </a:r>
                <a:r>
                  <a:rPr lang="id-ID" sz="2200" dirty="0" smtClean="0">
                    <a:solidFill>
                      <a:srgbClr val="C00000"/>
                    </a:solidFill>
                    <a:latin typeface="+mj-lt"/>
                    <a:cs typeface="Tahoma" pitchFamily="34" charset="0"/>
                  </a:rPr>
                  <a:t> besar etika.</a:t>
                </a:r>
                <a:endParaRPr lang="en-US" sz="2200" dirty="0">
                  <a:solidFill>
                    <a:srgbClr val="C00000"/>
                  </a:solidFill>
                  <a:latin typeface="+mj-lt"/>
                  <a:cs typeface="Tahoma" pitchFamily="34" charset="0"/>
                </a:endParaRPr>
              </a:p>
            </p:txBody>
          </p:sp>
          <p:sp>
            <p:nvSpPr>
              <p:cNvPr id="20" name="Snip Single Corner Rectangle 19"/>
              <p:cNvSpPr/>
              <p:nvPr/>
            </p:nvSpPr>
            <p:spPr>
              <a:xfrm>
                <a:off x="2264510" y="2285992"/>
                <a:ext cx="6617739" cy="1285884"/>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Mendasarkan penilaian baik dan buruk pada nilai PS </a:t>
                </a:r>
                <a:r>
                  <a:rPr lang="id-ID" sz="2200" dirty="0" smtClean="0">
                    <a:solidFill>
                      <a:srgbClr val="C00000"/>
                    </a:solidFill>
                    <a:latin typeface="+mj-lt"/>
                    <a:cs typeface="Tahoma" pitchFamily="34" charset="0"/>
                    <a:sym typeface="Wingdings" pitchFamily="2" charset="2"/>
                  </a:rPr>
                  <a:t> yaitu Ketuhanan, Kemanusiaan, Persatuan, Kerakyatan dan Keadilan.</a:t>
                </a:r>
                <a:endParaRPr lang="en-US" sz="2200" dirty="0">
                  <a:solidFill>
                    <a:srgbClr val="C00000"/>
                  </a:solidFill>
                  <a:latin typeface="+mj-lt"/>
                  <a:cs typeface="Tahoma" pitchFamily="34" charset="0"/>
                </a:endParaRPr>
              </a:p>
            </p:txBody>
          </p:sp>
          <p:sp>
            <p:nvSpPr>
              <p:cNvPr id="21" name="Snip Single Corner Rectangle 20"/>
              <p:cNvSpPr/>
              <p:nvPr/>
            </p:nvSpPr>
            <p:spPr>
              <a:xfrm>
                <a:off x="2264510" y="3571876"/>
                <a:ext cx="6617739" cy="1000132"/>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Perbuatan dikatakan baik bukan hanya</a:t>
                </a:r>
                <a:r>
                  <a:rPr lang="en-US" sz="2200" dirty="0" smtClean="0">
                    <a:solidFill>
                      <a:srgbClr val="C00000"/>
                    </a:solidFill>
                    <a:latin typeface="+mj-lt"/>
                    <a:cs typeface="Tahoma" pitchFamily="34" charset="0"/>
                  </a:rPr>
                  <a:t> </a:t>
                </a:r>
                <a:r>
                  <a:rPr lang="en-US" sz="2200" dirty="0" err="1" smtClean="0">
                    <a:solidFill>
                      <a:srgbClr val="C00000"/>
                    </a:solidFill>
                    <a:latin typeface="+mj-lt"/>
                    <a:cs typeface="Tahoma" pitchFamily="34" charset="0"/>
                  </a:rPr>
                  <a:t>tidak</a:t>
                </a:r>
                <a:r>
                  <a:rPr lang="id-ID" sz="2200" dirty="0" smtClean="0">
                    <a:solidFill>
                      <a:srgbClr val="C00000"/>
                    </a:solidFill>
                    <a:latin typeface="+mj-lt"/>
                    <a:cs typeface="Tahoma" pitchFamily="34" charset="0"/>
                  </a:rPr>
                  <a:t> bertentangan dengan nilai-</a:t>
                </a:r>
                <a:r>
                  <a:rPr lang="en-US" sz="2200" dirty="0" err="1" smtClean="0">
                    <a:solidFill>
                      <a:srgbClr val="C00000"/>
                    </a:solidFill>
                    <a:latin typeface="+mj-lt"/>
                    <a:cs typeface="Tahoma" pitchFamily="34" charset="0"/>
                  </a:rPr>
                  <a:t>nilai</a:t>
                </a:r>
                <a:r>
                  <a:rPr lang="id-ID" sz="2200" dirty="0" smtClean="0">
                    <a:solidFill>
                      <a:srgbClr val="C00000"/>
                    </a:solidFill>
                    <a:latin typeface="+mj-lt"/>
                    <a:cs typeface="Tahoma" pitchFamily="34" charset="0"/>
                  </a:rPr>
                  <a:t> tsb, tetapi juga sesuai dan mempertinggi nilai-</a:t>
                </a:r>
                <a:r>
                  <a:rPr lang="en-US" sz="2200" dirty="0" err="1" smtClean="0">
                    <a:solidFill>
                      <a:srgbClr val="C00000"/>
                    </a:solidFill>
                    <a:latin typeface="+mj-lt"/>
                    <a:cs typeface="Tahoma" pitchFamily="34" charset="0"/>
                  </a:rPr>
                  <a:t>nilai</a:t>
                </a:r>
                <a:r>
                  <a:rPr lang="id-ID" sz="2200" dirty="0" smtClean="0">
                    <a:solidFill>
                      <a:srgbClr val="C00000"/>
                    </a:solidFill>
                    <a:latin typeface="+mj-lt"/>
                    <a:cs typeface="Tahoma" pitchFamily="34" charset="0"/>
                  </a:rPr>
                  <a:t> PS.</a:t>
                </a:r>
                <a:endParaRPr lang="en-US" sz="2200" dirty="0">
                  <a:solidFill>
                    <a:srgbClr val="C00000"/>
                  </a:solidFill>
                  <a:latin typeface="+mj-lt"/>
                  <a:cs typeface="Tahoma" pitchFamily="34" charset="0"/>
                </a:endParaRPr>
              </a:p>
            </p:txBody>
          </p:sp>
          <p:sp>
            <p:nvSpPr>
              <p:cNvPr id="22" name="Snip Single Corner Rectangle 21"/>
              <p:cNvSpPr/>
              <p:nvPr/>
            </p:nvSpPr>
            <p:spPr>
              <a:xfrm>
                <a:off x="2264510" y="4714884"/>
                <a:ext cx="6617739" cy="71438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Nilai-nilai PS bersifat universal, dapat diterima oleh siapapun dan kapanpun.</a:t>
                </a:r>
                <a:endParaRPr lang="en-US" sz="2200" dirty="0">
                  <a:solidFill>
                    <a:srgbClr val="C00000"/>
                  </a:solidFill>
                  <a:latin typeface="+mj-lt"/>
                  <a:cs typeface="Tahoma" pitchFamily="34" charset="0"/>
                </a:endParaRPr>
              </a:p>
            </p:txBody>
          </p:sp>
          <p:sp>
            <p:nvSpPr>
              <p:cNvPr id="23" name="Snip Single Corner Rectangle 22"/>
              <p:cNvSpPr/>
              <p:nvPr/>
            </p:nvSpPr>
            <p:spPr>
              <a:xfrm>
                <a:off x="2193072" y="5643578"/>
                <a:ext cx="6617739" cy="71438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dirty="0" smtClean="0">
                    <a:solidFill>
                      <a:srgbClr val="C00000"/>
                    </a:solidFill>
                    <a:latin typeface="+mj-lt"/>
                    <a:cs typeface="Tahoma" pitchFamily="34" charset="0"/>
                  </a:rPr>
                  <a:t>Berbicara ttg nilai-</a:t>
                </a:r>
                <a:r>
                  <a:rPr lang="en-US" sz="2200" dirty="0" err="1" smtClean="0">
                    <a:solidFill>
                      <a:srgbClr val="C00000"/>
                    </a:solidFill>
                    <a:latin typeface="+mj-lt"/>
                    <a:cs typeface="Tahoma" pitchFamily="34" charset="0"/>
                  </a:rPr>
                  <a:t>nilai</a:t>
                </a:r>
                <a:r>
                  <a:rPr lang="id-ID" sz="2200" dirty="0" smtClean="0">
                    <a:solidFill>
                      <a:srgbClr val="C00000"/>
                    </a:solidFill>
                    <a:latin typeface="+mj-lt"/>
                    <a:cs typeface="Tahoma" pitchFamily="34" charset="0"/>
                  </a:rPr>
                  <a:t> yang sangat mendasar dalam kehidupan manusia</a:t>
                </a:r>
                <a:endParaRPr lang="en-US" sz="2200" dirty="0">
                  <a:solidFill>
                    <a:srgbClr val="C00000"/>
                  </a:solidFill>
                  <a:latin typeface="+mj-lt"/>
                  <a:cs typeface="Tahoma" pitchFamily="34" charset="0"/>
                </a:endParaRPr>
              </a:p>
            </p:txBody>
          </p:sp>
        </p:grpSp>
        <p:cxnSp>
          <p:nvCxnSpPr>
            <p:cNvPr id="27" name="Straight Arrow Connector 26"/>
            <p:cNvCxnSpPr/>
            <p:nvPr/>
          </p:nvCxnSpPr>
          <p:spPr>
            <a:xfrm>
              <a:off x="1571604" y="1998652"/>
              <a:ext cx="214600" cy="1588"/>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71604" y="5929328"/>
              <a:ext cx="213792" cy="2"/>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b="1" dirty="0" smtClean="0">
                <a:solidFill>
                  <a:srgbClr val="92D050"/>
                </a:solidFill>
              </a:rPr>
              <a:t>Nilai-nilai mendasar dalam kehidupan manusia :</a:t>
            </a:r>
            <a:endParaRPr lang="en-US" sz="2800" b="1" dirty="0">
              <a:solidFill>
                <a:srgbClr val="92D050"/>
              </a:solidFill>
            </a:endParaRPr>
          </a:p>
        </p:txBody>
      </p:sp>
      <p:sp>
        <p:nvSpPr>
          <p:cNvPr id="3" name="Content Placeholder 2"/>
          <p:cNvSpPr>
            <a:spLocks noGrp="1"/>
          </p:cNvSpPr>
          <p:nvPr>
            <p:ph idx="1"/>
          </p:nvPr>
        </p:nvSpPr>
        <p:spPr>
          <a:xfrm>
            <a:off x="457200" y="1428736"/>
            <a:ext cx="7972452" cy="4697427"/>
          </a:xfrm>
        </p:spPr>
        <p:txBody>
          <a:bodyPr>
            <a:normAutofit fontScale="92500"/>
          </a:bodyPr>
          <a:lstStyle/>
          <a:p>
            <a:pPr marL="550926" indent="-514350" algn="just">
              <a:buNone/>
            </a:pPr>
            <a:r>
              <a:rPr lang="id-ID" sz="3500" dirty="0" smtClean="0">
                <a:solidFill>
                  <a:srgbClr val="FF0000"/>
                </a:solidFill>
                <a:latin typeface="+mj-lt"/>
              </a:rPr>
              <a:t>1) Ketuhanan </a:t>
            </a:r>
          </a:p>
          <a:p>
            <a:pPr marL="901700" indent="-457200" algn="just">
              <a:buClr>
                <a:srgbClr val="FF0000"/>
              </a:buClr>
              <a:buSzPct val="120000"/>
              <a:buFont typeface="Wingdings" pitchFamily="2" charset="2"/>
              <a:buChar char="ü"/>
            </a:pPr>
            <a:r>
              <a:rPr lang="id-ID" sz="2400" dirty="0" smtClean="0">
                <a:latin typeface="+mj-lt"/>
              </a:rPr>
              <a:t>Merupakan nilai tertinggi, karena menyangkut nilai yg bersifat mutlak.</a:t>
            </a:r>
          </a:p>
          <a:p>
            <a:pPr marL="901700" indent="-457200" algn="just">
              <a:buClr>
                <a:srgbClr val="FF0000"/>
              </a:buClr>
              <a:buSzPct val="120000"/>
              <a:buFont typeface="Wingdings" pitchFamily="2" charset="2"/>
              <a:buChar char="ü"/>
            </a:pPr>
            <a:r>
              <a:rPr lang="id-ID" sz="2400" dirty="0" smtClean="0">
                <a:latin typeface="+mj-lt"/>
              </a:rPr>
              <a:t>Seluruh nilai diturunkan dari nilai ini. </a:t>
            </a:r>
          </a:p>
          <a:p>
            <a:pPr marL="901700" indent="-457200" algn="just">
              <a:buClr>
                <a:srgbClr val="FF0000"/>
              </a:buClr>
              <a:buSzPct val="120000"/>
              <a:buFont typeface="Wingdings" pitchFamily="2" charset="2"/>
              <a:buChar char="ü"/>
            </a:pPr>
            <a:r>
              <a:rPr lang="id-ID" sz="2400" dirty="0" smtClean="0">
                <a:latin typeface="+mj-lt"/>
              </a:rPr>
              <a:t>Suatu perbuatan dikatakan baik, bila tak bertentangan dengan nilai ini, kaidah dan hukum Tuhan. </a:t>
            </a:r>
          </a:p>
          <a:p>
            <a:pPr marL="901700" indent="-457200" algn="just">
              <a:buClr>
                <a:srgbClr val="FF0000"/>
              </a:buClr>
              <a:buSzPct val="120000"/>
              <a:buNone/>
            </a:pPr>
            <a:r>
              <a:rPr lang="id-ID" sz="2400" dirty="0" smtClean="0">
                <a:latin typeface="+mj-lt"/>
              </a:rPr>
              <a:t>	Secara empiris </a:t>
            </a:r>
            <a:r>
              <a:rPr lang="id-ID" sz="2400" dirty="0" smtClean="0">
                <a:latin typeface="+mj-lt"/>
                <a:sym typeface="Wingdings" pitchFamily="2" charset="2"/>
              </a:rPr>
              <a:t> setiap pelanggaran nilai, kaidah dan hukum Tuhan akan berdampak buruk. </a:t>
            </a:r>
          </a:p>
          <a:p>
            <a:pPr marL="901700" indent="-457200" algn="just">
              <a:buClr>
                <a:srgbClr val="FF0000"/>
              </a:buClr>
              <a:buSzPct val="120000"/>
              <a:buNone/>
            </a:pPr>
            <a:r>
              <a:rPr lang="id-ID" sz="2400" dirty="0" smtClean="0">
                <a:latin typeface="+mj-lt"/>
                <a:sym typeface="Wingdings" pitchFamily="2" charset="2"/>
              </a:rPr>
              <a:t>	Contoh : </a:t>
            </a:r>
          </a:p>
          <a:p>
            <a:pPr marL="901700" indent="-457200" algn="just">
              <a:buClr>
                <a:srgbClr val="FF0000"/>
              </a:buClr>
              <a:buSzPct val="120000"/>
              <a:buNone/>
            </a:pPr>
            <a:r>
              <a:rPr lang="id-ID" sz="2400" dirty="0" smtClean="0">
                <a:latin typeface="+mj-lt"/>
                <a:sym typeface="Wingdings" pitchFamily="2" charset="2"/>
              </a:rPr>
              <a:t>	Pelanggaran kaidah Tuhan untuk pelestarian alam  terjadi bencana alam banjir, kekeringan, tanah longsor, dsb.</a:t>
            </a:r>
            <a:endParaRPr lang="id-ID" sz="2400" dirty="0" smtClean="0">
              <a:latin typeface="+mj-lt"/>
            </a:endParaRPr>
          </a:p>
          <a:p>
            <a:pPr marL="444500" indent="0" algn="just">
              <a:buFont typeface="Arial" charset="0"/>
              <a:buChar char="•"/>
            </a:pPr>
            <a:endParaRPr lang="en-US" sz="24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072494" cy="5715040"/>
          </a:xfrm>
        </p:spPr>
        <p:txBody>
          <a:bodyPr>
            <a:normAutofit/>
          </a:bodyPr>
          <a:lstStyle/>
          <a:p>
            <a:pPr marL="550926" indent="-514350" algn="just">
              <a:buNone/>
            </a:pPr>
            <a:r>
              <a:rPr lang="id-ID" sz="3500" dirty="0" smtClean="0">
                <a:solidFill>
                  <a:srgbClr val="FF0000"/>
                </a:solidFill>
                <a:latin typeface="+mj-lt"/>
              </a:rPr>
              <a:t>2) Kemanusiaan</a:t>
            </a:r>
          </a:p>
          <a:p>
            <a:pPr marL="901700" indent="-457200" algn="just">
              <a:buClr>
                <a:srgbClr val="FF0000"/>
              </a:buClr>
              <a:buSzPct val="120000"/>
              <a:buFont typeface="Wingdings" pitchFamily="2" charset="2"/>
              <a:buChar char="ü"/>
            </a:pPr>
            <a:r>
              <a:rPr lang="id-ID" sz="2400" dirty="0" smtClean="0">
                <a:latin typeface="+mj-lt"/>
              </a:rPr>
              <a:t>Perbuatan dikatakan baik bila sesuai dengan nilai-2 kemanusiaan.</a:t>
            </a:r>
          </a:p>
          <a:p>
            <a:pPr marL="901700" indent="-457200" algn="just">
              <a:buClr>
                <a:srgbClr val="FF0000"/>
              </a:buClr>
              <a:buSzPct val="120000"/>
              <a:buFont typeface="Wingdings" pitchFamily="2" charset="2"/>
              <a:buChar char="ü"/>
            </a:pPr>
            <a:r>
              <a:rPr lang="id-ID" sz="2400" dirty="0" smtClean="0">
                <a:latin typeface="+mj-lt"/>
              </a:rPr>
              <a:t>Prinsip pokok dlm nilai kemanusiaan PS adalah keadilan dan keadaban. Keadilan mensyaratkan kesinambungan antara lahir dan batin, jasmani dan rohani, individu dan sosial, makhluk bebas mandiri dan makhluk Tuhan yang terikat hukum-2 Tuhan.</a:t>
            </a:r>
          </a:p>
          <a:p>
            <a:pPr marL="901700" indent="-457200" algn="just">
              <a:buClr>
                <a:srgbClr val="FF0000"/>
              </a:buClr>
              <a:buSzPct val="120000"/>
              <a:buFont typeface="Wingdings" pitchFamily="2" charset="2"/>
              <a:buChar char="ü"/>
            </a:pPr>
            <a:r>
              <a:rPr lang="id-ID" sz="2400" dirty="0" smtClean="0">
                <a:latin typeface="+mj-lt"/>
              </a:rPr>
              <a:t>Keadaban </a:t>
            </a:r>
            <a:r>
              <a:rPr lang="id-ID" sz="2400" dirty="0" smtClean="0">
                <a:latin typeface="+mj-lt"/>
                <a:sym typeface="Wingdings" pitchFamily="2" charset="2"/>
              </a:rPr>
              <a:t> indikasi keunggulan manusia dibanding makhluk lain seperti hewan, tumbuhan dan benda tak hidup. </a:t>
            </a:r>
          </a:p>
          <a:p>
            <a:pPr marL="901700" indent="-457200" algn="just">
              <a:buClr>
                <a:srgbClr val="FF0000"/>
              </a:buClr>
              <a:buSzPct val="120000"/>
              <a:buFont typeface="Wingdings" pitchFamily="2" charset="2"/>
              <a:buChar char="ü"/>
            </a:pPr>
            <a:r>
              <a:rPr lang="id-ID" sz="2400" dirty="0" smtClean="0">
                <a:latin typeface="+mj-lt"/>
                <a:sym typeface="Wingdings" pitchFamily="2" charset="2"/>
              </a:rPr>
              <a:t>Perbuatan dikatakan baik bila sesuai nilai-2 kemanusiaan yg berdasarkan konsep keadilan dan keadaban.</a:t>
            </a:r>
            <a:endParaRPr lang="id-ID" sz="2400" dirty="0" smtClean="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072494" cy="5929354"/>
          </a:xfrm>
        </p:spPr>
        <p:txBody>
          <a:bodyPr>
            <a:normAutofit/>
          </a:bodyPr>
          <a:lstStyle/>
          <a:p>
            <a:pPr marL="550926" indent="-514350" algn="just">
              <a:buNone/>
            </a:pPr>
            <a:r>
              <a:rPr lang="id-ID" sz="3500" dirty="0" smtClean="0">
                <a:solidFill>
                  <a:srgbClr val="FF0000"/>
                </a:solidFill>
                <a:latin typeface="+mj-lt"/>
              </a:rPr>
              <a:t>3) Persatuan </a:t>
            </a:r>
          </a:p>
          <a:p>
            <a:pPr marL="901700" indent="-457200" algn="just">
              <a:buClr>
                <a:srgbClr val="FF0000"/>
              </a:buClr>
              <a:buSzPct val="120000"/>
              <a:buFont typeface="Wingdings" pitchFamily="2" charset="2"/>
              <a:buChar char="ü"/>
            </a:pPr>
            <a:endParaRPr lang="id-ID" sz="24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Perbuatan dikatakan baik bila dapat memperkuat persatuan dan kesatuan. </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Sikap egois dan menang sendiri, sikap memecah belah </a:t>
            </a:r>
            <a:r>
              <a:rPr lang="id-ID" sz="2600" dirty="0" smtClean="0">
                <a:latin typeface="+mj-lt"/>
                <a:sym typeface="Wingdings" pitchFamily="2" charset="2"/>
              </a:rPr>
              <a:t> perbuatan buruk.</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Perbuatan atas nama agama (Sila I), tetapi kalau memecah belah persatuan dan kesatuan menurut etika PS bukan perbuatan yang baik.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072494" cy="5929354"/>
          </a:xfrm>
        </p:spPr>
        <p:txBody>
          <a:bodyPr>
            <a:normAutofit fontScale="92500" lnSpcReduction="10000"/>
          </a:bodyPr>
          <a:lstStyle/>
          <a:p>
            <a:pPr marL="550926" indent="-514350" algn="just">
              <a:buNone/>
            </a:pPr>
            <a:r>
              <a:rPr lang="id-ID" sz="3500" dirty="0" smtClean="0">
                <a:solidFill>
                  <a:srgbClr val="FF0000"/>
                </a:solidFill>
                <a:latin typeface="+mj-lt"/>
              </a:rPr>
              <a:t>4) Kerakyatan</a:t>
            </a:r>
          </a:p>
          <a:p>
            <a:pPr marL="901700" indent="-457200" algn="just">
              <a:buClr>
                <a:srgbClr val="FF0000"/>
              </a:buClr>
              <a:buSzPct val="120000"/>
              <a:buFont typeface="Wingdings" pitchFamily="2" charset="2"/>
              <a:buChar char="ü"/>
            </a:pPr>
            <a:endParaRPr lang="id-ID" sz="24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Dalam kerakyatan terkandung nilai hikmat / kebijaksanaan dan permusyawaratan. Kata hikmah / kebijaksanaan berorientasi pada  tindakan yg mengandung nilai kebaikan tertinggi. </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A.n.mencari  kebaikan, pandangan minoritas belum tentu kalah dibandingkan mayoritas. Contoh penghapusan 7 kata pada Piagam Jakarta. Minoritas dimenangkan atas pandangan mayoritas.</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sym typeface="Wingdings" pitchFamily="2" charset="2"/>
              </a:rPr>
              <a:t>Dengan demikian, perbuatan belum tentu baik bila disetujui / bermanfaat utk orang banyak, ttp perbuatan itu baik bila atas dasar musyawarah berdasarkan hikmah / kebijaksanaan.</a:t>
            </a:r>
          </a:p>
          <a:p>
            <a:pPr marL="901700" indent="-457200" algn="just">
              <a:buClr>
                <a:srgbClr val="FF0000"/>
              </a:buClr>
              <a:buSzPct val="120000"/>
              <a:buFont typeface="Wingdings" pitchFamily="2" charset="2"/>
              <a:buChar char="ü"/>
            </a:pPr>
            <a:endParaRPr lang="id-ID" sz="2600" dirty="0" smtClean="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072494" cy="5929354"/>
          </a:xfrm>
        </p:spPr>
        <p:txBody>
          <a:bodyPr>
            <a:normAutofit/>
          </a:bodyPr>
          <a:lstStyle/>
          <a:p>
            <a:pPr marL="550926" indent="-514350" algn="just">
              <a:buNone/>
            </a:pPr>
            <a:r>
              <a:rPr lang="id-ID" sz="3500" dirty="0" smtClean="0">
                <a:solidFill>
                  <a:srgbClr val="FF0000"/>
                </a:solidFill>
                <a:latin typeface="+mj-lt"/>
              </a:rPr>
              <a:t>5) Keadilan</a:t>
            </a:r>
          </a:p>
          <a:p>
            <a:pPr marL="901700" indent="-457200" algn="just">
              <a:buClr>
                <a:srgbClr val="FF0000"/>
              </a:buClr>
              <a:buSzPct val="120000"/>
              <a:buFont typeface="Wingdings" pitchFamily="2" charset="2"/>
              <a:buChar char="ü"/>
            </a:pPr>
            <a:endParaRPr lang="id-ID" sz="24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Nilai keadilan lebih diarahkan pada konteks sosial bukan dalam konteks manusia selaku individu.</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rPr>
              <a:t>Perbuatan dikatakan baik, bila sesuai dengan prinsip keadilan masyarakat banyak.</a:t>
            </a:r>
          </a:p>
          <a:p>
            <a:pPr marL="901700" indent="-457200" algn="just">
              <a:buClr>
                <a:srgbClr val="FF0000"/>
              </a:buClr>
              <a:buSzPct val="120000"/>
              <a:buFont typeface="Wingdings" pitchFamily="2" charset="2"/>
              <a:buChar char="ü"/>
            </a:pPr>
            <a:endParaRPr lang="id-ID" sz="2600" dirty="0" smtClean="0">
              <a:latin typeface="+mj-lt"/>
            </a:endParaRPr>
          </a:p>
          <a:p>
            <a:pPr marL="901700" indent="-457200" algn="just">
              <a:buClr>
                <a:srgbClr val="FF0000"/>
              </a:buClr>
              <a:buSzPct val="120000"/>
              <a:buFont typeface="Wingdings" pitchFamily="2" charset="2"/>
              <a:buChar char="ü"/>
            </a:pPr>
            <a:r>
              <a:rPr lang="id-ID" sz="2600" dirty="0" smtClean="0">
                <a:latin typeface="+mj-lt"/>
                <a:sym typeface="Wingdings" pitchFamily="2" charset="2"/>
              </a:rPr>
              <a:t>Menurut Kohlberg (1995 : 37) keadilan merupakan kebajikan utama.</a:t>
            </a:r>
          </a:p>
          <a:p>
            <a:pPr marL="901700" indent="-457200" algn="just">
              <a:buClr>
                <a:srgbClr val="FF0000"/>
              </a:buClr>
              <a:buSzPct val="120000"/>
              <a:buFont typeface="Wingdings" pitchFamily="2" charset="2"/>
              <a:buChar char="ü"/>
            </a:pPr>
            <a:endParaRPr lang="id-ID" sz="2600" dirty="0" smtClean="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chemeClr val="accent6">
                    <a:lumMod val="50000"/>
                  </a:schemeClr>
                </a:solidFill>
              </a:rPr>
              <a:t>NILAI  PANCASILA</a:t>
            </a:r>
            <a:endParaRPr lang="en-US" b="1" dirty="0">
              <a:solidFill>
                <a:schemeClr val="accent6">
                  <a:lumMod val="50000"/>
                </a:schemeClr>
              </a:solidFill>
            </a:endParaRPr>
          </a:p>
        </p:txBody>
      </p:sp>
      <p:sp>
        <p:nvSpPr>
          <p:cNvPr id="3" name="Content Placeholder 2"/>
          <p:cNvSpPr>
            <a:spLocks noGrp="1"/>
          </p:cNvSpPr>
          <p:nvPr>
            <p:ph idx="1"/>
          </p:nvPr>
        </p:nvSpPr>
        <p:spPr>
          <a:xfrm>
            <a:off x="500034" y="1554162"/>
            <a:ext cx="8215370" cy="4946672"/>
          </a:xfrm>
        </p:spPr>
        <p:txBody>
          <a:bodyPr>
            <a:normAutofit/>
          </a:bodyPr>
          <a:lstStyle/>
          <a:p>
            <a:pPr algn="just">
              <a:buClrTx/>
              <a:buSzPct val="100000"/>
              <a:buFont typeface="Wingdings" pitchFamily="2" charset="2"/>
              <a:buChar char="§"/>
            </a:pPr>
            <a:r>
              <a:rPr lang="id-ID" sz="2800" dirty="0" smtClean="0">
                <a:solidFill>
                  <a:schemeClr val="tx1"/>
                </a:solidFill>
                <a:latin typeface="Arial Narrow" pitchFamily="34" charset="0"/>
              </a:rPr>
              <a:t>Dapat menjadi sistem etika yg kuat.</a:t>
            </a:r>
          </a:p>
          <a:p>
            <a:pPr algn="just">
              <a:buClrTx/>
              <a:buSzPct val="100000"/>
              <a:buFont typeface="Wingdings" pitchFamily="2" charset="2"/>
              <a:buChar char="§"/>
            </a:pPr>
            <a:r>
              <a:rPr lang="id-ID" sz="2800" dirty="0" smtClean="0">
                <a:solidFill>
                  <a:schemeClr val="tx1"/>
                </a:solidFill>
                <a:latin typeface="Arial Narrow" pitchFamily="34" charset="0"/>
              </a:rPr>
              <a:t>Tak hanya bersifat mendasar, tetapi realistis dan aplikatif.</a:t>
            </a:r>
          </a:p>
          <a:p>
            <a:pPr algn="just">
              <a:buClrTx/>
              <a:buSzPct val="100000"/>
              <a:buFont typeface="Wingdings" pitchFamily="2" charset="2"/>
              <a:buChar char="§"/>
            </a:pPr>
            <a:r>
              <a:rPr lang="id-ID" sz="2800" dirty="0" smtClean="0">
                <a:solidFill>
                  <a:schemeClr val="tx1"/>
                </a:solidFill>
                <a:latin typeface="Arial Narrow" pitchFamily="34" charset="0"/>
              </a:rPr>
              <a:t>Dalam kajian aksiologis, keberadaan nilai mendahului fakta </a:t>
            </a:r>
            <a:r>
              <a:rPr lang="id-ID" sz="2800" dirty="0" smtClean="0">
                <a:solidFill>
                  <a:schemeClr val="tx1"/>
                </a:solidFill>
                <a:latin typeface="Arial Narrow" pitchFamily="34" charset="0"/>
                <a:sym typeface="Wingdings" pitchFamily="2" charset="2"/>
              </a:rPr>
              <a:t> nilai-</a:t>
            </a:r>
            <a:r>
              <a:rPr lang="en-US" sz="2800" dirty="0" err="1" smtClean="0">
                <a:solidFill>
                  <a:schemeClr val="tx1"/>
                </a:solidFill>
                <a:latin typeface="Arial Narrow" pitchFamily="34" charset="0"/>
                <a:sym typeface="Wingdings" pitchFamily="2" charset="2"/>
              </a:rPr>
              <a:t>nilai</a:t>
            </a:r>
            <a:r>
              <a:rPr lang="id-ID" sz="2800" dirty="0" smtClean="0">
                <a:solidFill>
                  <a:schemeClr val="tx1"/>
                </a:solidFill>
                <a:latin typeface="Arial Narrow" pitchFamily="34" charset="0"/>
                <a:sym typeface="Wingdings" pitchFamily="2" charset="2"/>
              </a:rPr>
              <a:t> PS meruapkan nilai ideal yg sudah ada dlm cita-</a:t>
            </a:r>
            <a:r>
              <a:rPr lang="en-US" sz="2800" dirty="0" err="1" smtClean="0">
                <a:solidFill>
                  <a:schemeClr val="tx1"/>
                </a:solidFill>
                <a:latin typeface="Arial Narrow" pitchFamily="34" charset="0"/>
                <a:sym typeface="Wingdings" pitchFamily="2" charset="2"/>
              </a:rPr>
              <a:t>cita</a:t>
            </a:r>
            <a:r>
              <a:rPr lang="id-ID" sz="2800" dirty="0" smtClean="0">
                <a:solidFill>
                  <a:schemeClr val="tx1"/>
                </a:solidFill>
                <a:latin typeface="Arial Narrow" pitchFamily="34" charset="0"/>
                <a:sym typeface="Wingdings" pitchFamily="2" charset="2"/>
              </a:rPr>
              <a:t> B</a:t>
            </a:r>
            <a:r>
              <a:rPr lang="en-US" sz="2800" dirty="0" err="1" smtClean="0">
                <a:solidFill>
                  <a:schemeClr val="tx1"/>
                </a:solidFill>
                <a:latin typeface="Arial Narrow" pitchFamily="34" charset="0"/>
                <a:sym typeface="Wingdings" pitchFamily="2" charset="2"/>
              </a:rPr>
              <a:t>angsa</a:t>
            </a:r>
            <a:r>
              <a:rPr lang="id-ID" sz="2800" dirty="0" smtClean="0">
                <a:solidFill>
                  <a:schemeClr val="tx1"/>
                </a:solidFill>
                <a:latin typeface="Arial Narrow" pitchFamily="34" charset="0"/>
                <a:sym typeface="Wingdings" pitchFamily="2" charset="2"/>
              </a:rPr>
              <a:t> Ind</a:t>
            </a:r>
            <a:r>
              <a:rPr lang="en-US" sz="2800" dirty="0" err="1" smtClean="0">
                <a:solidFill>
                  <a:schemeClr val="tx1"/>
                </a:solidFill>
                <a:latin typeface="Arial Narrow" pitchFamily="34" charset="0"/>
                <a:sym typeface="Wingdings" pitchFamily="2" charset="2"/>
              </a:rPr>
              <a:t>onesia</a:t>
            </a:r>
            <a:r>
              <a:rPr lang="id-ID" sz="2800" dirty="0" smtClean="0">
                <a:solidFill>
                  <a:schemeClr val="tx1"/>
                </a:solidFill>
                <a:latin typeface="Arial Narrow" pitchFamily="34" charset="0"/>
                <a:sym typeface="Wingdings" pitchFamily="2" charset="2"/>
              </a:rPr>
              <a:t> yg harus diwujudkan dalam kehidupan.</a:t>
            </a:r>
          </a:p>
          <a:p>
            <a:pPr algn="just">
              <a:buClrTx/>
              <a:buSzPct val="100000"/>
              <a:buFont typeface="Wingdings" pitchFamily="2" charset="2"/>
              <a:buChar char="§"/>
            </a:pPr>
            <a:r>
              <a:rPr lang="id-ID" sz="2800" dirty="0" smtClean="0">
                <a:solidFill>
                  <a:schemeClr val="tx1"/>
                </a:solidFill>
                <a:latin typeface="Arial Narrow" pitchFamily="34" charset="0"/>
                <a:sym typeface="Wingdings" pitchFamily="2" charset="2"/>
              </a:rPr>
              <a:t>Bersifat abstrak umum dan universal, yaitu nilai yg melengkapi realitas kemanusiaan dimanapun, kapanpun dan merupakan dasar bagi setiap tindakan dan munculnya nilai-nilai lain. </a:t>
            </a:r>
            <a:endParaRPr lang="en-US" sz="2800" dirty="0">
              <a:solidFill>
                <a:schemeClr val="tx1"/>
              </a:solidFill>
              <a:latin typeface="Arial Narrow"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15370" cy="5214974"/>
          </a:xfrm>
        </p:spPr>
        <p:txBody>
          <a:bodyPr>
            <a:normAutofit/>
          </a:bodyPr>
          <a:lstStyle/>
          <a:p>
            <a:pPr algn="just">
              <a:buClrTx/>
              <a:buSzPct val="100000"/>
              <a:buFont typeface="Wingdings" pitchFamily="2" charset="2"/>
              <a:buChar char="§"/>
            </a:pPr>
            <a:r>
              <a:rPr lang="id-ID" sz="2800" dirty="0" smtClean="0">
                <a:solidFill>
                  <a:schemeClr val="tx1"/>
                </a:solidFill>
                <a:latin typeface="Arial Narrow" pitchFamily="34" charset="0"/>
              </a:rPr>
              <a:t>Nilai Ketuhanan </a:t>
            </a:r>
            <a:r>
              <a:rPr lang="id-ID" sz="2800" dirty="0" smtClean="0">
                <a:solidFill>
                  <a:schemeClr val="tx1"/>
                </a:solidFill>
                <a:latin typeface="Arial Narrow" pitchFamily="34" charset="0"/>
                <a:sym typeface="Wingdings" pitchFamily="2" charset="2"/>
              </a:rPr>
              <a:t> menghasilkan nilai spiritualitas, ketaatan dan toleransi. </a:t>
            </a:r>
          </a:p>
          <a:p>
            <a:pPr algn="just">
              <a:buClrTx/>
              <a:buSzPct val="100000"/>
              <a:buFont typeface="Wingdings" pitchFamily="2" charset="2"/>
              <a:buChar char="§"/>
            </a:pPr>
            <a:r>
              <a:rPr lang="id-ID" sz="2800" dirty="0" smtClean="0">
                <a:solidFill>
                  <a:schemeClr val="tx1"/>
                </a:solidFill>
                <a:latin typeface="Arial Narrow" pitchFamily="34" charset="0"/>
                <a:sym typeface="Wingdings" pitchFamily="2" charset="2"/>
              </a:rPr>
              <a:t>Nilai Kemanusiaan  menghasilkan nilai kesusilaan, tolong menolong, penghargaan, penghormatan, kerjasama, dll. </a:t>
            </a:r>
          </a:p>
          <a:p>
            <a:pPr algn="just">
              <a:buClrTx/>
              <a:buSzPct val="100000"/>
              <a:buFont typeface="Wingdings" pitchFamily="2" charset="2"/>
              <a:buChar char="§"/>
            </a:pPr>
            <a:r>
              <a:rPr lang="id-ID" sz="2800" dirty="0" smtClean="0">
                <a:solidFill>
                  <a:schemeClr val="tx1"/>
                </a:solidFill>
                <a:latin typeface="Arial Narrow" pitchFamily="34" charset="0"/>
                <a:sym typeface="Wingdings" pitchFamily="2" charset="2"/>
              </a:rPr>
              <a:t>Nilai Persatuan  menghasilkan nilai cinta tanah air, pengorbanan, dll.</a:t>
            </a:r>
          </a:p>
          <a:p>
            <a:pPr algn="just">
              <a:buClrTx/>
              <a:buSzPct val="100000"/>
              <a:buFont typeface="Wingdings" pitchFamily="2" charset="2"/>
              <a:buChar char="§"/>
            </a:pPr>
            <a:r>
              <a:rPr lang="id-ID" sz="2800" dirty="0" smtClean="0">
                <a:solidFill>
                  <a:schemeClr val="tx1"/>
                </a:solidFill>
                <a:latin typeface="Arial Narrow" pitchFamily="34" charset="0"/>
                <a:sym typeface="Wingdings" pitchFamily="2" charset="2"/>
              </a:rPr>
              <a:t>Nilai Kerakyatan  menghasilkan nilai menghargai perbedaan, kesetaraan, dll.</a:t>
            </a:r>
          </a:p>
          <a:p>
            <a:pPr algn="just">
              <a:buClrTx/>
              <a:buSzPct val="100000"/>
              <a:buFont typeface="Wingdings" pitchFamily="2" charset="2"/>
              <a:buChar char="§"/>
            </a:pPr>
            <a:r>
              <a:rPr lang="id-ID" sz="2800" dirty="0" smtClean="0">
                <a:solidFill>
                  <a:schemeClr val="tx1"/>
                </a:solidFill>
                <a:latin typeface="Arial Narrow" pitchFamily="34" charset="0"/>
                <a:sym typeface="Wingdings" pitchFamily="2" charset="2"/>
              </a:rPr>
              <a:t>Nilai Keadilan  menghasilkan nilai kepedulian, kesejajaran ekonomi, kemajuan bersama, dll.</a:t>
            </a:r>
            <a:endParaRPr lang="en-US" sz="2800" dirty="0">
              <a:solidFill>
                <a:schemeClr val="tx1"/>
              </a:solidFill>
              <a:latin typeface="Arial Narrow"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57260"/>
          </a:xfrm>
        </p:spPr>
        <p:txBody>
          <a:bodyPr>
            <a:noAutofit/>
          </a:bodyPr>
          <a:lstStyle/>
          <a:p>
            <a:pPr marL="536575" indent="-536575" algn="l"/>
            <a:r>
              <a:rPr lang="id-ID" sz="2800" b="1" dirty="0" smtClean="0">
                <a:solidFill>
                  <a:schemeClr val="tx1"/>
                </a:solidFill>
                <a:latin typeface="Arial" pitchFamily="34" charset="0"/>
                <a:cs typeface="Arial" pitchFamily="34" charset="0"/>
              </a:rPr>
              <a:t>4. 	PANCASILA SEBAGAI SOLUSI PERSOALAN BANGSA &amp; NEGARA</a:t>
            </a:r>
            <a:endParaRPr lang="en-US" sz="2800"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a:xfrm>
            <a:off x="301752" y="1527048"/>
            <a:ext cx="8503920" cy="473192"/>
          </a:xfrm>
        </p:spPr>
        <p:txBody>
          <a:bodyPr>
            <a:normAutofit lnSpcReduction="10000"/>
          </a:bodyPr>
          <a:lstStyle/>
          <a:p>
            <a:pPr algn="ctr">
              <a:buNone/>
            </a:pPr>
            <a:r>
              <a:rPr lang="id-ID" i="1" dirty="0" smtClean="0">
                <a:solidFill>
                  <a:srgbClr val="C00000"/>
                </a:solidFill>
              </a:rPr>
              <a:t>(Studi Kasus Korupsi)</a:t>
            </a:r>
            <a:endParaRPr lang="en-US" i="1" dirty="0">
              <a:solidFill>
                <a:srgbClr val="C00000"/>
              </a:solidFill>
            </a:endParaRPr>
          </a:p>
        </p:txBody>
      </p:sp>
      <p:grpSp>
        <p:nvGrpSpPr>
          <p:cNvPr id="31" name="Group 30"/>
          <p:cNvGrpSpPr/>
          <p:nvPr/>
        </p:nvGrpSpPr>
        <p:grpSpPr>
          <a:xfrm>
            <a:off x="307480" y="2214554"/>
            <a:ext cx="8407924" cy="4000528"/>
            <a:chOff x="307480" y="2214554"/>
            <a:chExt cx="8407924" cy="4000528"/>
          </a:xfrm>
        </p:grpSpPr>
        <p:cxnSp>
          <p:nvCxnSpPr>
            <p:cNvPr id="10" name="Straight Connector 9"/>
            <p:cNvCxnSpPr/>
            <p:nvPr/>
          </p:nvCxnSpPr>
          <p:spPr>
            <a:xfrm rot="5400000">
              <a:off x="356848" y="3951932"/>
              <a:ext cx="3071040" cy="2650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04825" y="2427280"/>
              <a:ext cx="214600" cy="1588"/>
            </a:xfrm>
            <a:prstGeom prst="straightConnector1">
              <a:avLst/>
            </a:prstGeom>
            <a:ln w="349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5633" y="3500438"/>
              <a:ext cx="213792" cy="2"/>
            </a:xfrm>
            <a:prstGeom prst="straightConnector1">
              <a:avLst/>
            </a:prstGeom>
            <a:ln w="349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nip Single Corner Rectangle 14"/>
            <p:cNvSpPr/>
            <p:nvPr/>
          </p:nvSpPr>
          <p:spPr>
            <a:xfrm>
              <a:off x="2093431" y="2214554"/>
              <a:ext cx="6572296" cy="857256"/>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b="1" dirty="0" smtClean="0">
                  <a:solidFill>
                    <a:srgbClr val="002060"/>
                  </a:solidFill>
                  <a:latin typeface="Arial Narrow" pitchFamily="34" charset="0"/>
                  <a:cs typeface="Tahoma" pitchFamily="34" charset="0"/>
                </a:rPr>
                <a:t>Memprihatinkan, banyak masalah dalam bentuk krisis multidimensional (Epoleksosbud, Hankam, Pendidikan, dll)</a:t>
              </a:r>
              <a:endParaRPr lang="en-US" sz="2000" b="1" dirty="0">
                <a:solidFill>
                  <a:srgbClr val="002060"/>
                </a:solidFill>
                <a:latin typeface="Arial Narrow" pitchFamily="34" charset="0"/>
                <a:cs typeface="Tahoma" pitchFamily="34" charset="0"/>
              </a:endParaRPr>
            </a:p>
          </p:txBody>
        </p:sp>
        <p:sp>
          <p:nvSpPr>
            <p:cNvPr id="16" name="Snip Single Corner Rectangle 15"/>
            <p:cNvSpPr/>
            <p:nvPr/>
          </p:nvSpPr>
          <p:spPr>
            <a:xfrm>
              <a:off x="2097665" y="3143248"/>
              <a:ext cx="6617739" cy="71438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b="1" dirty="0" smtClean="0">
                  <a:solidFill>
                    <a:srgbClr val="002060"/>
                  </a:solidFill>
                  <a:latin typeface="Arial Narrow" pitchFamily="34" charset="0"/>
                  <a:cs typeface="Tahoma" pitchFamily="34" charset="0"/>
                </a:rPr>
                <a:t>Hulunya krisis moral, yg tragisnya dilakukan oleh eksekutif, legeslatif maupun yudikatif.</a:t>
              </a:r>
              <a:endParaRPr lang="en-US" sz="2000" b="1" dirty="0">
                <a:solidFill>
                  <a:srgbClr val="002060"/>
                </a:solidFill>
                <a:latin typeface="Arial Narrow" pitchFamily="34" charset="0"/>
                <a:cs typeface="Tahoma" pitchFamily="34" charset="0"/>
              </a:endParaRPr>
            </a:p>
          </p:txBody>
        </p:sp>
        <p:sp>
          <p:nvSpPr>
            <p:cNvPr id="17" name="Snip Single Corner Rectangle 16"/>
            <p:cNvSpPr/>
            <p:nvPr/>
          </p:nvSpPr>
          <p:spPr>
            <a:xfrm>
              <a:off x="2097665" y="3929066"/>
              <a:ext cx="6617739" cy="571504"/>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b="1" dirty="0" smtClean="0">
                  <a:solidFill>
                    <a:srgbClr val="002060"/>
                  </a:solidFill>
                  <a:latin typeface="Arial Narrow" pitchFamily="34" charset="0"/>
                  <a:cs typeface="Tahoma" pitchFamily="34" charset="0"/>
                </a:rPr>
                <a:t>Moralitas memegang kunci guna mengatasi krisis moral.</a:t>
              </a:r>
              <a:endParaRPr lang="en-US" sz="2000" b="1" dirty="0">
                <a:solidFill>
                  <a:srgbClr val="002060"/>
                </a:solidFill>
                <a:latin typeface="Arial Narrow" pitchFamily="34" charset="0"/>
                <a:cs typeface="Tahoma" pitchFamily="34" charset="0"/>
              </a:endParaRPr>
            </a:p>
          </p:txBody>
        </p:sp>
        <p:sp>
          <p:nvSpPr>
            <p:cNvPr id="18" name="Snip Single Corner Rectangle 17"/>
            <p:cNvSpPr/>
            <p:nvPr/>
          </p:nvSpPr>
          <p:spPr>
            <a:xfrm>
              <a:off x="2097665" y="4786322"/>
              <a:ext cx="6617739" cy="1428760"/>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b="1" dirty="0" smtClean="0">
                  <a:solidFill>
                    <a:srgbClr val="002060"/>
                  </a:solidFill>
                  <a:latin typeface="Arial Narrow" pitchFamily="34" charset="0"/>
                  <a:cs typeface="Tahoma" pitchFamily="34" charset="0"/>
                </a:rPr>
                <a:t>Indikator kemajuan B</a:t>
              </a:r>
              <a:r>
                <a:rPr lang="en-US" sz="2000" b="1" dirty="0" err="1" smtClean="0">
                  <a:solidFill>
                    <a:srgbClr val="002060"/>
                  </a:solidFill>
                  <a:latin typeface="Arial Narrow" pitchFamily="34" charset="0"/>
                  <a:cs typeface="Tahoma" pitchFamily="34" charset="0"/>
                </a:rPr>
                <a:t>angsa</a:t>
              </a:r>
              <a:r>
                <a:rPr lang="en-US" sz="2000" b="1" dirty="0">
                  <a:solidFill>
                    <a:srgbClr val="002060"/>
                  </a:solidFill>
                  <a:latin typeface="Arial Narrow" pitchFamily="34" charset="0"/>
                  <a:cs typeface="Tahoma" pitchFamily="34" charset="0"/>
                </a:rPr>
                <a:t> </a:t>
              </a:r>
              <a:r>
                <a:rPr lang="id-ID" sz="2000" b="1" dirty="0" smtClean="0">
                  <a:solidFill>
                    <a:srgbClr val="002060"/>
                  </a:solidFill>
                  <a:latin typeface="Arial Narrow" pitchFamily="34" charset="0"/>
                  <a:cs typeface="Tahoma" pitchFamily="34" charset="0"/>
                </a:rPr>
                <a:t>Ind</a:t>
              </a:r>
              <a:r>
                <a:rPr lang="en-US" sz="2000" b="1" dirty="0" err="1" smtClean="0">
                  <a:solidFill>
                    <a:srgbClr val="002060"/>
                  </a:solidFill>
                  <a:latin typeface="Arial Narrow" pitchFamily="34" charset="0"/>
                  <a:cs typeface="Tahoma" pitchFamily="34" charset="0"/>
                </a:rPr>
                <a:t>onesia</a:t>
              </a:r>
              <a:r>
                <a:rPr lang="id-ID" sz="2000" b="1" dirty="0" smtClean="0">
                  <a:solidFill>
                    <a:srgbClr val="002060"/>
                  </a:solidFill>
                  <a:latin typeface="Arial Narrow" pitchFamily="34" charset="0"/>
                  <a:cs typeface="Tahoma" pitchFamily="34" charset="0"/>
                </a:rPr>
                <a:t> t</a:t>
              </a:r>
              <a:r>
                <a:rPr lang="en-US" sz="2000" b="1" dirty="0" smtClean="0">
                  <a:solidFill>
                    <a:srgbClr val="002060"/>
                  </a:solidFill>
                  <a:latin typeface="Arial Narrow" pitchFamily="34" charset="0"/>
                  <a:cs typeface="Tahoma" pitchFamily="34" charset="0"/>
                </a:rPr>
                <a:t>d</a:t>
              </a:r>
              <a:r>
                <a:rPr lang="id-ID" sz="2000" b="1" dirty="0" smtClean="0">
                  <a:solidFill>
                    <a:srgbClr val="002060"/>
                  </a:solidFill>
                  <a:latin typeface="Arial Narrow" pitchFamily="34" charset="0"/>
                  <a:cs typeface="Tahoma" pitchFamily="34" charset="0"/>
                </a:rPr>
                <a:t>k cukup diukur hanya dari kepandaian WNI, kekayaan alam, dll tetapi yg mendasar adalah bangsa tsb memegang teguh moralitas. </a:t>
              </a:r>
            </a:p>
            <a:p>
              <a:pPr algn="just"/>
              <a:r>
                <a:rPr lang="id-ID" sz="2000" b="1" dirty="0" smtClean="0">
                  <a:solidFill>
                    <a:srgbClr val="002060"/>
                  </a:solidFill>
                  <a:latin typeface="Arial Narrow" pitchFamily="34" charset="0"/>
                  <a:cs typeface="Tahoma" pitchFamily="34" charset="0"/>
                </a:rPr>
                <a:t>Moralitas memberi dasar, warna sekaligus penentu arah tindakan suatu bangsa.</a:t>
              </a:r>
              <a:endParaRPr lang="en-US" sz="2000" b="1" dirty="0">
                <a:solidFill>
                  <a:srgbClr val="002060"/>
                </a:solidFill>
                <a:latin typeface="Arial Narrow" pitchFamily="34" charset="0"/>
                <a:cs typeface="Tahoma" pitchFamily="34" charset="0"/>
              </a:endParaRPr>
            </a:p>
          </p:txBody>
        </p:sp>
        <p:cxnSp>
          <p:nvCxnSpPr>
            <p:cNvPr id="8" name="Straight Arrow Connector 7"/>
            <p:cNvCxnSpPr/>
            <p:nvPr/>
          </p:nvCxnSpPr>
          <p:spPr>
            <a:xfrm>
              <a:off x="1879116" y="5500700"/>
              <a:ext cx="213792" cy="2"/>
            </a:xfrm>
            <a:prstGeom prst="straightConnector1">
              <a:avLst/>
            </a:prstGeom>
            <a:ln w="349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879116" y="4214816"/>
              <a:ext cx="213792" cy="2"/>
            </a:xfrm>
            <a:prstGeom prst="straightConnector1">
              <a:avLst/>
            </a:prstGeom>
            <a:ln w="349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Snip Diagonal Corner Rectangle 25"/>
            <p:cNvSpPr/>
            <p:nvPr/>
          </p:nvSpPr>
          <p:spPr>
            <a:xfrm>
              <a:off x="307480" y="3571876"/>
              <a:ext cx="1121248" cy="714380"/>
            </a:xfrm>
            <a:prstGeom prst="snip2DiagRect">
              <a:avLst/>
            </a:prstGeom>
            <a:solidFill>
              <a:schemeClr val="accent5">
                <a:lumMod val="75000"/>
                <a:alpha val="46000"/>
              </a:schemeClr>
            </a:solidFill>
            <a:ln w="412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rgbClr val="002060"/>
                  </a:solidFill>
                  <a:latin typeface="Arial Narrow" pitchFamily="34" charset="0"/>
                </a:rPr>
                <a:t>NKRI</a:t>
              </a:r>
              <a:endParaRPr lang="en-US" sz="3200" b="1" dirty="0">
                <a:solidFill>
                  <a:srgbClr val="002060"/>
                </a:solidFill>
                <a:latin typeface="Arial Narrow" pitchFamily="34" charset="0"/>
              </a:endParaRPr>
            </a:p>
          </p:txBody>
        </p:sp>
        <p:sp>
          <p:nvSpPr>
            <p:cNvPr id="30" name="Rectangle 29"/>
            <p:cNvSpPr/>
            <p:nvPr/>
          </p:nvSpPr>
          <p:spPr>
            <a:xfrm>
              <a:off x="1428728" y="3857628"/>
              <a:ext cx="428628" cy="214314"/>
            </a:xfrm>
            <a:prstGeom prst="rect">
              <a:avLst/>
            </a:prstGeom>
            <a:solidFill>
              <a:schemeClr val="accent5">
                <a:lumMod val="75000"/>
                <a:alpha val="46000"/>
              </a:schemeClr>
            </a:solidFill>
            <a:ln w="412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8001056" cy="6429396"/>
          </a:xfrm>
          <a:solidFill>
            <a:schemeClr val="bg1"/>
          </a:solidFill>
        </p:spPr>
        <p:txBody>
          <a:bodyPr>
            <a:normAutofit/>
          </a:bodyPr>
          <a:lstStyle/>
          <a:p>
            <a:pPr algn="just"/>
            <a:r>
              <a:rPr lang="id-ID" sz="2800" dirty="0" smtClean="0"/>
              <a:t>Sebagai suatu nilai </a:t>
            </a:r>
            <a:r>
              <a:rPr lang="id-ID" sz="2800" dirty="0" smtClean="0">
                <a:sym typeface="Wingdings" pitchFamily="2" charset="2"/>
              </a:rPr>
              <a:t> terpisah satu sama lain, nilai-</a:t>
            </a:r>
            <a:r>
              <a:rPr lang="en-US" sz="2800" dirty="0" err="1" smtClean="0">
                <a:sym typeface="Wingdings" pitchFamily="2" charset="2"/>
              </a:rPr>
              <a:t>nilai</a:t>
            </a:r>
            <a:r>
              <a:rPr lang="id-ID" sz="2800" dirty="0" smtClean="0">
                <a:sym typeface="Wingdings" pitchFamily="2" charset="2"/>
              </a:rPr>
              <a:t> tersebut bersifat universal (ditemukan dimanapun dan kapanpun). </a:t>
            </a:r>
          </a:p>
          <a:p>
            <a:pPr algn="just"/>
            <a:r>
              <a:rPr lang="id-ID" sz="2800" dirty="0" smtClean="0">
                <a:sym typeface="Wingdings" pitchFamily="2" charset="2"/>
              </a:rPr>
              <a:t>Sebagai suatu kesatuan nilai PS yg utuh  nilai-</a:t>
            </a:r>
            <a:r>
              <a:rPr lang="en-US" sz="2800" dirty="0" err="1" smtClean="0">
                <a:sym typeface="Wingdings" pitchFamily="2" charset="2"/>
              </a:rPr>
              <a:t>nilai</a:t>
            </a:r>
            <a:r>
              <a:rPr lang="id-ID" sz="2800" dirty="0" smtClean="0">
                <a:sym typeface="Wingdings" pitchFamily="2" charset="2"/>
              </a:rPr>
              <a:t> tsb memberikan ciri khusus Ind</a:t>
            </a:r>
            <a:r>
              <a:rPr lang="en-US" sz="2800" dirty="0" err="1" smtClean="0">
                <a:sym typeface="Wingdings" pitchFamily="2" charset="2"/>
              </a:rPr>
              <a:t>onesia</a:t>
            </a:r>
            <a:r>
              <a:rPr lang="id-ID" sz="2800" dirty="0" smtClean="0">
                <a:sym typeface="Wingdings" pitchFamily="2" charset="2"/>
              </a:rPr>
              <a:t>, karena merupakan komponen utuh yang terkristalisasi dalam PS. </a:t>
            </a:r>
          </a:p>
          <a:p>
            <a:pPr algn="just"/>
            <a:r>
              <a:rPr lang="id-ID" sz="2800" dirty="0" smtClean="0">
                <a:sym typeface="Wingdings" pitchFamily="2" charset="2"/>
              </a:rPr>
              <a:t>PS, awalnya merupakan konsensus politik sbg dasar negara Ind pd waktu merdeka  berkembang menjadi konsensus moral. </a:t>
            </a:r>
          </a:p>
          <a:p>
            <a:pPr algn="just"/>
            <a:r>
              <a:rPr lang="id-ID" sz="2800" dirty="0" smtClean="0">
                <a:sym typeface="Wingdings" pitchFamily="2" charset="2"/>
              </a:rPr>
              <a:t>PS  sebagai sistem etika, utk mengkaji moralitas bangsa dlm konteks hubungan berbangsa &amp; bernegara. </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214554"/>
            <a:ext cx="8143932" cy="4357718"/>
          </a:xfrm>
        </p:spPr>
        <p:txBody>
          <a:bodyPr>
            <a:normAutofit lnSpcReduction="10000"/>
          </a:bodyPr>
          <a:lstStyle/>
          <a:p>
            <a:pPr>
              <a:buNone/>
            </a:pPr>
            <a:r>
              <a:rPr lang="id-ID" sz="2400" b="1" dirty="0" smtClean="0">
                <a:latin typeface="Arial" pitchFamily="34" charset="0"/>
                <a:cs typeface="Arial" pitchFamily="34" charset="0"/>
              </a:rPr>
              <a:t>a. Moralitas Individu (MI)</a:t>
            </a:r>
          </a:p>
          <a:p>
            <a:pPr marL="805180" lvl="1" indent="-457200" algn="just">
              <a:buClr>
                <a:schemeClr val="tx1"/>
              </a:buClr>
              <a:buSzPct val="100000"/>
              <a:buAutoNum type="arabicParenR"/>
            </a:pPr>
            <a:r>
              <a:rPr lang="id-ID" sz="2000" dirty="0" smtClean="0">
                <a:latin typeface="Arial" pitchFamily="34" charset="0"/>
                <a:cs typeface="Arial" pitchFamily="34" charset="0"/>
              </a:rPr>
              <a:t>Lebih merupakan kesadaran ttg prinsip baik yg bersifat kedalam.</a:t>
            </a:r>
          </a:p>
          <a:p>
            <a:pPr marL="805180" lvl="1" indent="-457200" algn="just">
              <a:buClr>
                <a:schemeClr val="tx1"/>
              </a:buClr>
              <a:buSzPct val="100000"/>
              <a:buAutoNum type="arabicParenR"/>
            </a:pPr>
            <a:r>
              <a:rPr lang="id-ID" sz="2000" dirty="0" smtClean="0">
                <a:latin typeface="Arial" pitchFamily="34" charset="0"/>
                <a:cs typeface="Arial" pitchFamily="34" charset="0"/>
              </a:rPr>
              <a:t>Tertanam dalam diri manusia, berpengaruh thd cara berpikir dan bertindak.</a:t>
            </a:r>
          </a:p>
          <a:p>
            <a:pPr marL="805180" lvl="1" indent="-457200" algn="just">
              <a:buClr>
                <a:schemeClr val="tx1"/>
              </a:buClr>
              <a:buSzPct val="100000"/>
              <a:buAutoNum type="arabicParenR"/>
            </a:pPr>
            <a:r>
              <a:rPr lang="id-ID" sz="2000" dirty="0" smtClean="0">
                <a:latin typeface="Arial" pitchFamily="34" charset="0"/>
                <a:cs typeface="Arial" pitchFamily="34" charset="0"/>
              </a:rPr>
              <a:t>Orang yg memiliki moralitas individu yg baik akan muncul dalam sikap dan perilaku (sopan, rendah hari, toleran, suka menolong, bekerja keras, rajin ibadah, rajin belajar, tidak suka menyakiti orang lain dll).</a:t>
            </a:r>
          </a:p>
          <a:p>
            <a:pPr marL="363538" lvl="1" indent="-15875" algn="just">
              <a:buClr>
                <a:schemeClr val="tx1"/>
              </a:buClr>
              <a:buSzPct val="100000"/>
              <a:buNone/>
            </a:pPr>
            <a:endParaRPr lang="id-ID" sz="2000" dirty="0" smtClean="0">
              <a:latin typeface="Arial" pitchFamily="34" charset="0"/>
              <a:cs typeface="Arial" pitchFamily="34" charset="0"/>
            </a:endParaRPr>
          </a:p>
          <a:p>
            <a:pPr marL="363538" lvl="1" indent="-15875" algn="just">
              <a:buClr>
                <a:schemeClr val="tx1"/>
              </a:buClr>
              <a:buSzPct val="100000"/>
              <a:buNone/>
            </a:pPr>
            <a:r>
              <a:rPr lang="id-ID" sz="2000" dirty="0" smtClean="0">
                <a:latin typeface="Arial" pitchFamily="34" charset="0"/>
                <a:cs typeface="Arial" pitchFamily="34" charset="0"/>
              </a:rPr>
              <a:t>Moralitas Individu </a:t>
            </a:r>
            <a:r>
              <a:rPr lang="id-ID" sz="2000" dirty="0" smtClean="0">
                <a:latin typeface="Arial" pitchFamily="34" charset="0"/>
                <a:cs typeface="Arial" pitchFamily="34" charset="0"/>
                <a:sym typeface="Wingdings" pitchFamily="2" charset="2"/>
              </a:rPr>
              <a:t> muncul d</a:t>
            </a:r>
            <a:r>
              <a:rPr lang="en-US" sz="2000" dirty="0" err="1" smtClean="0">
                <a:latin typeface="Arial" pitchFamily="34" charset="0"/>
                <a:cs typeface="Arial" pitchFamily="34" charset="0"/>
                <a:sym typeface="Wingdings" pitchFamily="2" charset="2"/>
              </a:rPr>
              <a:t>ari</a:t>
            </a:r>
            <a:r>
              <a:rPr lang="id-ID" sz="2000" dirty="0" smtClean="0">
                <a:latin typeface="Arial" pitchFamily="34" charset="0"/>
                <a:cs typeface="Arial" pitchFamily="34" charset="0"/>
                <a:sym typeface="Wingdings" pitchFamily="2" charset="2"/>
              </a:rPr>
              <a:t> dlm, b</a:t>
            </a:r>
            <a:r>
              <a:rPr lang="en-US" sz="2000" dirty="0" smtClean="0">
                <a:latin typeface="Arial" pitchFamily="34" charset="0"/>
                <a:cs typeface="Arial" pitchFamily="34" charset="0"/>
                <a:sym typeface="Wingdings" pitchFamily="2" charset="2"/>
              </a:rPr>
              <a:t>u</a:t>
            </a:r>
            <a:r>
              <a:rPr lang="id-ID" sz="2000" dirty="0" smtClean="0">
                <a:latin typeface="Arial" pitchFamily="34" charset="0"/>
                <a:cs typeface="Arial" pitchFamily="34" charset="0"/>
                <a:sym typeface="Wingdings" pitchFamily="2" charset="2"/>
              </a:rPr>
              <a:t>k</a:t>
            </a:r>
            <a:r>
              <a:rPr lang="en-US" sz="2000" dirty="0" smtClean="0">
                <a:latin typeface="Arial" pitchFamily="34" charset="0"/>
                <a:cs typeface="Arial" pitchFamily="34" charset="0"/>
                <a:sym typeface="Wingdings" pitchFamily="2" charset="2"/>
              </a:rPr>
              <a:t>a</a:t>
            </a:r>
            <a:r>
              <a:rPr lang="id-ID" sz="2000" dirty="0" smtClean="0">
                <a:latin typeface="Arial" pitchFamily="34" charset="0"/>
                <a:cs typeface="Arial" pitchFamily="34" charset="0"/>
                <a:sym typeface="Wingdings" pitchFamily="2" charset="2"/>
              </a:rPr>
              <a:t>n krn dipaksa d</a:t>
            </a:r>
            <a:r>
              <a:rPr lang="en-US" sz="2000" dirty="0" smtClean="0">
                <a:latin typeface="Arial" pitchFamily="34" charset="0"/>
                <a:cs typeface="Arial" pitchFamily="34" charset="0"/>
                <a:sym typeface="Wingdings" pitchFamily="2" charset="2"/>
              </a:rPr>
              <a:t>a</a:t>
            </a:r>
            <a:r>
              <a:rPr lang="id-ID" sz="2000" dirty="0" smtClean="0">
                <a:latin typeface="Arial" pitchFamily="34" charset="0"/>
                <a:cs typeface="Arial" pitchFamily="34" charset="0"/>
                <a:sym typeface="Wingdings" pitchFamily="2" charset="2"/>
              </a:rPr>
              <a:t>r</a:t>
            </a:r>
            <a:r>
              <a:rPr lang="en-US" sz="2000" dirty="0" err="1" smtClean="0">
                <a:latin typeface="Arial" pitchFamily="34" charset="0"/>
                <a:cs typeface="Arial" pitchFamily="34" charset="0"/>
                <a:sym typeface="Wingdings" pitchFamily="2" charset="2"/>
              </a:rPr>
              <a:t>i</a:t>
            </a:r>
            <a:r>
              <a:rPr lang="id-ID" sz="2000" dirty="0" smtClean="0">
                <a:latin typeface="Arial" pitchFamily="34" charset="0"/>
                <a:cs typeface="Arial" pitchFamily="34" charset="0"/>
                <a:sym typeface="Wingdings" pitchFamily="2" charset="2"/>
              </a:rPr>
              <a:t> luar.</a:t>
            </a:r>
            <a:endParaRPr lang="id-ID" sz="2000" dirty="0" smtClean="0">
              <a:latin typeface="Arial" pitchFamily="34" charset="0"/>
              <a:cs typeface="Arial" pitchFamily="34" charset="0"/>
            </a:endParaRPr>
          </a:p>
          <a:p>
            <a:pPr marL="623888" indent="-623888">
              <a:buNone/>
              <a:tabLst>
                <a:tab pos="363538" algn="l"/>
              </a:tabLst>
            </a:pPr>
            <a:r>
              <a:rPr lang="id-ID" sz="2000" dirty="0" smtClean="0">
                <a:latin typeface="Arial" pitchFamily="34" charset="0"/>
                <a:cs typeface="Arial" pitchFamily="34" charset="0"/>
                <a:sym typeface="Wingdings" pitchFamily="2" charset="2"/>
              </a:rPr>
              <a:t>	 berakumulasi menjadi moralitas sosial, shg tampak perbedaan masy</a:t>
            </a:r>
            <a:r>
              <a:rPr lang="en-US" sz="2000" dirty="0" err="1" smtClean="0">
                <a:latin typeface="Arial" pitchFamily="34" charset="0"/>
                <a:cs typeface="Arial" pitchFamily="34" charset="0"/>
                <a:sym typeface="Wingdings" pitchFamily="2" charset="2"/>
              </a:rPr>
              <a:t>arakat</a:t>
            </a:r>
            <a:r>
              <a:rPr lang="id-ID" sz="2000" dirty="0" smtClean="0">
                <a:latin typeface="Arial" pitchFamily="34" charset="0"/>
                <a:cs typeface="Arial" pitchFamily="34" charset="0"/>
                <a:sym typeface="Wingdings" pitchFamily="2" charset="2"/>
              </a:rPr>
              <a:t> bermoral tinggi dan rendah.</a:t>
            </a:r>
            <a:endParaRPr lang="id-ID" sz="2000" dirty="0" smtClean="0">
              <a:latin typeface="Arial" pitchFamily="34" charset="0"/>
              <a:cs typeface="Arial" pitchFamily="34" charset="0"/>
            </a:endParaRPr>
          </a:p>
          <a:p>
            <a:pPr>
              <a:buNone/>
            </a:pPr>
            <a:endParaRPr lang="en-US" sz="2400" dirty="0">
              <a:latin typeface="Arial" pitchFamily="34" charset="0"/>
              <a:cs typeface="Arial" pitchFamily="34" charset="0"/>
            </a:endParaRPr>
          </a:p>
        </p:txBody>
      </p:sp>
      <p:grpSp>
        <p:nvGrpSpPr>
          <p:cNvPr id="20" name="Group 19"/>
          <p:cNvGrpSpPr/>
          <p:nvPr/>
        </p:nvGrpSpPr>
        <p:grpSpPr>
          <a:xfrm>
            <a:off x="1500166" y="357166"/>
            <a:ext cx="5500726" cy="1785950"/>
            <a:chOff x="714348" y="642918"/>
            <a:chExt cx="5500726" cy="2428892"/>
          </a:xfrm>
        </p:grpSpPr>
        <p:sp>
          <p:nvSpPr>
            <p:cNvPr id="4" name="Oval 3"/>
            <p:cNvSpPr/>
            <p:nvPr/>
          </p:nvSpPr>
          <p:spPr>
            <a:xfrm>
              <a:off x="714348" y="1428736"/>
              <a:ext cx="250033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smtClean="0">
                  <a:solidFill>
                    <a:schemeClr val="tx1"/>
                  </a:solidFill>
                  <a:latin typeface="Arial Black" pitchFamily="34" charset="0"/>
                </a:rPr>
                <a:t>Moralitas </a:t>
              </a:r>
              <a:endParaRPr lang="en-US" sz="2400" dirty="0">
                <a:solidFill>
                  <a:schemeClr val="tx1"/>
                </a:solidFill>
                <a:latin typeface="Arial Black" pitchFamily="34" charset="0"/>
              </a:endParaRPr>
            </a:p>
          </p:txBody>
        </p:sp>
        <p:sp>
          <p:nvSpPr>
            <p:cNvPr id="6" name="Oval 5"/>
            <p:cNvSpPr/>
            <p:nvPr/>
          </p:nvSpPr>
          <p:spPr>
            <a:xfrm>
              <a:off x="4000496" y="642918"/>
              <a:ext cx="2143140" cy="714380"/>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rPr>
                <a:t>Individu </a:t>
              </a:r>
              <a:endParaRPr lang="en-US" sz="2000" dirty="0">
                <a:solidFill>
                  <a:schemeClr val="tx1"/>
                </a:solidFill>
                <a:latin typeface="Arial Black" pitchFamily="34" charset="0"/>
              </a:endParaRPr>
            </a:p>
          </p:txBody>
        </p:sp>
        <p:sp>
          <p:nvSpPr>
            <p:cNvPr id="7" name="Oval 6"/>
            <p:cNvSpPr/>
            <p:nvPr/>
          </p:nvSpPr>
          <p:spPr>
            <a:xfrm>
              <a:off x="4000496" y="1500174"/>
              <a:ext cx="2143140" cy="714380"/>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rPr>
                <a:t>Sosial  </a:t>
              </a:r>
              <a:endParaRPr lang="en-US" sz="2000" dirty="0">
                <a:solidFill>
                  <a:schemeClr val="tx1"/>
                </a:solidFill>
                <a:latin typeface="Arial Black" pitchFamily="34" charset="0"/>
              </a:endParaRPr>
            </a:p>
          </p:txBody>
        </p:sp>
        <p:sp>
          <p:nvSpPr>
            <p:cNvPr id="8" name="Oval 7"/>
            <p:cNvSpPr/>
            <p:nvPr/>
          </p:nvSpPr>
          <p:spPr>
            <a:xfrm>
              <a:off x="4071934" y="2357430"/>
              <a:ext cx="2143140" cy="714380"/>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rial Black" pitchFamily="34" charset="0"/>
                </a:rPr>
                <a:t>Mondial </a:t>
              </a:r>
              <a:endParaRPr lang="en-US" sz="2000" dirty="0">
                <a:solidFill>
                  <a:schemeClr val="tx1"/>
                </a:solidFill>
                <a:latin typeface="Arial Black" pitchFamily="34" charset="0"/>
              </a:endParaRPr>
            </a:p>
          </p:txBody>
        </p:sp>
        <p:cxnSp>
          <p:nvCxnSpPr>
            <p:cNvPr id="11" name="Straight Arrow Connector 10"/>
            <p:cNvCxnSpPr>
              <a:stCxn id="4" idx="6"/>
              <a:endCxn id="6" idx="2"/>
            </p:cNvCxnSpPr>
            <p:nvPr/>
          </p:nvCxnSpPr>
          <p:spPr>
            <a:xfrm flipV="1">
              <a:off x="3214678" y="1000108"/>
              <a:ext cx="785818" cy="96441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2"/>
            </p:cNvCxnSpPr>
            <p:nvPr/>
          </p:nvCxnSpPr>
          <p:spPr>
            <a:xfrm flipV="1">
              <a:off x="3214678" y="1857364"/>
              <a:ext cx="785818" cy="10715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8" idx="2"/>
            </p:cNvCxnSpPr>
            <p:nvPr/>
          </p:nvCxnSpPr>
          <p:spPr>
            <a:xfrm>
              <a:off x="3214678" y="1964521"/>
              <a:ext cx="857256" cy="750099"/>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642918"/>
            <a:ext cx="8001056" cy="5715040"/>
          </a:xfrm>
        </p:spPr>
        <p:txBody>
          <a:bodyPr>
            <a:noAutofit/>
          </a:bodyPr>
          <a:lstStyle/>
          <a:p>
            <a:pPr>
              <a:buNone/>
            </a:pPr>
            <a:r>
              <a:rPr lang="id-ID" b="1" dirty="0" smtClean="0">
                <a:latin typeface="Arial" pitchFamily="34" charset="0"/>
                <a:cs typeface="Arial" pitchFamily="34" charset="0"/>
              </a:rPr>
              <a:t>b. Moralitas Sosial  (MS)</a:t>
            </a:r>
          </a:p>
          <a:p>
            <a:pPr marL="622300" lvl="1" indent="-274638" algn="just">
              <a:buClr>
                <a:schemeClr val="tx1"/>
              </a:buClr>
              <a:buSzPct val="100000"/>
            </a:pPr>
            <a:r>
              <a:rPr lang="id-ID" dirty="0" smtClean="0">
                <a:latin typeface="Arial" pitchFamily="34" charset="0"/>
                <a:cs typeface="Arial" pitchFamily="34" charset="0"/>
              </a:rPr>
              <a:t>Tercermin dari MI dalam melihat kenyataan sosial.</a:t>
            </a:r>
          </a:p>
          <a:p>
            <a:pPr marL="622300" lvl="1" indent="-274638" algn="just">
              <a:buClr>
                <a:schemeClr val="tx1"/>
              </a:buClr>
              <a:buSzPct val="100000"/>
            </a:pPr>
            <a:r>
              <a:rPr lang="id-ID" dirty="0" smtClean="0">
                <a:latin typeface="Arial" pitchFamily="34" charset="0"/>
                <a:cs typeface="Arial" pitchFamily="34" charset="0"/>
              </a:rPr>
              <a:t>Seorang MI-nya baik, dpt MS-nya kurang baik, terutama bagaimana berinteraksi dg masy yg majemuk. Sikap toleran, suka membantu hanya ditujukan kepada orang dikelompoknya, ttp tak toleran pd orang lain diluar kelompoknya. </a:t>
            </a: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r>
              <a:rPr lang="id-ID" dirty="0" smtClean="0">
                <a:latin typeface="Arial" pitchFamily="34" charset="0"/>
                <a:cs typeface="Arial" pitchFamily="34" charset="0"/>
              </a:rPr>
              <a:t>MI dan MS </a:t>
            </a:r>
            <a:r>
              <a:rPr lang="id-ID" dirty="0" smtClean="0">
                <a:latin typeface="Arial" pitchFamily="34" charset="0"/>
                <a:cs typeface="Arial" pitchFamily="34" charset="0"/>
                <a:sym typeface="Wingdings" pitchFamily="2" charset="2"/>
              </a:rPr>
              <a:t> memiliki hub sangat erat dan saling mempengaruhi.</a:t>
            </a:r>
          </a:p>
          <a:p>
            <a:pPr marL="622300" lvl="1" indent="-274638" algn="just">
              <a:buClr>
                <a:schemeClr val="tx1"/>
              </a:buClr>
              <a:buSzPct val="100000"/>
            </a:pPr>
            <a:r>
              <a:rPr lang="id-ID" sz="2100" dirty="0" smtClean="0">
                <a:latin typeface="Arial" pitchFamily="34" charset="0"/>
                <a:cs typeface="Arial" pitchFamily="34" charset="0"/>
              </a:rPr>
              <a:t>MI dpt dipengaruhi MS atau sebaliknya seorang yang MI-nya baik, ketika hidup dilingkungan masy yg bermoral buruk, dpt menjadi amoral. Hal ini sering terjadi </a:t>
            </a:r>
            <a:r>
              <a:rPr lang="id-ID" sz="2100" u="sng" dirty="0" smtClean="0">
                <a:latin typeface="Arial" pitchFamily="34" charset="0"/>
                <a:cs typeface="Arial" pitchFamily="34" charset="0"/>
              </a:rPr>
              <a:t>dilingkungan pekerjaan</a:t>
            </a:r>
            <a:r>
              <a:rPr lang="id-ID" sz="2100" dirty="0" smtClean="0">
                <a:latin typeface="Arial" pitchFamily="34" charset="0"/>
                <a:cs typeface="Arial" pitchFamily="34" charset="0"/>
              </a:rPr>
              <a:t>. Ketika lingkungan pekerjaan berisi orang-</a:t>
            </a:r>
            <a:r>
              <a:rPr lang="en-US" sz="2100" dirty="0" smtClean="0">
                <a:latin typeface="Arial" pitchFamily="34" charset="0"/>
                <a:cs typeface="Arial" pitchFamily="34" charset="0"/>
              </a:rPr>
              <a:t>orang</a:t>
            </a:r>
            <a:r>
              <a:rPr lang="id-ID" sz="2100" dirty="0" smtClean="0">
                <a:latin typeface="Arial" pitchFamily="34" charset="0"/>
                <a:cs typeface="Arial" pitchFamily="34" charset="0"/>
              </a:rPr>
              <a:t> yg bermoral busuk </a:t>
            </a:r>
            <a:r>
              <a:rPr lang="id-ID" sz="2100" dirty="0" smtClean="0">
                <a:latin typeface="Arial" pitchFamily="34" charset="0"/>
                <a:cs typeface="Arial" pitchFamily="34" charset="0"/>
                <a:sym typeface="Wingdings" pitchFamily="2" charset="2"/>
              </a:rPr>
              <a:t> orang yg bermoral baik akan dikucilkan / diperlakukan tidak adil. </a:t>
            </a:r>
            <a:endParaRPr lang="en-US" sz="21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149481.wmf"/>
          <p:cNvPicPr>
            <a:picLocks noChangeAspect="1" noChangeArrowheads="1"/>
          </p:cNvPicPr>
          <p:nvPr/>
        </p:nvPicPr>
        <p:blipFill>
          <a:blip r:embed="rId2"/>
          <a:srcRect/>
          <a:stretch>
            <a:fillRect/>
          </a:stretch>
        </p:blipFill>
        <p:spPr bwMode="auto">
          <a:xfrm>
            <a:off x="571472" y="1571612"/>
            <a:ext cx="4643470" cy="4160548"/>
          </a:xfrm>
          <a:prstGeom prst="rect">
            <a:avLst/>
          </a:prstGeom>
          <a:noFill/>
        </p:spPr>
      </p:pic>
      <p:grpSp>
        <p:nvGrpSpPr>
          <p:cNvPr id="17" name="Group 16"/>
          <p:cNvGrpSpPr/>
          <p:nvPr/>
        </p:nvGrpSpPr>
        <p:grpSpPr>
          <a:xfrm>
            <a:off x="928662" y="4500570"/>
            <a:ext cx="7572428" cy="2000264"/>
            <a:chOff x="785786" y="1142984"/>
            <a:chExt cx="7572428" cy="2000264"/>
          </a:xfrm>
        </p:grpSpPr>
        <p:sp>
          <p:nvSpPr>
            <p:cNvPr id="18" name="Hexagon 17"/>
            <p:cNvSpPr/>
            <p:nvPr/>
          </p:nvSpPr>
          <p:spPr>
            <a:xfrm>
              <a:off x="785786" y="1643050"/>
              <a:ext cx="3000396" cy="107157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2300" dirty="0" smtClean="0">
                  <a:latin typeface="Arial Black" pitchFamily="34" charset="0"/>
                </a:rPr>
                <a:t>Orang </a:t>
              </a:r>
            </a:p>
            <a:p>
              <a:pPr algn="ctr"/>
              <a:r>
                <a:rPr lang="id-ID" sz="2300" dirty="0" smtClean="0">
                  <a:latin typeface="Arial Black" pitchFamily="34" charset="0"/>
                </a:rPr>
                <a:t>MI-nya lemah</a:t>
              </a:r>
              <a:endParaRPr lang="en-US" sz="2300" dirty="0">
                <a:latin typeface="Arial Black" pitchFamily="34" charset="0"/>
              </a:endParaRPr>
            </a:p>
          </p:txBody>
        </p:sp>
        <p:sp>
          <p:nvSpPr>
            <p:cNvPr id="19" name="Hexagon 18"/>
            <p:cNvSpPr/>
            <p:nvPr/>
          </p:nvSpPr>
          <p:spPr>
            <a:xfrm>
              <a:off x="4500562" y="1142984"/>
              <a:ext cx="3857652" cy="71438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dirty="0" smtClean="0">
                  <a:latin typeface="Arial Black" pitchFamily="34" charset="0"/>
                </a:rPr>
                <a:t>Menyesuaikan diri</a:t>
              </a:r>
              <a:endParaRPr lang="en-US" dirty="0">
                <a:latin typeface="Arial Black" pitchFamily="34" charset="0"/>
              </a:endParaRPr>
            </a:p>
          </p:txBody>
        </p:sp>
        <p:sp>
          <p:nvSpPr>
            <p:cNvPr id="20" name="Hexagon 19"/>
            <p:cNvSpPr/>
            <p:nvPr/>
          </p:nvSpPr>
          <p:spPr>
            <a:xfrm>
              <a:off x="4500562" y="2500306"/>
              <a:ext cx="3857652" cy="642942"/>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dirty="0" smtClean="0">
                  <a:latin typeface="Arial Black" pitchFamily="34" charset="0"/>
                </a:rPr>
                <a:t>Mengikuti </a:t>
              </a:r>
              <a:endParaRPr lang="en-US" dirty="0">
                <a:latin typeface="Arial Black" pitchFamily="34" charset="0"/>
              </a:endParaRPr>
            </a:p>
          </p:txBody>
        </p:sp>
        <p:cxnSp>
          <p:nvCxnSpPr>
            <p:cNvPr id="21" name="Straight Arrow Connector 20"/>
            <p:cNvCxnSpPr>
              <a:stCxn id="18" idx="0"/>
              <a:endCxn id="19" idx="3"/>
            </p:cNvCxnSpPr>
            <p:nvPr/>
          </p:nvCxnSpPr>
          <p:spPr>
            <a:xfrm flipV="1">
              <a:off x="3786182" y="1500174"/>
              <a:ext cx="714380" cy="6786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8" idx="0"/>
              <a:endCxn id="20" idx="3"/>
            </p:cNvCxnSpPr>
            <p:nvPr/>
          </p:nvCxnSpPr>
          <p:spPr>
            <a:xfrm>
              <a:off x="3786182" y="2178835"/>
              <a:ext cx="714380"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6" name="Group 15"/>
          <p:cNvGrpSpPr/>
          <p:nvPr/>
        </p:nvGrpSpPr>
        <p:grpSpPr>
          <a:xfrm>
            <a:off x="1000100" y="785794"/>
            <a:ext cx="7572428" cy="2000264"/>
            <a:chOff x="785786" y="1142984"/>
            <a:chExt cx="7572428" cy="2000264"/>
          </a:xfrm>
        </p:grpSpPr>
        <p:sp>
          <p:nvSpPr>
            <p:cNvPr id="4" name="Hexagon 3"/>
            <p:cNvSpPr/>
            <p:nvPr/>
          </p:nvSpPr>
          <p:spPr>
            <a:xfrm>
              <a:off x="785786" y="1643050"/>
              <a:ext cx="3000396" cy="107157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latin typeface="Arial Black" pitchFamily="34" charset="0"/>
                </a:rPr>
                <a:t>Orang </a:t>
              </a:r>
            </a:p>
            <a:p>
              <a:pPr algn="ctr"/>
              <a:r>
                <a:rPr lang="id-ID" sz="2400" dirty="0" smtClean="0">
                  <a:latin typeface="Arial Black" pitchFamily="34" charset="0"/>
                </a:rPr>
                <a:t>MI-nya baik</a:t>
              </a:r>
              <a:endParaRPr lang="en-US" sz="2400" dirty="0">
                <a:latin typeface="Arial Black" pitchFamily="34" charset="0"/>
              </a:endParaRPr>
            </a:p>
          </p:txBody>
        </p:sp>
        <p:sp>
          <p:nvSpPr>
            <p:cNvPr id="5" name="Hexagon 4"/>
            <p:cNvSpPr/>
            <p:nvPr/>
          </p:nvSpPr>
          <p:spPr>
            <a:xfrm>
              <a:off x="4500562" y="1142984"/>
              <a:ext cx="3857652" cy="714380"/>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smtClean="0">
                  <a:latin typeface="Arial Black" pitchFamily="34" charset="0"/>
                </a:rPr>
                <a:t>Tak terpengaruh</a:t>
              </a:r>
              <a:endParaRPr lang="en-US" dirty="0">
                <a:latin typeface="Arial Black" pitchFamily="34" charset="0"/>
              </a:endParaRPr>
            </a:p>
          </p:txBody>
        </p:sp>
        <p:sp>
          <p:nvSpPr>
            <p:cNvPr id="6" name="Hexagon 5"/>
            <p:cNvSpPr/>
            <p:nvPr/>
          </p:nvSpPr>
          <p:spPr>
            <a:xfrm>
              <a:off x="4500562" y="2214554"/>
              <a:ext cx="3857652" cy="928694"/>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smtClean="0">
                  <a:latin typeface="Arial Black" pitchFamily="34" charset="0"/>
                </a:rPr>
                <a:t>Dapat mempengaruhi lingkungan moral jelek</a:t>
              </a:r>
              <a:endParaRPr lang="en-US" dirty="0">
                <a:latin typeface="Arial Black" pitchFamily="34" charset="0"/>
              </a:endParaRPr>
            </a:p>
          </p:txBody>
        </p:sp>
        <p:cxnSp>
          <p:nvCxnSpPr>
            <p:cNvPr id="8" name="Straight Arrow Connector 7"/>
            <p:cNvCxnSpPr>
              <a:stCxn id="4" idx="0"/>
              <a:endCxn id="5" idx="3"/>
            </p:cNvCxnSpPr>
            <p:nvPr/>
          </p:nvCxnSpPr>
          <p:spPr>
            <a:xfrm flipV="1">
              <a:off x="3786182" y="1500174"/>
              <a:ext cx="714380" cy="6786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4" idx="0"/>
              <a:endCxn id="6" idx="3"/>
            </p:cNvCxnSpPr>
            <p:nvPr/>
          </p:nvCxnSpPr>
          <p:spPr>
            <a:xfrm>
              <a:off x="3786182" y="2178835"/>
              <a:ext cx="714380" cy="5000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001056" cy="5715040"/>
          </a:xfrm>
        </p:spPr>
        <p:txBody>
          <a:bodyPr>
            <a:noAutofit/>
          </a:bodyPr>
          <a:lstStyle/>
          <a:p>
            <a:pPr>
              <a:buNone/>
            </a:pPr>
            <a:r>
              <a:rPr lang="id-ID" b="1" dirty="0" smtClean="0">
                <a:latin typeface="Arial" pitchFamily="34" charset="0"/>
                <a:cs typeface="Arial" pitchFamily="34" charset="0"/>
              </a:rPr>
              <a:t>c. Moralitas Mondial  (MM)</a:t>
            </a: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endParaRPr lang="id-ID" dirty="0" smtClean="0">
              <a:latin typeface="Arial" pitchFamily="34" charset="0"/>
              <a:cs typeface="Arial" pitchFamily="34" charset="0"/>
            </a:endParaRPr>
          </a:p>
          <a:p>
            <a:pPr marL="622300" lvl="1" indent="-274638" algn="just">
              <a:buClr>
                <a:schemeClr val="tx1"/>
              </a:buClr>
              <a:buSzPct val="100000"/>
            </a:pPr>
            <a:endParaRPr lang="id-ID" sz="2400" dirty="0" smtClean="0">
              <a:latin typeface="Arial" pitchFamily="34" charset="0"/>
              <a:cs typeface="Arial" pitchFamily="34" charset="0"/>
            </a:endParaRPr>
          </a:p>
          <a:p>
            <a:pPr marL="622300" lvl="1" indent="-274638" algn="just">
              <a:buClr>
                <a:schemeClr val="tx1"/>
              </a:buClr>
              <a:buSzPct val="100000"/>
            </a:pPr>
            <a:r>
              <a:rPr lang="id-ID" sz="2400" dirty="0" smtClean="0">
                <a:latin typeface="Arial" pitchFamily="34" charset="0"/>
                <a:cs typeface="Arial" pitchFamily="34" charset="0"/>
              </a:rPr>
              <a:t>Moralitas analog = kusir kereta kuda yg harus mampu mengarahkan kereta akan berjalan. Arah per</a:t>
            </a:r>
            <a:r>
              <a:rPr lang="en-US" sz="2400" dirty="0" smtClean="0">
                <a:latin typeface="Arial" pitchFamily="34" charset="0"/>
                <a:cs typeface="Arial" pitchFamily="34" charset="0"/>
              </a:rPr>
              <a:t>j</a:t>
            </a:r>
            <a:r>
              <a:rPr lang="id-ID" sz="2400" dirty="0" smtClean="0">
                <a:latin typeface="Arial" pitchFamily="34" charset="0"/>
                <a:cs typeface="Arial" pitchFamily="34" charset="0"/>
              </a:rPr>
              <a:t>alanan, tak lepas dari kemana tujuan hendak dituju.</a:t>
            </a:r>
          </a:p>
          <a:p>
            <a:pPr marL="622300" lvl="1" indent="-274638" algn="just">
              <a:buClr>
                <a:schemeClr val="tx1"/>
              </a:buClr>
              <a:buSzPct val="100000"/>
            </a:pPr>
            <a:r>
              <a:rPr lang="id-ID" sz="2400" dirty="0" smtClean="0">
                <a:latin typeface="Arial" pitchFamily="34" charset="0"/>
                <a:cs typeface="Arial" pitchFamily="34" charset="0"/>
              </a:rPr>
              <a:t>Orang bermoral </a:t>
            </a:r>
            <a:r>
              <a:rPr lang="id-ID" sz="2400" dirty="0" smtClean="0">
                <a:latin typeface="Arial" pitchFamily="34" charset="0"/>
                <a:cs typeface="Arial" pitchFamily="34" charset="0"/>
                <a:sym typeface="Wingdings" pitchFamily="2" charset="2"/>
              </a:rPr>
              <a:t> tahu arah mana yg dituju, shg langkah dan pikiran hanya diarahkan ke tujuan kesenangan dunia atau akhirat.</a:t>
            </a:r>
            <a:endParaRPr lang="id-ID" sz="2400" dirty="0" smtClean="0">
              <a:latin typeface="Arial" pitchFamily="34" charset="0"/>
              <a:cs typeface="Arial" pitchFamily="34" charset="0"/>
            </a:endParaRPr>
          </a:p>
        </p:txBody>
      </p:sp>
      <p:grpSp>
        <p:nvGrpSpPr>
          <p:cNvPr id="20" name="Group 19"/>
          <p:cNvGrpSpPr/>
          <p:nvPr/>
        </p:nvGrpSpPr>
        <p:grpSpPr>
          <a:xfrm>
            <a:off x="928662" y="1428736"/>
            <a:ext cx="8072494" cy="2000264"/>
            <a:chOff x="785786" y="1428736"/>
            <a:chExt cx="8072494" cy="2000264"/>
          </a:xfrm>
        </p:grpSpPr>
        <p:sp>
          <p:nvSpPr>
            <p:cNvPr id="21" name="Snip Single Corner Rectangle 20"/>
            <p:cNvSpPr/>
            <p:nvPr/>
          </p:nvSpPr>
          <p:spPr>
            <a:xfrm>
              <a:off x="785786" y="1643050"/>
              <a:ext cx="1571636" cy="1143008"/>
            </a:xfrm>
            <a:prstGeom prst="snip1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rgbClr val="FFFF00"/>
                  </a:solidFill>
                  <a:latin typeface="Arial Narrow" pitchFamily="34" charset="0"/>
                  <a:cs typeface="Tahoma" pitchFamily="34" charset="0"/>
                </a:rPr>
                <a:t>Moralitas mondial</a:t>
              </a:r>
              <a:endParaRPr lang="en-US" sz="2800" b="1" dirty="0">
                <a:solidFill>
                  <a:srgbClr val="FFFF00"/>
                </a:solidFill>
                <a:latin typeface="Arial Narrow" pitchFamily="34" charset="0"/>
                <a:cs typeface="Tahoma" pitchFamily="34" charset="0"/>
              </a:endParaRPr>
            </a:p>
          </p:txBody>
        </p:sp>
        <p:sp>
          <p:nvSpPr>
            <p:cNvPr id="22" name="Snip Single Corner Rectangle 21"/>
            <p:cNvSpPr/>
            <p:nvPr/>
          </p:nvSpPr>
          <p:spPr>
            <a:xfrm>
              <a:off x="3139077" y="1428736"/>
              <a:ext cx="5433451"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dirty="0" smtClean="0">
                  <a:solidFill>
                    <a:schemeClr val="tx1"/>
                  </a:solidFill>
                  <a:latin typeface="Arial Narrow" pitchFamily="34" charset="0"/>
                  <a:cs typeface="Tahoma" pitchFamily="34" charset="0"/>
                </a:rPr>
                <a:t>Bersifat universal</a:t>
              </a:r>
              <a:endParaRPr lang="en-US" sz="2800" dirty="0">
                <a:solidFill>
                  <a:schemeClr val="tx1"/>
                </a:solidFill>
                <a:latin typeface="Arial Narrow" pitchFamily="34" charset="0"/>
                <a:cs typeface="Tahoma" pitchFamily="34" charset="0"/>
              </a:endParaRPr>
            </a:p>
          </p:txBody>
        </p:sp>
        <p:sp>
          <p:nvSpPr>
            <p:cNvPr id="23" name="Snip Single Corner Rectangle 22"/>
            <p:cNvSpPr/>
            <p:nvPr/>
          </p:nvSpPr>
          <p:spPr>
            <a:xfrm>
              <a:off x="3143240" y="2000240"/>
              <a:ext cx="5715040" cy="428627"/>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dirty="0" smtClean="0">
                  <a:solidFill>
                    <a:schemeClr val="tx1"/>
                  </a:solidFill>
                  <a:latin typeface="Arial Narrow" pitchFamily="34" charset="0"/>
                  <a:cs typeface="Tahoma" pitchFamily="34" charset="0"/>
                </a:rPr>
                <a:t>Berlaku dimanapun dan kapanpun</a:t>
              </a:r>
              <a:endParaRPr lang="en-US" sz="2800" dirty="0">
                <a:solidFill>
                  <a:schemeClr val="tx1"/>
                </a:solidFill>
                <a:latin typeface="Arial Narrow" pitchFamily="34" charset="0"/>
                <a:cs typeface="Tahoma" pitchFamily="34" charset="0"/>
              </a:endParaRPr>
            </a:p>
          </p:txBody>
        </p:sp>
        <p:sp>
          <p:nvSpPr>
            <p:cNvPr id="24" name="Snip Single Corner Rectangle 23"/>
            <p:cNvSpPr/>
            <p:nvPr/>
          </p:nvSpPr>
          <p:spPr>
            <a:xfrm>
              <a:off x="3143240" y="2857496"/>
              <a:ext cx="5429288" cy="571504"/>
            </a:xfrm>
            <a:prstGeom prst="snip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dirty="0" smtClean="0">
                  <a:solidFill>
                    <a:schemeClr val="tx1"/>
                  </a:solidFill>
                  <a:latin typeface="Arial Narrow" pitchFamily="34" charset="0"/>
                  <a:cs typeface="Tahoma" pitchFamily="34" charset="0"/>
                </a:rPr>
                <a:t>Terkait dg keadilan, kemanusiaan, kemerdekaan  dsb</a:t>
              </a:r>
              <a:endParaRPr lang="en-US" sz="2800" dirty="0">
                <a:solidFill>
                  <a:schemeClr val="tx1"/>
                </a:solidFill>
                <a:latin typeface="Arial Narrow" pitchFamily="34" charset="0"/>
                <a:cs typeface="Tahoma" pitchFamily="34" charset="0"/>
              </a:endParaRPr>
            </a:p>
          </p:txBody>
        </p:sp>
        <p:cxnSp>
          <p:nvCxnSpPr>
            <p:cNvPr id="25" name="Straight Connector 24"/>
            <p:cNvCxnSpPr/>
            <p:nvPr/>
          </p:nvCxnSpPr>
          <p:spPr>
            <a:xfrm rot="5400000">
              <a:off x="1928794" y="2428868"/>
              <a:ext cx="1572429" cy="79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a:endCxn id="22" idx="2"/>
            </p:cNvCxnSpPr>
            <p:nvPr/>
          </p:nvCxnSpPr>
          <p:spPr>
            <a:xfrm>
              <a:off x="2714612" y="1643050"/>
              <a:ext cx="424465"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2428860" y="2214554"/>
              <a:ext cx="710217"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V="1">
              <a:off x="2714612" y="3214685"/>
              <a:ext cx="424465" cy="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500034" y="642918"/>
            <a:ext cx="7215238" cy="6000792"/>
          </a:xfrm>
        </p:spPr>
        <p:txBody>
          <a:bodyPr>
            <a:normAutofit fontScale="92500" lnSpcReduction="20000"/>
          </a:bodyPr>
          <a:lstStyle/>
          <a:p>
            <a:pPr>
              <a:buNone/>
            </a:pPr>
            <a:r>
              <a:rPr lang="id-ID" sz="2400" b="1" dirty="0" smtClean="0">
                <a:latin typeface="Arial" pitchFamily="34" charset="0"/>
                <a:cs typeface="Arial" pitchFamily="34" charset="0"/>
              </a:rPr>
              <a:t>Pelajaran yang baik :</a:t>
            </a:r>
          </a:p>
          <a:p>
            <a:pPr algn="just">
              <a:buNone/>
            </a:pPr>
            <a:r>
              <a:rPr lang="id-ID" sz="2400" dirty="0" smtClean="0">
                <a:latin typeface="Book Antiqua" pitchFamily="18" charset="0"/>
              </a:rPr>
              <a:t>	Pendahulu B.Ind utk merdeka, MI dan MS-nya sangat kuat dengan diselimuti MM. Setelah Ind merdeka, banyak mereka tak sempat merasakan buah perjuangannya sendiri. Dasar moral yg melandasi perjuangan mereka terabadikan dalam pembukaan UUD 1945 (dlm alinea-</a:t>
            </a:r>
            <a:r>
              <a:rPr lang="en-US" sz="2400" dirty="0" err="1" smtClean="0">
                <a:latin typeface="Book Antiqua" pitchFamily="18" charset="0"/>
              </a:rPr>
              <a:t>alenia</a:t>
            </a:r>
            <a:r>
              <a:rPr lang="id-ID" sz="2400" dirty="0" smtClean="0">
                <a:latin typeface="Book Antiqua" pitchFamily="18" charset="0"/>
              </a:rPr>
              <a:t>nya).</a:t>
            </a:r>
          </a:p>
          <a:p>
            <a:pPr algn="just">
              <a:buNone/>
            </a:pPr>
            <a:endParaRPr lang="id-ID" sz="2400" dirty="0" smtClean="0">
              <a:latin typeface="Book Antiqua" pitchFamily="18" charset="0"/>
            </a:endParaRPr>
          </a:p>
          <a:p>
            <a:pPr marL="2336800" indent="-2336800" algn="just">
              <a:buNone/>
            </a:pPr>
            <a:r>
              <a:rPr lang="id-ID" sz="2400" dirty="0" smtClean="0">
                <a:latin typeface="Book Antiqua" pitchFamily="18" charset="0"/>
              </a:rPr>
              <a:t>Alinea pertama :</a:t>
            </a:r>
          </a:p>
          <a:p>
            <a:pPr marL="1436688" indent="0">
              <a:buNone/>
            </a:pPr>
            <a:r>
              <a:rPr lang="id-ID" sz="2400" dirty="0" smtClean="0">
                <a:latin typeface="Book Antiqua" pitchFamily="18" charset="0"/>
              </a:rPr>
              <a:t>Kemerdekaan itu adalah hak segala bangsa, oleh karena itu .......</a:t>
            </a:r>
          </a:p>
          <a:p>
            <a:pPr algn="just">
              <a:buNone/>
            </a:pPr>
            <a:endParaRPr lang="id-ID" sz="2400" dirty="0" smtClean="0">
              <a:latin typeface="Book Antiqua" pitchFamily="18" charset="0"/>
            </a:endParaRPr>
          </a:p>
          <a:p>
            <a:pPr algn="just">
              <a:buNone/>
            </a:pPr>
            <a:r>
              <a:rPr lang="id-ID" sz="2400" dirty="0" smtClean="0">
                <a:latin typeface="Book Antiqua" pitchFamily="18" charset="0"/>
              </a:rPr>
              <a:t>Alinea ini : </a:t>
            </a:r>
          </a:p>
          <a:p>
            <a:pPr algn="just"/>
            <a:r>
              <a:rPr lang="id-ID" sz="2400" dirty="0" smtClean="0">
                <a:latin typeface="Book Antiqua" pitchFamily="18" charset="0"/>
              </a:rPr>
              <a:t>Payung moral para pejuang kemerdekaan.</a:t>
            </a:r>
          </a:p>
          <a:p>
            <a:pPr algn="just"/>
            <a:r>
              <a:rPr lang="id-ID" sz="2400" dirty="0" smtClean="0">
                <a:latin typeface="Book Antiqua" pitchFamily="18" charset="0"/>
              </a:rPr>
              <a:t>Telah terjadi pelanggaran hak kemerdekaan B. Ind</a:t>
            </a:r>
          </a:p>
          <a:p>
            <a:pPr algn="just"/>
            <a:r>
              <a:rPr lang="id-ID" sz="2400" dirty="0" smtClean="0">
                <a:latin typeface="Book Antiqua" pitchFamily="18" charset="0"/>
              </a:rPr>
              <a:t>Pelanggaran hak kemerdekaan </a:t>
            </a:r>
            <a:r>
              <a:rPr lang="id-ID" sz="2400" dirty="0" smtClean="0">
                <a:latin typeface="Book Antiqua" pitchFamily="18" charset="0"/>
                <a:sym typeface="Wingdings" pitchFamily="2" charset="2"/>
              </a:rPr>
              <a:t> berarti pelanggaran MM (perikemanusiaan, perikeadilan).</a:t>
            </a:r>
          </a:p>
          <a:p>
            <a:pPr algn="just"/>
            <a:r>
              <a:rPr lang="id-ID" sz="2400" dirty="0" smtClean="0">
                <a:latin typeface="Book Antiqua" pitchFamily="18" charset="0"/>
                <a:sym typeface="Wingdings" pitchFamily="2" charset="2"/>
              </a:rPr>
              <a:t>Bentuk penjajahan apapun, meruntuhkan nilai-</a:t>
            </a:r>
            <a:r>
              <a:rPr lang="en-US" sz="2400" dirty="0" err="1" smtClean="0">
                <a:latin typeface="Book Antiqua" pitchFamily="18" charset="0"/>
                <a:sym typeface="Wingdings" pitchFamily="2" charset="2"/>
              </a:rPr>
              <a:t>nilai</a:t>
            </a:r>
            <a:r>
              <a:rPr lang="id-ID" sz="2400" dirty="0" smtClean="0">
                <a:latin typeface="Book Antiqua" pitchFamily="18" charset="0"/>
                <a:sym typeface="Wingdings" pitchFamily="2" charset="2"/>
              </a:rPr>
              <a:t> hakiki manusia. </a:t>
            </a:r>
            <a:endParaRPr lang="en-US" sz="24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071670" y="500042"/>
            <a:ext cx="6643734" cy="5857916"/>
          </a:xfrm>
        </p:spPr>
        <p:txBody>
          <a:bodyPr>
            <a:noAutofit/>
          </a:bodyPr>
          <a:lstStyle/>
          <a:p>
            <a:pPr algn="just"/>
            <a:r>
              <a:rPr lang="id-ID" sz="2200" b="0" dirty="0" smtClean="0">
                <a:latin typeface="Tahoma" pitchFamily="34" charset="0"/>
                <a:cs typeface="Tahoma" pitchFamily="34" charset="0"/>
              </a:rPr>
              <a:t>Pembukaan UUD 1945 </a:t>
            </a:r>
            <a:r>
              <a:rPr lang="id-ID" sz="2200" b="0" dirty="0" smtClean="0">
                <a:latin typeface="Tahoma" pitchFamily="34" charset="0"/>
                <a:cs typeface="Tahoma" pitchFamily="34" charset="0"/>
                <a:sym typeface="Wingdings" pitchFamily="2" charset="2"/>
              </a:rPr>
              <a:t> jelas bahwa moralitas sangat mendasari perjuangan merebut kemerdekaan dan bagaimana mengisinya. </a:t>
            </a:r>
          </a:p>
          <a:p>
            <a:pPr algn="just"/>
            <a:endParaRPr lang="id-ID" sz="2200" b="0" dirty="0" smtClean="0">
              <a:latin typeface="Tahoma" pitchFamily="34" charset="0"/>
              <a:cs typeface="Tahoma" pitchFamily="34" charset="0"/>
              <a:sym typeface="Wingdings" pitchFamily="2" charset="2"/>
            </a:endParaRPr>
          </a:p>
          <a:p>
            <a:pPr algn="just"/>
            <a:r>
              <a:rPr lang="id-ID" sz="2200" b="0" dirty="0" smtClean="0">
                <a:latin typeface="Tahoma" pitchFamily="34" charset="0"/>
                <a:cs typeface="Tahoma" pitchFamily="34" charset="0"/>
                <a:sym typeface="Wingdings" pitchFamily="2" charset="2"/>
              </a:rPr>
              <a:t>Mengapa B.Ind  hrs merebut kemerdekaan ?</a:t>
            </a:r>
          </a:p>
          <a:p>
            <a:pPr marL="363538" indent="-363538" algn="just">
              <a:buSzPct val="100000"/>
              <a:buFont typeface="Wingdings" pitchFamily="2" charset="2"/>
              <a:buChar char="§"/>
            </a:pPr>
            <a:r>
              <a:rPr lang="id-ID" sz="2100" b="0" dirty="0" smtClean="0">
                <a:latin typeface="Tahoma" pitchFamily="34" charset="0"/>
                <a:cs typeface="Tahoma" pitchFamily="34" charset="0"/>
                <a:sym typeface="Wingdings" pitchFamily="2" charset="2"/>
              </a:rPr>
              <a:t>Karena penjajahan bertentangan dengan nilai kemanusiaan dan keadilan (Alinea I).</a:t>
            </a:r>
          </a:p>
          <a:p>
            <a:pPr marL="363538" indent="-363538" algn="just">
              <a:buSzPct val="100000"/>
              <a:buFont typeface="Wingdings" pitchFamily="2" charset="2"/>
              <a:buChar char="§"/>
            </a:pPr>
            <a:endParaRPr lang="id-ID" sz="2100" b="0" dirty="0" smtClean="0">
              <a:latin typeface="Tahoma" pitchFamily="34" charset="0"/>
              <a:cs typeface="Tahoma" pitchFamily="34" charset="0"/>
              <a:sym typeface="Wingdings" pitchFamily="2" charset="2"/>
            </a:endParaRPr>
          </a:p>
          <a:p>
            <a:pPr marL="363538" indent="-363538" algn="just">
              <a:buSzPct val="100000"/>
              <a:buFont typeface="Wingdings" pitchFamily="2" charset="2"/>
              <a:buChar char="§"/>
            </a:pPr>
            <a:r>
              <a:rPr lang="id-ID" sz="2100" b="0" dirty="0" smtClean="0">
                <a:latin typeface="Tahoma" pitchFamily="34" charset="0"/>
                <a:cs typeface="Tahoma" pitchFamily="34" charset="0"/>
                <a:sym typeface="Wingdings" pitchFamily="2" charset="2"/>
              </a:rPr>
              <a:t>Secara eksplisit </a:t>
            </a:r>
            <a:r>
              <a:rPr lang="id-ID" sz="2100" b="0" i="1" dirty="0" smtClean="0">
                <a:latin typeface="Tahoma" pitchFamily="34" charset="0"/>
                <a:cs typeface="Tahoma" pitchFamily="34" charset="0"/>
                <a:sym typeface="Wingdings" pitchFamily="2" charset="2"/>
              </a:rPr>
              <a:t>founding fathers</a:t>
            </a:r>
            <a:r>
              <a:rPr lang="id-ID" sz="2100" b="0" dirty="0" smtClean="0">
                <a:latin typeface="Tahoma" pitchFamily="34" charset="0"/>
                <a:cs typeface="Tahoma" pitchFamily="34" charset="0"/>
                <a:sym typeface="Wingdings" pitchFamily="2" charset="2"/>
              </a:rPr>
              <a:t> menyatakan  kemerdekaan dapat diraih karena rahmat Allah dan adanya keinginan luhur bangsa (Alinea III).</a:t>
            </a:r>
          </a:p>
          <a:p>
            <a:pPr marL="363538" indent="-363538" algn="just">
              <a:buSzPct val="100000"/>
              <a:buFont typeface="Wingdings" pitchFamily="2" charset="2"/>
              <a:buChar char="§"/>
            </a:pPr>
            <a:endParaRPr lang="id-ID" sz="2100" b="0" dirty="0" smtClean="0">
              <a:latin typeface="Tahoma" pitchFamily="34" charset="0"/>
              <a:cs typeface="Tahoma" pitchFamily="34" charset="0"/>
              <a:sym typeface="Wingdings" pitchFamily="2" charset="2"/>
            </a:endParaRPr>
          </a:p>
          <a:p>
            <a:pPr marL="363538" indent="-363538" algn="just">
              <a:buSzPct val="100000"/>
              <a:buFont typeface="Wingdings" pitchFamily="2" charset="2"/>
              <a:buChar char="§"/>
            </a:pPr>
            <a:r>
              <a:rPr lang="id-ID" sz="2100" b="0" dirty="0" smtClean="0">
                <a:latin typeface="Tahoma" pitchFamily="34" charset="0"/>
                <a:cs typeface="Tahoma" pitchFamily="34" charset="0"/>
                <a:sym typeface="Wingdings" pitchFamily="2" charset="2"/>
              </a:rPr>
              <a:t>Ada perpaduan, nilai ilahiah dan nilai humanitas yg saling melengkapi. Dalam membangun negara  perlu dasar-</a:t>
            </a:r>
            <a:r>
              <a:rPr lang="en-US" sz="2100" b="0" dirty="0" err="1" smtClean="0">
                <a:latin typeface="Tahoma" pitchFamily="34" charset="0"/>
                <a:cs typeface="Tahoma" pitchFamily="34" charset="0"/>
                <a:sym typeface="Wingdings" pitchFamily="2" charset="2"/>
              </a:rPr>
              <a:t>dasar</a:t>
            </a:r>
            <a:r>
              <a:rPr lang="id-ID" sz="2100" b="0" dirty="0" smtClean="0">
                <a:latin typeface="Tahoma" pitchFamily="34" charset="0"/>
                <a:cs typeface="Tahoma" pitchFamily="34" charset="0"/>
                <a:sym typeface="Wingdings" pitchFamily="2" charset="2"/>
              </a:rPr>
              <a:t> nilai yg bersifat universal (nilai Ketuhanan, Kemanusiaan, Persatuan, Kerakyatan dan Keadilan).</a:t>
            </a:r>
            <a:endParaRPr lang="en-US" sz="2100" b="0" dirty="0">
              <a:latin typeface="Tahoma" pitchFamily="34" charset="0"/>
              <a:cs typeface="Tahoma"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a:xfrm>
            <a:off x="2357422" y="3643314"/>
            <a:ext cx="6357982" cy="2714644"/>
          </a:xfrm>
        </p:spPr>
        <p:txBody>
          <a:bodyPr>
            <a:normAutofit/>
          </a:bodyPr>
          <a:lstStyle/>
          <a:p>
            <a:pPr marL="360363" indent="-360363" algn="just">
              <a:buClrTx/>
              <a:buSzPct val="100000"/>
              <a:buFont typeface="Wingdings" pitchFamily="2" charset="2"/>
              <a:buChar char="Ø"/>
            </a:pPr>
            <a:r>
              <a:rPr lang="id-ID" sz="2200" b="0" dirty="0" smtClean="0">
                <a:solidFill>
                  <a:schemeClr val="tx1"/>
                </a:solidFill>
                <a:latin typeface="Tahoma" pitchFamily="34" charset="0"/>
                <a:cs typeface="Tahoma" pitchFamily="34" charset="0"/>
              </a:rPr>
              <a:t>Ada keterputusan (</a:t>
            </a:r>
            <a:r>
              <a:rPr lang="id-ID" sz="2200" b="0" i="1" dirty="0" smtClean="0">
                <a:solidFill>
                  <a:schemeClr val="tx1"/>
                </a:solidFill>
                <a:latin typeface="Tahoma" pitchFamily="34" charset="0"/>
                <a:cs typeface="Tahoma" pitchFamily="34" charset="0"/>
              </a:rPr>
              <a:t>missing link</a:t>
            </a:r>
            <a:r>
              <a:rPr lang="id-ID" sz="2200" b="0" dirty="0" smtClean="0">
                <a:solidFill>
                  <a:schemeClr val="tx1"/>
                </a:solidFill>
                <a:latin typeface="Tahoma" pitchFamily="34" charset="0"/>
                <a:cs typeface="Tahoma" pitchFamily="34" charset="0"/>
              </a:rPr>
              <a:t>) antara alinea I, II, III dengan alinea IV. </a:t>
            </a:r>
          </a:p>
          <a:p>
            <a:pPr marL="360363" indent="-360363" algn="just">
              <a:buClrTx/>
              <a:buSzPct val="100000"/>
              <a:buFont typeface="Wingdings" pitchFamily="2" charset="2"/>
              <a:buChar char="Ø"/>
            </a:pPr>
            <a:r>
              <a:rPr lang="id-ID" sz="2200" b="0" dirty="0" smtClean="0">
                <a:solidFill>
                  <a:schemeClr val="tx1"/>
                </a:solidFill>
                <a:latin typeface="Tahoma" pitchFamily="34" charset="0"/>
                <a:cs typeface="Tahoma" pitchFamily="34" charset="0"/>
              </a:rPr>
              <a:t>Nilai-</a:t>
            </a:r>
            <a:r>
              <a:rPr lang="en-US" sz="2200" b="0" dirty="0" err="1" smtClean="0">
                <a:solidFill>
                  <a:schemeClr val="tx1"/>
                </a:solidFill>
                <a:latin typeface="Tahoma" pitchFamily="34" charset="0"/>
                <a:cs typeface="Tahoma" pitchFamily="34" charset="0"/>
              </a:rPr>
              <a:t>nilai</a:t>
            </a:r>
            <a:r>
              <a:rPr lang="id-ID" sz="2200" b="0" dirty="0" smtClean="0">
                <a:solidFill>
                  <a:schemeClr val="tx1"/>
                </a:solidFill>
                <a:latin typeface="Tahoma" pitchFamily="34" charset="0"/>
                <a:cs typeface="Tahoma" pitchFamily="34" charset="0"/>
              </a:rPr>
              <a:t> yg menjadi dasar dan tujuan negara </a:t>
            </a:r>
            <a:r>
              <a:rPr lang="id-ID" sz="2200" b="0" dirty="0" smtClean="0">
                <a:solidFill>
                  <a:schemeClr val="tx1"/>
                </a:solidFill>
                <a:latin typeface="Tahoma" pitchFamily="34" charset="0"/>
                <a:cs typeface="Tahoma" pitchFamily="34" charset="0"/>
                <a:sym typeface="Wingdings" pitchFamily="2" charset="2"/>
              </a:rPr>
              <a:t> telah digadaikan dengan serakah dan bergelimang harta. </a:t>
            </a:r>
          </a:p>
          <a:p>
            <a:pPr marL="360363" indent="-360363" algn="just">
              <a:buClrTx/>
              <a:buSzPct val="100000"/>
              <a:buFont typeface="Wingdings" pitchFamily="2" charset="2"/>
              <a:buChar char="Ø"/>
            </a:pPr>
            <a:r>
              <a:rPr lang="id-ID" sz="2200" b="0" dirty="0" smtClean="0">
                <a:solidFill>
                  <a:schemeClr val="tx1"/>
                </a:solidFill>
                <a:latin typeface="Tahoma" pitchFamily="34" charset="0"/>
                <a:cs typeface="Tahoma" pitchFamily="34" charset="0"/>
                <a:sym typeface="Wingdings" pitchFamily="2" charset="2"/>
              </a:rPr>
              <a:t>Egoisme  mengalahkan solidaritas dan kepedulian pada sesama. </a:t>
            </a:r>
            <a:endParaRPr lang="en-US" sz="2200" b="0" dirty="0">
              <a:solidFill>
                <a:schemeClr val="tx1"/>
              </a:solidFill>
              <a:latin typeface="Tahoma" pitchFamily="34" charset="0"/>
              <a:cs typeface="Tahoma" pitchFamily="34" charset="0"/>
            </a:endParaRPr>
          </a:p>
        </p:txBody>
      </p:sp>
      <p:grpSp>
        <p:nvGrpSpPr>
          <p:cNvPr id="11" name="Group 10"/>
          <p:cNvGrpSpPr/>
          <p:nvPr/>
        </p:nvGrpSpPr>
        <p:grpSpPr>
          <a:xfrm>
            <a:off x="1714480" y="500042"/>
            <a:ext cx="6643735" cy="2571768"/>
            <a:chOff x="1714480" y="500042"/>
            <a:chExt cx="6643735" cy="2571768"/>
          </a:xfrm>
        </p:grpSpPr>
        <p:sp>
          <p:nvSpPr>
            <p:cNvPr id="5" name="Snip Single Corner Rectangle 4"/>
            <p:cNvSpPr/>
            <p:nvPr/>
          </p:nvSpPr>
          <p:spPr>
            <a:xfrm>
              <a:off x="1714480" y="1285860"/>
              <a:ext cx="2214578" cy="944790"/>
            </a:xfrm>
            <a:prstGeom prst="snip1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smtClean="0">
                  <a:solidFill>
                    <a:schemeClr val="tx1"/>
                  </a:solidFill>
                  <a:latin typeface="Arial Narrow" pitchFamily="34" charset="0"/>
                  <a:cs typeface="Tahoma" pitchFamily="34" charset="0"/>
                </a:rPr>
                <a:t>Moralitas saat ini di Indonesia </a:t>
              </a:r>
              <a:endParaRPr lang="en-US" sz="2400" b="1" dirty="0">
                <a:solidFill>
                  <a:schemeClr val="tx1"/>
                </a:solidFill>
                <a:latin typeface="Arial Narrow" pitchFamily="34" charset="0"/>
                <a:cs typeface="Tahoma" pitchFamily="34" charset="0"/>
              </a:endParaRPr>
            </a:p>
          </p:txBody>
        </p:sp>
        <p:sp>
          <p:nvSpPr>
            <p:cNvPr id="6" name="Snip Single Corner Rectangle 5"/>
            <p:cNvSpPr/>
            <p:nvPr/>
          </p:nvSpPr>
          <p:spPr>
            <a:xfrm>
              <a:off x="4357685" y="500042"/>
              <a:ext cx="4000529" cy="928694"/>
            </a:xfrm>
            <a:prstGeom prst="snip1Rect">
              <a:avLst>
                <a:gd name="adj" fmla="val 0"/>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2400" b="1" dirty="0" smtClean="0">
                  <a:solidFill>
                    <a:schemeClr val="tx1"/>
                  </a:solidFill>
                  <a:latin typeface="Arial Narrow" pitchFamily="34" charset="0"/>
                  <a:cs typeface="Tahoma" pitchFamily="34" charset="0"/>
                </a:rPr>
                <a:t>Barang sangat mahal (semakin langka orang yang bermoral)</a:t>
              </a:r>
              <a:endParaRPr lang="en-US" sz="2400" b="1" dirty="0">
                <a:solidFill>
                  <a:schemeClr val="tx1"/>
                </a:solidFill>
                <a:latin typeface="Arial Narrow" pitchFamily="34" charset="0"/>
                <a:cs typeface="Tahoma" pitchFamily="34" charset="0"/>
              </a:endParaRPr>
            </a:p>
          </p:txBody>
        </p:sp>
        <p:sp>
          <p:nvSpPr>
            <p:cNvPr id="7" name="Snip Single Corner Rectangle 6"/>
            <p:cNvSpPr/>
            <p:nvPr/>
          </p:nvSpPr>
          <p:spPr>
            <a:xfrm>
              <a:off x="4357686" y="1928802"/>
              <a:ext cx="4000529" cy="1143008"/>
            </a:xfrm>
            <a:prstGeom prst="snip1Rect">
              <a:avLst>
                <a:gd name="adj" fmla="val 0"/>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2400" b="1" dirty="0" smtClean="0">
                  <a:solidFill>
                    <a:schemeClr val="tx1"/>
                  </a:solidFill>
                  <a:latin typeface="Arial Narrow" pitchFamily="34" charset="0"/>
                  <a:cs typeface="Tahoma" pitchFamily="34" charset="0"/>
                </a:rPr>
                <a:t>Barang murah, banyak orang menggadaikan moralitas dg beberapa lembar uang</a:t>
              </a:r>
              <a:endParaRPr lang="en-US" sz="2400" b="1" dirty="0">
                <a:solidFill>
                  <a:schemeClr val="tx1"/>
                </a:solidFill>
                <a:latin typeface="Arial Narrow" pitchFamily="34" charset="0"/>
                <a:cs typeface="Tahoma" pitchFamily="34" charset="0"/>
              </a:endParaRPr>
            </a:p>
          </p:txBody>
        </p:sp>
        <p:sp>
          <p:nvSpPr>
            <p:cNvPr id="8" name="Left Brace 7"/>
            <p:cNvSpPr/>
            <p:nvPr/>
          </p:nvSpPr>
          <p:spPr>
            <a:xfrm>
              <a:off x="3929058" y="857232"/>
              <a:ext cx="383724" cy="1809762"/>
            </a:xfrm>
            <a:prstGeom prst="leftBrace">
              <a:avLst>
                <a:gd name="adj1" fmla="val 32419"/>
                <a:gd name="adj2" fmla="val 53871"/>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a:solidFill>
                  <a:schemeClr val="tx1"/>
                </a:solidFill>
                <a:latin typeface="Arial Narrow" pitchFamily="34"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2800" dirty="0" smtClean="0"/>
              <a:t>BAGAIMANA MEMBANGUN KESADARAN MORAL ANTI KORUPSI BERDASARKAN  PANCASILA</a:t>
            </a:r>
            <a:endParaRPr lang="en-US" sz="2800" dirty="0"/>
          </a:p>
        </p:txBody>
      </p:sp>
      <p:sp>
        <p:nvSpPr>
          <p:cNvPr id="3" name="Content Placeholder 2"/>
          <p:cNvSpPr>
            <a:spLocks noGrp="1"/>
          </p:cNvSpPr>
          <p:nvPr>
            <p:ph idx="1"/>
          </p:nvPr>
        </p:nvSpPr>
        <p:spPr>
          <a:xfrm>
            <a:off x="457200" y="1643050"/>
            <a:ext cx="8229600" cy="2439627"/>
          </a:xfrm>
        </p:spPr>
        <p:txBody>
          <a:bodyPr>
            <a:normAutofit/>
          </a:bodyPr>
          <a:lstStyle/>
          <a:p>
            <a:pPr algn="just"/>
            <a:r>
              <a:rPr lang="id-ID" sz="2300" dirty="0" smtClean="0"/>
              <a:t>Korupsi </a:t>
            </a:r>
            <a:r>
              <a:rPr lang="id-ID" sz="2300" dirty="0" smtClean="0">
                <a:sym typeface="Wingdings" pitchFamily="2" charset="2"/>
              </a:rPr>
              <a:t> berarti sebagai kebusukan, keburukan, kebejatan, ketidakjujuran, dapat disuap, tidak bermoral, penyimpangan dari kesucian.</a:t>
            </a:r>
          </a:p>
          <a:p>
            <a:pPr algn="just"/>
            <a:r>
              <a:rPr lang="id-ID" sz="2300" dirty="0" smtClean="0">
                <a:sym typeface="Wingdings" pitchFamily="2" charset="2"/>
              </a:rPr>
              <a:t>Kasus korupsi di Ind  semakin merajalela. </a:t>
            </a:r>
          </a:p>
          <a:p>
            <a:pPr algn="just"/>
            <a:r>
              <a:rPr lang="id-ID" sz="2300" dirty="0" smtClean="0">
                <a:sym typeface="Wingdings" pitchFamily="2" charset="2"/>
              </a:rPr>
              <a:t>Oleh krn itu penyelesaian korupsi  melalui beragam cara / pendekatan (eksternal dan internal). </a:t>
            </a:r>
            <a:endParaRPr lang="en-US" sz="2300" dirty="0"/>
          </a:p>
        </p:txBody>
      </p:sp>
      <p:grpSp>
        <p:nvGrpSpPr>
          <p:cNvPr id="4" name="Group 3"/>
          <p:cNvGrpSpPr/>
          <p:nvPr/>
        </p:nvGrpSpPr>
        <p:grpSpPr>
          <a:xfrm>
            <a:off x="500034" y="4143380"/>
            <a:ext cx="8215370" cy="2214578"/>
            <a:chOff x="2722904" y="500042"/>
            <a:chExt cx="6821693" cy="2214578"/>
          </a:xfrm>
        </p:grpSpPr>
        <p:sp>
          <p:nvSpPr>
            <p:cNvPr id="5" name="Snip Single Corner Rectangle 4"/>
            <p:cNvSpPr/>
            <p:nvPr/>
          </p:nvSpPr>
          <p:spPr>
            <a:xfrm>
              <a:off x="2722904" y="1285860"/>
              <a:ext cx="1206154" cy="944790"/>
            </a:xfrm>
            <a:prstGeom prst="snip1Rect">
              <a:avLst/>
            </a:prstGeom>
            <a:noFill/>
            <a:ln>
              <a:noFill/>
            </a:ln>
          </p:spPr>
          <p:style>
            <a:lnRef idx="3">
              <a:schemeClr val="lt1"/>
            </a:lnRef>
            <a:fillRef idx="1">
              <a:schemeClr val="accent5"/>
            </a:fillRef>
            <a:effectRef idx="1">
              <a:schemeClr val="accent5"/>
            </a:effectRef>
            <a:fontRef idx="minor">
              <a:schemeClr val="lt1"/>
            </a:fontRef>
          </p:style>
          <p:txBody>
            <a:bodyPr rtlCol="0" anchor="ctr"/>
            <a:lstStyle/>
            <a:p>
              <a:pPr algn="r"/>
              <a:r>
                <a:rPr lang="id-ID" sz="2200" dirty="0" smtClean="0">
                  <a:solidFill>
                    <a:schemeClr val="tx1"/>
                  </a:solidFill>
                  <a:latin typeface="Times New Roman" pitchFamily="18" charset="0"/>
                  <a:cs typeface="Times New Roman" pitchFamily="18" charset="0"/>
                </a:rPr>
                <a:t>Eksternal </a:t>
              </a:r>
              <a:endParaRPr lang="en-US" sz="2200" dirty="0">
                <a:solidFill>
                  <a:schemeClr val="tx1"/>
                </a:solidFill>
                <a:latin typeface="Times New Roman" pitchFamily="18" charset="0"/>
                <a:cs typeface="Times New Roman" pitchFamily="18" charset="0"/>
              </a:endParaRPr>
            </a:p>
          </p:txBody>
        </p:sp>
        <p:sp>
          <p:nvSpPr>
            <p:cNvPr id="6" name="Snip Single Corner Rectangle 5"/>
            <p:cNvSpPr/>
            <p:nvPr/>
          </p:nvSpPr>
          <p:spPr>
            <a:xfrm>
              <a:off x="4357685" y="500042"/>
              <a:ext cx="5186912" cy="1214446"/>
            </a:xfrm>
            <a:prstGeom prst="snip1Rect">
              <a:avLst>
                <a:gd name="adj" fmla="val 0"/>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r>
                <a:rPr lang="id-ID" sz="2200" dirty="0" smtClean="0">
                  <a:solidFill>
                    <a:schemeClr val="tx1"/>
                  </a:solidFill>
                  <a:latin typeface="Times New Roman" pitchFamily="18" charset="0"/>
                  <a:cs typeface="Times New Roman" pitchFamily="18" charset="0"/>
                </a:rPr>
                <a:t>Adanya unsur dari luar diri manusia yg berkekuatan memaksa orang tak korupsi, spt hukum yang kuat / hukuman berat, penegak hukum yg bersih.</a:t>
              </a:r>
              <a:endParaRPr lang="en-US" sz="2200" dirty="0">
                <a:solidFill>
                  <a:schemeClr val="tx1"/>
                </a:solidFill>
                <a:latin typeface="Times New Roman" pitchFamily="18" charset="0"/>
                <a:cs typeface="Times New Roman" pitchFamily="18" charset="0"/>
              </a:endParaRPr>
            </a:p>
          </p:txBody>
        </p:sp>
        <p:sp>
          <p:nvSpPr>
            <p:cNvPr id="7" name="Snip Single Corner Rectangle 6"/>
            <p:cNvSpPr/>
            <p:nvPr/>
          </p:nvSpPr>
          <p:spPr>
            <a:xfrm>
              <a:off x="4357686" y="2000240"/>
              <a:ext cx="5127592" cy="714380"/>
            </a:xfrm>
            <a:prstGeom prst="snip1Rect">
              <a:avLst>
                <a:gd name="adj" fmla="val 0"/>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r>
                <a:rPr lang="id-ID" sz="2200" dirty="0" smtClean="0">
                  <a:solidFill>
                    <a:schemeClr val="tx1"/>
                  </a:solidFill>
                  <a:latin typeface="Times New Roman" pitchFamily="18" charset="0"/>
                  <a:cs typeface="Times New Roman" pitchFamily="18" charset="0"/>
                </a:rPr>
                <a:t>Terciptanya budaya dan watak masyarakat (orang enggan / malu korupsi dan lain-lain).</a:t>
              </a:r>
              <a:endParaRPr lang="en-US" sz="2200" dirty="0">
                <a:solidFill>
                  <a:schemeClr val="tx1"/>
                </a:solidFill>
                <a:latin typeface="Times New Roman" pitchFamily="18" charset="0"/>
                <a:cs typeface="Times New Roman" pitchFamily="18" charset="0"/>
              </a:endParaRPr>
            </a:p>
          </p:txBody>
        </p:sp>
        <p:sp>
          <p:nvSpPr>
            <p:cNvPr id="8" name="Left Brace 7"/>
            <p:cNvSpPr/>
            <p:nvPr/>
          </p:nvSpPr>
          <p:spPr>
            <a:xfrm>
              <a:off x="3929058" y="857232"/>
              <a:ext cx="395461" cy="1571636"/>
            </a:xfrm>
            <a:prstGeom prst="leftBrace">
              <a:avLst>
                <a:gd name="adj1" fmla="val 32419"/>
                <a:gd name="adj2" fmla="val 53871"/>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200">
                <a:solidFill>
                  <a:schemeClr val="tx1"/>
                </a:solidFill>
                <a:latin typeface="Times New Roman" pitchFamily="18" charset="0"/>
                <a:cs typeface="Times New Roman"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3214686"/>
            <a:ext cx="7572428" cy="3286148"/>
          </a:xfrm>
        </p:spPr>
        <p:txBody>
          <a:bodyPr>
            <a:normAutofit fontScale="70000" lnSpcReduction="20000"/>
          </a:bodyPr>
          <a:lstStyle/>
          <a:p>
            <a:pPr algn="just">
              <a:buClr>
                <a:srgbClr val="7030A0"/>
              </a:buClr>
              <a:buSzPct val="100000"/>
            </a:pPr>
            <a:r>
              <a:rPr lang="id-ID" dirty="0" smtClean="0"/>
              <a:t>Membangun kesadaran moral anti korupsi berdasarkan PS </a:t>
            </a:r>
            <a:r>
              <a:rPr lang="id-ID" dirty="0" smtClean="0">
                <a:sym typeface="Wingdings" pitchFamily="2" charset="2"/>
              </a:rPr>
              <a:t> membangun mentalitas melalui penguatan eksternal dan internal dalam diri masy.</a:t>
            </a:r>
          </a:p>
          <a:p>
            <a:pPr algn="just">
              <a:buClr>
                <a:srgbClr val="7030A0"/>
              </a:buClr>
              <a:buSzPct val="100000"/>
            </a:pPr>
            <a:r>
              <a:rPr lang="id-ID" dirty="0" smtClean="0">
                <a:sym typeface="Wingdings" pitchFamily="2" charset="2"/>
              </a:rPr>
              <a:t>Di PT  pendidikan PS. </a:t>
            </a:r>
          </a:p>
          <a:p>
            <a:pPr algn="just">
              <a:buClr>
                <a:srgbClr val="7030A0"/>
              </a:buClr>
              <a:buSzPct val="100000"/>
            </a:pPr>
            <a:r>
              <a:rPr lang="id-ID" dirty="0" smtClean="0">
                <a:sym typeface="Wingdings" pitchFamily="2" charset="2"/>
              </a:rPr>
              <a:t>Nilai-</a:t>
            </a:r>
            <a:r>
              <a:rPr lang="en-US" dirty="0" err="1" smtClean="0">
                <a:sym typeface="Wingdings" pitchFamily="2" charset="2"/>
              </a:rPr>
              <a:t>nilai</a:t>
            </a:r>
            <a:r>
              <a:rPr lang="id-ID" dirty="0" smtClean="0">
                <a:sym typeface="Wingdings" pitchFamily="2" charset="2"/>
              </a:rPr>
              <a:t> PS  bila benar-benar dipahami, dihayati dan diamalkan, pasti mampu menekan angka korupsi. </a:t>
            </a:r>
          </a:p>
          <a:p>
            <a:pPr algn="just">
              <a:buClr>
                <a:srgbClr val="7030A0"/>
              </a:buClr>
              <a:buSzPct val="100000"/>
            </a:pPr>
            <a:r>
              <a:rPr lang="id-ID" dirty="0" smtClean="0">
                <a:sym typeface="Wingdings" pitchFamily="2" charset="2"/>
              </a:rPr>
              <a:t>Nilai-</a:t>
            </a:r>
            <a:r>
              <a:rPr lang="en-US" dirty="0" err="1" smtClean="0">
                <a:sym typeface="Wingdings" pitchFamily="2" charset="2"/>
              </a:rPr>
              <a:t>nilai</a:t>
            </a:r>
            <a:r>
              <a:rPr lang="id-ID" dirty="0" smtClean="0">
                <a:sym typeface="Wingdings" pitchFamily="2" charset="2"/>
              </a:rPr>
              <a:t> PS (sila I, II, III, IV, V)  merupakan kesatuan organis, akan menjadi kekuatan moral besar bila dijadikan landasan moril dan diimplementasikan dalam kehidupan sehari-hari bermasyarakat, berbangsa dan bernegara dalam pemberantasan korupsi. </a:t>
            </a:r>
            <a:endParaRPr lang="en-US" dirty="0"/>
          </a:p>
        </p:txBody>
      </p:sp>
      <p:grpSp>
        <p:nvGrpSpPr>
          <p:cNvPr id="4" name="Group 3"/>
          <p:cNvGrpSpPr/>
          <p:nvPr/>
        </p:nvGrpSpPr>
        <p:grpSpPr>
          <a:xfrm>
            <a:off x="928662" y="357166"/>
            <a:ext cx="8215337" cy="2401239"/>
            <a:chOff x="2722931" y="500042"/>
            <a:chExt cx="6821666" cy="2067733"/>
          </a:xfrm>
        </p:grpSpPr>
        <p:sp>
          <p:nvSpPr>
            <p:cNvPr id="5" name="Snip Single Corner Rectangle 4"/>
            <p:cNvSpPr/>
            <p:nvPr/>
          </p:nvSpPr>
          <p:spPr>
            <a:xfrm>
              <a:off x="2722931" y="1238234"/>
              <a:ext cx="1206154" cy="553644"/>
            </a:xfrm>
            <a:prstGeom prst="snip1Rect">
              <a:avLst/>
            </a:prstGeom>
            <a:noFill/>
            <a:ln>
              <a:noFill/>
            </a:ln>
          </p:spPr>
          <p:style>
            <a:lnRef idx="3">
              <a:schemeClr val="lt1"/>
            </a:lnRef>
            <a:fillRef idx="1">
              <a:schemeClr val="accent5"/>
            </a:fillRef>
            <a:effectRef idx="1">
              <a:schemeClr val="accent5"/>
            </a:effectRef>
            <a:fontRef idx="minor">
              <a:schemeClr val="lt1"/>
            </a:fontRef>
          </p:style>
          <p:txBody>
            <a:bodyPr rtlCol="0" anchor="ctr"/>
            <a:lstStyle/>
            <a:p>
              <a:pPr algn="r"/>
              <a:r>
                <a:rPr lang="id-ID" sz="2200" dirty="0" smtClean="0">
                  <a:solidFill>
                    <a:schemeClr val="tx1"/>
                  </a:solidFill>
                  <a:latin typeface="Times New Roman" pitchFamily="18" charset="0"/>
                  <a:cs typeface="Times New Roman" pitchFamily="18" charset="0"/>
                </a:rPr>
                <a:t>Internal </a:t>
              </a:r>
              <a:endParaRPr lang="en-US" sz="2200" dirty="0">
                <a:solidFill>
                  <a:schemeClr val="tx1"/>
                </a:solidFill>
                <a:latin typeface="Times New Roman" pitchFamily="18" charset="0"/>
                <a:cs typeface="Times New Roman" pitchFamily="18" charset="0"/>
              </a:endParaRPr>
            </a:p>
          </p:txBody>
        </p:sp>
        <p:sp>
          <p:nvSpPr>
            <p:cNvPr id="6" name="Snip Single Corner Rectangle 5"/>
            <p:cNvSpPr/>
            <p:nvPr/>
          </p:nvSpPr>
          <p:spPr>
            <a:xfrm>
              <a:off x="4357685" y="500042"/>
              <a:ext cx="5186912" cy="861225"/>
            </a:xfrm>
            <a:prstGeom prst="snip1Rect">
              <a:avLst>
                <a:gd name="adj" fmla="val 0"/>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r>
                <a:rPr lang="id-ID" sz="2200" dirty="0" smtClean="0">
                  <a:solidFill>
                    <a:schemeClr val="tx1"/>
                  </a:solidFill>
                  <a:latin typeface="Times New Roman" pitchFamily="18" charset="0"/>
                  <a:cs typeface="Times New Roman" pitchFamily="18" charset="0"/>
                </a:rPr>
                <a:t>Kekuatan yg muncul dari dalam diri manusia / individu dan mendapat penguatan dari pendidikan dan pembiasaan.</a:t>
              </a:r>
              <a:endParaRPr lang="en-US" sz="2200" dirty="0">
                <a:solidFill>
                  <a:schemeClr val="tx1"/>
                </a:solidFill>
                <a:latin typeface="Times New Roman" pitchFamily="18" charset="0"/>
                <a:cs typeface="Times New Roman" pitchFamily="18" charset="0"/>
              </a:endParaRPr>
            </a:p>
          </p:txBody>
        </p:sp>
        <p:sp>
          <p:nvSpPr>
            <p:cNvPr id="7" name="Snip Single Corner Rectangle 6"/>
            <p:cNvSpPr/>
            <p:nvPr/>
          </p:nvSpPr>
          <p:spPr>
            <a:xfrm>
              <a:off x="4383865" y="1853395"/>
              <a:ext cx="4831024" cy="714380"/>
            </a:xfrm>
            <a:prstGeom prst="snip1Rect">
              <a:avLst>
                <a:gd name="adj" fmla="val 0"/>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r>
                <a:rPr lang="id-ID" sz="2200" dirty="0" smtClean="0">
                  <a:solidFill>
                    <a:schemeClr val="tx1"/>
                  </a:solidFill>
                  <a:latin typeface="Times New Roman" pitchFamily="18" charset="0"/>
                  <a:cs typeface="Times New Roman" pitchFamily="18" charset="0"/>
                </a:rPr>
                <a:t>Pendidikan yang kuat </a:t>
              </a:r>
              <a:r>
                <a:rPr lang="id-ID" sz="2200" dirty="0" smtClean="0">
                  <a:solidFill>
                    <a:schemeClr val="tx1"/>
                  </a:solidFill>
                  <a:latin typeface="Times New Roman" pitchFamily="18" charset="0"/>
                  <a:cs typeface="Times New Roman" pitchFamily="18" charset="0"/>
                  <a:sym typeface="Wingdings" pitchFamily="2" charset="2"/>
                </a:rPr>
                <a:t> dari keluarga, menanamkan jiwa anti korupsi, kemudian diperkuat pendidikan formal dan non formal.</a:t>
              </a:r>
              <a:endParaRPr lang="en-US" sz="2200" dirty="0">
                <a:solidFill>
                  <a:schemeClr val="tx1"/>
                </a:solidFill>
                <a:latin typeface="Times New Roman" pitchFamily="18" charset="0"/>
                <a:cs typeface="Times New Roman" pitchFamily="18" charset="0"/>
              </a:endParaRPr>
            </a:p>
          </p:txBody>
        </p:sp>
        <p:sp>
          <p:nvSpPr>
            <p:cNvPr id="8" name="Left Brace 7"/>
            <p:cNvSpPr/>
            <p:nvPr/>
          </p:nvSpPr>
          <p:spPr>
            <a:xfrm>
              <a:off x="3929058" y="857232"/>
              <a:ext cx="454807" cy="1365259"/>
            </a:xfrm>
            <a:prstGeom prst="leftBrace">
              <a:avLst>
                <a:gd name="adj1" fmla="val 32419"/>
                <a:gd name="adj2" fmla="val 53871"/>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200">
                <a:solidFill>
                  <a:schemeClr val="tx1"/>
                </a:solidFill>
                <a:latin typeface="Times New Roman" pitchFamily="18" charset="0"/>
                <a:cs typeface="Times New Roman"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571480"/>
            <a:ext cx="7498080" cy="5929354"/>
          </a:xfrm>
        </p:spPr>
        <p:txBody>
          <a:bodyPr>
            <a:normAutofit fontScale="92500" lnSpcReduction="10000"/>
          </a:bodyPr>
          <a:lstStyle/>
          <a:p>
            <a:pPr>
              <a:buNone/>
            </a:pPr>
            <a:r>
              <a:rPr lang="id-ID" dirty="0" smtClean="0"/>
              <a:t>Penanaman nilai-nilai PS paling efektif :</a:t>
            </a:r>
          </a:p>
          <a:p>
            <a:r>
              <a:rPr lang="id-ID" dirty="0" smtClean="0"/>
              <a:t>Melalui pendidikan </a:t>
            </a:r>
          </a:p>
          <a:p>
            <a:r>
              <a:rPr lang="id-ID" dirty="0" smtClean="0"/>
              <a:t>Melalui media (elektronik, cetak).</a:t>
            </a:r>
          </a:p>
          <a:p>
            <a:pPr>
              <a:buNone/>
            </a:pPr>
            <a:endParaRPr lang="id-ID" dirty="0" smtClean="0"/>
          </a:p>
          <a:p>
            <a:pPr marL="90488" indent="-7938" algn="just">
              <a:buNone/>
            </a:pPr>
            <a:r>
              <a:rPr lang="id-ID" dirty="0" smtClean="0"/>
              <a:t>Pendidikan informal di keluarga </a:t>
            </a:r>
            <a:r>
              <a:rPr lang="id-ID" dirty="0" smtClean="0">
                <a:sym typeface="Wingdings" pitchFamily="2" charset="2"/>
              </a:rPr>
              <a:t> harus menjadi landasan utama dan didukung oleh pendidikan formal disekolah dan non formal di masyarakat.</a:t>
            </a:r>
          </a:p>
          <a:p>
            <a:pPr marL="90488" indent="-7938" algn="just">
              <a:buNone/>
            </a:pPr>
            <a:endParaRPr lang="id-ID" dirty="0" smtClean="0">
              <a:sym typeface="Wingdings" pitchFamily="2" charset="2"/>
            </a:endParaRPr>
          </a:p>
          <a:p>
            <a:pPr marL="90488" indent="-7938" algn="just">
              <a:buNone/>
            </a:pPr>
            <a:r>
              <a:rPr lang="id-ID" dirty="0" smtClean="0"/>
              <a:t>Peran media </a:t>
            </a:r>
            <a:r>
              <a:rPr lang="id-ID" dirty="0" smtClean="0">
                <a:sym typeface="Wingdings" pitchFamily="2" charset="2"/>
              </a:rPr>
              <a:t> penting, memiliki pengaruh dan daya jangkau yg luas, shg media harus memiliki visi, misi mendidik bangsa dan membangun karakter PS di masyarakat.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a:solidFill>
            <a:srgbClr val="C00000"/>
          </a:solidFill>
        </p:spPr>
        <p:txBody>
          <a:bodyPr>
            <a:normAutofit/>
          </a:bodyPr>
          <a:lstStyle/>
          <a:p>
            <a:r>
              <a:rPr lang="id-ID" sz="3600" b="1" dirty="0" smtClean="0">
                <a:solidFill>
                  <a:schemeClr val="tx1"/>
                </a:solidFill>
                <a:latin typeface="Tahoma" pitchFamily="34" charset="0"/>
                <a:cs typeface="Tahoma" pitchFamily="34" charset="0"/>
              </a:rPr>
              <a:t>2. ETIKA</a:t>
            </a:r>
            <a:endParaRPr lang="en-US" sz="3600" b="1" dirty="0">
              <a:solidFill>
                <a:schemeClr val="tx1"/>
              </a:solidFill>
              <a:latin typeface="Tahoma" pitchFamily="34" charset="0"/>
              <a:cs typeface="Tahoma" pitchFamily="34" charset="0"/>
            </a:endParaRPr>
          </a:p>
        </p:txBody>
      </p:sp>
      <p:sp>
        <p:nvSpPr>
          <p:cNvPr id="3" name="Content Placeholder 2"/>
          <p:cNvSpPr>
            <a:spLocks noGrp="1"/>
          </p:cNvSpPr>
          <p:nvPr>
            <p:ph sz="quarter" idx="1"/>
          </p:nvPr>
        </p:nvSpPr>
        <p:spPr>
          <a:xfrm>
            <a:off x="612648" y="1484784"/>
            <a:ext cx="8531352" cy="4611216"/>
          </a:xfrm>
          <a:solidFill>
            <a:schemeClr val="accent1">
              <a:lumMod val="40000"/>
              <a:lumOff val="60000"/>
            </a:schemeClr>
          </a:solidFill>
        </p:spPr>
        <p:txBody>
          <a:bodyPr>
            <a:normAutofit/>
          </a:bodyPr>
          <a:lstStyle/>
          <a:p>
            <a:pPr>
              <a:buNone/>
            </a:pPr>
            <a:r>
              <a:rPr lang="id-ID" sz="2400" b="1" dirty="0" smtClean="0">
                <a:latin typeface="Tahoma" pitchFamily="34" charset="0"/>
                <a:cs typeface="Tahoma" pitchFamily="34" charset="0"/>
              </a:rPr>
              <a:t>a. Pengertian</a:t>
            </a:r>
          </a:p>
          <a:p>
            <a:pPr algn="just">
              <a:buNone/>
            </a:pPr>
            <a:endParaRPr lang="id-ID" sz="2400" dirty="0" smtClean="0">
              <a:latin typeface="Tahoma" pitchFamily="34" charset="0"/>
              <a:cs typeface="Tahoma" pitchFamily="34" charset="0"/>
            </a:endParaRPr>
          </a:p>
          <a:p>
            <a:pPr algn="just">
              <a:buClr>
                <a:srgbClr val="C00000"/>
              </a:buClr>
              <a:buSzPct val="100000"/>
              <a:buFont typeface="Wingdings" pitchFamily="2" charset="2"/>
              <a:buChar char="§"/>
            </a:pPr>
            <a:r>
              <a:rPr lang="id-ID" sz="2400" dirty="0" smtClean="0">
                <a:latin typeface="Tahoma" pitchFamily="34" charset="0"/>
                <a:cs typeface="Tahoma" pitchFamily="34" charset="0"/>
              </a:rPr>
              <a:t>Etika </a:t>
            </a:r>
            <a:r>
              <a:rPr lang="id-ID" sz="2400" dirty="0" smtClean="0">
                <a:latin typeface="Tahoma" pitchFamily="34" charset="0"/>
                <a:cs typeface="Tahoma" pitchFamily="34" charset="0"/>
                <a:sym typeface="Wingdings" pitchFamily="2" charset="2"/>
              </a:rPr>
              <a:t> kajian ilmiah terkait etiket atau moralitas. </a:t>
            </a:r>
          </a:p>
          <a:p>
            <a:pPr algn="just">
              <a:buClr>
                <a:srgbClr val="C00000"/>
              </a:buClr>
              <a:buSzPct val="100000"/>
              <a:buFont typeface="Wingdings" pitchFamily="2" charset="2"/>
              <a:buChar char="§"/>
            </a:pPr>
            <a:r>
              <a:rPr lang="id-ID" sz="2400" dirty="0" smtClean="0">
                <a:latin typeface="Tahoma" pitchFamily="34" charset="0"/>
                <a:cs typeface="Tahoma" pitchFamily="34" charset="0"/>
                <a:sym typeface="Wingdings" pitchFamily="2" charset="2"/>
              </a:rPr>
              <a:t>Etika  sebagai aturan kesusilaan / sopan santun.</a:t>
            </a:r>
          </a:p>
          <a:p>
            <a:pPr algn="just">
              <a:buClr>
                <a:srgbClr val="C00000"/>
              </a:buClr>
              <a:buSzPct val="100000"/>
              <a:buFont typeface="Wingdings" pitchFamily="2" charset="2"/>
              <a:buChar char="§"/>
            </a:pPr>
            <a:r>
              <a:rPr lang="id-ID" sz="2400" dirty="0" smtClean="0">
                <a:latin typeface="Tahoma" pitchFamily="34" charset="0"/>
                <a:cs typeface="Tahoma" pitchFamily="34" charset="0"/>
                <a:sym typeface="Wingdings" pitchFamily="2" charset="2"/>
              </a:rPr>
              <a:t>Istilah yg tepat  etiket pergaulan  etiket jurnalistik, etiket kedokteran, dll. </a:t>
            </a:r>
          </a:p>
          <a:p>
            <a:pPr algn="just">
              <a:buClr>
                <a:srgbClr val="C00000"/>
              </a:buClr>
              <a:buSzPct val="100000"/>
              <a:buFont typeface="Wingdings" pitchFamily="2" charset="2"/>
              <a:buChar char="§"/>
            </a:pPr>
            <a:r>
              <a:rPr lang="id-ID" sz="2400" dirty="0" smtClean="0">
                <a:latin typeface="Tahoma" pitchFamily="34" charset="0"/>
                <a:cs typeface="Tahoma" pitchFamily="34" charset="0"/>
                <a:sym typeface="Wingdings" pitchFamily="2" charset="2"/>
              </a:rPr>
              <a:t>Scr etimologis (asal kata), etika berasal dari bhs Yunani, </a:t>
            </a:r>
            <a:r>
              <a:rPr lang="id-ID" sz="2400" i="1" dirty="0" smtClean="0">
                <a:latin typeface="Tahoma" pitchFamily="34" charset="0"/>
                <a:cs typeface="Tahoma" pitchFamily="34" charset="0"/>
                <a:sym typeface="Wingdings" pitchFamily="2" charset="2"/>
              </a:rPr>
              <a:t>ethos</a:t>
            </a:r>
            <a:r>
              <a:rPr lang="id-ID" sz="2400" dirty="0" smtClean="0">
                <a:latin typeface="Tahoma" pitchFamily="34" charset="0"/>
                <a:cs typeface="Tahoma" pitchFamily="34" charset="0"/>
                <a:sym typeface="Wingdings" pitchFamily="2" charset="2"/>
              </a:rPr>
              <a:t> : watak kesusilaan atau adat. Identik dengan moral yg berasal dari bhs Latin </a:t>
            </a:r>
            <a:r>
              <a:rPr lang="id-ID" sz="2400" i="1" dirty="0" smtClean="0">
                <a:latin typeface="Tahoma" pitchFamily="34" charset="0"/>
                <a:cs typeface="Tahoma" pitchFamily="34" charset="0"/>
                <a:sym typeface="Wingdings" pitchFamily="2" charset="2"/>
              </a:rPr>
              <a:t>mos</a:t>
            </a:r>
            <a:r>
              <a:rPr lang="id-ID" sz="2400" dirty="0" smtClean="0">
                <a:latin typeface="Tahoma" pitchFamily="34" charset="0"/>
                <a:cs typeface="Tahoma" pitchFamily="34" charset="0"/>
                <a:sym typeface="Wingdings" pitchFamily="2" charset="2"/>
              </a:rPr>
              <a:t> (jamak </a:t>
            </a:r>
            <a:r>
              <a:rPr lang="id-ID" sz="2400" i="1" dirty="0" smtClean="0">
                <a:latin typeface="Tahoma" pitchFamily="34" charset="0"/>
                <a:cs typeface="Tahoma" pitchFamily="34" charset="0"/>
                <a:sym typeface="Wingdings" pitchFamily="2" charset="2"/>
              </a:rPr>
              <a:t>mores</a:t>
            </a:r>
            <a:r>
              <a:rPr lang="id-ID" sz="2400" dirty="0" smtClean="0">
                <a:latin typeface="Tahoma" pitchFamily="34" charset="0"/>
                <a:cs typeface="Tahoma" pitchFamily="34" charset="0"/>
                <a:sym typeface="Wingdings" pitchFamily="2" charset="2"/>
              </a:rPr>
              <a:t>) = adat atau cara hidup. </a:t>
            </a:r>
          </a:p>
          <a:p>
            <a:pPr algn="just">
              <a:buClr>
                <a:srgbClr val="C00000"/>
              </a:buClr>
              <a:buSzPct val="100000"/>
              <a:buFont typeface="Wingdings" pitchFamily="2" charset="2"/>
              <a:buChar char="§"/>
            </a:pPr>
            <a:endParaRPr lang="id-ID" sz="2400" dirty="0" smtClean="0">
              <a:latin typeface="Tahoma" pitchFamily="34" charset="0"/>
              <a:cs typeface="Tahoma" pitchFamily="34" charset="0"/>
            </a:endParaRPr>
          </a:p>
          <a:p>
            <a:pPr>
              <a:buNone/>
            </a:pPr>
            <a:endParaRPr lang="id-ID" sz="2400" dirty="0" smtClean="0">
              <a:latin typeface="Tahoma" pitchFamily="34" charset="0"/>
              <a:cs typeface="Tahoma" pitchFamily="34" charset="0"/>
            </a:endParaRPr>
          </a:p>
          <a:p>
            <a:pPr>
              <a:buNone/>
            </a:pPr>
            <a:endParaRPr lang="id-ID" sz="2400" dirty="0" smtClean="0">
              <a:latin typeface="Tahoma" pitchFamily="34" charset="0"/>
              <a:cs typeface="Tahoma" pitchFamily="34" charset="0"/>
            </a:endParaRPr>
          </a:p>
          <a:p>
            <a:pPr>
              <a:buNone/>
            </a:pPr>
            <a:endParaRPr lang="en-US" sz="2400" dirty="0">
              <a:latin typeface="Tahoma" pitchFamily="34" charset="0"/>
              <a:cs typeface="Tahom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31640" y="0"/>
            <a:ext cx="8100392" cy="6858000"/>
          </a:xfrm>
          <a:solidFill>
            <a:schemeClr val="accent2">
              <a:lumMod val="20000"/>
              <a:lumOff val="80000"/>
            </a:schemeClr>
          </a:solidFill>
        </p:spPr>
        <p:txBody>
          <a:bodyPr>
            <a:normAutofit/>
          </a:bodyPr>
          <a:lstStyle/>
          <a:p>
            <a:pPr algn="ctr"/>
            <a:endParaRPr lang="en-US" sz="4400" dirty="0" smtClean="0">
              <a:latin typeface="Arial Rounded MT Bold" panose="020F0704030504030204" pitchFamily="34" charset="0"/>
            </a:endParaRPr>
          </a:p>
          <a:p>
            <a:pPr algn="ctr"/>
            <a:endParaRPr lang="en-US" sz="4400" dirty="0">
              <a:latin typeface="Arial Rounded MT Bold" panose="020F0704030504030204" pitchFamily="34" charset="0"/>
            </a:endParaRPr>
          </a:p>
          <a:p>
            <a:pPr algn="ctr"/>
            <a:endParaRPr lang="en-US" sz="4400" dirty="0" smtClean="0">
              <a:latin typeface="Arial Rounded MT Bold" panose="020F0704030504030204" pitchFamily="34" charset="0"/>
            </a:endParaRPr>
          </a:p>
          <a:p>
            <a:pPr algn="ctr"/>
            <a:r>
              <a:rPr lang="en-US" sz="4400" dirty="0" smtClean="0">
                <a:latin typeface="Arial Rounded MT Bold" panose="020F0704030504030204" pitchFamily="34" charset="0"/>
              </a:rPr>
              <a:t>TERIMAKA KASIH</a:t>
            </a:r>
            <a:endParaRPr lang="en-US" sz="4400" dirty="0">
              <a:latin typeface="Arial Rounded MT Bold" panose="020F07040305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356992"/>
            <a:ext cx="6840760" cy="273630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5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42918"/>
            <a:ext cx="8429652" cy="5786478"/>
          </a:xfrm>
          <a:solidFill>
            <a:schemeClr val="accent1">
              <a:lumMod val="40000"/>
              <a:lumOff val="60000"/>
            </a:schemeClr>
          </a:solidFill>
        </p:spPr>
        <p:txBody>
          <a:bodyPr/>
          <a:lstStyle/>
          <a:p>
            <a:pPr algn="just"/>
            <a:endParaRPr lang="en-US" dirty="0" smtClean="0">
              <a:latin typeface="Tahoma" pitchFamily="34" charset="0"/>
              <a:cs typeface="Tahoma" pitchFamily="34" charset="0"/>
            </a:endParaRPr>
          </a:p>
          <a:p>
            <a:pPr algn="just"/>
            <a:r>
              <a:rPr lang="id-ID" dirty="0" smtClean="0">
                <a:latin typeface="Tahoma" pitchFamily="34" charset="0"/>
                <a:cs typeface="Tahoma" pitchFamily="34" charset="0"/>
              </a:rPr>
              <a:t>Kata etika dan moral ada kesamaan arti, dalam pemakaian sehari-hari digunakan secara berbeda. </a:t>
            </a:r>
          </a:p>
          <a:p>
            <a:pPr algn="just"/>
            <a:r>
              <a:rPr lang="id-ID" dirty="0" smtClean="0">
                <a:latin typeface="Tahoma" pitchFamily="34" charset="0"/>
                <a:cs typeface="Tahoma" pitchFamily="34" charset="0"/>
              </a:rPr>
              <a:t>Moral / moralitas </a:t>
            </a:r>
            <a:r>
              <a:rPr lang="id-ID" dirty="0" smtClean="0">
                <a:latin typeface="Tahoma" pitchFamily="34" charset="0"/>
                <a:cs typeface="Tahoma" pitchFamily="34" charset="0"/>
                <a:sym typeface="Wingdings" pitchFamily="2" charset="2"/>
              </a:rPr>
              <a:t> digunakan utk perbuatan yg sedang dinilai.</a:t>
            </a:r>
          </a:p>
          <a:p>
            <a:pPr algn="just"/>
            <a:r>
              <a:rPr lang="id-ID" dirty="0" smtClean="0">
                <a:latin typeface="Tahoma" pitchFamily="34" charset="0"/>
                <a:cs typeface="Tahoma" pitchFamily="34" charset="0"/>
                <a:sym typeface="Wingdings" pitchFamily="2" charset="2"/>
              </a:rPr>
              <a:t>Etika  digunakan utk mengkaji sistem nilai yang ada. </a:t>
            </a:r>
          </a:p>
          <a:p>
            <a:pPr algn="just"/>
            <a:r>
              <a:rPr lang="id-ID" dirty="0" smtClean="0">
                <a:latin typeface="Tahoma" pitchFamily="34" charset="0"/>
                <a:cs typeface="Tahoma" pitchFamily="34" charset="0"/>
                <a:sym typeface="Wingdings" pitchFamily="2" charset="2"/>
              </a:rPr>
              <a:t>Dalam bahasa Arab, padanan kata etika = akhlak. Jamaknya </a:t>
            </a:r>
            <a:r>
              <a:rPr lang="id-ID" i="1" dirty="0" smtClean="0">
                <a:latin typeface="Tahoma" pitchFamily="34" charset="0"/>
                <a:cs typeface="Tahoma" pitchFamily="34" charset="0"/>
                <a:sym typeface="Wingdings" pitchFamily="2" charset="2"/>
              </a:rPr>
              <a:t>khuluk</a:t>
            </a:r>
            <a:r>
              <a:rPr lang="id-ID" dirty="0" smtClean="0">
                <a:latin typeface="Tahoma" pitchFamily="34" charset="0"/>
                <a:cs typeface="Tahoma" pitchFamily="34" charset="0"/>
                <a:sym typeface="Wingdings" pitchFamily="2" charset="2"/>
              </a:rPr>
              <a:t> = perangai, tingkah laku atau tabiat. </a:t>
            </a:r>
            <a:endParaRPr lang="en-US" dirty="0">
              <a:latin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a:solidFill>
            <a:schemeClr val="accent3"/>
          </a:solidFill>
        </p:spPr>
        <p:txBody>
          <a:bodyPr>
            <a:normAutofit/>
          </a:bodyPr>
          <a:lstStyle/>
          <a:p>
            <a:pPr marL="274320" lvl="0" indent="-274320">
              <a:spcBef>
                <a:spcPts val="580"/>
              </a:spcBef>
            </a:pPr>
            <a:r>
              <a:rPr lang="id-ID" sz="3600" b="1" dirty="0">
                <a:solidFill>
                  <a:prstClr val="black"/>
                </a:solidFill>
                <a:latin typeface="Tahoma" pitchFamily="34" charset="0"/>
                <a:ea typeface="+mn-ea"/>
                <a:cs typeface="Tahoma" pitchFamily="34" charset="0"/>
              </a:rPr>
              <a:t>Etika</a:t>
            </a:r>
            <a:endParaRPr lang="en-US" sz="3600" b="1" dirty="0">
              <a:solidFill>
                <a:prstClr val="black"/>
              </a:solidFill>
              <a:latin typeface="Tahoma" pitchFamily="34" charset="0"/>
              <a:ea typeface="+mn-ea"/>
              <a:cs typeface="Tahoma" pitchFamily="34" charset="0"/>
            </a:endParaRPr>
          </a:p>
        </p:txBody>
      </p:sp>
      <p:sp>
        <p:nvSpPr>
          <p:cNvPr id="3" name="Content Placeholder 2"/>
          <p:cNvSpPr>
            <a:spLocks noGrp="1"/>
          </p:cNvSpPr>
          <p:nvPr>
            <p:ph sz="quarter" idx="1"/>
          </p:nvPr>
        </p:nvSpPr>
        <p:spPr>
          <a:xfrm>
            <a:off x="914400" y="1447800"/>
            <a:ext cx="7772400" cy="5124472"/>
          </a:xfrm>
        </p:spPr>
        <p:txBody>
          <a:bodyPr>
            <a:normAutofit fontScale="77500" lnSpcReduction="20000"/>
          </a:bodyPr>
          <a:lstStyle/>
          <a:p>
            <a:pPr>
              <a:buNone/>
            </a:pPr>
            <a:r>
              <a:rPr lang="id-ID" dirty="0" smtClean="0"/>
              <a:t>	</a:t>
            </a:r>
            <a:r>
              <a:rPr lang="id-ID" sz="2800" b="1" dirty="0">
                <a:latin typeface="Tahoma" pitchFamily="34" charset="0"/>
                <a:cs typeface="Tahoma" pitchFamily="34" charset="0"/>
              </a:rPr>
              <a:t>b. Aliran Besar Etika</a:t>
            </a:r>
            <a:endParaRPr lang="en-US" sz="2800" b="1" dirty="0">
              <a:latin typeface="Tahoma" pitchFamily="34" charset="0"/>
              <a:cs typeface="Tahoma" pitchFamily="34" charset="0"/>
            </a:endParaRPr>
          </a:p>
          <a:p>
            <a:pPr>
              <a:buNone/>
            </a:pPr>
            <a:r>
              <a:rPr lang="id-ID" sz="3100" b="1" dirty="0" smtClean="0"/>
              <a:t>Ada 3 teori / aliran besar bagian  etika : </a:t>
            </a:r>
          </a:p>
          <a:p>
            <a:pPr marL="777875" indent="-514350">
              <a:buAutoNum type="arabicParenR"/>
            </a:pPr>
            <a:r>
              <a:rPr lang="id-ID" sz="3100" b="1" dirty="0" smtClean="0"/>
              <a:t>Etika Deontologi (ED)</a:t>
            </a:r>
            <a:r>
              <a:rPr lang="en-US" sz="3100" b="1" dirty="0" smtClean="0">
                <a:sym typeface="Wingdings" panose="05000000000000000000" pitchFamily="2" charset="2"/>
              </a:rPr>
              <a:t>Immanuel Kant(1734-1804)</a:t>
            </a:r>
            <a:endParaRPr lang="en-US" sz="3100" b="1" dirty="0" smtClean="0"/>
          </a:p>
          <a:p>
            <a:pPr marL="263525" indent="0">
              <a:buNone/>
            </a:pPr>
            <a:endParaRPr lang="id-ID" sz="3000" b="1"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r>
              <a:rPr lang="id-ID" dirty="0" smtClean="0"/>
              <a:t>		</a:t>
            </a:r>
          </a:p>
          <a:p>
            <a:pPr>
              <a:buNone/>
            </a:pPr>
            <a:endParaRPr lang="id-ID" dirty="0" smtClean="0"/>
          </a:p>
          <a:p>
            <a:pPr>
              <a:buNone/>
            </a:pPr>
            <a:endParaRPr lang="en-US" dirty="0"/>
          </a:p>
        </p:txBody>
      </p:sp>
      <p:grpSp>
        <p:nvGrpSpPr>
          <p:cNvPr id="4" name="Group 3"/>
          <p:cNvGrpSpPr/>
          <p:nvPr/>
        </p:nvGrpSpPr>
        <p:grpSpPr>
          <a:xfrm>
            <a:off x="1452492" y="2703189"/>
            <a:ext cx="7297026" cy="3459770"/>
            <a:chOff x="1928793" y="4286256"/>
            <a:chExt cx="6653171" cy="2436471"/>
          </a:xfrm>
          <a:solidFill>
            <a:schemeClr val="accent6">
              <a:lumMod val="40000"/>
              <a:lumOff val="60000"/>
            </a:schemeClr>
          </a:solidFill>
        </p:grpSpPr>
        <p:sp>
          <p:nvSpPr>
            <p:cNvPr id="5" name="Snip Single Corner Rectangle 4"/>
            <p:cNvSpPr/>
            <p:nvPr/>
          </p:nvSpPr>
          <p:spPr>
            <a:xfrm>
              <a:off x="1928793" y="5056351"/>
              <a:ext cx="998784" cy="908686"/>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cs typeface="Tahoma" pitchFamily="34" charset="0"/>
                </a:rPr>
                <a:t>E D</a:t>
              </a:r>
              <a:endParaRPr lang="en-US" sz="4400" b="1" dirty="0">
                <a:solidFill>
                  <a:schemeClr val="tx1"/>
                </a:solidFill>
                <a:cs typeface="Tahoma" pitchFamily="34" charset="0"/>
              </a:endParaRPr>
            </a:p>
          </p:txBody>
        </p:sp>
        <p:sp>
          <p:nvSpPr>
            <p:cNvPr id="6" name="Snip Single Corner Rectangle 5"/>
            <p:cNvSpPr/>
            <p:nvPr/>
          </p:nvSpPr>
          <p:spPr>
            <a:xfrm>
              <a:off x="3938494" y="4286256"/>
              <a:ext cx="4572032" cy="1071570"/>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Tahoma" pitchFamily="34" charset="0"/>
                </a:rPr>
                <a:t>Memandang tindakan baik atau buruk berdasarkan apakah tindakan itu sesuai / tidak sesuai kewajiban.</a:t>
              </a:r>
              <a:endParaRPr lang="en-US" sz="2400" dirty="0">
                <a:solidFill>
                  <a:schemeClr val="tx1"/>
                </a:solidFill>
                <a:cs typeface="Tahoma" pitchFamily="34" charset="0"/>
              </a:endParaRPr>
            </a:p>
          </p:txBody>
        </p:sp>
        <p:sp>
          <p:nvSpPr>
            <p:cNvPr id="7" name="Right Arrow 6"/>
            <p:cNvSpPr/>
            <p:nvPr/>
          </p:nvSpPr>
          <p:spPr>
            <a:xfrm>
              <a:off x="3428992" y="4805453"/>
              <a:ext cx="509501" cy="25241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Arial Black" pitchFamily="34" charset="0"/>
              </a:endParaRPr>
            </a:p>
          </p:txBody>
        </p:sp>
        <p:sp>
          <p:nvSpPr>
            <p:cNvPr id="8" name="Rectangle 7"/>
            <p:cNvSpPr/>
            <p:nvPr/>
          </p:nvSpPr>
          <p:spPr>
            <a:xfrm>
              <a:off x="3448094" y="4873946"/>
              <a:ext cx="71438" cy="15544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Arial Black" pitchFamily="34" charset="0"/>
              </a:endParaRPr>
            </a:p>
          </p:txBody>
        </p:sp>
        <p:sp>
          <p:nvSpPr>
            <p:cNvPr id="9" name="Snip Single Corner Rectangle 8"/>
            <p:cNvSpPr/>
            <p:nvPr/>
          </p:nvSpPr>
          <p:spPr>
            <a:xfrm>
              <a:off x="3938494" y="5508305"/>
              <a:ext cx="4643470" cy="1214422"/>
            </a:xfrm>
            <a:prstGeom prst="snip1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Tahoma" pitchFamily="34" charset="0"/>
                </a:rPr>
                <a:t>Tak mempersoalkan akibat dari tindakan tersebut, baik atau buruk. </a:t>
              </a:r>
            </a:p>
            <a:p>
              <a:pPr algn="ctr"/>
              <a:r>
                <a:rPr lang="id-ID" sz="2400" dirty="0" smtClean="0">
                  <a:solidFill>
                    <a:schemeClr val="tx1"/>
                  </a:solidFill>
                  <a:cs typeface="Tahoma" pitchFamily="34" charset="0"/>
                </a:rPr>
                <a:t>Kebajikan </a:t>
              </a:r>
              <a:r>
                <a:rPr lang="id-ID" sz="2400" dirty="0" smtClean="0">
                  <a:solidFill>
                    <a:schemeClr val="tx1"/>
                  </a:solidFill>
                  <a:cs typeface="Tahoma" pitchFamily="34" charset="0"/>
                  <a:sym typeface="Wingdings" pitchFamily="2" charset="2"/>
                </a:rPr>
                <a:t> ketika seorang melaksanakan apa yang sudah menjadi kewajibannya</a:t>
              </a:r>
              <a:endParaRPr lang="en-US" sz="2400" dirty="0">
                <a:solidFill>
                  <a:schemeClr val="tx1"/>
                </a:solidFill>
                <a:cs typeface="Tahoma" pitchFamily="34" charset="0"/>
              </a:endParaRPr>
            </a:p>
          </p:txBody>
        </p:sp>
        <p:sp>
          <p:nvSpPr>
            <p:cNvPr id="10" name="Right Arrow 9"/>
            <p:cNvSpPr/>
            <p:nvPr/>
          </p:nvSpPr>
          <p:spPr>
            <a:xfrm>
              <a:off x="3419557" y="6253181"/>
              <a:ext cx="509501" cy="25241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Arial Black" pitchFamily="34" charset="0"/>
              </a:endParaRPr>
            </a:p>
          </p:txBody>
        </p:sp>
        <p:sp>
          <p:nvSpPr>
            <p:cNvPr id="11" name="Rectangle 10"/>
            <p:cNvSpPr/>
            <p:nvPr/>
          </p:nvSpPr>
          <p:spPr>
            <a:xfrm>
              <a:off x="2928926" y="5508305"/>
              <a:ext cx="500066" cy="14287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500042"/>
            <a:ext cx="8460432" cy="6072230"/>
          </a:xfrm>
          <a:solidFill>
            <a:schemeClr val="accent5">
              <a:lumMod val="40000"/>
              <a:lumOff val="60000"/>
            </a:schemeClr>
          </a:solidFill>
        </p:spPr>
        <p:txBody>
          <a:bodyPr>
            <a:normAutofit fontScale="85000" lnSpcReduction="10000"/>
          </a:bodyPr>
          <a:lstStyle/>
          <a:p>
            <a:pPr algn="just"/>
            <a:r>
              <a:rPr lang="id-ID" b="1" dirty="0" smtClean="0">
                <a:latin typeface="Perpetua" pitchFamily="18" charset="0"/>
              </a:rPr>
              <a:t>Kewajiban moral </a:t>
            </a:r>
            <a:r>
              <a:rPr lang="id-ID" b="1" dirty="0" smtClean="0">
                <a:latin typeface="Perpetua" pitchFamily="18" charset="0"/>
                <a:sym typeface="Wingdings" pitchFamily="2" charset="2"/>
              </a:rPr>
              <a:t> sebagai manifestasi hukum moral adalah sesuatu yang sudah ditanam dalam setiap diri pribadi manusia yang bersifat universal. </a:t>
            </a:r>
          </a:p>
          <a:p>
            <a:pPr algn="just"/>
            <a:r>
              <a:rPr lang="id-ID" b="1" dirty="0" smtClean="0">
                <a:latin typeface="Perpetua" pitchFamily="18" charset="0"/>
                <a:sym typeface="Wingdings" pitchFamily="2" charset="2"/>
              </a:rPr>
              <a:t>Manusia sudah dibekali pemahaman  tindakan itu baik atau buruk seharusnya melakukan kebaikan dan meninggalkan keburukan sebagai perintah tanpa syarat (</a:t>
            </a:r>
            <a:r>
              <a:rPr lang="id-ID" b="1" i="1" dirty="0" smtClean="0">
                <a:latin typeface="Perpetua" pitchFamily="18" charset="0"/>
                <a:sym typeface="Wingdings" pitchFamily="2" charset="2"/>
              </a:rPr>
              <a:t>imperatif / kategoris</a:t>
            </a:r>
            <a:r>
              <a:rPr lang="id-ID" b="1" dirty="0" smtClean="0">
                <a:latin typeface="Perpetua" pitchFamily="18" charset="0"/>
                <a:sym typeface="Wingdings" pitchFamily="2" charset="2"/>
              </a:rPr>
              <a:t>). </a:t>
            </a:r>
          </a:p>
          <a:p>
            <a:pPr algn="just">
              <a:buNone/>
            </a:pPr>
            <a:endParaRPr lang="id-ID" b="1" dirty="0" smtClean="0">
              <a:latin typeface="Perpetua" pitchFamily="18" charset="0"/>
              <a:sym typeface="Wingdings" pitchFamily="2" charset="2"/>
            </a:endParaRPr>
          </a:p>
          <a:p>
            <a:pPr algn="just">
              <a:buNone/>
            </a:pPr>
            <a:r>
              <a:rPr lang="id-ID" b="1" dirty="0" smtClean="0">
                <a:solidFill>
                  <a:srgbClr val="FF0000"/>
                </a:solidFill>
                <a:latin typeface="Perpetua" pitchFamily="18" charset="0"/>
                <a:sym typeface="Wingdings" pitchFamily="2" charset="2"/>
              </a:rPr>
              <a:t>Contoh : </a:t>
            </a:r>
          </a:p>
          <a:p>
            <a:pPr algn="just"/>
            <a:r>
              <a:rPr lang="id-ID" b="1" dirty="0" smtClean="0">
                <a:latin typeface="Perpetua" pitchFamily="18" charset="0"/>
                <a:sym typeface="Wingdings" pitchFamily="2" charset="2"/>
              </a:rPr>
              <a:t>Kewajiban moral tidak korupsi  merupakan tindakan tanpa syarat yg hrs dilakukan oleh setiap mns.</a:t>
            </a:r>
          </a:p>
          <a:p>
            <a:pPr algn="just">
              <a:buNone/>
            </a:pPr>
            <a:r>
              <a:rPr lang="id-ID" b="1" dirty="0" smtClean="0">
                <a:latin typeface="Perpetua" pitchFamily="18" charset="0"/>
                <a:sym typeface="Wingdings" pitchFamily="2" charset="2"/>
              </a:rPr>
              <a:t>	Bukan krn hasil atau adanya tujuan ttt yang akan diraih. Sebenarnya, scr moral sudah tahu bahwa korupsi  tindakan yg buruk. </a:t>
            </a:r>
            <a:endParaRPr lang="en-US" b="1" dirty="0">
              <a:latin typeface="Perpet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01122" cy="6357982"/>
          </a:xfrm>
        </p:spPr>
        <p:txBody>
          <a:bodyPr>
            <a:normAutofit/>
          </a:bodyPr>
          <a:lstStyle/>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r>
              <a:rPr lang="id-ID" sz="2700" dirty="0" smtClean="0">
                <a:latin typeface="Tahoma" pitchFamily="34" charset="0"/>
                <a:cs typeface="Tahoma" pitchFamily="34" charset="0"/>
              </a:rPr>
              <a:t>Ukuran kebaikan ED </a:t>
            </a:r>
            <a:r>
              <a:rPr lang="id-ID" sz="2700" dirty="0" smtClean="0">
                <a:latin typeface="Tahoma" pitchFamily="34" charset="0"/>
                <a:cs typeface="Tahoma" pitchFamily="34" charset="0"/>
                <a:sym typeface="Wingdings" pitchFamily="2" charset="2"/>
              </a:rPr>
              <a:t> kewajiban, kemauan baik, kerja keras dan otonomi bebas.</a:t>
            </a:r>
          </a:p>
          <a:p>
            <a:r>
              <a:rPr lang="id-ID" sz="2700" dirty="0" smtClean="0">
                <a:latin typeface="Tahoma" pitchFamily="34" charset="0"/>
                <a:cs typeface="Tahoma" pitchFamily="34" charset="0"/>
                <a:sym typeface="Wingdings" pitchFamily="2" charset="2"/>
              </a:rPr>
              <a:t>Setiap tindakan dikatakan baik  bila dilaksanakan krn didasari kewajiban moral dan demi kewajiban moral.</a:t>
            </a:r>
            <a:endParaRPr lang="id-ID" sz="2700" dirty="0" smtClean="0">
              <a:latin typeface="Tahoma" pitchFamily="34" charset="0"/>
              <a:cs typeface="Tahoma" pitchFamily="34" charset="0"/>
            </a:endParaRPr>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en-US" dirty="0"/>
          </a:p>
        </p:txBody>
      </p:sp>
      <p:grpSp>
        <p:nvGrpSpPr>
          <p:cNvPr id="14" name="Group 13"/>
          <p:cNvGrpSpPr/>
          <p:nvPr/>
        </p:nvGrpSpPr>
        <p:grpSpPr>
          <a:xfrm>
            <a:off x="714348" y="571480"/>
            <a:ext cx="8143932" cy="2857519"/>
            <a:chOff x="785786" y="214291"/>
            <a:chExt cx="7500990" cy="1714512"/>
          </a:xfrm>
        </p:grpSpPr>
        <p:grpSp>
          <p:nvGrpSpPr>
            <p:cNvPr id="4" name="Group 3"/>
            <p:cNvGrpSpPr/>
            <p:nvPr/>
          </p:nvGrpSpPr>
          <p:grpSpPr>
            <a:xfrm>
              <a:off x="785786" y="214291"/>
              <a:ext cx="7500990" cy="1714512"/>
              <a:chOff x="1798525" y="4084139"/>
              <a:chExt cx="6839138" cy="1421776"/>
            </a:xfrm>
            <a:noFill/>
          </p:grpSpPr>
          <p:sp>
            <p:nvSpPr>
              <p:cNvPr id="5" name="Snip Single Corner Rectangle 4"/>
              <p:cNvSpPr/>
              <p:nvPr/>
            </p:nvSpPr>
            <p:spPr>
              <a:xfrm>
                <a:off x="1798525" y="4558064"/>
                <a:ext cx="998784" cy="494828"/>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latin typeface="Tahoma" pitchFamily="34" charset="0"/>
                    <a:cs typeface="Tahoma" pitchFamily="34" charset="0"/>
                  </a:rPr>
                  <a:t>E D</a:t>
                </a:r>
                <a:endParaRPr lang="en-US" sz="3200" b="1" dirty="0">
                  <a:solidFill>
                    <a:schemeClr val="tx1"/>
                  </a:solidFill>
                  <a:latin typeface="Tahoma" pitchFamily="34" charset="0"/>
                  <a:cs typeface="Tahoma" pitchFamily="34" charset="0"/>
                </a:endParaRPr>
              </a:p>
            </p:txBody>
          </p:sp>
          <p:sp>
            <p:nvSpPr>
              <p:cNvPr id="6" name="Snip Single Corner Rectangle 5"/>
              <p:cNvSpPr/>
              <p:nvPr/>
            </p:nvSpPr>
            <p:spPr>
              <a:xfrm>
                <a:off x="3101218" y="4084139"/>
                <a:ext cx="5536445" cy="710888"/>
              </a:xfrm>
              <a:prstGeom prst="snip1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200" dirty="0" smtClean="0">
                    <a:solidFill>
                      <a:schemeClr val="tx1"/>
                    </a:solidFill>
                    <a:latin typeface="Tahoma" pitchFamily="34" charset="0"/>
                    <a:cs typeface="Tahoma" pitchFamily="34" charset="0"/>
                  </a:rPr>
                  <a:t>Menekankan bahwa tindakan / kebijakan hrs didasari oleh motivasi &amp; kemauan baik dlm diri.</a:t>
                </a:r>
                <a:endParaRPr lang="en-US" sz="3200" dirty="0">
                  <a:solidFill>
                    <a:schemeClr val="tx1"/>
                  </a:solidFill>
                  <a:latin typeface="Tahoma" pitchFamily="34" charset="0"/>
                  <a:cs typeface="Tahoma" pitchFamily="34" charset="0"/>
                </a:endParaRPr>
              </a:p>
            </p:txBody>
          </p:sp>
          <p:sp>
            <p:nvSpPr>
              <p:cNvPr id="9" name="Snip Single Corner Rectangle 8"/>
              <p:cNvSpPr/>
              <p:nvPr/>
            </p:nvSpPr>
            <p:spPr>
              <a:xfrm>
                <a:off x="3166353" y="4913508"/>
                <a:ext cx="4643470" cy="592407"/>
              </a:xfrm>
              <a:prstGeom prst="snip1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200" dirty="0" smtClean="0">
                    <a:solidFill>
                      <a:schemeClr val="tx1"/>
                    </a:solidFill>
                    <a:latin typeface="Tahoma" pitchFamily="34" charset="0"/>
                    <a:cs typeface="Tahoma" pitchFamily="34" charset="0"/>
                  </a:rPr>
                  <a:t>Tanpa pamrih apapun</a:t>
                </a:r>
                <a:endParaRPr lang="en-US" sz="3200" dirty="0">
                  <a:solidFill>
                    <a:schemeClr val="tx1"/>
                  </a:solidFill>
                  <a:latin typeface="Tahoma" pitchFamily="34" charset="0"/>
                  <a:cs typeface="Tahoma" pitchFamily="34" charset="0"/>
                </a:endParaRPr>
              </a:p>
            </p:txBody>
          </p:sp>
        </p:grpSp>
        <p:sp>
          <p:nvSpPr>
            <p:cNvPr id="13" name="Left Brace 12"/>
            <p:cNvSpPr/>
            <p:nvPr/>
          </p:nvSpPr>
          <p:spPr>
            <a:xfrm>
              <a:off x="1785918" y="500042"/>
              <a:ext cx="428628" cy="1143008"/>
            </a:xfrm>
            <a:prstGeom prst="leftBrace">
              <a:avLst>
                <a:gd name="adj1" fmla="val 32419"/>
                <a:gd name="adj2" fmla="val 5387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1472" y="642918"/>
            <a:ext cx="8001056" cy="5214974"/>
            <a:chOff x="500034" y="571480"/>
            <a:chExt cx="8001056" cy="5214974"/>
          </a:xfrm>
        </p:grpSpPr>
        <p:sp>
          <p:nvSpPr>
            <p:cNvPr id="4" name="Rectangle 3"/>
            <p:cNvSpPr/>
            <p:nvPr/>
          </p:nvSpPr>
          <p:spPr>
            <a:xfrm>
              <a:off x="500034" y="2643182"/>
              <a:ext cx="171451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bg1"/>
                  </a:solidFill>
                </a:rPr>
                <a:t>Tindakan  </a:t>
              </a:r>
            </a:p>
            <a:p>
              <a:pPr algn="ctr"/>
              <a:r>
                <a:rPr lang="id-ID" sz="2400" dirty="0" smtClean="0">
                  <a:solidFill>
                    <a:schemeClr val="bg1"/>
                  </a:solidFill>
                </a:rPr>
                <a:t>itu baik</a:t>
              </a:r>
              <a:endParaRPr lang="en-US" sz="2400" dirty="0">
                <a:solidFill>
                  <a:schemeClr val="bg1"/>
                </a:solidFill>
              </a:endParaRPr>
            </a:p>
          </p:txBody>
        </p:sp>
        <p:sp>
          <p:nvSpPr>
            <p:cNvPr id="5" name="Rectangle 4"/>
            <p:cNvSpPr/>
            <p:nvPr/>
          </p:nvSpPr>
          <p:spPr>
            <a:xfrm>
              <a:off x="3929058" y="571480"/>
              <a:ext cx="4572032" cy="7143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bg1"/>
                  </a:solidFill>
                </a:rPr>
                <a:t>Didasari kemauan baik </a:t>
              </a:r>
              <a:endParaRPr lang="en-US" sz="2800" dirty="0">
                <a:solidFill>
                  <a:schemeClr val="bg1"/>
                </a:solidFill>
              </a:endParaRPr>
            </a:p>
          </p:txBody>
        </p:sp>
        <p:sp>
          <p:nvSpPr>
            <p:cNvPr id="6" name="Rectangle 5"/>
            <p:cNvSpPr/>
            <p:nvPr/>
          </p:nvSpPr>
          <p:spPr>
            <a:xfrm>
              <a:off x="3929058" y="1571612"/>
              <a:ext cx="4572032" cy="7143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bg1"/>
                  </a:solidFill>
                </a:rPr>
                <a:t>Kerja keras </a:t>
              </a:r>
              <a:endParaRPr lang="en-US" sz="2800" dirty="0">
                <a:solidFill>
                  <a:schemeClr val="bg1"/>
                </a:solidFill>
              </a:endParaRPr>
            </a:p>
          </p:txBody>
        </p:sp>
        <p:sp>
          <p:nvSpPr>
            <p:cNvPr id="7" name="Rectangle 6"/>
            <p:cNvSpPr/>
            <p:nvPr/>
          </p:nvSpPr>
          <p:spPr>
            <a:xfrm>
              <a:off x="3929058" y="2571744"/>
              <a:ext cx="4572032" cy="92869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bg1"/>
                  </a:solidFill>
                </a:rPr>
                <a:t>Sungguh-sungguh utk melakukan perbuatan itu</a:t>
              </a:r>
              <a:endParaRPr lang="en-US" sz="2800" dirty="0">
                <a:solidFill>
                  <a:schemeClr val="bg1"/>
                </a:solidFill>
              </a:endParaRPr>
            </a:p>
          </p:txBody>
        </p:sp>
        <p:sp>
          <p:nvSpPr>
            <p:cNvPr id="8" name="Rectangle 7"/>
            <p:cNvSpPr/>
            <p:nvPr/>
          </p:nvSpPr>
          <p:spPr>
            <a:xfrm>
              <a:off x="3929058" y="3786190"/>
              <a:ext cx="4572032" cy="92869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bg1"/>
                  </a:solidFill>
                </a:rPr>
                <a:t>Berdasarkan atas otonomi bebasnya</a:t>
              </a:r>
              <a:endParaRPr lang="en-US" sz="2800" dirty="0">
                <a:solidFill>
                  <a:schemeClr val="bg1"/>
                </a:solidFill>
              </a:endParaRPr>
            </a:p>
          </p:txBody>
        </p:sp>
        <p:sp>
          <p:nvSpPr>
            <p:cNvPr id="9" name="Rectangle 8"/>
            <p:cNvSpPr/>
            <p:nvPr/>
          </p:nvSpPr>
          <p:spPr>
            <a:xfrm>
              <a:off x="3929058" y="5072074"/>
              <a:ext cx="4572032" cy="7143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bg1"/>
                  </a:solidFill>
                </a:rPr>
                <a:t>Tanpa ada paksaan dari luar</a:t>
              </a:r>
              <a:endParaRPr lang="en-US" sz="2800" dirty="0">
                <a:solidFill>
                  <a:schemeClr val="bg1"/>
                </a:solidFill>
              </a:endParaRPr>
            </a:p>
          </p:txBody>
        </p:sp>
        <p:sp>
          <p:nvSpPr>
            <p:cNvPr id="10" name="Rectangle 9"/>
            <p:cNvSpPr/>
            <p:nvPr/>
          </p:nvSpPr>
          <p:spPr>
            <a:xfrm>
              <a:off x="2285984" y="2571744"/>
              <a:ext cx="857256"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bila</a:t>
              </a:r>
              <a:endParaRPr lang="en-US" sz="2400" dirty="0">
                <a:solidFill>
                  <a:schemeClr val="tx1"/>
                </a:solidFill>
              </a:endParaRPr>
            </a:p>
          </p:txBody>
        </p:sp>
        <p:sp>
          <p:nvSpPr>
            <p:cNvPr id="11" name="Right Arrow 10"/>
            <p:cNvSpPr/>
            <p:nvPr/>
          </p:nvSpPr>
          <p:spPr>
            <a:xfrm>
              <a:off x="3286116" y="785794"/>
              <a:ext cx="6429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286116" y="1857364"/>
              <a:ext cx="6429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214546" y="2928934"/>
              <a:ext cx="171451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86116" y="4214818"/>
              <a:ext cx="6429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286116" y="5286388"/>
              <a:ext cx="6429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14678" y="857232"/>
              <a:ext cx="71438" cy="46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image" Target="../media/image12.jpeg"/></Relationships>
</file>

<file path=ppt/theme/_rels/theme12.xml.rels><?xml version="1.0" encoding="UTF-8" standalone="yes"?>
<Relationships xmlns="http://schemas.openxmlformats.org/package/2006/relationships"><Relationship Id="rId1" Type="http://schemas.openxmlformats.org/officeDocument/2006/relationships/image" Target="../media/image14.jpeg"/></Relationships>
</file>

<file path=ppt/theme/_rels/theme13.xml.rels><?xml version="1.0" encoding="UTF-8" standalone="yes"?>
<Relationships xmlns="http://schemas.openxmlformats.org/package/2006/relationships"><Relationship Id="rId1" Type="http://schemas.openxmlformats.org/officeDocument/2006/relationships/image" Target="../media/image15.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1" Type="http://schemas.openxmlformats.org/officeDocument/2006/relationships/image" Target="../media/image8.jpeg"/></Relationships>
</file>

<file path=ppt/theme/_rels/theme9.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10.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1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1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13.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8.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9.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761</TotalTime>
  <Words>2442</Words>
  <Application>Microsoft Office PowerPoint</Application>
  <PresentationFormat>On-screen Show (4:3)</PresentationFormat>
  <Paragraphs>309</Paragraphs>
  <Slides>40</Slides>
  <Notes>0</Notes>
  <HiddenSlides>0</HiddenSlides>
  <MMClips>0</MMClips>
  <ScaleCrop>false</ScaleCrop>
  <HeadingPairs>
    <vt:vector size="4" baseType="variant">
      <vt:variant>
        <vt:lpstr>Theme</vt:lpstr>
      </vt:variant>
      <vt:variant>
        <vt:i4>13</vt:i4>
      </vt:variant>
      <vt:variant>
        <vt:lpstr>Slide Titles</vt:lpstr>
      </vt:variant>
      <vt:variant>
        <vt:i4>40</vt:i4>
      </vt:variant>
    </vt:vector>
  </HeadingPairs>
  <TitlesOfParts>
    <vt:vector size="53" baseType="lpstr">
      <vt:lpstr>Verve</vt:lpstr>
      <vt:lpstr>Solstice</vt:lpstr>
      <vt:lpstr>Metro</vt:lpstr>
      <vt:lpstr>Median</vt:lpstr>
      <vt:lpstr>Equity</vt:lpstr>
      <vt:lpstr>Flow</vt:lpstr>
      <vt:lpstr>Technic</vt:lpstr>
      <vt:lpstr>Origin</vt:lpstr>
      <vt:lpstr>Module</vt:lpstr>
      <vt:lpstr>Trek</vt:lpstr>
      <vt:lpstr>Civic</vt:lpstr>
      <vt:lpstr>Oriel</vt:lpstr>
      <vt:lpstr>Opulent</vt:lpstr>
      <vt:lpstr>PANCASILA SEBAGAI  SISTEM ETIKA </vt:lpstr>
      <vt:lpstr>PowerPoint Presentation</vt:lpstr>
      <vt:lpstr>PowerPoint Presentation</vt:lpstr>
      <vt:lpstr>2. ETIKA</vt:lpstr>
      <vt:lpstr>PowerPoint Presentation</vt:lpstr>
      <vt:lpstr>Etika</vt:lpstr>
      <vt:lpstr>PowerPoint Presentation</vt:lpstr>
      <vt:lpstr>PowerPoint Presentation</vt:lpstr>
      <vt:lpstr>PowerPoint Presentation</vt:lpstr>
      <vt:lpstr>2) Etika Teleologi (ET)</vt:lpstr>
      <vt:lpstr>Contoh :</vt:lpstr>
      <vt:lpstr>Kemudian muncul problem  akibat yang baik itu, baik menurut siapa ?</vt:lpstr>
      <vt:lpstr>a) Egoisme Etis (EE)</vt:lpstr>
      <vt:lpstr>EU didalam menentukan suatu tindakan dilematis :</vt:lpstr>
      <vt:lpstr>PowerPoint Presentation</vt:lpstr>
      <vt:lpstr>Kelemahan EU</vt:lpstr>
      <vt:lpstr>PowerPoint Presentation</vt:lpstr>
      <vt:lpstr> Kelemahan EU, dibedakan 2 tingkatan, yaitu :</vt:lpstr>
      <vt:lpstr>3) Etika Keutamaan (EK)</vt:lpstr>
      <vt:lpstr>Kelemahan EK</vt:lpstr>
      <vt:lpstr>3. ETIKA PANCASILA (EP)</vt:lpstr>
      <vt:lpstr>Nilai-nilai mendasar dalam kehidupan manusia :</vt:lpstr>
      <vt:lpstr>PowerPoint Presentation</vt:lpstr>
      <vt:lpstr>PowerPoint Presentation</vt:lpstr>
      <vt:lpstr>PowerPoint Presentation</vt:lpstr>
      <vt:lpstr>PowerPoint Presentation</vt:lpstr>
      <vt:lpstr>NILAI  PANCASILA</vt:lpstr>
      <vt:lpstr>PowerPoint Presentation</vt:lpstr>
      <vt:lpstr>4.  PANCASILA SEBAGAI SOLUSI PERSOALAN BANGSA &amp; NEGARA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BAGAIMANA MEMBANGUN KESADARAN MORAL ANTI KORUPSI BERDASARKAN  PANCASILA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SISTEM ETIKA</dc:title>
  <dc:creator>user</dc:creator>
  <cp:lastModifiedBy>Windows User</cp:lastModifiedBy>
  <cp:revision>110</cp:revision>
  <dcterms:created xsi:type="dcterms:W3CDTF">2014-04-14T05:56:21Z</dcterms:created>
  <dcterms:modified xsi:type="dcterms:W3CDTF">2023-11-17T04:20:40Z</dcterms:modified>
</cp:coreProperties>
</file>