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9" r:id="rId10"/>
    <p:sldId id="270" r:id="rId11"/>
    <p:sldId id="273" r:id="rId12"/>
    <p:sldId id="274" r:id="rId13"/>
    <p:sldId id="271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33CC"/>
    <a:srgbClr val="CC3300"/>
    <a:srgbClr val="996633"/>
    <a:srgbClr val="FF0000"/>
    <a:srgbClr val="006600"/>
    <a:srgbClr val="0000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D33EE1A-1855-4CDD-B246-5E3995F07F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D17AFC-1EB5-4F74-9AEA-A7FA616577FA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2014-2018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4D4E1-1FF9-433C-A408-3AE24B736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6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2014-2018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D31CD-A04F-47A8-9042-E7C56D483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2014-2018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31906-6B28-4748-90F8-638B041A3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36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2014-2018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26B35-A820-49C7-924E-E3D1C343F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76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2014-2018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6603F-EEAF-4A90-94F0-FD1719569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2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2014-2018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3554D-62DE-48D1-A77C-8FBDBCB51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7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2014-2018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4F3B0-B46A-472A-B464-5E8729B8B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4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2014-2018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31C39-D649-4189-B909-56AE82A608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2014-2018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6DA8F-6C7B-42A7-8172-0654B4909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7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2014-2018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6F721-CEEE-4DCE-BEBD-635A4E79A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6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2014-2018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41405-6D86-4048-ADD3-C0ED5F34F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2014-2018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D7E38-75AE-4769-870C-92BEBD169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3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2014-2018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830BA-47A4-4464-B259-318547F7F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5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T. Inf - ITS / 2014-2018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F971C-304D-42EA-8609-E596CB5F0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8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T. Inf - ITS / 2014-2018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2AD1AD0-29E8-457A-9743-86FB57E83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slide" Target="slide2.x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slide" Target="slide2.xml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09800"/>
            <a:ext cx="8610600" cy="1905000"/>
          </a:xfrm>
        </p:spPr>
        <p:txBody>
          <a:bodyPr/>
          <a:lstStyle/>
          <a:p>
            <a:pPr eaLnBrk="1" hangingPunct="1"/>
            <a:r>
              <a:rPr lang="en-US" altLang="en-US" sz="6000" smtClean="0">
                <a:solidFill>
                  <a:srgbClr val="000099"/>
                </a:solidFill>
                <a:latin typeface="Albert" pitchFamily="2" charset="0"/>
              </a:rPr>
              <a:t>PENGANTAR</a:t>
            </a:r>
            <a:br>
              <a:rPr lang="en-US" altLang="en-US" sz="6000" smtClean="0">
                <a:solidFill>
                  <a:srgbClr val="000099"/>
                </a:solidFill>
                <a:latin typeface="Albert" pitchFamily="2" charset="0"/>
              </a:rPr>
            </a:br>
            <a:r>
              <a:rPr lang="en-US" altLang="en-US" sz="6000" smtClean="0">
                <a:solidFill>
                  <a:srgbClr val="000099"/>
                </a:solidFill>
                <a:latin typeface="Albert" pitchFamily="2" charset="0"/>
              </a:rPr>
              <a:t>KOMPUTASI NUMERIK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533400"/>
            <a:ext cx="6400800" cy="457200"/>
          </a:xfrm>
        </p:spPr>
        <p:txBody>
          <a:bodyPr/>
          <a:lstStyle/>
          <a:p>
            <a:pPr eaLnBrk="1" hangingPunct="1"/>
            <a:r>
              <a:rPr lang="en-US" altLang="en-US" sz="2400" b="1" smtClean="0">
                <a:latin typeface="Comic Sans MS" panose="030F0702030302020204" pitchFamily="66" charset="0"/>
              </a:rPr>
              <a:t>Pertemuan I</a:t>
            </a:r>
          </a:p>
        </p:txBody>
      </p:sp>
      <p:sp>
        <p:nvSpPr>
          <p:cNvPr id="30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E5718F-30C8-4B52-9FCD-D61D9835A98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C7DC61-D139-4304-8457-FA123B17FBC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563563"/>
          </a:xfrm>
        </p:spPr>
        <p:txBody>
          <a:bodyPr/>
          <a:lstStyle/>
          <a:p>
            <a:pPr algn="l" eaLnBrk="1" hangingPunct="1"/>
            <a:r>
              <a:rPr lang="en-US" altLang="en-US" sz="4800" b="1" smtClean="0">
                <a:latin typeface="Albert" pitchFamily="2" charset="0"/>
              </a:rPr>
              <a:t>Aturan Pembulatan</a:t>
            </a:r>
            <a:r>
              <a:rPr lang="en-US" altLang="en-US" sz="2000" smtClean="0"/>
              <a:t>     </a:t>
            </a:r>
            <a:r>
              <a:rPr lang="en-US" altLang="en-US" sz="2000" b="1" smtClean="0">
                <a:solidFill>
                  <a:srgbClr val="969696"/>
                </a:solidFill>
              </a:rPr>
              <a:t>(1)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14400"/>
            <a:ext cx="8763000" cy="609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1600" b="1" smtClean="0">
                <a:latin typeface="Comic Sans MS" panose="030F0702030302020204" pitchFamily="66" charset="0"/>
              </a:rPr>
              <a:t>Membulatkan bilangan sampai dengan n bilangan berarti, dapat mengacu pada aturan berikut :</a:t>
            </a:r>
          </a:p>
        </p:txBody>
      </p:sp>
      <p:sp>
        <p:nvSpPr>
          <p:cNvPr id="13319" name="Line 4"/>
          <p:cNvSpPr>
            <a:spLocks noChangeShapeType="1"/>
          </p:cNvSpPr>
          <p:nvPr/>
        </p:nvSpPr>
        <p:spPr bwMode="auto">
          <a:xfrm>
            <a:off x="228600" y="6858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228600" y="1524000"/>
            <a:ext cx="8763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lphaLcPeriod"/>
            </a:pP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Jika bilangan yang dibuang kurang dari setengah satuan, maka bilangan ke n tetap;</a:t>
            </a:r>
          </a:p>
          <a:p>
            <a:pPr eaLnBrk="1" hangingPunct="1">
              <a:buFontTx/>
              <a:buAutoNum type="alphaLcPeriod"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Jika bilangan yang dibuang lebih dari setengah satuan, maka bilangan ke n akan bertambah 1;</a:t>
            </a:r>
          </a:p>
          <a:p>
            <a:pPr eaLnBrk="1" hangingPunct="1">
              <a:buFontTx/>
              <a:buAutoNum type="alphaLcPeriod"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Jika bilangan yang dibuang tepat setengah satuan, maka bilangan ke n akan tetap (jika n adalah bilangan genap). Sebaliknya n akan bertambah 1 (jika n adalah bilangan ganjil);</a:t>
            </a: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228600" y="381000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Jika sebuah bilangan sudah dibulatkan, maka selanjutnya bilangan tersebut hanya dikatakan benar sampai n bilangan berarti!</a:t>
            </a: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457200" y="3733800"/>
            <a:ext cx="83058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228600" y="4800600"/>
            <a:ext cx="8763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Comic Sans MS" panose="030F0702030302020204" pitchFamily="66" charset="0"/>
              </a:rPr>
              <a:t>contoh :</a:t>
            </a:r>
            <a:r>
              <a:rPr lang="en-US" altLang="en-US" sz="1600" b="1">
                <a:latin typeface="Comic Sans MS" panose="030F0702030302020204" pitchFamily="66" charset="0"/>
              </a:rPr>
              <a:t>	  bilangan </a:t>
            </a:r>
            <a:r>
              <a:rPr lang="en-US" altLang="en-US" sz="2000" b="1">
                <a:latin typeface="Comic Sans MS" panose="030F0702030302020204" pitchFamily="66" charset="0"/>
              </a:rPr>
              <a:t>π</a:t>
            </a:r>
            <a:r>
              <a:rPr lang="en-US" altLang="en-US" sz="1600" b="1">
                <a:latin typeface="Comic Sans MS" panose="030F0702030302020204" pitchFamily="66" charset="0"/>
              </a:rPr>
              <a:t>  =  3,14159265358979…</a:t>
            </a:r>
          </a:p>
          <a:p>
            <a:pPr eaLnBrk="1" hangingPunct="1">
              <a:buFontTx/>
              <a:buNone/>
            </a:pPr>
            <a:endParaRPr lang="en-US" altLang="en-US" sz="1600" b="1"/>
          </a:p>
          <a:p>
            <a:pPr eaLnBrk="1" hangingPunct="1">
              <a:buFontTx/>
              <a:buNone/>
            </a:pPr>
            <a:r>
              <a:rPr lang="en-US" altLang="en-US" sz="1600" b="1"/>
              <a:t>	</a:t>
            </a:r>
            <a:r>
              <a:rPr lang="en-US" altLang="en-US" sz="1600" b="1">
                <a:latin typeface="Comic Sans MS" panose="030F0702030302020204" pitchFamily="66" charset="0"/>
              </a:rPr>
              <a:t>dibulatkan sampai 4 bilangan berarti  =  3.142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dibulatkan sampai 6 bilangan berarti  =  3.14159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5E48D-E6EE-4DAF-88F3-FFA36C06211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563563"/>
          </a:xfrm>
        </p:spPr>
        <p:txBody>
          <a:bodyPr/>
          <a:lstStyle/>
          <a:p>
            <a:pPr algn="l" eaLnBrk="1" hangingPunct="1"/>
            <a:r>
              <a:rPr lang="en-US" altLang="en-US" sz="4800" b="1" smtClean="0">
                <a:latin typeface="Albert" pitchFamily="2" charset="0"/>
              </a:rPr>
              <a:t>Aturan Pembulatan</a:t>
            </a:r>
            <a:r>
              <a:rPr lang="en-US" altLang="en-US" sz="2000" smtClean="0"/>
              <a:t>     </a:t>
            </a:r>
            <a:r>
              <a:rPr lang="en-US" altLang="en-US" sz="2000" b="1" smtClean="0">
                <a:solidFill>
                  <a:srgbClr val="969696"/>
                </a:solidFill>
              </a:rPr>
              <a:t>(2)</a:t>
            </a:r>
          </a:p>
        </p:txBody>
      </p:sp>
      <p:sp>
        <p:nvSpPr>
          <p:cNvPr id="14342" name="Line 4"/>
          <p:cNvSpPr>
            <a:spLocks noChangeShapeType="1"/>
          </p:cNvSpPr>
          <p:nvPr/>
        </p:nvSpPr>
        <p:spPr bwMode="auto">
          <a:xfrm>
            <a:off x="228600" y="6858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228600" y="1143000"/>
            <a:ext cx="8763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Pembulatan pada penjumlahan dan pengurangan 2 bilangan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Bilangan yang ketelitiannya lebih tinggi dibulatkan hingga jumlah angka berarti (di belakang tanda desimal) </a:t>
            </a:r>
            <a:r>
              <a:rPr lang="en-US" altLang="en-US" sz="1600" b="1" u="sng">
                <a:solidFill>
                  <a:srgbClr val="000099"/>
                </a:solidFill>
                <a:latin typeface="Comic Sans MS" panose="030F0702030302020204" pitchFamily="66" charset="0"/>
              </a:rPr>
              <a:t>sama dengan</a:t>
            </a: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 bilangan yang ketelitiannya paling rendah.</a:t>
            </a:r>
          </a:p>
          <a:p>
            <a:pPr eaLnBrk="1" hangingPunct="1">
              <a:buFontTx/>
              <a:buNone/>
            </a:pPr>
            <a:endParaRPr lang="en-US" altLang="en-US" sz="1600" b="1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Pembulatan pada penjumlahan dan pengurangan banyak bilangan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Bilangan-bilangan yang ketelitiannya lebih tinggi dibulatkan hingga jumlah angka berarti (di belakang tanda desimal) 1 lebih banyak dibanding bilangan-bilangan yang ketelitiannya paling rendah.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Kemudian hasilnya dibulatkan sampai jumlah angka berarti (di belakang tanda desimal) </a:t>
            </a:r>
            <a:r>
              <a:rPr lang="en-US" altLang="en-US" sz="1600" b="1" u="sng">
                <a:solidFill>
                  <a:srgbClr val="006600"/>
                </a:solidFill>
                <a:latin typeface="Comic Sans MS" panose="030F0702030302020204" pitchFamily="66" charset="0"/>
              </a:rPr>
              <a:t>sama dengan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bilangan yang ketelitiannya paling rendah.</a:t>
            </a:r>
          </a:p>
          <a:p>
            <a:pPr eaLnBrk="1" hangingPunct="1">
              <a:buFontTx/>
              <a:buNone/>
            </a:pPr>
            <a:endParaRPr lang="en-US" altLang="en-US" sz="1600" b="1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Pembulatan pada perkalian, pembagian dan perpangkatan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Bilangan-bilangan yang ketelitiannya lebih tinggi dibulatkan hingga jumlah angka berarti 1 lebih banyak dibanding bilangan-bilangan yang ketelitiannya paling rendah.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Kemudian hasilnya dibulatkan sampai jumlah angka berarti </a:t>
            </a:r>
            <a:r>
              <a:rPr lang="en-US" altLang="en-US" sz="1600" b="1" u="sng">
                <a:solidFill>
                  <a:srgbClr val="800080"/>
                </a:solidFill>
                <a:latin typeface="Comic Sans MS" panose="030F0702030302020204" pitchFamily="66" charset="0"/>
              </a:rPr>
              <a:t>sama dengan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 bilangan yang ketelitiannya paling rendah.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FBA8FF-D037-46E2-9EE9-5612439F49C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563563"/>
          </a:xfrm>
        </p:spPr>
        <p:txBody>
          <a:bodyPr/>
          <a:lstStyle/>
          <a:p>
            <a:pPr algn="l" eaLnBrk="1" hangingPunct="1"/>
            <a:r>
              <a:rPr lang="en-US" altLang="en-US" sz="4800" b="1" smtClean="0">
                <a:latin typeface="Albert" pitchFamily="2" charset="0"/>
              </a:rPr>
              <a:t>Aturan Pembulatan</a:t>
            </a:r>
            <a:r>
              <a:rPr lang="en-US" altLang="en-US" sz="2000" smtClean="0"/>
              <a:t>     </a:t>
            </a:r>
            <a:r>
              <a:rPr lang="en-US" altLang="en-US" sz="2000" b="1" smtClean="0">
                <a:solidFill>
                  <a:srgbClr val="969696"/>
                </a:solidFill>
              </a:rPr>
              <a:t>(3)</a:t>
            </a:r>
          </a:p>
        </p:txBody>
      </p:sp>
      <p:sp>
        <p:nvSpPr>
          <p:cNvPr id="15366" name="Line 4"/>
          <p:cNvSpPr>
            <a:spLocks noChangeShapeType="1"/>
          </p:cNvSpPr>
          <p:nvPr/>
        </p:nvSpPr>
        <p:spPr bwMode="auto">
          <a:xfrm>
            <a:off x="228600" y="6858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152400" y="1828800"/>
            <a:ext cx="883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Comic Sans MS" panose="030F0702030302020204" pitchFamily="66" charset="0"/>
              </a:rPr>
              <a:t>contoh :</a:t>
            </a:r>
            <a:r>
              <a:rPr lang="en-US" altLang="en-US" sz="1600" b="1">
                <a:latin typeface="Comic Sans MS" panose="030F0702030302020204" pitchFamily="66" charset="0"/>
              </a:rPr>
              <a:t>	Jumlahkan 561,32 ; 491,6 ; 86,954 ; 3,9462. Diketahui semua bilangan 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benar sampai angka terakhir.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0033CC"/>
                </a:solidFill>
                <a:latin typeface="Comic Sans MS" panose="030F0702030302020204" pitchFamily="66" charset="0"/>
              </a:rPr>
              <a:t>561,32 + 491,6 + 86,95 + 3,95 = 1143,82 ≈</a:t>
            </a:r>
            <a:r>
              <a:rPr lang="en-US" altLang="en-US" sz="1600" b="1">
                <a:solidFill>
                  <a:srgbClr val="0033CC"/>
                </a:solidFill>
              </a:rPr>
              <a:t>  </a:t>
            </a:r>
            <a:r>
              <a:rPr lang="en-US" altLang="en-US" sz="1600" b="1">
                <a:solidFill>
                  <a:srgbClr val="0033CC"/>
                </a:solidFill>
                <a:latin typeface="Comic Sans MS" panose="030F0702030302020204" pitchFamily="66" charset="0"/>
              </a:rPr>
              <a:t>1143,8</a:t>
            </a:r>
          </a:p>
        </p:txBody>
      </p:sp>
      <p:sp>
        <p:nvSpPr>
          <p:cNvPr id="15368" name="Rectangle 11"/>
          <p:cNvSpPr>
            <a:spLocks noChangeArrowheads="1"/>
          </p:cNvSpPr>
          <p:nvPr/>
        </p:nvSpPr>
        <p:spPr bwMode="auto">
          <a:xfrm>
            <a:off x="152400" y="3048000"/>
            <a:ext cx="883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Comic Sans MS" panose="030F0702030302020204" pitchFamily="66" charset="0"/>
              </a:rPr>
              <a:t>contoh :	</a:t>
            </a:r>
            <a:r>
              <a:rPr lang="en-US" altLang="en-US" sz="1600" b="1">
                <a:latin typeface="Comic Sans MS" panose="030F0702030302020204" pitchFamily="66" charset="0"/>
              </a:rPr>
              <a:t>Jumlahkan 36490 ; 994 ; 557,32 ; 29500 ; 86939. Diketahui 29500 hanya 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memiliki 3 angka berarti.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0033CC"/>
                </a:solidFill>
                <a:latin typeface="Comic Sans MS" panose="030F0702030302020204" pitchFamily="66" charset="0"/>
              </a:rPr>
              <a:t>36490 + 990 + 560 + 29500 + 86940 = 154480 ≈</a:t>
            </a:r>
            <a:r>
              <a:rPr lang="en-US" altLang="en-US" sz="1600" b="1">
                <a:solidFill>
                  <a:srgbClr val="0033CC"/>
                </a:solidFill>
              </a:rPr>
              <a:t>  </a:t>
            </a:r>
            <a:r>
              <a:rPr lang="en-US" altLang="en-US" sz="1600" b="1">
                <a:solidFill>
                  <a:srgbClr val="0033CC"/>
                </a:solidFill>
                <a:latin typeface="Comic Sans MS" panose="030F0702030302020204" pitchFamily="66" charset="0"/>
              </a:rPr>
              <a:t>154500</a:t>
            </a:r>
            <a:endParaRPr lang="en-US" altLang="en-US" sz="1600" b="1" baseline="30000">
              <a:solidFill>
                <a:srgbClr val="00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152400" y="9906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Comic Sans MS" panose="030F0702030302020204" pitchFamily="66" charset="0"/>
              </a:rPr>
              <a:t>contoh :</a:t>
            </a:r>
            <a:r>
              <a:rPr lang="en-US" altLang="en-US" sz="1600" b="1">
                <a:latin typeface="Comic Sans MS" panose="030F0702030302020204" pitchFamily="66" charset="0"/>
              </a:rPr>
              <a:t>	Kurangkan 779,8 dengan 46,365.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0033CC"/>
                </a:solidFill>
                <a:latin typeface="Comic Sans MS" panose="030F0702030302020204" pitchFamily="66" charset="0"/>
              </a:rPr>
              <a:t>779,8 – 46,4 = 733,4</a:t>
            </a:r>
            <a:endParaRPr lang="en-US" altLang="en-US" sz="1600" b="1" baseline="30000">
              <a:solidFill>
                <a:srgbClr val="0033CC"/>
              </a:solidFill>
            </a:endParaRPr>
          </a:p>
        </p:txBody>
      </p:sp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152400" y="4267200"/>
            <a:ext cx="883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Comic Sans MS" panose="030F0702030302020204" pitchFamily="66" charset="0"/>
              </a:rPr>
              <a:t>contoh :</a:t>
            </a:r>
            <a:r>
              <a:rPr lang="en-US" altLang="en-US" sz="1600" b="1">
                <a:latin typeface="Comic Sans MS" panose="030F0702030302020204" pitchFamily="66" charset="0"/>
              </a:rPr>
              <a:t>	Kalikan 349,1 dan 863,4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0033CC"/>
                </a:solidFill>
                <a:latin typeface="Comic Sans MS" panose="030F0702030302020204" pitchFamily="66" charset="0"/>
              </a:rPr>
              <a:t>349,1 x 863,4 = 301412,94 ≈ 301400</a:t>
            </a:r>
            <a:endParaRPr lang="en-US" altLang="en-US" sz="1600" b="1" baseline="30000">
              <a:solidFill>
                <a:srgbClr val="00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15371" name="Rectangle 15"/>
          <p:cNvSpPr>
            <a:spLocks noChangeArrowheads="1"/>
          </p:cNvSpPr>
          <p:nvPr/>
        </p:nvSpPr>
        <p:spPr bwMode="auto">
          <a:xfrm>
            <a:off x="152400" y="5181600"/>
            <a:ext cx="883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Comic Sans MS" panose="030F0702030302020204" pitchFamily="66" charset="0"/>
              </a:rPr>
              <a:t>contoh :</a:t>
            </a:r>
            <a:r>
              <a:rPr lang="en-US" altLang="en-US" sz="1600" b="1">
                <a:latin typeface="Comic Sans MS" panose="030F0702030302020204" pitchFamily="66" charset="0"/>
              </a:rPr>
              <a:t>	Bagilah 56,3 dengan </a:t>
            </a:r>
            <a:r>
              <a:rPr lang="en-US" altLang="en-US" sz="1600">
                <a:latin typeface="Comic Sans MS" panose="030F0702030302020204" pitchFamily="66" charset="0"/>
              </a:rPr>
              <a:t>√5</a:t>
            </a:r>
            <a:endParaRPr lang="en-US" altLang="en-US" sz="16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0033CC"/>
                </a:solidFill>
                <a:latin typeface="Comic Sans MS" panose="030F0702030302020204" pitchFamily="66" charset="0"/>
              </a:rPr>
              <a:t>diambil </a:t>
            </a:r>
            <a:r>
              <a:rPr lang="en-US" altLang="en-US" sz="1600">
                <a:solidFill>
                  <a:srgbClr val="0033CC"/>
                </a:solidFill>
                <a:latin typeface="Comic Sans MS" panose="030F0702030302020204" pitchFamily="66" charset="0"/>
              </a:rPr>
              <a:t>√5</a:t>
            </a:r>
            <a:r>
              <a:rPr lang="en-US" altLang="en-US" sz="1600" b="1">
                <a:solidFill>
                  <a:srgbClr val="0033CC"/>
                </a:solidFill>
                <a:latin typeface="Comic Sans MS" panose="030F0702030302020204" pitchFamily="66" charset="0"/>
              </a:rPr>
              <a:t> = 2,236, sehingga 56,3 : 2,236 = 25,178890… ≈ 25,2 </a:t>
            </a:r>
          </a:p>
        </p:txBody>
      </p:sp>
      <p:sp>
        <p:nvSpPr>
          <p:cNvPr id="15372" name="AutoShape 1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2286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AFFAF9-DD49-4A28-836B-342D778F25D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563563"/>
          </a:xfrm>
        </p:spPr>
        <p:txBody>
          <a:bodyPr/>
          <a:lstStyle/>
          <a:p>
            <a:pPr algn="l" eaLnBrk="1" hangingPunct="1"/>
            <a:r>
              <a:rPr lang="en-US" altLang="en-US" sz="4800" b="1" smtClean="0">
                <a:latin typeface="Albert" pitchFamily="2" charset="0"/>
              </a:rPr>
              <a:t>Pengertian “Kesalahan”</a:t>
            </a:r>
            <a:r>
              <a:rPr lang="en-US" altLang="en-US" sz="2000" b="1" smtClean="0"/>
              <a:t>   </a:t>
            </a:r>
            <a:r>
              <a:rPr lang="en-US" altLang="en-US" sz="2000" b="1" smtClean="0">
                <a:solidFill>
                  <a:srgbClr val="969696"/>
                </a:solidFill>
              </a:rPr>
              <a:t>(1)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763000" cy="838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Comic Sans MS" panose="030F0702030302020204" pitchFamily="66" charset="0"/>
              </a:rPr>
              <a:t>Penyelesaian secara numerik terhadap persamaan matematis akan menghasilkan nilai perkiraan yang mendekati nilai sebenarnya / eksak (yang diperoleh melalui penyelesaian secara analitis).</a:t>
            </a:r>
          </a:p>
        </p:txBody>
      </p:sp>
      <p:sp>
        <p:nvSpPr>
          <p:cNvPr id="16391" name="Line 4"/>
          <p:cNvSpPr>
            <a:spLocks noChangeShapeType="1"/>
          </p:cNvSpPr>
          <p:nvPr/>
        </p:nvSpPr>
        <p:spPr bwMode="auto">
          <a:xfrm>
            <a:off x="228600" y="6858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304800" y="3048000"/>
            <a:ext cx="8610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4488" indent="-3444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a.  Kesalahan Bawaan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0099"/>
                </a:solidFill>
                <a:latin typeface="Comic Sans MS" panose="030F0702030302020204" pitchFamily="66" charset="0"/>
              </a:rPr>
              <a:t>	   kesalahan dari nilai data. Salah tulis, salah salin, salah baca, dlsb;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b.  Kesalahan Pembulatan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	   </a:t>
            </a:r>
            <a:r>
              <a:rPr lang="en-US" altLang="en-US" sz="1800" b="1">
                <a:solidFill>
                  <a:srgbClr val="006600"/>
                </a:solidFill>
                <a:latin typeface="Comic Sans MS" panose="030F0702030302020204" pitchFamily="66" charset="0"/>
              </a:rPr>
              <a:t>karena tidak diperhitungkannya beberapa angka terakhir dari suatu 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6600"/>
                </a:solidFill>
                <a:latin typeface="Comic Sans MS" panose="030F0702030302020204" pitchFamily="66" charset="0"/>
              </a:rPr>
              <a:t>	   bilangan;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c.  Kesalahan Pemotongan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99FF"/>
                </a:solidFill>
                <a:latin typeface="Comic Sans MS" panose="030F0702030302020204" pitchFamily="66" charset="0"/>
              </a:rPr>
              <a:t>	   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karena tidak dilakukannya penghitungan sesuai dengan prosedur yang 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	   benar. misalnya menghentikan proses tak-hingga menjadi proses     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      berhingga (deret Maclaurin : e</a:t>
            </a:r>
            <a:r>
              <a:rPr lang="en-US" altLang="en-US" sz="1800" b="1" baseline="30000">
                <a:solidFill>
                  <a:srgbClr val="800080"/>
                </a:solidFill>
                <a:latin typeface="Comic Sans MS" panose="030F0702030302020204" pitchFamily="66" charset="0"/>
              </a:rPr>
              <a:t>x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 = 1 + x + x</a:t>
            </a:r>
            <a:r>
              <a:rPr lang="en-US" altLang="en-US" sz="1800" b="1" baseline="3000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/2! + x</a:t>
            </a:r>
            <a:r>
              <a:rPr lang="en-US" altLang="en-US" sz="1800" b="1" baseline="30000">
                <a:solidFill>
                  <a:srgbClr val="80008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/3! + x</a:t>
            </a:r>
            <a:r>
              <a:rPr lang="en-US" altLang="en-US" sz="1800" b="1" baseline="30000">
                <a:solidFill>
                  <a:srgbClr val="800080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/4! + …);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28600" y="2209800"/>
            <a:ext cx="8763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Artinya, ada kemungkinan nilai perkiraan akan mengandung kesalahan jika dibandingkan nilai eksaknya. Dan secara umum, bentuk kesalahan numerik ini dibedakan menjadi 3 macam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FC8FD-C3F6-4BE5-AAEE-4713246F6AE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563563"/>
          </a:xfrm>
        </p:spPr>
        <p:txBody>
          <a:bodyPr/>
          <a:lstStyle/>
          <a:p>
            <a:pPr algn="l" eaLnBrk="1" hangingPunct="1"/>
            <a:r>
              <a:rPr lang="en-US" altLang="en-US" sz="4800" b="1" smtClean="0">
                <a:latin typeface="Albert" pitchFamily="2" charset="0"/>
              </a:rPr>
              <a:t>Pengertian “Kesalahan”</a:t>
            </a:r>
            <a:r>
              <a:rPr lang="en-US" altLang="en-US" sz="2000" b="1" smtClean="0"/>
              <a:t>   </a:t>
            </a:r>
            <a:r>
              <a:rPr lang="en-US" altLang="en-US" sz="2000" b="1" smtClean="0">
                <a:solidFill>
                  <a:srgbClr val="969696"/>
                </a:solidFill>
              </a:rPr>
              <a:t>(2)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8763000" cy="609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latin typeface="Comic Sans MS" panose="030F0702030302020204" pitchFamily="66" charset="0"/>
              </a:rPr>
              <a:t>Sementara itu, hubungan antara nilai eksak, nilai perkiraan dan kesalahannya dapat diberikan dalam bentuk-bentuk berikut :</a:t>
            </a:r>
          </a:p>
        </p:txBody>
      </p:sp>
      <p:sp>
        <p:nvSpPr>
          <p:cNvPr id="17415" name="Line 4"/>
          <p:cNvSpPr>
            <a:spLocks noChangeShapeType="1"/>
          </p:cNvSpPr>
          <p:nvPr/>
        </p:nvSpPr>
        <p:spPr bwMode="auto">
          <a:xfrm>
            <a:off x="228600" y="6858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Rectangle 5"/>
          <p:cNvSpPr>
            <a:spLocks noChangeArrowheads="1"/>
          </p:cNvSpPr>
          <p:nvPr/>
        </p:nvSpPr>
        <p:spPr bwMode="auto">
          <a:xfrm>
            <a:off x="152400" y="1752600"/>
            <a:ext cx="7239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4488" indent="-3444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a.  Kesalahan Absolut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0099"/>
                </a:solidFill>
                <a:latin typeface="Comic Sans MS" panose="030F0702030302020204" pitchFamily="66" charset="0"/>
              </a:rPr>
              <a:t>	   tidak menunjukkan besarnya tingkat kesalahan.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0099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1800" b="1" baseline="-25000">
                <a:solidFill>
                  <a:srgbClr val="0033CC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 = v</a:t>
            </a:r>
            <a:r>
              <a:rPr lang="en-US" altLang="en-US" sz="1800" b="1" baseline="-25000">
                <a:solidFill>
                  <a:srgbClr val="0033CC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 – v</a:t>
            </a:r>
            <a:r>
              <a:rPr lang="en-US" altLang="en-US" sz="1800" b="1" baseline="-25000">
                <a:solidFill>
                  <a:srgbClr val="0033CC"/>
                </a:solidFill>
                <a:latin typeface="Comic Sans MS" panose="030F0702030302020204" pitchFamily="66" charset="0"/>
              </a:rPr>
              <a:t>e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b.  Kesalahan Relatif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	   </a:t>
            </a:r>
            <a:r>
              <a:rPr lang="en-US" altLang="en-US" sz="1800" b="1">
                <a:solidFill>
                  <a:srgbClr val="006600"/>
                </a:solidFill>
                <a:latin typeface="Comic Sans MS" panose="030F0702030302020204" pitchFamily="66" charset="0"/>
              </a:rPr>
              <a:t>menunjukkan besarnya tingkat kesalahan.</a:t>
            </a:r>
            <a:r>
              <a:rPr lang="en-US" altLang="en-US" sz="1800" b="1">
                <a:solidFill>
                  <a:schemeClr val="bg2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chemeClr val="bg2"/>
                </a:solidFill>
                <a:latin typeface="Comic Sans MS" panose="030F0702030302020204" pitchFamily="66" charset="0"/>
              </a:rPr>
              <a:t>	   	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1800" b="1" baseline="-25000">
                <a:solidFill>
                  <a:srgbClr val="0033CC"/>
                </a:solidFill>
                <a:latin typeface="Comic Sans MS" panose="030F0702030302020204" pitchFamily="66" charset="0"/>
              </a:rPr>
              <a:t>r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 = E</a:t>
            </a:r>
            <a:r>
              <a:rPr lang="en-US" altLang="en-US" sz="1800" b="1" baseline="-25000">
                <a:solidFill>
                  <a:srgbClr val="0033CC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 / v</a:t>
            </a:r>
            <a:r>
              <a:rPr lang="en-US" altLang="en-US" sz="1800" b="1" baseline="-25000">
                <a:solidFill>
                  <a:srgbClr val="0033CC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	atau	 E</a:t>
            </a:r>
            <a:r>
              <a:rPr lang="en-US" altLang="en-US" sz="1800" b="1" baseline="-25000">
                <a:solidFill>
                  <a:srgbClr val="0033CC"/>
                </a:solidFill>
                <a:latin typeface="Comic Sans MS" panose="030F0702030302020204" pitchFamily="66" charset="0"/>
              </a:rPr>
              <a:t>r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 = (E</a:t>
            </a:r>
            <a:r>
              <a:rPr lang="en-US" altLang="en-US" sz="1800" b="1" baseline="-25000">
                <a:solidFill>
                  <a:srgbClr val="0033CC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 / v</a:t>
            </a:r>
            <a:r>
              <a:rPr lang="en-US" altLang="en-US" sz="1800" b="1" baseline="-25000">
                <a:solidFill>
                  <a:srgbClr val="0033CC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) x 100%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c.  Kesalahan Perkiraan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99FF"/>
                </a:solidFill>
                <a:latin typeface="Comic Sans MS" panose="030F0702030302020204" pitchFamily="66" charset="0"/>
              </a:rPr>
              <a:t>	   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jika nilai eksak tidak diketahui, maka yang dapat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	   dilakukan adalah menghitung kesalahan berdasar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	   nilai perkiraan terbaik.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99FF"/>
                </a:solidFill>
                <a:latin typeface="Comic Sans MS" panose="030F0702030302020204" pitchFamily="66" charset="0"/>
              </a:rPr>
              <a:t>		 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1800" b="1" baseline="-25000">
                <a:solidFill>
                  <a:srgbClr val="0033CC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 = (E</a:t>
            </a:r>
            <a:r>
              <a:rPr lang="en-US" altLang="en-US" sz="1800" b="1" baseline="-25000">
                <a:solidFill>
                  <a:srgbClr val="0033CC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* / v</a:t>
            </a:r>
            <a:r>
              <a:rPr lang="en-US" altLang="en-US" sz="1800" b="1" baseline="-25000">
                <a:solidFill>
                  <a:srgbClr val="0033CC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*) x 100%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	    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	   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untuk proses iteratif :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1800" b="1" baseline="-25000">
                <a:solidFill>
                  <a:srgbClr val="0033CC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 = [(v</a:t>
            </a:r>
            <a:r>
              <a:rPr lang="en-US" altLang="en-US" sz="1800" b="1" baseline="-25000">
                <a:solidFill>
                  <a:srgbClr val="0033CC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1800" b="1" baseline="30000">
                <a:solidFill>
                  <a:srgbClr val="0033CC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 – v</a:t>
            </a:r>
            <a:r>
              <a:rPr lang="en-US" altLang="en-US" sz="1800" b="1" baseline="-25000">
                <a:solidFill>
                  <a:srgbClr val="0033CC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1800" b="1" baseline="30000">
                <a:solidFill>
                  <a:srgbClr val="0033CC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)/ v</a:t>
            </a:r>
            <a:r>
              <a:rPr lang="en-US" altLang="en-US" sz="1800" b="1" baseline="-25000">
                <a:solidFill>
                  <a:srgbClr val="0033CC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1800" b="1" baseline="30000">
                <a:solidFill>
                  <a:srgbClr val="0033CC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] x 100%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6781800" y="1947863"/>
            <a:ext cx="2209800" cy="318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latin typeface="Arial Narrow" panose="020B0606020202030204" pitchFamily="34" charset="0"/>
              </a:rPr>
              <a:t>E</a:t>
            </a:r>
            <a:r>
              <a:rPr lang="en-US" altLang="en-US" sz="1400" b="1" baseline="-25000">
                <a:latin typeface="Arial Narrow" panose="020B0606020202030204" pitchFamily="34" charset="0"/>
              </a:rPr>
              <a:t>a</a:t>
            </a:r>
            <a:r>
              <a:rPr lang="en-US" altLang="en-US" sz="1400" b="1">
                <a:latin typeface="Arial Narrow" panose="020B0606020202030204" pitchFamily="34" charset="0"/>
              </a:rPr>
              <a:t> = kesalahan absolut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latin typeface="Arial Narrow" panose="020B0606020202030204" pitchFamily="34" charset="0"/>
              </a:rPr>
              <a:t>E</a:t>
            </a:r>
            <a:r>
              <a:rPr lang="en-US" altLang="en-US" sz="1400" b="1" baseline="-25000">
                <a:latin typeface="Arial Narrow" panose="020B0606020202030204" pitchFamily="34" charset="0"/>
              </a:rPr>
              <a:t>r</a:t>
            </a:r>
            <a:r>
              <a:rPr lang="en-US" altLang="en-US" sz="1400" b="1">
                <a:latin typeface="Arial Narrow" panose="020B0606020202030204" pitchFamily="34" charset="0"/>
              </a:rPr>
              <a:t> = kesalahan relatif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latin typeface="Arial Narrow" panose="020B0606020202030204" pitchFamily="34" charset="0"/>
              </a:rPr>
              <a:t>E</a:t>
            </a:r>
            <a:r>
              <a:rPr lang="en-US" altLang="en-US" sz="1400" b="1" baseline="-25000">
                <a:latin typeface="Arial Narrow" panose="020B0606020202030204" pitchFamily="34" charset="0"/>
              </a:rPr>
              <a:t>e</a:t>
            </a:r>
            <a:r>
              <a:rPr lang="en-US" altLang="en-US" sz="1400" b="1">
                <a:latin typeface="Arial Narrow" panose="020B0606020202030204" pitchFamily="34" charset="0"/>
              </a:rPr>
              <a:t> = kesalahan perkiraan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latin typeface="Arial Narrow" panose="020B0606020202030204" pitchFamily="34" charset="0"/>
              </a:rPr>
              <a:t>v</a:t>
            </a:r>
            <a:r>
              <a:rPr lang="en-US" altLang="en-US" sz="1400" b="1" baseline="-25000">
                <a:latin typeface="Arial Narrow" panose="020B0606020202030204" pitchFamily="34" charset="0"/>
              </a:rPr>
              <a:t>a</a:t>
            </a:r>
            <a:r>
              <a:rPr lang="en-US" altLang="en-US" sz="1400" b="1">
                <a:latin typeface="Arial Narrow" panose="020B0606020202030204" pitchFamily="34" charset="0"/>
              </a:rPr>
              <a:t> = nilai absolut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latin typeface="Arial Narrow" panose="020B0606020202030204" pitchFamily="34" charset="0"/>
              </a:rPr>
              <a:t>v</a:t>
            </a:r>
            <a:r>
              <a:rPr lang="en-US" altLang="en-US" sz="1400" b="1" baseline="-25000">
                <a:latin typeface="Arial Narrow" panose="020B0606020202030204" pitchFamily="34" charset="0"/>
              </a:rPr>
              <a:t>e</a:t>
            </a:r>
            <a:r>
              <a:rPr lang="en-US" altLang="en-US" sz="1400" b="1">
                <a:latin typeface="Arial Narrow" panose="020B0606020202030204" pitchFamily="34" charset="0"/>
              </a:rPr>
              <a:t> = nilai perkiraan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latin typeface="Arial Narrow" panose="020B0606020202030204" pitchFamily="34" charset="0"/>
              </a:rPr>
              <a:t>E</a:t>
            </a:r>
            <a:r>
              <a:rPr lang="en-US" altLang="en-US" sz="1400" b="1" baseline="-25000">
                <a:latin typeface="Arial Narrow" panose="020B0606020202030204" pitchFamily="34" charset="0"/>
              </a:rPr>
              <a:t>e</a:t>
            </a:r>
            <a:r>
              <a:rPr lang="en-US" altLang="en-US" sz="1400" b="1">
                <a:latin typeface="Arial Narrow" panose="020B0606020202030204" pitchFamily="34" charset="0"/>
              </a:rPr>
              <a:t>* = kesalahan perkiraan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latin typeface="Arial Narrow" panose="020B0606020202030204" pitchFamily="34" charset="0"/>
              </a:rPr>
              <a:t>         thd v</a:t>
            </a:r>
            <a:r>
              <a:rPr lang="en-US" altLang="en-US" sz="1400" b="1" baseline="-25000">
                <a:latin typeface="Arial Narrow" panose="020B0606020202030204" pitchFamily="34" charset="0"/>
              </a:rPr>
              <a:t>e</a:t>
            </a:r>
            <a:r>
              <a:rPr lang="en-US" altLang="en-US" sz="1400" b="1">
                <a:latin typeface="Arial Narrow" panose="020B0606020202030204" pitchFamily="34" charset="0"/>
              </a:rPr>
              <a:t>*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latin typeface="Arial Narrow" panose="020B0606020202030204" pitchFamily="34" charset="0"/>
              </a:rPr>
              <a:t>v</a:t>
            </a:r>
            <a:r>
              <a:rPr lang="en-US" altLang="en-US" sz="1400" b="1" baseline="-25000">
                <a:latin typeface="Arial Narrow" panose="020B0606020202030204" pitchFamily="34" charset="0"/>
              </a:rPr>
              <a:t>e</a:t>
            </a:r>
            <a:r>
              <a:rPr lang="en-US" altLang="en-US" sz="1400" b="1">
                <a:latin typeface="Arial Narrow" panose="020B0606020202030204" pitchFamily="34" charset="0"/>
              </a:rPr>
              <a:t>* = nilai perkiraan terbaik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latin typeface="Arial Narrow" panose="020B0606020202030204" pitchFamily="34" charset="0"/>
              </a:rPr>
              <a:t>v</a:t>
            </a:r>
            <a:r>
              <a:rPr lang="en-US" altLang="en-US" sz="1400" b="1" baseline="-25000">
                <a:latin typeface="Arial Narrow" panose="020B0606020202030204" pitchFamily="34" charset="0"/>
              </a:rPr>
              <a:t>e</a:t>
            </a:r>
            <a:r>
              <a:rPr lang="en-US" altLang="en-US" sz="1400" b="1" baseline="30000">
                <a:latin typeface="Arial Narrow" panose="020B0606020202030204" pitchFamily="34" charset="0"/>
              </a:rPr>
              <a:t>n</a:t>
            </a:r>
            <a:r>
              <a:rPr lang="en-US" altLang="en-US" sz="1400" b="1">
                <a:latin typeface="Arial Narrow" panose="020B0606020202030204" pitchFamily="34" charset="0"/>
              </a:rPr>
              <a:t> = nilai perkiraan ke 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b="1">
                <a:latin typeface="Arial Narrow" panose="020B0606020202030204" pitchFamily="34" charset="0"/>
              </a:rPr>
              <a:t>v</a:t>
            </a:r>
            <a:r>
              <a:rPr lang="en-US" altLang="en-US" sz="1400" b="1" baseline="-25000">
                <a:latin typeface="Arial Narrow" panose="020B0606020202030204" pitchFamily="34" charset="0"/>
              </a:rPr>
              <a:t>e</a:t>
            </a:r>
            <a:r>
              <a:rPr lang="en-US" altLang="en-US" sz="1400" b="1" baseline="30000">
                <a:latin typeface="Arial Narrow" panose="020B0606020202030204" pitchFamily="34" charset="0"/>
              </a:rPr>
              <a:t>n+1</a:t>
            </a:r>
            <a:r>
              <a:rPr lang="en-US" altLang="en-US" sz="1400" b="1">
                <a:latin typeface="Arial Narrow" panose="020B0606020202030204" pitchFamily="34" charset="0"/>
              </a:rPr>
              <a:t> = nilai perkiraan ke n+1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469C69-BBAC-4EF2-9138-F22FB1797F5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8437" name="Line 3"/>
          <p:cNvSpPr>
            <a:spLocks noChangeShapeType="1"/>
          </p:cNvSpPr>
          <p:nvPr/>
        </p:nvSpPr>
        <p:spPr bwMode="auto">
          <a:xfrm>
            <a:off x="228600" y="6858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76200" y="990600"/>
            <a:ext cx="9067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Comic Sans MS" panose="030F0702030302020204" pitchFamily="66" charset="0"/>
              </a:rPr>
              <a:t>contoh :</a:t>
            </a:r>
            <a:r>
              <a:rPr lang="en-US" altLang="en-US" sz="1600" b="1">
                <a:latin typeface="Comic Sans MS" panose="030F0702030302020204" pitchFamily="66" charset="0"/>
              </a:rPr>
              <a:t>	Pengukuran panjang sebuah jembatan dan sebuah pensil memberikan hasil 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          masing-masing 9.999 cm dan 9 cm.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Jika panjang eksak jembatan adalah 10.000 cm dan pensil 10 cm, hitunglah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kesalahan absolut dan kesalahan relatifnya.</a:t>
            </a:r>
            <a:endParaRPr lang="en-US" altLang="en-US" sz="1600" b="1">
              <a:solidFill>
                <a:srgbClr val="CC99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152400" y="2362200"/>
            <a:ext cx="8839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Kesalahan absolut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	Jembatan : E</a:t>
            </a:r>
            <a:r>
              <a:rPr lang="en-US" altLang="en-US" sz="1600" b="1" baseline="-25000">
                <a:solidFill>
                  <a:srgbClr val="000099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 = v</a:t>
            </a:r>
            <a:r>
              <a:rPr lang="en-US" altLang="en-US" sz="1600" b="1" baseline="-25000">
                <a:solidFill>
                  <a:srgbClr val="000099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 – v</a:t>
            </a:r>
            <a:r>
              <a:rPr lang="en-US" altLang="en-US" sz="1600" b="1" baseline="-25000">
                <a:solidFill>
                  <a:srgbClr val="000099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 = 10.000 – 9.999 = 1 cm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	Pensil      : E</a:t>
            </a:r>
            <a:r>
              <a:rPr lang="en-US" altLang="en-US" sz="1600" b="1" baseline="-25000">
                <a:solidFill>
                  <a:srgbClr val="000099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 = 10 – 9 = 1 cm</a:t>
            </a:r>
          </a:p>
          <a:p>
            <a:pPr eaLnBrk="1" hangingPunct="1">
              <a:buFontTx/>
              <a:buNone/>
            </a:pPr>
            <a:endParaRPr lang="en-US" altLang="en-US" sz="1600" b="1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Kesalahan relatif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	Jembatan : E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r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= (E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a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/p) x 100% = (1/10.000) x 100% = 0.01%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	Pensil      : E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r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= (1/10) x 100% = 10%</a:t>
            </a:r>
            <a:endParaRPr lang="en-US" altLang="en-US" sz="1600" b="1" baseline="30000">
              <a:solidFill>
                <a:srgbClr val="00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152400" y="4724400"/>
            <a:ext cx="883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Dapat dilihat bahwa kesalahan relatif lebih bisa memberikan gambaran mengenai dampak kesalahan terhadap suatu obyek (ketimbang kesalahan absolut).</a:t>
            </a:r>
          </a:p>
          <a:p>
            <a:pPr algn="ctr" eaLnBrk="1" hangingPunct="1">
              <a:buFontTx/>
              <a:buNone/>
            </a:pPr>
            <a:endParaRPr lang="en-US" altLang="en-US" sz="1000" b="1">
              <a:solidFill>
                <a:srgbClr val="800080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buFontTx/>
              <a:buNone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Dari penghitungan kesalahan relatif dapat disimpulkan bahwa hasil pengukuran terhadap jembatan lebih memuaskan dibanding hasil pengukuran pada pensil.</a:t>
            </a:r>
            <a:endParaRPr lang="en-US" altLang="en-US" sz="1600" b="1" baseline="30000">
              <a:solidFill>
                <a:srgbClr val="800080"/>
              </a:solidFill>
            </a:endParaRPr>
          </a:p>
        </p:txBody>
      </p:sp>
      <p:sp>
        <p:nvSpPr>
          <p:cNvPr id="18441" name="Rectangle 10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563563"/>
          </a:xfrm>
          <a:noFill/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Albert" pitchFamily="2" charset="0"/>
              </a:rPr>
              <a:t>Pengertian “Kesalahan”   </a:t>
            </a:r>
            <a:r>
              <a:rPr lang="en-US" altLang="en-US" sz="2000" b="1" smtClean="0">
                <a:solidFill>
                  <a:srgbClr val="969696"/>
                </a:solidFill>
              </a:rPr>
              <a:t>(3)</a:t>
            </a:r>
          </a:p>
        </p:txBody>
      </p:sp>
      <p:sp>
        <p:nvSpPr>
          <p:cNvPr id="18442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2286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AAF3FE-81B8-41FF-97AE-1964CCE3215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9461" name="Line 2"/>
          <p:cNvSpPr>
            <a:spLocks noChangeShapeType="1"/>
          </p:cNvSpPr>
          <p:nvPr/>
        </p:nvSpPr>
        <p:spPr bwMode="auto">
          <a:xfrm>
            <a:off x="228600" y="6858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76200" y="990600"/>
            <a:ext cx="906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Deret Taylor sering dipakai sebagai dasar untuk menyelesaikan banyak permasalahan numerik (khususnya yang berkaitan dengan persamaan diferensial).</a:t>
            </a:r>
          </a:p>
          <a:p>
            <a:pPr eaLnBrk="1" hangingPunct="1">
              <a:buFontTx/>
              <a:buNone/>
            </a:pPr>
            <a:endParaRPr lang="en-US" altLang="en-US" sz="1600" b="1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Dengan menggunakan nilai dan turunan fungsi f(x) di sekitar titik x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, deret Taylor dapat memberikan rumusan untuk meramalkan harga suatu fungsi f(x) pada titik (x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).</a:t>
            </a:r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152400" y="2590800"/>
            <a:ext cx="8839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Bentuk umum deret Taylor adalah sebagai berikut :</a:t>
            </a:r>
          </a:p>
          <a:p>
            <a:pPr eaLnBrk="1" hangingPunct="1">
              <a:buFontTx/>
              <a:buNone/>
            </a:pPr>
            <a:endParaRPr lang="en-US" altLang="en-US" sz="1600" b="1">
              <a:solidFill>
                <a:srgbClr val="80008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 = f(x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 + f’(x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 + f’’(x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)/2! . 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en-US" sz="16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+ … + f</a:t>
            </a:r>
            <a:r>
              <a:rPr lang="en-US" altLang="en-US" sz="16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)/n! . 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en-US" sz="16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+ R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</a:p>
          <a:p>
            <a:pPr eaLnBrk="1" hangingPunct="1"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dengan</a:t>
            </a:r>
          </a:p>
          <a:p>
            <a:pPr eaLnBrk="1" hangingPunct="1">
              <a:buFontTx/>
              <a:buNone/>
            </a:pPr>
            <a:endParaRPr lang="en-US" altLang="en-US" sz="1600" b="1">
              <a:solidFill>
                <a:srgbClr val="80008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    Rn = [ f</a:t>
            </a:r>
            <a:r>
              <a:rPr lang="en-US" altLang="en-US" sz="16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(n+1)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1600" b="1">
                <a:solidFill>
                  <a:srgbClr val="FF0000"/>
                </a:solidFill>
              </a:rPr>
              <a:t>ξ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 / (n+1)! ] . 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en-US" sz="16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n+1</a:t>
            </a:r>
          </a:p>
        </p:txBody>
      </p:sp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6096000" y="3886200"/>
            <a:ext cx="2895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>
                <a:solidFill>
                  <a:srgbClr val="800080"/>
                </a:solidFill>
                <a:latin typeface="Comic Sans MS" panose="030F0702030302020204" pitchFamily="66" charset="0"/>
              </a:rPr>
              <a:t>dimana :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60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) = fungsi di titik x</a:t>
            </a:r>
            <a:r>
              <a:rPr lang="en-US" altLang="en-US" sz="160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endParaRPr lang="en-US" altLang="en-US" sz="160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60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) = fungsi di titik x</a:t>
            </a:r>
            <a:r>
              <a:rPr lang="en-US" altLang="en-US" sz="160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f’, f’’, … = turunan fungsi f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R</a:t>
            </a:r>
            <a:r>
              <a:rPr lang="en-US" altLang="en-US" sz="160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 = kesalahan pemotongan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FF0000"/>
                </a:solidFill>
              </a:rPr>
              <a:t>ξ</a:t>
            </a: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 = harga x yang terletak di     </a:t>
            </a:r>
          </a:p>
          <a:p>
            <a:pPr eaLnBrk="1" hangingPunct="1"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      antara  x</a:t>
            </a:r>
            <a:r>
              <a:rPr lang="en-US" altLang="en-US" sz="160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>
                <a:solidFill>
                  <a:srgbClr val="FF0000"/>
                </a:solidFill>
                <a:latin typeface="Comic Sans MS" panose="030F0702030302020204" pitchFamily="66" charset="0"/>
              </a:rPr>
              <a:t> dan x</a:t>
            </a:r>
            <a:r>
              <a:rPr lang="en-US" altLang="en-US" sz="1600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endParaRPr lang="en-US" altLang="en-US" sz="1600">
              <a:solidFill>
                <a:srgbClr val="0099FF"/>
              </a:solidFill>
              <a:latin typeface="Comic Sans MS" panose="030F0702030302020204" pitchFamily="66" charset="0"/>
            </a:endParaRPr>
          </a:p>
        </p:txBody>
      </p:sp>
      <p:sp>
        <p:nvSpPr>
          <p:cNvPr id="19465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563563"/>
          </a:xfrm>
          <a:noFill/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Albert" pitchFamily="2" charset="0"/>
              </a:rPr>
              <a:t>Deret Taylor  </a:t>
            </a:r>
            <a:r>
              <a:rPr lang="en-US" altLang="en-US" sz="2000" b="1" smtClean="0">
                <a:solidFill>
                  <a:srgbClr val="969696"/>
                </a:solidFill>
              </a:rPr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834CA7-CA63-428A-B845-BE16E2BE19A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0485" name="Line 2"/>
          <p:cNvSpPr>
            <a:spLocks noChangeShapeType="1"/>
          </p:cNvSpPr>
          <p:nvPr/>
        </p:nvSpPr>
        <p:spPr bwMode="auto">
          <a:xfrm>
            <a:off x="228600" y="6858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228600" y="914400"/>
            <a:ext cx="8763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Deret Taylor sangat baik digunakan untuk melakukan pendekatan terhadap sebuah fungsi yang belum kita ketahui karakteristiknya</a:t>
            </a:r>
          </a:p>
          <a:p>
            <a:pPr eaLnBrk="1" hangingPunct="1">
              <a:buFontTx/>
              <a:buNone/>
            </a:pPr>
            <a:endParaRPr lang="en-US" altLang="en-US" sz="1600" b="1">
              <a:solidFill>
                <a:srgbClr val="80008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Deret Taylor memiliki suku tak berhingga, sehingga kita dapat melakukan pemotongan pada sebarang suku untuk mempelajari perilaku deret tersebut dalam membentuk dan memaknai suku-sukunya.</a:t>
            </a:r>
          </a:p>
        </p:txBody>
      </p:sp>
      <p:sp>
        <p:nvSpPr>
          <p:cNvPr id="20487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229600" cy="685800"/>
          </a:xfrm>
          <a:noFill/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Albert" pitchFamily="2" charset="0"/>
              </a:rPr>
              <a:t>Deret Taylor  </a:t>
            </a:r>
            <a:r>
              <a:rPr lang="en-US" altLang="en-US" sz="2000" b="1" smtClean="0">
                <a:solidFill>
                  <a:srgbClr val="969696"/>
                </a:solidFill>
              </a:rPr>
              <a:t>(2)</a:t>
            </a:r>
          </a:p>
        </p:txBody>
      </p:sp>
      <p:graphicFrame>
        <p:nvGraphicFramePr>
          <p:cNvPr id="20488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2362200" y="2754313"/>
          <a:ext cx="4572000" cy="33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Visio" r:id="rId3" imgW="3009900" imgH="2200275" progId="Visio.Drawing.11">
                  <p:embed/>
                </p:oleObj>
              </mc:Choice>
              <mc:Fallback>
                <p:oleObj name="Visio" r:id="rId3" imgW="3009900" imgH="2200275" progId="Visio.Drawing.11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54313"/>
                        <a:ext cx="4572000" cy="334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713C9A-3544-4834-B759-81D62FB69E4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1509" name="Line 2"/>
          <p:cNvSpPr>
            <a:spLocks noChangeShapeType="1"/>
          </p:cNvSpPr>
          <p:nvPr/>
        </p:nvSpPr>
        <p:spPr bwMode="auto">
          <a:xfrm>
            <a:off x="228600" y="5334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Rectangle 3"/>
          <p:cNvSpPr>
            <a:spLocks noChangeArrowheads="1"/>
          </p:cNvSpPr>
          <p:nvPr/>
        </p:nvSpPr>
        <p:spPr bwMode="auto">
          <a:xfrm>
            <a:off x="228600" y="762000"/>
            <a:ext cx="8763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Jadi jika deret Taylor dapat ditulis seperti berikut :</a:t>
            </a:r>
          </a:p>
          <a:p>
            <a:pPr eaLnBrk="1" hangingPunct="1">
              <a:buFontTx/>
              <a:buNone/>
            </a:pPr>
            <a:endParaRPr lang="en-US" altLang="en-US" sz="1600" b="1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 = f(x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 + f’(x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 + f’’(x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)/2! . 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en-US" sz="16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+ … + f</a:t>
            </a:r>
            <a:r>
              <a:rPr lang="en-US" altLang="en-US" sz="16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)/n! . 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en-US" sz="16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+ R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229600" cy="685800"/>
          </a:xfrm>
          <a:noFill/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Albert" pitchFamily="2" charset="0"/>
              </a:rPr>
              <a:t>Deret Taylor  </a:t>
            </a:r>
            <a:r>
              <a:rPr lang="en-US" altLang="en-US" sz="2000" b="1" smtClean="0">
                <a:solidFill>
                  <a:srgbClr val="969696"/>
                </a:solidFill>
              </a:rPr>
              <a:t>(3)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228600" y="1905000"/>
            <a:ext cx="8763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Maka orde ke-0 (</a:t>
            </a:r>
            <a:r>
              <a:rPr lang="en-US" altLang="en-US" sz="1600" b="1" i="1">
                <a:solidFill>
                  <a:srgbClr val="006600"/>
                </a:solidFill>
                <a:latin typeface="Comic Sans MS" panose="030F0702030302020204" pitchFamily="66" charset="0"/>
              </a:rPr>
              <a:t>zero order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) adalah :</a:t>
            </a:r>
          </a:p>
          <a:p>
            <a:pPr eaLnBrk="1" hangingPunct="1">
              <a:buFontTx/>
              <a:buNone/>
            </a:pPr>
            <a:endParaRPr lang="en-US" altLang="en-US" sz="1600" b="1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 ≈ f(x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228600" y="2971800"/>
            <a:ext cx="8763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Orde ke-1 (</a:t>
            </a:r>
            <a:r>
              <a:rPr lang="en-US" altLang="en-US" sz="1600" b="1" i="1">
                <a:solidFill>
                  <a:srgbClr val="800080"/>
                </a:solidFill>
                <a:latin typeface="Comic Sans MS" panose="030F0702030302020204" pitchFamily="66" charset="0"/>
              </a:rPr>
              <a:t>first order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) adalah :</a:t>
            </a:r>
          </a:p>
          <a:p>
            <a:pPr eaLnBrk="1" hangingPunct="1">
              <a:buFontTx/>
              <a:buNone/>
            </a:pPr>
            <a:endParaRPr lang="en-US" altLang="en-US" sz="1600" b="1">
              <a:solidFill>
                <a:srgbClr val="80008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 ≈ f(x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 + f’(x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228600" y="4114800"/>
            <a:ext cx="8763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Orde ke-2 (</a:t>
            </a:r>
            <a:r>
              <a:rPr lang="en-US" altLang="en-US" sz="1600" b="1" i="1">
                <a:solidFill>
                  <a:srgbClr val="000099"/>
                </a:solidFill>
                <a:latin typeface="Comic Sans MS" panose="030F0702030302020204" pitchFamily="66" charset="0"/>
              </a:rPr>
              <a:t>second order</a:t>
            </a: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) adalah :</a:t>
            </a:r>
          </a:p>
          <a:p>
            <a:pPr eaLnBrk="1" hangingPunct="1">
              <a:buFontTx/>
              <a:buNone/>
            </a:pPr>
            <a:endParaRPr lang="en-US" altLang="en-US" sz="1600" b="1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 ≈ f(x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 + f’(x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 + f’’(x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)/2! . 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en-US" sz="16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228600" y="5181600"/>
            <a:ext cx="8763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Dan orde ke-3 (</a:t>
            </a:r>
            <a:r>
              <a:rPr lang="en-US" altLang="en-US" sz="1600" b="1" i="1">
                <a:solidFill>
                  <a:srgbClr val="006600"/>
                </a:solidFill>
                <a:latin typeface="Comic Sans MS" panose="030F0702030302020204" pitchFamily="66" charset="0"/>
              </a:rPr>
              <a:t>third order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) adalah :</a:t>
            </a:r>
          </a:p>
          <a:p>
            <a:pPr eaLnBrk="1" hangingPunct="1">
              <a:buFontTx/>
              <a:buNone/>
            </a:pPr>
            <a:endParaRPr lang="en-US" altLang="en-US" sz="1600" b="1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f(x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 ≈ f(x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 + f’(x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 + f’’(x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)/2! . 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en-US" sz="16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2 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+ f’’’(x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)/3! . (x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en-US" sz="16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A6A654-9265-4DAF-B87A-9C3AACF56BE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2533" name="Line 2"/>
          <p:cNvSpPr>
            <a:spLocks noChangeShapeType="1"/>
          </p:cNvSpPr>
          <p:nvPr/>
        </p:nvSpPr>
        <p:spPr bwMode="auto">
          <a:xfrm>
            <a:off x="228600" y="6096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76200" y="838200"/>
            <a:ext cx="9067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Comic Sans MS" panose="030F0702030302020204" pitchFamily="66" charset="0"/>
              </a:rPr>
              <a:t>contoh :</a:t>
            </a: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latin typeface="Comic Sans MS" panose="030F0702030302020204" pitchFamily="66" charset="0"/>
              </a:rPr>
              <a:t>Gunakan perluasan deret Taylor orde ke-0 hingga orde ke-4 untuk menaksir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fungsi :     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f(x) = -0,1x</a:t>
            </a:r>
            <a:r>
              <a:rPr lang="en-US" altLang="en-US" sz="16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– 0,15x</a:t>
            </a:r>
            <a:r>
              <a:rPr lang="en-US" altLang="en-US" sz="16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– 0,5x</a:t>
            </a:r>
            <a:r>
              <a:rPr lang="en-US" altLang="en-US" sz="16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 – 0,25x + 1,2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jika diketahui x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0</a:t>
            </a:r>
            <a:r>
              <a:rPr lang="en-US" altLang="en-US" sz="1600" b="1">
                <a:latin typeface="Comic Sans MS" panose="030F0702030302020204" pitchFamily="66" charset="0"/>
              </a:rPr>
              <a:t> = 0 dan h = x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latin typeface="Comic Sans MS" panose="030F0702030302020204" pitchFamily="66" charset="0"/>
              </a:rPr>
              <a:t> = 1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 atau, hitung nilai taksiran fungsi pada x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1</a:t>
            </a:r>
            <a:r>
              <a:rPr lang="en-US" altLang="en-US" sz="1600" b="1">
                <a:latin typeface="Comic Sans MS" panose="030F0702030302020204" pitchFamily="66" charset="0"/>
              </a:rPr>
              <a:t> = 1.</a:t>
            </a:r>
          </a:p>
        </p:txBody>
      </p:sp>
      <p:sp>
        <p:nvSpPr>
          <p:cNvPr id="22535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-152400"/>
            <a:ext cx="8229600" cy="685800"/>
          </a:xfrm>
          <a:noFill/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Albert" pitchFamily="2" charset="0"/>
              </a:rPr>
              <a:t>Deret Taylor  </a:t>
            </a:r>
            <a:r>
              <a:rPr lang="en-US" altLang="en-US" sz="2000" b="1" smtClean="0">
                <a:solidFill>
                  <a:srgbClr val="969696"/>
                </a:solidFill>
              </a:rPr>
              <a:t>(4)</a:t>
            </a: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76200" y="2133600"/>
            <a:ext cx="9067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CC3300"/>
                </a:solidFill>
                <a:latin typeface="Comic Sans MS" panose="030F0702030302020204" pitchFamily="66" charset="0"/>
              </a:rPr>
              <a:t>solusi :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chemeClr val="bg2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perilaku fungsi di atas adalah seperti berikut :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	untuk x = 0  → </a:t>
            </a:r>
            <a:r>
              <a:rPr lang="en-US" altLang="en-US" sz="160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f(0) = 1,2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99"/>
                </a:solidFill>
                <a:latin typeface="Comic Sans MS" panose="030F0702030302020204" pitchFamily="66" charset="0"/>
              </a:rPr>
              <a:t>	untuk x = 1  →  f(1) = 0,2</a:t>
            </a:r>
          </a:p>
          <a:p>
            <a:pPr eaLnBrk="1" hangingPunct="1">
              <a:buFontTx/>
              <a:buNone/>
            </a:pPr>
            <a:endParaRPr lang="en-US" altLang="en-US" sz="1200" b="1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jadi tugas kita sekarang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	adalah melakukan perhitungan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	numerik untuk mendekati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	nilai 0,2 tersebut.</a:t>
            </a:r>
          </a:p>
          <a:p>
            <a:pPr eaLnBrk="1" hangingPunct="1">
              <a:buFontTx/>
              <a:buNone/>
            </a:pPr>
            <a:endParaRPr lang="en-US" altLang="en-US" sz="12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perlu diingat bahwa pada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	banyak kasus, perilaku fungsi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	yang asli seringkali tidak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	diketahui!</a:t>
            </a:r>
          </a:p>
        </p:txBody>
      </p:sp>
      <p:graphicFrame>
        <p:nvGraphicFramePr>
          <p:cNvPr id="22537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4191000" y="2862263"/>
          <a:ext cx="4648200" cy="330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Chart" r:id="rId3" imgW="4343400" imgH="3095625" progId="Excel.Chart.8">
                  <p:embed/>
                </p:oleObj>
              </mc:Choice>
              <mc:Fallback>
                <p:oleObj name="Chart" r:id="rId3" imgW="4343400" imgH="3095625" progId="Excel.Char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862263"/>
                        <a:ext cx="4648200" cy="330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D8929E-CA0A-403E-86E7-59FE0D6EC2D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Materi Minggu Ini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Pengertian Komputasi Numerik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>
                <a:solidFill>
                  <a:srgbClr val="00CC00"/>
                </a:solidFill>
                <a:latin typeface="Comic Sans MS" panose="030F0702030302020204" pitchFamily="66" charset="0"/>
              </a:rPr>
              <a:t>Pengertian Akurasi &amp; Presisi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Aturan Pembulatan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>
                <a:solidFill>
                  <a:srgbClr val="00CC00"/>
                </a:solidFill>
                <a:latin typeface="Comic Sans MS" panose="030F0702030302020204" pitchFamily="66" charset="0"/>
              </a:rPr>
              <a:t>Pengertian “Kesalahan”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Deret Taylor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i="1" smtClean="0">
                <a:solidFill>
                  <a:srgbClr val="800080"/>
                </a:solidFill>
                <a:latin typeface="Comic Sans MS" panose="030F0702030302020204" pitchFamily="66" charset="0"/>
              </a:rPr>
              <a:t>Tugas I</a:t>
            </a:r>
          </a:p>
        </p:txBody>
      </p:sp>
      <p:sp>
        <p:nvSpPr>
          <p:cNvPr id="5127" name="Line 4"/>
          <p:cNvSpPr>
            <a:spLocks noChangeShapeType="1"/>
          </p:cNvSpPr>
          <p:nvPr/>
        </p:nvSpPr>
        <p:spPr bwMode="auto">
          <a:xfrm>
            <a:off x="533400" y="1066800"/>
            <a:ext cx="8001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172200" y="1905000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9" name="AutoShape 1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867400" y="2362200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0" name="AutoShape 1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2895600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1" name="AutoShape 1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029200" y="3352800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2" name="AutoShape 13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76600" y="3810000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3" name="AutoShape 14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438400" y="4267200"/>
            <a:ext cx="381000" cy="304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F1B22E-8BCC-463D-92FC-EBAE3970E7E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3557" name="Line 2"/>
          <p:cNvSpPr>
            <a:spLocks noChangeShapeType="1"/>
          </p:cNvSpPr>
          <p:nvPr/>
        </p:nvSpPr>
        <p:spPr bwMode="auto">
          <a:xfrm>
            <a:off x="228600" y="5334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304800" y="762000"/>
            <a:ext cx="906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33CC"/>
                </a:solidFill>
                <a:latin typeface="Comic Sans MS" panose="030F0702030302020204" pitchFamily="66" charset="0"/>
              </a:rPr>
              <a:t>Orde ke-0 (n = 0) : f(x</a:t>
            </a:r>
            <a:r>
              <a:rPr lang="en-US" altLang="en-US" sz="1600" b="1" baseline="-25000">
                <a:solidFill>
                  <a:srgbClr val="0033CC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0033CC"/>
                </a:solidFill>
                <a:latin typeface="Comic Sans MS" panose="030F0702030302020204" pitchFamily="66" charset="0"/>
              </a:rPr>
              <a:t>) = f(x</a:t>
            </a:r>
            <a:r>
              <a:rPr lang="en-US" altLang="en-US" sz="1600" b="1" baseline="-25000">
                <a:solidFill>
                  <a:srgbClr val="0033CC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0033CC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f(0) = 1,2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berarti kesalahan pemotongannya adalah : E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a</a:t>
            </a:r>
            <a:r>
              <a:rPr lang="en-US" altLang="en-US" sz="1600" b="1">
                <a:latin typeface="Comic Sans MS" panose="030F0702030302020204" pitchFamily="66" charset="0"/>
              </a:rPr>
              <a:t> = v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a</a:t>
            </a:r>
            <a:r>
              <a:rPr lang="en-US" altLang="en-US" sz="1600" b="1">
                <a:latin typeface="Comic Sans MS" panose="030F0702030302020204" pitchFamily="66" charset="0"/>
              </a:rPr>
              <a:t> – v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e</a:t>
            </a:r>
            <a:r>
              <a:rPr lang="en-US" altLang="en-US" sz="1600" b="1">
                <a:latin typeface="Comic Sans MS" panose="030F0702030302020204" pitchFamily="66" charset="0"/>
              </a:rPr>
              <a:t> = 0,2 – 1,2 = - 1,0</a:t>
            </a:r>
          </a:p>
        </p:txBody>
      </p:sp>
      <p:sp>
        <p:nvSpPr>
          <p:cNvPr id="23559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533400"/>
          </a:xfrm>
          <a:noFill/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Albert" pitchFamily="2" charset="0"/>
              </a:rPr>
              <a:t>Deret Taylor  </a:t>
            </a:r>
            <a:r>
              <a:rPr lang="en-US" altLang="en-US" sz="2000" b="1" smtClean="0">
                <a:solidFill>
                  <a:srgbClr val="969696"/>
                </a:solidFill>
              </a:rPr>
              <a:t>(5)</a:t>
            </a:r>
          </a:p>
        </p:txBody>
      </p:sp>
      <p:sp>
        <p:nvSpPr>
          <p:cNvPr id="23560" name="Rectangle 5"/>
          <p:cNvSpPr>
            <a:spLocks noChangeArrowheads="1"/>
          </p:cNvSpPr>
          <p:nvPr/>
        </p:nvSpPr>
        <p:spPr bwMode="auto">
          <a:xfrm>
            <a:off x="304800" y="1905000"/>
            <a:ext cx="7391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Orde ke-1 (n = 1) : f(x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) = f(x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) + f’(x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)(x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f(0) = 1,2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f’(0) = -0,4(0.0)</a:t>
            </a:r>
            <a:r>
              <a:rPr lang="en-US" altLang="en-US" sz="1600" b="1" baseline="30000">
                <a:latin typeface="Comic Sans MS" panose="030F0702030302020204" pitchFamily="66" charset="0"/>
              </a:rPr>
              <a:t>3</a:t>
            </a:r>
            <a:r>
              <a:rPr lang="en-US" altLang="en-US" sz="1600" b="1">
                <a:latin typeface="Comic Sans MS" panose="030F0702030302020204" pitchFamily="66" charset="0"/>
              </a:rPr>
              <a:t> – 0,45(0,0)</a:t>
            </a:r>
            <a:r>
              <a:rPr lang="en-US" altLang="en-US" sz="16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latin typeface="Comic Sans MS" panose="030F0702030302020204" pitchFamily="66" charset="0"/>
              </a:rPr>
              <a:t> – 1,0(0,0) – 0,25 = - 0,25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f(x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latin typeface="Comic Sans MS" panose="030F0702030302020204" pitchFamily="66" charset="0"/>
              </a:rPr>
              <a:t>) = 1,2 – 0,25(x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f(1) = 0,95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E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a</a:t>
            </a:r>
            <a:r>
              <a:rPr lang="en-US" altLang="en-US" sz="1600" b="1">
                <a:latin typeface="Comic Sans MS" panose="030F0702030302020204" pitchFamily="66" charset="0"/>
              </a:rPr>
              <a:t> = 0,2 – 0,95 = - 0,75</a:t>
            </a: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304800" y="3962400"/>
            <a:ext cx="8534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Orde ke-2 (n = 2) : f(x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) = f(x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) + f’(x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)(x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) + [ f’(x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)/2! ](x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solidFill>
                  <a:srgbClr val="800080"/>
                </a:solidFill>
                <a:latin typeface="Comic Sans MS" panose="030F0702030302020204" pitchFamily="66" charset="0"/>
              </a:rPr>
              <a:t>)</a:t>
            </a:r>
            <a:r>
              <a:rPr lang="en-US" altLang="en-US" sz="1600" b="1" baseline="3000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f(0) = 1,2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f’(0) = - 0,25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f’’(0) = - 1,2(0,0)</a:t>
            </a:r>
            <a:r>
              <a:rPr lang="en-US" altLang="en-US" sz="16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latin typeface="Comic Sans MS" panose="030F0702030302020204" pitchFamily="66" charset="0"/>
              </a:rPr>
              <a:t> – 0,9(0,0) – 1,0 = - 1,0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f(x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latin typeface="Comic Sans MS" panose="030F0702030302020204" pitchFamily="66" charset="0"/>
              </a:rPr>
              <a:t>) = 1,2 – 0,25(x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latin typeface="Comic Sans MS" panose="030F0702030302020204" pitchFamily="66" charset="0"/>
              </a:rPr>
              <a:t>) – 0,5(x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latin typeface="Comic Sans MS" panose="030F0702030302020204" pitchFamily="66" charset="0"/>
              </a:rPr>
              <a:t> – x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i</a:t>
            </a:r>
            <a:r>
              <a:rPr lang="en-US" altLang="en-US" sz="1600" b="1">
                <a:latin typeface="Comic Sans MS" panose="030F0702030302020204" pitchFamily="66" charset="0"/>
              </a:rPr>
              <a:t>)</a:t>
            </a:r>
            <a:r>
              <a:rPr lang="en-US" altLang="en-US" sz="1600" b="1" baseline="30000">
                <a:latin typeface="Comic Sans MS" panose="030F0702030302020204" pitchFamily="66" charset="0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f(1) = 0,45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E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a</a:t>
            </a:r>
            <a:r>
              <a:rPr lang="en-US" altLang="en-US" sz="1600" b="1">
                <a:latin typeface="Comic Sans MS" panose="030F0702030302020204" pitchFamily="66" charset="0"/>
              </a:rPr>
              <a:t> = 0,2 – 0,45 = - 0,25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9CF69E-6816-4151-A1C2-4042531EF20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4581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76200" y="762000"/>
            <a:ext cx="9067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Turunan ketiga dan keempat pada suku-suku deret Taylor menghasilkan persamaan yang sama. Dan nilai fungsi orde ke-4 pada x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i+1</a:t>
            </a:r>
            <a:r>
              <a:rPr lang="en-US" altLang="en-US" sz="1600" b="1">
                <a:latin typeface="Comic Sans MS" panose="030F0702030302020204" pitchFamily="66" charset="0"/>
              </a:rPr>
              <a:t> = 1 adalah sebuah taksiran yang sudah mendekati nilai yang diharapkan (R</a:t>
            </a:r>
            <a:r>
              <a:rPr lang="en-US" altLang="en-US" sz="1600" b="1" baseline="-25000">
                <a:latin typeface="Comic Sans MS" panose="030F0702030302020204" pitchFamily="66" charset="0"/>
              </a:rPr>
              <a:t>4</a:t>
            </a:r>
            <a:r>
              <a:rPr lang="en-US" altLang="en-US" sz="1600" b="1">
                <a:latin typeface="Comic Sans MS" panose="030F0702030302020204" pitchFamily="66" charset="0"/>
              </a:rPr>
              <a:t> = 0) :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f(1) = 1.2 – 0.25(1) – 0.5(1)</a:t>
            </a:r>
            <a:r>
              <a:rPr lang="en-US" altLang="en-US" sz="16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600" b="1">
                <a:latin typeface="Comic Sans MS" panose="030F0702030302020204" pitchFamily="66" charset="0"/>
              </a:rPr>
              <a:t> – 0.15(1)</a:t>
            </a:r>
            <a:r>
              <a:rPr lang="en-US" altLang="en-US" sz="1600" b="1" baseline="30000">
                <a:latin typeface="Comic Sans MS" panose="030F0702030302020204" pitchFamily="66" charset="0"/>
              </a:rPr>
              <a:t>3</a:t>
            </a:r>
            <a:r>
              <a:rPr lang="en-US" altLang="en-US" sz="1600" b="1">
                <a:latin typeface="Comic Sans MS" panose="030F0702030302020204" pitchFamily="66" charset="0"/>
              </a:rPr>
              <a:t> – 0.10(1)</a:t>
            </a:r>
            <a:r>
              <a:rPr lang="en-US" altLang="en-US" sz="1600" b="1" baseline="30000">
                <a:latin typeface="Comic Sans MS" panose="030F0702030302020204" pitchFamily="66" charset="0"/>
              </a:rPr>
              <a:t>4</a:t>
            </a:r>
            <a:r>
              <a:rPr lang="en-US" altLang="en-US" sz="1600" b="1">
                <a:latin typeface="Comic Sans MS" panose="030F0702030302020204" pitchFamily="66" charset="0"/>
              </a:rPr>
              <a:t> = 0.2</a:t>
            </a:r>
          </a:p>
        </p:txBody>
      </p:sp>
      <p:sp>
        <p:nvSpPr>
          <p:cNvPr id="24583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229600" cy="685800"/>
          </a:xfrm>
          <a:noFill/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Albert" pitchFamily="2" charset="0"/>
              </a:rPr>
              <a:t>Deret Taylor  </a:t>
            </a:r>
            <a:r>
              <a:rPr lang="en-US" altLang="en-US" sz="2000" b="1" smtClean="0">
                <a:solidFill>
                  <a:srgbClr val="969696"/>
                </a:solidFill>
              </a:rPr>
              <a:t>(6)</a:t>
            </a:r>
          </a:p>
        </p:txBody>
      </p:sp>
      <p:sp>
        <p:nvSpPr>
          <p:cNvPr id="24584" name="AutoShape 1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762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24585" name="Object 16"/>
          <p:cNvGraphicFramePr>
            <a:graphicFrameLocks noGrp="1" noChangeAspect="1"/>
          </p:cNvGraphicFramePr>
          <p:nvPr>
            <p:ph idx="1"/>
          </p:nvPr>
        </p:nvGraphicFramePr>
        <p:xfrm>
          <a:off x="838200" y="1981200"/>
          <a:ext cx="7772400" cy="417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Visio" r:id="rId4" imgW="5807583" imgH="3114675" progId="Visio.Drawing.11">
                  <p:embed/>
                </p:oleObj>
              </mc:Choice>
              <mc:Fallback>
                <p:oleObj name="Visio" r:id="rId4" imgW="5807583" imgH="3114675" progId="Visio.Drawing.11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7772400" cy="417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999A7E-0013-46AC-BEF4-4E2660F2A28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5605" name="Line 2"/>
          <p:cNvSpPr>
            <a:spLocks noChangeShapeType="1"/>
          </p:cNvSpPr>
          <p:nvPr/>
        </p:nvSpPr>
        <p:spPr bwMode="auto">
          <a:xfrm>
            <a:off x="228600" y="6096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76200" y="914400"/>
            <a:ext cx="9067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1400" b="1">
                <a:latin typeface="Comic Sans MS" panose="030F0702030302020204" pitchFamily="66" charset="0"/>
              </a:rPr>
              <a:t>Berapa jumlah (dan sebutkan) bilangan angka berarti dari bilangan berikut :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a.  0,84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		d.  0,00460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b.  70,0		e.  8,0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c.  0,04600		f.  8.000</a:t>
            </a:r>
          </a:p>
          <a:p>
            <a:pPr eaLnBrk="1" hangingPunct="1">
              <a:buFontTx/>
              <a:buNone/>
            </a:pP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AutoNum type="arabicPeriod" startAt="2"/>
            </a:pPr>
            <a:r>
              <a:rPr lang="en-US" altLang="en-US" sz="1400" b="1">
                <a:latin typeface="Comic Sans MS" panose="030F0702030302020204" pitchFamily="66" charset="0"/>
              </a:rPr>
              <a:t>Bulatkan bilangan berikut sampai 3 angka berarti :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a.  8.755		d.  5,445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3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b.  0,368124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	e.  0,999500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c.  4.255,0002	f.  48,365</a:t>
            </a:r>
          </a:p>
          <a:p>
            <a:pPr eaLnBrk="1" hangingPunct="1">
              <a:buFontTx/>
              <a:buNone/>
            </a:pP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AutoNum type="arabicPeriod" startAt="3"/>
            </a:pPr>
            <a:r>
              <a:rPr lang="en-US" altLang="en-US" sz="1400" b="1">
                <a:latin typeface="Comic Sans MS" panose="030F0702030302020204" pitchFamily="66" charset="0"/>
              </a:rPr>
              <a:t>Operasikan bilangan-bilangan berikut dan tuliskan hasilnya dengan jumlah bilangan berarti yang benar :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a.  0,00432 + (25,1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-3</a:t>
            </a:r>
            <a:r>
              <a:rPr lang="en-US" altLang="en-US" sz="1400" b="1">
                <a:latin typeface="Comic Sans MS" panose="030F0702030302020204" pitchFamily="66" charset="0"/>
              </a:rPr>
              <a:t>) + (10,322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-2</a:t>
            </a:r>
            <a:r>
              <a:rPr lang="en-US" altLang="en-US" sz="1400" b="1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b.  (4,68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6</a:t>
            </a:r>
            <a:r>
              <a:rPr lang="en-US" altLang="en-US" sz="1400" b="1">
                <a:latin typeface="Comic Sans MS" panose="030F0702030302020204" pitchFamily="66" charset="0"/>
              </a:rPr>
              <a:t>) – (8,2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c.  (7,7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-5</a:t>
            </a:r>
            <a:r>
              <a:rPr lang="en-US" altLang="en-US" sz="1400" b="1">
                <a:latin typeface="Comic Sans MS" panose="030F0702030302020204" pitchFamily="66" charset="0"/>
              </a:rPr>
              <a:t>) – (5,409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-6</a:t>
            </a:r>
            <a:r>
              <a:rPr lang="en-US" altLang="en-US" sz="1400" b="1">
                <a:latin typeface="Comic Sans MS" panose="030F0702030302020204" pitchFamily="66" charset="0"/>
              </a:rPr>
              <a:t>) + (7,0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-4</a:t>
            </a:r>
            <a:r>
              <a:rPr lang="en-US" altLang="en-US" sz="1400" b="1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d.  (8,38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5</a:t>
            </a:r>
            <a:r>
              <a:rPr lang="en-US" altLang="en-US" sz="1400" b="1">
                <a:latin typeface="Comic Sans MS" panose="030F0702030302020204" pitchFamily="66" charset="0"/>
              </a:rPr>
              <a:t>) x (6,9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-5</a:t>
            </a:r>
            <a:r>
              <a:rPr lang="en-US" altLang="en-US" sz="1400" b="1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e.</a:t>
            </a:r>
            <a:r>
              <a:rPr lang="en-US" altLang="en-US" sz="1400">
                <a:latin typeface="Comic Sans MS" panose="030F0702030302020204" pitchFamily="66" charset="0"/>
              </a:rPr>
              <a:t>  │ </a:t>
            </a:r>
            <a:r>
              <a:rPr lang="en-US" altLang="en-US" sz="1400" b="1">
                <a:latin typeface="Comic Sans MS" panose="030F0702030302020204" pitchFamily="66" charset="0"/>
              </a:rPr>
              <a:t>(8,38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4</a:t>
            </a:r>
            <a:r>
              <a:rPr lang="en-US" altLang="en-US" sz="1400" b="1">
                <a:latin typeface="Comic Sans MS" panose="030F0702030302020204" pitchFamily="66" charset="0"/>
              </a:rPr>
              <a:t>) x (6,90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-4</a:t>
            </a:r>
            <a:r>
              <a:rPr lang="en-US" altLang="en-US" sz="1400" b="1">
                <a:latin typeface="Comic Sans MS" panose="030F0702030302020204" pitchFamily="66" charset="0"/>
              </a:rPr>
              <a:t>)</a:t>
            </a:r>
            <a:r>
              <a:rPr lang="en-US" altLang="en-US" sz="1400">
                <a:latin typeface="Comic Sans MS" panose="030F0702030302020204" pitchFamily="66" charset="0"/>
              </a:rPr>
              <a:t> │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Comic Sans MS" panose="030F0702030302020204" pitchFamily="66" charset="0"/>
              </a:rPr>
              <a:t>	</a:t>
            </a:r>
            <a:r>
              <a:rPr lang="en-US" altLang="en-US" sz="1400" b="1">
                <a:latin typeface="Comic Sans MS" panose="030F0702030302020204" pitchFamily="66" charset="0"/>
              </a:rPr>
              <a:t>f.  [(4,68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-6</a:t>
            </a:r>
            <a:r>
              <a:rPr lang="en-US" altLang="en-US" sz="1400" b="1">
                <a:latin typeface="Comic Sans MS" panose="030F0702030302020204" pitchFamily="66" charset="0"/>
              </a:rPr>
              <a:t>) – (4,45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-5</a:t>
            </a:r>
            <a:r>
              <a:rPr lang="en-US" altLang="en-US" sz="1400" b="1">
                <a:latin typeface="Comic Sans MS" panose="030F0702030302020204" pitchFamily="66" charset="0"/>
              </a:rPr>
              <a:t>)] / (7,777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latin typeface="Comic Sans MS" panose="030F0702030302020204" pitchFamily="66" charset="0"/>
              </a:rPr>
              <a:t>) + 9,6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g.  [(4,81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-3</a:t>
            </a:r>
            <a:r>
              <a:rPr lang="en-US" altLang="en-US" sz="1400" b="1">
                <a:latin typeface="Comic Sans MS" panose="030F0702030302020204" pitchFamily="66" charset="0"/>
              </a:rPr>
              <a:t>) / [(6,9134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latin typeface="Comic Sans MS" panose="030F0702030302020204" pitchFamily="66" charset="0"/>
              </a:rPr>
              <a:t>) + 32,26]] – 6,7845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-6</a:t>
            </a:r>
          </a:p>
          <a:p>
            <a:pPr eaLnBrk="1" hangingPunct="1">
              <a:buFontTx/>
              <a:buNone/>
            </a:pPr>
            <a:r>
              <a:rPr lang="en-US" altLang="en-US" sz="1400" b="1" baseline="30000">
                <a:latin typeface="Comic Sans MS" panose="030F0702030302020204" pitchFamily="66" charset="0"/>
              </a:rPr>
              <a:t>	</a:t>
            </a:r>
            <a:r>
              <a:rPr lang="en-US" altLang="en-US" sz="1400" b="1">
                <a:latin typeface="Comic Sans MS" panose="030F0702030302020204" pitchFamily="66" charset="0"/>
              </a:rPr>
              <a:t>h.  [58,6 x (12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-6</a:t>
            </a:r>
            <a:r>
              <a:rPr lang="en-US" altLang="en-US" sz="1400" b="1">
                <a:latin typeface="Comic Sans MS" panose="030F0702030302020204" pitchFamily="66" charset="0"/>
              </a:rPr>
              <a:t>) – (208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-6</a:t>
            </a:r>
            <a:r>
              <a:rPr lang="en-US" altLang="en-US" sz="1400" b="1">
                <a:latin typeface="Comic Sans MS" panose="030F0702030302020204" pitchFamily="66" charset="0"/>
              </a:rPr>
              <a:t>) x 1.801] / (468,94 x 10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-6</a:t>
            </a:r>
            <a:r>
              <a:rPr lang="en-US" altLang="en-US" sz="1400" b="1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5607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229600" cy="685800"/>
          </a:xfrm>
          <a:noFill/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Albert" pitchFamily="2" charset="0"/>
              </a:rPr>
              <a:t>Latihan  </a:t>
            </a:r>
            <a:r>
              <a:rPr lang="en-US" altLang="en-US" sz="2000" b="1" smtClean="0">
                <a:solidFill>
                  <a:srgbClr val="969696"/>
                </a:solidFill>
              </a:rPr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B4A06A-E47F-4091-9FA8-486099DDA6A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6629" name="Line 2"/>
          <p:cNvSpPr>
            <a:spLocks noChangeShapeType="1"/>
          </p:cNvSpPr>
          <p:nvPr/>
        </p:nvSpPr>
        <p:spPr bwMode="auto">
          <a:xfrm>
            <a:off x="228600" y="6858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228600" y="1143000"/>
            <a:ext cx="8686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4. 	Gunakan perluasan deret Taylor orde ke-0 sampai orde ke-4 untuk menaksir nilai f(2) dari fungsi :  f(x) = e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-x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Gunakan titik basis perhitungan x = 1. Dan hitung kesalahan relatif untuk setiap langkah aproksimasi.</a:t>
            </a:r>
          </a:p>
          <a:p>
            <a:pPr eaLnBrk="1" hangingPunct="1">
              <a:buFontTx/>
              <a:buNone/>
            </a:pP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AutoNum type="arabicPeriod" startAt="5"/>
            </a:pPr>
            <a:r>
              <a:rPr lang="en-US" altLang="en-US" sz="1400" b="1">
                <a:latin typeface="Comic Sans MS" panose="030F0702030302020204" pitchFamily="66" charset="0"/>
              </a:rPr>
              <a:t>Gunakan perluasan deret Taylor orde ke-0 sampai orde ke-3 untuk menaksir nilai f(3) dari fungsi :  f(x) = 25x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latin typeface="Comic Sans MS" panose="030F0702030302020204" pitchFamily="66" charset="0"/>
              </a:rPr>
              <a:t> – 6x</a:t>
            </a:r>
            <a:r>
              <a:rPr lang="en-US" altLang="en-US" sz="1400" b="1" baseline="30000"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latin typeface="Comic Sans MS" panose="030F0702030302020204" pitchFamily="66" charset="0"/>
              </a:rPr>
              <a:t> + 7x – 88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Gunakan titik basis perhitungan x = 2. Dan hitung kesalahan relatif untuk setiap langkah aproksimasi.</a:t>
            </a:r>
          </a:p>
          <a:p>
            <a:pPr eaLnBrk="1" hangingPunct="1">
              <a:buFontTx/>
              <a:buNone/>
            </a:pPr>
            <a:endParaRPr lang="en-US" altLang="en-US" sz="1400" b="1">
              <a:latin typeface="Comic Sans MS" panose="030F0702030302020204" pitchFamily="66" charset="0"/>
            </a:endParaRPr>
          </a:p>
          <a:p>
            <a:pPr eaLnBrk="1" hangingPunct="1">
              <a:buFontTx/>
              <a:buAutoNum type="arabicPeriod" startAt="6"/>
            </a:pPr>
            <a:r>
              <a:rPr lang="en-US" altLang="en-US" sz="1400" b="1">
                <a:latin typeface="Comic Sans MS" panose="030F0702030302020204" pitchFamily="66" charset="0"/>
              </a:rPr>
              <a:t>Gunakan perluasan deret Taylor orde ke-0 sampai orde ke-4 untuk menaksir nilai f(4) dari fungsi :  f(x) = ln x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Gunakan titik basis perhitungan x = 2. Dan hitung kesalahan relatif untuk setiap langkah aproksimasi.</a:t>
            </a:r>
          </a:p>
        </p:txBody>
      </p:sp>
      <p:sp>
        <p:nvSpPr>
          <p:cNvPr id="26631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229600" cy="685800"/>
          </a:xfrm>
          <a:noFill/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Albert" pitchFamily="2" charset="0"/>
              </a:rPr>
              <a:t>Latihan  </a:t>
            </a:r>
            <a:r>
              <a:rPr lang="en-US" altLang="en-US" sz="2000" b="1" smtClean="0">
                <a:solidFill>
                  <a:srgbClr val="969696"/>
                </a:solidFill>
              </a:rPr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57E7A2-CF99-4999-8B6C-5A3E0BF2532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792163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Apa Itu Komputasi Numerik?</a:t>
            </a:r>
            <a:r>
              <a:rPr lang="en-US" altLang="en-US" sz="2000" b="1" smtClean="0">
                <a:solidFill>
                  <a:schemeClr val="tx1"/>
                </a:solidFill>
                <a:latin typeface="Albert" pitchFamily="2" charset="0"/>
              </a:rPr>
              <a:t>  </a:t>
            </a:r>
            <a:r>
              <a:rPr lang="en-US" altLang="en-US" sz="2000" b="1" smtClean="0">
                <a:solidFill>
                  <a:srgbClr val="969696"/>
                </a:solidFill>
                <a:latin typeface="Arial Unicode MS" panose="020B0604020202020204" pitchFamily="34" charset="-128"/>
              </a:rPr>
              <a:t>(1)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Model Matematis banyak digunakan untuk memformulasikan permasalahan-permasalahan riil.</a:t>
            </a:r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685800" y="2895600"/>
            <a:ext cx="792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solidFill>
                  <a:srgbClr val="00CC00"/>
                </a:solidFill>
                <a:latin typeface="Comic Sans MS" panose="030F0702030302020204" pitchFamily="66" charset="0"/>
              </a:rPr>
              <a:t>Terdapat banyak pilihan Model Matematis, diantaranya: Automata, Sistem Persamaan Linier, Sistem Persamaan Non-Linier, dsb.</a:t>
            </a: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762000" y="4724400"/>
            <a:ext cx="7924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solidFill>
                  <a:srgbClr val="800080"/>
                </a:solidFill>
                <a:latin typeface="Comic Sans MS" panose="030F0702030302020204" pitchFamily="66" charset="0"/>
              </a:rPr>
              <a:t>Selain lebih fleksibel, model seringkali digunakan untuk meminimumkan resiko.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749D92-0E2C-40A7-94AA-5206AAE808B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792163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Apa Itu Komputasi Numerik?</a:t>
            </a:r>
            <a:r>
              <a:rPr lang="en-US" altLang="en-US" sz="2000" b="1" smtClean="0">
                <a:solidFill>
                  <a:srgbClr val="000099"/>
                </a:solidFill>
                <a:latin typeface="Albert" pitchFamily="2" charset="0"/>
              </a:rPr>
              <a:t>  </a:t>
            </a:r>
            <a:r>
              <a:rPr lang="en-US" altLang="en-US" sz="2000" b="1" smtClean="0">
                <a:solidFill>
                  <a:srgbClr val="969696"/>
                </a:solidFill>
                <a:latin typeface="Arial Unicode MS" panose="020B0604020202020204" pitchFamily="34" charset="-128"/>
              </a:rPr>
              <a:t>(2)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590800"/>
            <a:ext cx="7924800" cy="1219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Sistem Persamaan Non-Linier berukuran besar adalah contoh model yang biasanya tidak dapat (sulit) diselesaikan secara analitis. </a:t>
            </a:r>
          </a:p>
        </p:txBody>
      </p:sp>
      <p:sp>
        <p:nvSpPr>
          <p:cNvPr id="7175" name="Line 4"/>
          <p:cNvSpPr>
            <a:spLocks noChangeShapeType="1"/>
          </p:cNvSpPr>
          <p:nvPr/>
        </p:nvSpPr>
        <p:spPr bwMode="auto">
          <a:xfrm>
            <a:off x="304800" y="838200"/>
            <a:ext cx="85344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609600" y="4267200"/>
            <a:ext cx="7924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solidFill>
                  <a:srgbClr val="800080"/>
                </a:solidFill>
                <a:latin typeface="Comic Sans MS" panose="030F0702030302020204" pitchFamily="66" charset="0"/>
              </a:rPr>
              <a:t>Model yang demikian hanya dapat diselesaikan melalui pendekatan yang melibatkan banyak operasi aritmatis &amp; perhitungan</a:t>
            </a:r>
            <a:r>
              <a:rPr lang="en-US" altLang="en-US" sz="2400" b="1" baseline="30000">
                <a:solidFill>
                  <a:srgbClr val="80008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 b="1">
                <a:solidFill>
                  <a:srgbClr val="800080"/>
                </a:solidFill>
                <a:latin typeface="Comic Sans MS" panose="030F0702030302020204" pitchFamily="66" charset="0"/>
              </a:rPr>
              <a:t> iteratif.</a:t>
            </a:r>
          </a:p>
          <a:p>
            <a:pPr algn="ctr" eaLnBrk="1" hangingPunct="1">
              <a:buFontTx/>
              <a:buNone/>
            </a:pPr>
            <a:r>
              <a:rPr lang="en-US" altLang="en-US" sz="2400" b="1">
                <a:solidFill>
                  <a:srgbClr val="800080"/>
                </a:solidFill>
                <a:latin typeface="Comic Sans MS" panose="030F0702030302020204" pitchFamily="66" charset="0"/>
              </a:rPr>
              <a:t>Teknik/cara inilah yang disebut </a:t>
            </a:r>
            <a:r>
              <a:rPr lang="en-US" altLang="en-US" sz="2400" b="1" u="sng">
                <a:solidFill>
                  <a:srgbClr val="800080"/>
                </a:solidFill>
                <a:latin typeface="Comic Sans MS" panose="030F0702030302020204" pitchFamily="66" charset="0"/>
              </a:rPr>
              <a:t>Komputasi Numerik</a:t>
            </a:r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304800" y="12954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solidFill>
                  <a:srgbClr val="000099"/>
                </a:solidFill>
                <a:latin typeface="Comic Sans MS" panose="030F0702030302020204" pitchFamily="66" charset="0"/>
              </a:rPr>
              <a:t>Ada model yang dapat diselesaikan secara analitis (bisa menghasilkan solusi eksak), ada pula yang tidak.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5DD2B4-8710-4257-A134-32097742653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92163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solidFill>
                  <a:schemeClr val="tx1"/>
                </a:solidFill>
                <a:latin typeface="Albert" pitchFamily="2" charset="0"/>
              </a:rPr>
              <a:t>Apa Itu Komputasi Numerik?</a:t>
            </a:r>
            <a:r>
              <a:rPr lang="en-US" altLang="en-US" sz="2000" b="1" smtClean="0">
                <a:solidFill>
                  <a:srgbClr val="000099"/>
                </a:solidFill>
                <a:latin typeface="Albert" pitchFamily="2" charset="0"/>
              </a:rPr>
              <a:t>  </a:t>
            </a:r>
            <a:r>
              <a:rPr lang="en-US" altLang="en-US" sz="2000" b="1" smtClean="0">
                <a:solidFill>
                  <a:srgbClr val="969696"/>
                </a:solidFill>
                <a:latin typeface="Arial Unicode MS" panose="020B0604020202020204" pitchFamily="34" charset="-128"/>
              </a:rPr>
              <a:t>(3)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733800"/>
            <a:ext cx="8382000" cy="1295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Permasalahan di atas adalah contoh sebuah persoalan yang dapat diselesaikan melalui 2 pendekatan :</a:t>
            </a:r>
          </a:p>
          <a:p>
            <a:pPr marL="0" indent="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 Analitis</a:t>
            </a:r>
          </a:p>
          <a:p>
            <a:pPr marL="0" indent="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  Numeris</a:t>
            </a:r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>
            <a:off x="304800" y="838200"/>
            <a:ext cx="85344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228600" y="53340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 i="1">
                <a:solidFill>
                  <a:srgbClr val="800080"/>
                </a:solidFill>
                <a:latin typeface="Comic Sans MS" panose="030F0702030302020204" pitchFamily="66" charset="0"/>
              </a:rPr>
              <a:t>Now let’s see each approaches playing their roles!</a:t>
            </a:r>
            <a:endParaRPr lang="en-US" altLang="en-US" sz="2400" b="1" i="1" u="sng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304800" y="1676400"/>
            <a:ext cx="8610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mic Sans MS" panose="030F0702030302020204" pitchFamily="66" charset="0"/>
              </a:rPr>
              <a:t>Seorang penerjun yang memiliki bobot 68.100 gr meloncat dari sebuah pesawat terbang. Jika diketahui koefisien tahanan udara c adalah 12.500 gr/dt dan konstanta gravitasi sebesar 980 cm/dt</a:t>
            </a:r>
            <a:r>
              <a:rPr lang="en-US" altLang="en-US" sz="2000" b="1" baseline="3000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000" b="1">
                <a:solidFill>
                  <a:srgbClr val="000099"/>
                </a:solidFill>
                <a:latin typeface="Comic Sans MS" panose="030F0702030302020204" pitchFamily="66" charset="0"/>
              </a:rPr>
              <a:t>. Hitung kecepatan penerjunan tepat sebelum penerjun membuka payungnya.</a:t>
            </a:r>
          </a:p>
        </p:txBody>
      </p:sp>
      <p:sp>
        <p:nvSpPr>
          <p:cNvPr id="8202" name="Rectangle 5"/>
          <p:cNvSpPr>
            <a:spLocks noChangeArrowheads="1"/>
          </p:cNvSpPr>
          <p:nvPr/>
        </p:nvSpPr>
        <p:spPr bwMode="auto">
          <a:xfrm>
            <a:off x="381000" y="11430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Comic Sans MS" panose="030F0702030302020204" pitchFamily="66" charset="0"/>
              </a:rPr>
              <a:t>Ilustrasi:</a:t>
            </a:r>
            <a:endParaRPr lang="en-US" altLang="en-US" sz="2400" b="1" u="sng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754845-DD43-4D25-B5CE-D6DB52169D6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229600" cy="487363"/>
          </a:xfrm>
        </p:spPr>
        <p:txBody>
          <a:bodyPr/>
          <a:lstStyle/>
          <a:p>
            <a:pPr algn="l" eaLnBrk="1" hangingPunct="1"/>
            <a:r>
              <a:rPr lang="en-US" altLang="en-US" sz="4000" b="1" smtClean="0">
                <a:solidFill>
                  <a:schemeClr val="tx1"/>
                </a:solidFill>
                <a:latin typeface="Albert" pitchFamily="2" charset="0"/>
              </a:rPr>
              <a:t>Apa Itu Komputasi Numerik?</a:t>
            </a:r>
            <a:r>
              <a:rPr lang="en-US" altLang="en-US" sz="1800" b="1" smtClean="0">
                <a:solidFill>
                  <a:srgbClr val="000099"/>
                </a:solidFill>
                <a:latin typeface="Albert" pitchFamily="2" charset="0"/>
              </a:rPr>
              <a:t>  </a:t>
            </a:r>
            <a:r>
              <a:rPr lang="en-US" altLang="en-US" sz="1800" b="1" smtClean="0">
                <a:solidFill>
                  <a:srgbClr val="969696"/>
                </a:solidFill>
                <a:latin typeface="Arial Unicode MS" panose="020B0604020202020204" pitchFamily="34" charset="-128"/>
              </a:rPr>
              <a:t>(4)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2133600" cy="9144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Jika   F = m.a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Dan   a  = dv/dt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rgbClr val="000099"/>
                </a:solidFill>
                <a:latin typeface="Comic Sans MS" panose="030F0702030302020204" pitchFamily="66" charset="0"/>
              </a:rPr>
              <a:t>Maka  F = m dv/dt</a:t>
            </a:r>
          </a:p>
        </p:txBody>
      </p:sp>
      <p:graphicFrame>
        <p:nvGraphicFramePr>
          <p:cNvPr id="18501" name="Group 69"/>
          <p:cNvGraphicFramePr>
            <a:graphicFrameLocks noGrp="1"/>
          </p:cNvGraphicFramePr>
          <p:nvPr>
            <p:ph sz="quarter" idx="2"/>
          </p:nvPr>
        </p:nvGraphicFramePr>
        <p:xfrm>
          <a:off x="6400800" y="2624138"/>
          <a:ext cx="1905000" cy="3017837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t, det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v, cm/det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1.640,5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2.776,9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3.564,2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4.109,5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4.487,3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4.749,0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5.339,0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255" name="Line 4"/>
          <p:cNvSpPr>
            <a:spLocks noChangeShapeType="1"/>
          </p:cNvSpPr>
          <p:nvPr/>
        </p:nvSpPr>
        <p:spPr bwMode="auto">
          <a:xfrm>
            <a:off x="304800" y="762000"/>
            <a:ext cx="85344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6" name="Rectangle 5"/>
          <p:cNvSpPr>
            <a:spLocks noChangeArrowheads="1"/>
          </p:cNvSpPr>
          <p:nvPr/>
        </p:nvSpPr>
        <p:spPr bwMode="auto">
          <a:xfrm>
            <a:off x="381000" y="10668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Comic Sans MS" panose="030F0702030302020204" pitchFamily="66" charset="0"/>
              </a:rPr>
              <a:t>Pendekatan Analitis</a:t>
            </a:r>
          </a:p>
        </p:txBody>
      </p:sp>
      <p:sp>
        <p:nvSpPr>
          <p:cNvPr id="9257" name="Rectangle 7"/>
          <p:cNvSpPr>
            <a:spLocks noChangeArrowheads="1"/>
          </p:cNvSpPr>
          <p:nvPr/>
        </p:nvSpPr>
        <p:spPr bwMode="auto">
          <a:xfrm>
            <a:off x="2819400" y="1676400"/>
            <a:ext cx="2895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Jika   F  = F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D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+ F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U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Dan    F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D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= m.g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Dan    F</a:t>
            </a:r>
            <a:r>
              <a:rPr lang="en-US" altLang="en-US" sz="16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U</a:t>
            </a: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 = -c.v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Maka  m dv/dt = mg – cv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6600"/>
                </a:solidFill>
                <a:latin typeface="Comic Sans MS" panose="030F0702030302020204" pitchFamily="66" charset="0"/>
              </a:rPr>
              <a:t>Atau   dv/dt = g – (c/m).v</a:t>
            </a:r>
          </a:p>
        </p:txBody>
      </p:sp>
      <p:sp>
        <p:nvSpPr>
          <p:cNvPr id="9258" name="Rectangle 10"/>
          <p:cNvSpPr>
            <a:spLocks noChangeArrowheads="1"/>
          </p:cNvSpPr>
          <p:nvPr/>
        </p:nvSpPr>
        <p:spPr bwMode="auto">
          <a:xfrm>
            <a:off x="5867400" y="1371600"/>
            <a:ext cx="312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>
              <a:solidFill>
                <a:srgbClr val="80008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V(t) = gm/c . [1 – e</a:t>
            </a:r>
            <a:r>
              <a:rPr lang="en-US" altLang="en-US" sz="1800" b="1" baseline="30000">
                <a:solidFill>
                  <a:srgbClr val="800080"/>
                </a:solidFill>
                <a:latin typeface="Comic Sans MS" panose="030F0702030302020204" pitchFamily="66" charset="0"/>
              </a:rPr>
              <a:t>-(c/m)t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]</a:t>
            </a:r>
          </a:p>
        </p:txBody>
      </p:sp>
      <p:graphicFrame>
        <p:nvGraphicFramePr>
          <p:cNvPr id="9259" name="Object 6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62000" y="3063875"/>
          <a:ext cx="495300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Chart" r:id="rId3" imgW="3638550" imgH="2371725" progId="Excel.Chart.8">
                  <p:embed/>
                </p:oleObj>
              </mc:Choice>
              <mc:Fallback>
                <p:oleObj name="Chart" r:id="rId3" imgW="3638550" imgH="2371725" progId="Excel.Chart.8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63875"/>
                        <a:ext cx="495300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FF34FE-7522-4031-BE33-631ABCB7B5A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609600"/>
          </a:xfrm>
        </p:spPr>
        <p:txBody>
          <a:bodyPr/>
          <a:lstStyle/>
          <a:p>
            <a:pPr algn="l" eaLnBrk="1" hangingPunct="1"/>
            <a:r>
              <a:rPr lang="en-US" altLang="en-US" sz="4000" b="1" smtClean="0">
                <a:solidFill>
                  <a:schemeClr val="tx1"/>
                </a:solidFill>
                <a:latin typeface="Albert" pitchFamily="2" charset="0"/>
              </a:rPr>
              <a:t>Apa Itu Komputasi Numerik?</a:t>
            </a:r>
            <a:r>
              <a:rPr lang="en-US" altLang="en-US" sz="1800" b="1" smtClean="0">
                <a:solidFill>
                  <a:srgbClr val="000099"/>
                </a:solidFill>
                <a:latin typeface="Albert" pitchFamily="2" charset="0"/>
              </a:rPr>
              <a:t>  </a:t>
            </a:r>
            <a:r>
              <a:rPr lang="en-US" altLang="en-US" sz="1800" b="1" smtClean="0">
                <a:solidFill>
                  <a:srgbClr val="969696"/>
                </a:solidFill>
                <a:latin typeface="Arial Unicode MS" panose="020B0604020202020204" pitchFamily="34" charset="-128"/>
              </a:rPr>
              <a:t>(5)</a:t>
            </a:r>
          </a:p>
        </p:txBody>
      </p:sp>
      <p:sp>
        <p:nvSpPr>
          <p:cNvPr id="10246" name="Line 36"/>
          <p:cNvSpPr>
            <a:spLocks noChangeShapeType="1"/>
          </p:cNvSpPr>
          <p:nvPr/>
        </p:nvSpPr>
        <p:spPr bwMode="auto">
          <a:xfrm>
            <a:off x="304800" y="685800"/>
            <a:ext cx="85344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47" name="Object 4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52600" y="1035050"/>
          <a:ext cx="6019800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Chart" r:id="rId3" imgW="3638550" imgH="2371725" progId="Excel.Chart.8">
                  <p:embed/>
                </p:oleObj>
              </mc:Choice>
              <mc:Fallback>
                <p:oleObj name="Chart" r:id="rId3" imgW="3638550" imgH="2371725" progId="Excel.Chart.8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035050"/>
                        <a:ext cx="6019800" cy="391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Line 43"/>
          <p:cNvSpPr>
            <a:spLocks noChangeShapeType="1"/>
          </p:cNvSpPr>
          <p:nvPr/>
        </p:nvSpPr>
        <p:spPr bwMode="auto">
          <a:xfrm flipV="1">
            <a:off x="2895600" y="1066800"/>
            <a:ext cx="4953000" cy="32004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44"/>
          <p:cNvSpPr>
            <a:spLocks noChangeShapeType="1"/>
          </p:cNvSpPr>
          <p:nvPr/>
        </p:nvSpPr>
        <p:spPr bwMode="auto">
          <a:xfrm flipV="1">
            <a:off x="2895600" y="990600"/>
            <a:ext cx="2438400" cy="32766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45"/>
          <p:cNvSpPr>
            <a:spLocks noChangeShapeType="1"/>
          </p:cNvSpPr>
          <p:nvPr/>
        </p:nvSpPr>
        <p:spPr bwMode="auto">
          <a:xfrm flipV="1">
            <a:off x="1828800" y="1600200"/>
            <a:ext cx="5257800" cy="0"/>
          </a:xfrm>
          <a:prstGeom prst="line">
            <a:avLst/>
          </a:prstGeom>
          <a:noFill/>
          <a:ln w="38100">
            <a:solidFill>
              <a:srgbClr val="0000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46"/>
          <p:cNvSpPr>
            <a:spLocks noChangeShapeType="1"/>
          </p:cNvSpPr>
          <p:nvPr/>
        </p:nvSpPr>
        <p:spPr bwMode="auto">
          <a:xfrm flipV="1">
            <a:off x="7086600" y="1600200"/>
            <a:ext cx="0" cy="3276600"/>
          </a:xfrm>
          <a:prstGeom prst="line">
            <a:avLst/>
          </a:prstGeom>
          <a:noFill/>
          <a:ln w="38100">
            <a:solidFill>
              <a:srgbClr val="0000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AutoShape 47"/>
          <p:cNvSpPr>
            <a:spLocks noChangeArrowheads="1"/>
          </p:cNvSpPr>
          <p:nvPr/>
        </p:nvSpPr>
        <p:spPr bwMode="auto">
          <a:xfrm>
            <a:off x="2819400" y="4191000"/>
            <a:ext cx="152400" cy="1524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53" name="AutoShape 48"/>
          <p:cNvSpPr>
            <a:spLocks noChangeArrowheads="1"/>
          </p:cNvSpPr>
          <p:nvPr/>
        </p:nvSpPr>
        <p:spPr bwMode="auto">
          <a:xfrm>
            <a:off x="7010400" y="1524000"/>
            <a:ext cx="152400" cy="15240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54" name="Line 49"/>
          <p:cNvSpPr>
            <a:spLocks noChangeShapeType="1"/>
          </p:cNvSpPr>
          <p:nvPr/>
        </p:nvSpPr>
        <p:spPr bwMode="auto">
          <a:xfrm flipV="1">
            <a:off x="1828800" y="4267200"/>
            <a:ext cx="1143000" cy="0"/>
          </a:xfrm>
          <a:prstGeom prst="line">
            <a:avLst/>
          </a:prstGeom>
          <a:noFill/>
          <a:ln w="38100">
            <a:solidFill>
              <a:srgbClr val="0000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AutoShape 50"/>
          <p:cNvSpPr>
            <a:spLocks noChangeArrowheads="1"/>
          </p:cNvSpPr>
          <p:nvPr/>
        </p:nvSpPr>
        <p:spPr bwMode="auto">
          <a:xfrm>
            <a:off x="2438400" y="1752600"/>
            <a:ext cx="1447800" cy="685800"/>
          </a:xfrm>
          <a:prstGeom prst="wedgeRoundRectCallout">
            <a:avLst>
              <a:gd name="adj1" fmla="val 55153"/>
              <a:gd name="adj2" fmla="val 8935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Kemiringan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sebenarnya</a:t>
            </a:r>
          </a:p>
        </p:txBody>
      </p:sp>
      <p:sp>
        <p:nvSpPr>
          <p:cNvPr id="10256" name="AutoShape 51"/>
          <p:cNvSpPr>
            <a:spLocks noChangeArrowheads="1"/>
          </p:cNvSpPr>
          <p:nvPr/>
        </p:nvSpPr>
        <p:spPr bwMode="auto">
          <a:xfrm>
            <a:off x="5410200" y="3200400"/>
            <a:ext cx="1524000" cy="685800"/>
          </a:xfrm>
          <a:prstGeom prst="wedgeRoundRectCallout">
            <a:avLst>
              <a:gd name="adj1" fmla="val -48227"/>
              <a:gd name="adj2" fmla="val -123148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Kemiringan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aproksimasi</a:t>
            </a:r>
          </a:p>
        </p:txBody>
      </p:sp>
      <p:sp>
        <p:nvSpPr>
          <p:cNvPr id="10257" name="AutoShape 52"/>
          <p:cNvSpPr>
            <a:spLocks/>
          </p:cNvSpPr>
          <p:nvPr/>
        </p:nvSpPr>
        <p:spPr bwMode="auto">
          <a:xfrm>
            <a:off x="762000" y="16002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58" name="Text Box 53"/>
          <p:cNvSpPr txBox="1">
            <a:spLocks noChangeArrowheads="1"/>
          </p:cNvSpPr>
          <p:nvPr/>
        </p:nvSpPr>
        <p:spPr bwMode="auto">
          <a:xfrm>
            <a:off x="304800" y="2743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dv</a:t>
            </a:r>
          </a:p>
        </p:txBody>
      </p:sp>
      <p:sp>
        <p:nvSpPr>
          <p:cNvPr id="10259" name="Line 54"/>
          <p:cNvSpPr>
            <a:spLocks noChangeShapeType="1"/>
          </p:cNvSpPr>
          <p:nvPr/>
        </p:nvSpPr>
        <p:spPr bwMode="auto">
          <a:xfrm flipV="1">
            <a:off x="2895600" y="4267200"/>
            <a:ext cx="0" cy="609600"/>
          </a:xfrm>
          <a:prstGeom prst="line">
            <a:avLst/>
          </a:prstGeom>
          <a:noFill/>
          <a:ln w="38100">
            <a:solidFill>
              <a:srgbClr val="0000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AutoShape 56"/>
          <p:cNvSpPr>
            <a:spLocks/>
          </p:cNvSpPr>
          <p:nvPr/>
        </p:nvSpPr>
        <p:spPr bwMode="auto">
          <a:xfrm rot="5400000">
            <a:off x="4838700" y="3390900"/>
            <a:ext cx="304800" cy="4191000"/>
          </a:xfrm>
          <a:prstGeom prst="rightBrace">
            <a:avLst>
              <a:gd name="adj1" fmla="val 11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61" name="Text Box 57"/>
          <p:cNvSpPr txBox="1">
            <a:spLocks noChangeArrowheads="1"/>
          </p:cNvSpPr>
          <p:nvPr/>
        </p:nvSpPr>
        <p:spPr bwMode="auto">
          <a:xfrm>
            <a:off x="4800600" y="5638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dt</a:t>
            </a:r>
          </a:p>
        </p:txBody>
      </p:sp>
      <p:sp>
        <p:nvSpPr>
          <p:cNvPr id="10262" name="Text Box 58"/>
          <p:cNvSpPr txBox="1">
            <a:spLocks noChangeArrowheads="1"/>
          </p:cNvSpPr>
          <p:nvPr/>
        </p:nvSpPr>
        <p:spPr bwMode="auto">
          <a:xfrm>
            <a:off x="2743200" y="48910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</a:t>
            </a:r>
            <a:r>
              <a:rPr lang="en-US" altLang="en-US" sz="1800" b="1" baseline="-25000"/>
              <a:t>i</a:t>
            </a:r>
          </a:p>
        </p:txBody>
      </p:sp>
      <p:sp>
        <p:nvSpPr>
          <p:cNvPr id="10263" name="Text Box 59"/>
          <p:cNvSpPr txBox="1">
            <a:spLocks noChangeArrowheads="1"/>
          </p:cNvSpPr>
          <p:nvPr/>
        </p:nvSpPr>
        <p:spPr bwMode="auto">
          <a:xfrm>
            <a:off x="6858000" y="48768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t</a:t>
            </a:r>
            <a:r>
              <a:rPr lang="en-US" altLang="en-US" sz="1800" b="1" baseline="-25000"/>
              <a:t>i+1</a:t>
            </a:r>
          </a:p>
        </p:txBody>
      </p:sp>
      <p:sp>
        <p:nvSpPr>
          <p:cNvPr id="10264" name="Text Box 60"/>
          <p:cNvSpPr txBox="1">
            <a:spLocks noChangeArrowheads="1"/>
          </p:cNvSpPr>
          <p:nvPr/>
        </p:nvSpPr>
        <p:spPr bwMode="auto">
          <a:xfrm>
            <a:off x="1066800" y="13858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v(t</a:t>
            </a:r>
            <a:r>
              <a:rPr lang="en-US" altLang="en-US" sz="1800" b="1" baseline="-25000"/>
              <a:t>i+1</a:t>
            </a:r>
            <a:r>
              <a:rPr lang="en-US" altLang="en-US" sz="1800" b="1"/>
              <a:t>)</a:t>
            </a:r>
          </a:p>
        </p:txBody>
      </p:sp>
      <p:sp>
        <p:nvSpPr>
          <p:cNvPr id="10265" name="Text Box 61"/>
          <p:cNvSpPr txBox="1">
            <a:spLocks noChangeArrowheads="1"/>
          </p:cNvSpPr>
          <p:nvPr/>
        </p:nvSpPr>
        <p:spPr bwMode="auto">
          <a:xfrm>
            <a:off x="1219200" y="40528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v(t</a:t>
            </a:r>
            <a:r>
              <a:rPr lang="en-US" altLang="en-US" sz="1800" b="1" baseline="-25000"/>
              <a:t>i</a:t>
            </a:r>
            <a:r>
              <a:rPr lang="en-US" altLang="en-US" sz="1800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8EB152-CB6A-4ABF-8E72-BD9D577D80C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609600"/>
          </a:xfrm>
        </p:spPr>
        <p:txBody>
          <a:bodyPr/>
          <a:lstStyle/>
          <a:p>
            <a:pPr algn="l" eaLnBrk="1" hangingPunct="1"/>
            <a:r>
              <a:rPr lang="en-US" altLang="en-US" sz="4000" b="1" smtClean="0">
                <a:solidFill>
                  <a:schemeClr val="tx1"/>
                </a:solidFill>
                <a:latin typeface="Albert" pitchFamily="2" charset="0"/>
              </a:rPr>
              <a:t>Apa Itu Komputasi Numerik?</a:t>
            </a:r>
            <a:r>
              <a:rPr lang="en-US" altLang="en-US" sz="1800" b="1" smtClean="0">
                <a:solidFill>
                  <a:srgbClr val="000099"/>
                </a:solidFill>
                <a:latin typeface="Albert" pitchFamily="2" charset="0"/>
              </a:rPr>
              <a:t>  </a:t>
            </a:r>
            <a:r>
              <a:rPr lang="en-US" altLang="en-US" sz="1800" b="1" smtClean="0">
                <a:solidFill>
                  <a:srgbClr val="969696"/>
                </a:solidFill>
                <a:latin typeface="Arial Unicode MS" panose="020B0604020202020204" pitchFamily="34" charset="-128"/>
              </a:rPr>
              <a:t>(6)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19400" y="990600"/>
            <a:ext cx="5715000" cy="1600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Jika</a:t>
            </a:r>
            <a:r>
              <a:rPr lang="en-US" altLang="en-US" sz="1600" b="1" smtClean="0">
                <a:solidFill>
                  <a:srgbClr val="00CC00"/>
                </a:solidFill>
                <a:latin typeface="Comic Sans MS" panose="030F0702030302020204" pitchFamily="66" charset="0"/>
              </a:rPr>
              <a:t>    </a:t>
            </a:r>
            <a:r>
              <a:rPr lang="en-US" altLang="en-US" sz="16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dv/dt  =  [ v(t</a:t>
            </a:r>
            <a:r>
              <a:rPr lang="en-US" altLang="en-US" sz="16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) – v(t</a:t>
            </a:r>
            <a:r>
              <a:rPr lang="en-US" altLang="en-US" sz="16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) ] / (t</a:t>
            </a:r>
            <a:r>
              <a:rPr lang="en-US" altLang="en-US" sz="16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– t</a:t>
            </a:r>
            <a:r>
              <a:rPr lang="en-US" altLang="en-US" sz="16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1600" b="1" smtClean="0">
              <a:solidFill>
                <a:srgbClr val="800080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Maka </a:t>
            </a:r>
            <a:r>
              <a:rPr lang="en-US" altLang="en-US" sz="1600" b="1" smtClean="0">
                <a:solidFill>
                  <a:srgbClr val="00CC00"/>
                </a:solidFill>
                <a:latin typeface="Comic Sans MS" panose="030F0702030302020204" pitchFamily="66" charset="0"/>
              </a:rPr>
              <a:t>  </a:t>
            </a:r>
            <a:r>
              <a:rPr lang="en-US" altLang="en-US" sz="16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[ v(t</a:t>
            </a:r>
            <a:r>
              <a:rPr lang="en-US" altLang="en-US" sz="16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) – v(t</a:t>
            </a:r>
            <a:r>
              <a:rPr lang="en-US" altLang="en-US" sz="16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) ] / (t</a:t>
            </a:r>
            <a:r>
              <a:rPr lang="en-US" altLang="en-US" sz="16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– t</a:t>
            </a:r>
            <a:r>
              <a:rPr lang="en-US" altLang="en-US" sz="16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)  = g – (c/m).v(t</a:t>
            </a:r>
            <a:r>
              <a:rPr lang="en-US" altLang="en-US" sz="16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1600" b="1" smtClean="0">
              <a:solidFill>
                <a:srgbClr val="800080"/>
              </a:solidFill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atau</a:t>
            </a:r>
            <a:r>
              <a:rPr lang="en-US" altLang="en-US" sz="1600" b="1" smtClean="0">
                <a:solidFill>
                  <a:srgbClr val="00CC00"/>
                </a:solidFill>
                <a:latin typeface="Comic Sans MS" panose="030F0702030302020204" pitchFamily="66" charset="0"/>
              </a:rPr>
              <a:t>    </a:t>
            </a:r>
            <a:r>
              <a:rPr lang="en-US" altLang="en-US" sz="16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v(t</a:t>
            </a:r>
            <a:r>
              <a:rPr lang="en-US" altLang="en-US" sz="16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)  =  V(t</a:t>
            </a:r>
            <a:r>
              <a:rPr lang="en-US" altLang="en-US" sz="16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) + [ g – (c/m).v(t</a:t>
            </a:r>
            <a:r>
              <a:rPr lang="en-US" altLang="en-US" sz="16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) ] . (t</a:t>
            </a:r>
            <a:r>
              <a:rPr lang="en-US" altLang="en-US" sz="16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i+1</a:t>
            </a:r>
            <a:r>
              <a:rPr lang="en-US" altLang="en-US" sz="16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 – t</a:t>
            </a:r>
            <a:r>
              <a:rPr lang="en-US" altLang="en-US" sz="1600" b="1" baseline="-25000" smtClean="0">
                <a:solidFill>
                  <a:srgbClr val="80008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1600" b="1" smtClean="0">
                <a:solidFill>
                  <a:srgbClr val="800080"/>
                </a:solidFill>
                <a:latin typeface="Comic Sans MS" panose="030F0702030302020204" pitchFamily="66" charset="0"/>
              </a:rPr>
              <a:t>)</a:t>
            </a:r>
            <a:endParaRPr lang="en-US" altLang="en-US" sz="800" b="1" smtClean="0">
              <a:solidFill>
                <a:srgbClr val="80008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3595" name="Group 43"/>
          <p:cNvGraphicFramePr>
            <a:graphicFrameLocks noGrp="1"/>
          </p:cNvGraphicFramePr>
          <p:nvPr>
            <p:ph sz="quarter" idx="2"/>
          </p:nvPr>
        </p:nvGraphicFramePr>
        <p:xfrm>
          <a:off x="533400" y="2700338"/>
          <a:ext cx="1905000" cy="3017837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t, det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v, cm/det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1.960,0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3.200,5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3.985,6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4.482,5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4.796,9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4.995,9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∞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5.339,0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303" name="Line 36"/>
          <p:cNvSpPr>
            <a:spLocks noChangeShapeType="1"/>
          </p:cNvSpPr>
          <p:nvPr/>
        </p:nvSpPr>
        <p:spPr bwMode="auto">
          <a:xfrm>
            <a:off x="304800" y="685800"/>
            <a:ext cx="85344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4" name="Rectangle 37"/>
          <p:cNvSpPr>
            <a:spLocks noChangeArrowheads="1"/>
          </p:cNvSpPr>
          <p:nvPr/>
        </p:nvSpPr>
        <p:spPr bwMode="auto">
          <a:xfrm>
            <a:off x="228600" y="990600"/>
            <a:ext cx="190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Comic Sans MS" panose="030F0702030302020204" pitchFamily="66" charset="0"/>
              </a:rPr>
              <a:t>Pendekatan 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Comic Sans MS" panose="030F0702030302020204" pitchFamily="66" charset="0"/>
              </a:rPr>
              <a:t>Numeris</a:t>
            </a:r>
          </a:p>
        </p:txBody>
      </p:sp>
      <p:graphicFrame>
        <p:nvGraphicFramePr>
          <p:cNvPr id="11305" name="Object 7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48000" y="2438400"/>
          <a:ext cx="5562600" cy="36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Chart" r:id="rId3" imgW="3638550" imgH="2371725" progId="Excel.Chart.8">
                  <p:embed/>
                </p:oleObj>
              </mc:Choice>
              <mc:Fallback>
                <p:oleObj name="Chart" r:id="rId3" imgW="3638550" imgH="2371725" progId="Excel.Chart.8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438400"/>
                        <a:ext cx="5562600" cy="362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6" name="AutoShape 77"/>
          <p:cNvSpPr>
            <a:spLocks noChangeArrowheads="1"/>
          </p:cNvSpPr>
          <p:nvPr/>
        </p:nvSpPr>
        <p:spPr bwMode="auto">
          <a:xfrm>
            <a:off x="3810000" y="2971800"/>
            <a:ext cx="1905000" cy="685800"/>
          </a:xfrm>
          <a:prstGeom prst="wedgeRoundRectCallout">
            <a:avLst>
              <a:gd name="adj1" fmla="val 41917"/>
              <a:gd name="adj2" fmla="val 89352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taksiran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(solusi numerik)</a:t>
            </a:r>
          </a:p>
        </p:txBody>
      </p:sp>
      <p:sp>
        <p:nvSpPr>
          <p:cNvPr id="11307" name="AutoShape 78"/>
          <p:cNvSpPr>
            <a:spLocks noChangeArrowheads="1"/>
          </p:cNvSpPr>
          <p:nvPr/>
        </p:nvSpPr>
        <p:spPr bwMode="auto">
          <a:xfrm>
            <a:off x="6324600" y="4267200"/>
            <a:ext cx="1905000" cy="685800"/>
          </a:xfrm>
          <a:prstGeom prst="wedgeRoundRectCallout">
            <a:avLst>
              <a:gd name="adj1" fmla="val -82083"/>
              <a:gd name="adj2" fmla="val -7731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pasti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(solusi analitis)</a:t>
            </a:r>
          </a:p>
        </p:txBody>
      </p:sp>
      <p:sp>
        <p:nvSpPr>
          <p:cNvPr id="11308" name="AutoShape 8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2286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B670D9-5140-4965-81BF-FB822A0428E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graphicFrame>
        <p:nvGraphicFramePr>
          <p:cNvPr id="12293" name="Object 21"/>
          <p:cNvGraphicFramePr>
            <a:graphicFrameLocks noChangeAspect="1"/>
          </p:cNvGraphicFramePr>
          <p:nvPr/>
        </p:nvGraphicFramePr>
        <p:xfrm>
          <a:off x="1981200" y="1371600"/>
          <a:ext cx="4876800" cy="484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Visio" r:id="rId3" imgW="3567303" imgH="3545205" progId="Visio.Drawing.11">
                  <p:embed/>
                </p:oleObj>
              </mc:Choice>
              <mc:Fallback>
                <p:oleObj name="Visio" r:id="rId3" imgW="3567303" imgH="3545205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71600"/>
                        <a:ext cx="4876800" cy="484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30163"/>
            <a:ext cx="8229600" cy="563563"/>
          </a:xfrm>
        </p:spPr>
        <p:txBody>
          <a:bodyPr/>
          <a:lstStyle/>
          <a:p>
            <a:pPr algn="l" eaLnBrk="1" hangingPunct="1"/>
            <a:r>
              <a:rPr lang="en-US" altLang="en-US" b="1" smtClean="0">
                <a:latin typeface="Albert" pitchFamily="2" charset="0"/>
              </a:rPr>
              <a:t>Akurasi  dan  Presisi</a:t>
            </a:r>
            <a:endParaRPr lang="en-US" altLang="en-US" sz="1800" b="1" smtClean="0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29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838200"/>
            <a:ext cx="8686800" cy="6096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Perhatikan gambar di bawah. Apa pendapat anda mengenai istilah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“Akurasi” dan “Presisi” ?</a:t>
            </a:r>
          </a:p>
        </p:txBody>
      </p:sp>
      <p:graphicFrame>
        <p:nvGraphicFramePr>
          <p:cNvPr id="12296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17775" y="1939925"/>
          <a:ext cx="1901825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Visio" r:id="rId5" imgW="1406652" imgH="1494663" progId="Visio.Drawing.11">
                  <p:embed/>
                </p:oleObj>
              </mc:Choice>
              <mc:Fallback>
                <p:oleObj name="Visio" r:id="rId5" imgW="1406652" imgH="1494663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1939925"/>
                        <a:ext cx="1901825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Line 3"/>
          <p:cNvSpPr>
            <a:spLocks noChangeShapeType="1"/>
          </p:cNvSpPr>
          <p:nvPr/>
        </p:nvSpPr>
        <p:spPr bwMode="auto">
          <a:xfrm>
            <a:off x="228600" y="609600"/>
            <a:ext cx="86868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298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03750" y="2057400"/>
          <a:ext cx="18923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Visio" r:id="rId7" imgW="1403223" imgH="1403223" progId="Visio.Drawing.11">
                  <p:embed/>
                </p:oleObj>
              </mc:Choice>
              <mc:Fallback>
                <p:oleObj name="Visio" r:id="rId7" imgW="1403223" imgH="1403223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2057400"/>
                        <a:ext cx="189230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8"/>
          <p:cNvGraphicFramePr>
            <a:graphicFrameLocks noChangeAspect="1"/>
          </p:cNvGraphicFramePr>
          <p:nvPr/>
        </p:nvGraphicFramePr>
        <p:xfrm>
          <a:off x="2514600" y="4127500"/>
          <a:ext cx="18923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Visio" r:id="rId9" imgW="1403223" imgH="1403223" progId="Visio.Drawing.11">
                  <p:embed/>
                </p:oleObj>
              </mc:Choice>
              <mc:Fallback>
                <p:oleObj name="Visio" r:id="rId9" imgW="1403223" imgH="1403223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27500"/>
                        <a:ext cx="189230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9"/>
          <p:cNvGraphicFramePr>
            <a:graphicFrameLocks noChangeAspect="1"/>
          </p:cNvGraphicFramePr>
          <p:nvPr/>
        </p:nvGraphicFramePr>
        <p:xfrm>
          <a:off x="4584700" y="4070350"/>
          <a:ext cx="18923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Visio" r:id="rId11" imgW="1403223" imgH="1403223" progId="Visio.Drawing.11">
                  <p:embed/>
                </p:oleObj>
              </mc:Choice>
              <mc:Fallback>
                <p:oleObj name="Visio" r:id="rId11" imgW="1403223" imgH="1403223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4070350"/>
                        <a:ext cx="189230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AutoShape 22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2474</Words>
  <Application>Microsoft Office PowerPoint</Application>
  <PresentationFormat>On-screen Show (4:3)</PresentationFormat>
  <Paragraphs>315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Unicode MS</vt:lpstr>
      <vt:lpstr>Albert</vt:lpstr>
      <vt:lpstr>Arial</vt:lpstr>
      <vt:lpstr>Arial Narrow</vt:lpstr>
      <vt:lpstr>Comic Sans MS</vt:lpstr>
      <vt:lpstr>Default Design</vt:lpstr>
      <vt:lpstr>Chart</vt:lpstr>
      <vt:lpstr>Visio</vt:lpstr>
      <vt:lpstr>PENGANTAR KOMPUTASI NUMERIK</vt:lpstr>
      <vt:lpstr>Materi Minggu Ini</vt:lpstr>
      <vt:lpstr>Apa Itu Komputasi Numerik?  (1)</vt:lpstr>
      <vt:lpstr>Apa Itu Komputasi Numerik?  (2)</vt:lpstr>
      <vt:lpstr>Apa Itu Komputasi Numerik?  (3)</vt:lpstr>
      <vt:lpstr>Apa Itu Komputasi Numerik?  (4)</vt:lpstr>
      <vt:lpstr>Apa Itu Komputasi Numerik?  (5)</vt:lpstr>
      <vt:lpstr>Apa Itu Komputasi Numerik?  (6)</vt:lpstr>
      <vt:lpstr>Akurasi  dan  Presisi</vt:lpstr>
      <vt:lpstr>Aturan Pembulatan     (1)</vt:lpstr>
      <vt:lpstr>Aturan Pembulatan     (2)</vt:lpstr>
      <vt:lpstr>Aturan Pembulatan     (3)</vt:lpstr>
      <vt:lpstr>Pengertian “Kesalahan”   (1)</vt:lpstr>
      <vt:lpstr>Pengertian “Kesalahan”   (2)</vt:lpstr>
      <vt:lpstr>Pengertian “Kesalahan”   (3)</vt:lpstr>
      <vt:lpstr>Deret Taylor  (1)</vt:lpstr>
      <vt:lpstr>Deret Taylor  (2)</vt:lpstr>
      <vt:lpstr>Deret Taylor  (3)</vt:lpstr>
      <vt:lpstr>Deret Taylor  (4)</vt:lpstr>
      <vt:lpstr>Deret Taylor  (5)</vt:lpstr>
      <vt:lpstr>Deret Taylor  (6)</vt:lpstr>
      <vt:lpstr>Latihan  (1)</vt:lpstr>
      <vt:lpstr>Latihan 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NUMERIK</dc:title>
  <dc:creator>Viktor</dc:creator>
  <cp:lastModifiedBy>victor</cp:lastModifiedBy>
  <cp:revision>92</cp:revision>
  <dcterms:created xsi:type="dcterms:W3CDTF">2006-02-17T22:34:15Z</dcterms:created>
  <dcterms:modified xsi:type="dcterms:W3CDTF">2024-02-28T08:19:07Z</dcterms:modified>
</cp:coreProperties>
</file>