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4" r:id="rId6"/>
    <p:sldId id="284" r:id="rId7"/>
    <p:sldId id="285" r:id="rId8"/>
    <p:sldId id="286" r:id="rId9"/>
    <p:sldId id="287" r:id="rId10"/>
    <p:sldId id="290" r:id="rId11"/>
    <p:sldId id="288" r:id="rId12"/>
    <p:sldId id="289" r:id="rId13"/>
    <p:sldId id="291" r:id="rId14"/>
    <p:sldId id="282" r:id="rId15"/>
    <p:sldId id="292" r:id="rId16"/>
    <p:sldId id="293"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CC00"/>
    <a:srgbClr val="0099FF"/>
    <a:srgbClr val="3399FF"/>
    <a:srgbClr val="CC3300"/>
    <a:srgbClr val="006600"/>
    <a:srgbClr val="66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1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7A93C38-3664-4F90-B0A9-E3AC18FDFBC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ChangeArrowheads="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4B68B8-B20C-4051-985C-6F9BBBF8E4CE}"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6" name="Rectangle 6"/>
          <p:cNvSpPr>
            <a:spLocks noGrp="1" noChangeArrowheads="1"/>
          </p:cNvSpPr>
          <p:nvPr>
            <p:ph type="sldNum" sz="quarter" idx="12"/>
          </p:nvPr>
        </p:nvSpPr>
        <p:spPr>
          <a:ln/>
        </p:spPr>
        <p:txBody>
          <a:bodyPr/>
          <a:lstStyle>
            <a:lvl1pPr>
              <a:defRPr/>
            </a:lvl1pPr>
          </a:lstStyle>
          <a:p>
            <a:fld id="{41980A0A-B061-4883-A43F-04A269F94FD1}" type="slidenum">
              <a:rPr lang="en-US" altLang="en-US"/>
              <a:pPr/>
              <a:t>‹#›</a:t>
            </a:fld>
            <a:endParaRPr lang="en-US" altLang="en-US"/>
          </a:p>
        </p:txBody>
      </p:sp>
    </p:spTree>
    <p:extLst>
      <p:ext uri="{BB962C8B-B14F-4D97-AF65-F5344CB8AC3E}">
        <p14:creationId xmlns:p14="http://schemas.microsoft.com/office/powerpoint/2010/main" val="178390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6" name="Rectangle 6"/>
          <p:cNvSpPr>
            <a:spLocks noGrp="1" noChangeArrowheads="1"/>
          </p:cNvSpPr>
          <p:nvPr>
            <p:ph type="sldNum" sz="quarter" idx="12"/>
          </p:nvPr>
        </p:nvSpPr>
        <p:spPr>
          <a:ln/>
        </p:spPr>
        <p:txBody>
          <a:bodyPr/>
          <a:lstStyle>
            <a:lvl1pPr>
              <a:defRPr/>
            </a:lvl1pPr>
          </a:lstStyle>
          <a:p>
            <a:fld id="{BDF87061-9D83-4741-99A4-F664AAE88CEE}" type="slidenum">
              <a:rPr lang="en-US" altLang="en-US"/>
              <a:pPr/>
              <a:t>‹#›</a:t>
            </a:fld>
            <a:endParaRPr lang="en-US" altLang="en-US"/>
          </a:p>
        </p:txBody>
      </p:sp>
    </p:spTree>
    <p:extLst>
      <p:ext uri="{BB962C8B-B14F-4D97-AF65-F5344CB8AC3E}">
        <p14:creationId xmlns:p14="http://schemas.microsoft.com/office/powerpoint/2010/main" val="197216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6" name="Rectangle 6"/>
          <p:cNvSpPr>
            <a:spLocks noGrp="1" noChangeArrowheads="1"/>
          </p:cNvSpPr>
          <p:nvPr>
            <p:ph type="sldNum" sz="quarter" idx="12"/>
          </p:nvPr>
        </p:nvSpPr>
        <p:spPr>
          <a:ln/>
        </p:spPr>
        <p:txBody>
          <a:bodyPr/>
          <a:lstStyle>
            <a:lvl1pPr>
              <a:defRPr/>
            </a:lvl1pPr>
          </a:lstStyle>
          <a:p>
            <a:fld id="{C8CDCABF-108D-4C0C-A8EA-252AD29FCB99}" type="slidenum">
              <a:rPr lang="en-US" altLang="en-US"/>
              <a:pPr/>
              <a:t>‹#›</a:t>
            </a:fld>
            <a:endParaRPr lang="en-US" altLang="en-US"/>
          </a:p>
        </p:txBody>
      </p:sp>
    </p:spTree>
    <p:extLst>
      <p:ext uri="{BB962C8B-B14F-4D97-AF65-F5344CB8AC3E}">
        <p14:creationId xmlns:p14="http://schemas.microsoft.com/office/powerpoint/2010/main" val="3290755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8" name="Rectangle 6"/>
          <p:cNvSpPr>
            <a:spLocks noGrp="1" noChangeArrowheads="1"/>
          </p:cNvSpPr>
          <p:nvPr>
            <p:ph type="sldNum" sz="quarter" idx="12"/>
          </p:nvPr>
        </p:nvSpPr>
        <p:spPr>
          <a:ln/>
        </p:spPr>
        <p:txBody>
          <a:bodyPr/>
          <a:lstStyle>
            <a:lvl1pPr>
              <a:defRPr/>
            </a:lvl1pPr>
          </a:lstStyle>
          <a:p>
            <a:fld id="{C4FF21C0-D4FC-46F6-8479-8445BC6EB52F}" type="slidenum">
              <a:rPr lang="en-US" altLang="en-US"/>
              <a:pPr/>
              <a:t>‹#›</a:t>
            </a:fld>
            <a:endParaRPr lang="en-US" altLang="en-US"/>
          </a:p>
        </p:txBody>
      </p:sp>
    </p:spTree>
    <p:extLst>
      <p:ext uri="{BB962C8B-B14F-4D97-AF65-F5344CB8AC3E}">
        <p14:creationId xmlns:p14="http://schemas.microsoft.com/office/powerpoint/2010/main" val="2848803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6" name="Rectangle 6"/>
          <p:cNvSpPr>
            <a:spLocks noGrp="1" noChangeArrowheads="1"/>
          </p:cNvSpPr>
          <p:nvPr>
            <p:ph type="sldNum" sz="quarter" idx="12"/>
          </p:nvPr>
        </p:nvSpPr>
        <p:spPr>
          <a:ln/>
        </p:spPr>
        <p:txBody>
          <a:bodyPr/>
          <a:lstStyle>
            <a:lvl1pPr>
              <a:defRPr/>
            </a:lvl1pPr>
          </a:lstStyle>
          <a:p>
            <a:fld id="{365EA381-582B-4258-891A-3E6D0821D7E3}" type="slidenum">
              <a:rPr lang="en-US" altLang="en-US"/>
              <a:pPr/>
              <a:t>‹#›</a:t>
            </a:fld>
            <a:endParaRPr lang="en-US" altLang="en-US"/>
          </a:p>
        </p:txBody>
      </p:sp>
    </p:spTree>
    <p:extLst>
      <p:ext uri="{BB962C8B-B14F-4D97-AF65-F5344CB8AC3E}">
        <p14:creationId xmlns:p14="http://schemas.microsoft.com/office/powerpoint/2010/main" val="417108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6" name="Rectangle 6"/>
          <p:cNvSpPr>
            <a:spLocks noGrp="1" noChangeArrowheads="1"/>
          </p:cNvSpPr>
          <p:nvPr>
            <p:ph type="sldNum" sz="quarter" idx="12"/>
          </p:nvPr>
        </p:nvSpPr>
        <p:spPr>
          <a:ln/>
        </p:spPr>
        <p:txBody>
          <a:bodyPr/>
          <a:lstStyle>
            <a:lvl1pPr>
              <a:defRPr/>
            </a:lvl1pPr>
          </a:lstStyle>
          <a:p>
            <a:fld id="{495B2917-696E-4EC0-A8AE-67C98A21868C}" type="slidenum">
              <a:rPr lang="en-US" altLang="en-US"/>
              <a:pPr/>
              <a:t>‹#›</a:t>
            </a:fld>
            <a:endParaRPr lang="en-US" altLang="en-US"/>
          </a:p>
        </p:txBody>
      </p:sp>
    </p:spTree>
    <p:extLst>
      <p:ext uri="{BB962C8B-B14F-4D97-AF65-F5344CB8AC3E}">
        <p14:creationId xmlns:p14="http://schemas.microsoft.com/office/powerpoint/2010/main" val="215262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6" name="Rectangle 6"/>
          <p:cNvSpPr>
            <a:spLocks noGrp="1" noChangeArrowheads="1"/>
          </p:cNvSpPr>
          <p:nvPr>
            <p:ph type="sldNum" sz="quarter" idx="12"/>
          </p:nvPr>
        </p:nvSpPr>
        <p:spPr>
          <a:ln/>
        </p:spPr>
        <p:txBody>
          <a:bodyPr/>
          <a:lstStyle>
            <a:lvl1pPr>
              <a:defRPr/>
            </a:lvl1pPr>
          </a:lstStyle>
          <a:p>
            <a:fld id="{A5E22917-E658-484C-B7AB-27B7CDD21622}" type="slidenum">
              <a:rPr lang="en-US" altLang="en-US"/>
              <a:pPr/>
              <a:t>‹#›</a:t>
            </a:fld>
            <a:endParaRPr lang="en-US" altLang="en-US"/>
          </a:p>
        </p:txBody>
      </p:sp>
    </p:spTree>
    <p:extLst>
      <p:ext uri="{BB962C8B-B14F-4D97-AF65-F5344CB8AC3E}">
        <p14:creationId xmlns:p14="http://schemas.microsoft.com/office/powerpoint/2010/main" val="235579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7" name="Rectangle 6"/>
          <p:cNvSpPr>
            <a:spLocks noGrp="1" noChangeArrowheads="1"/>
          </p:cNvSpPr>
          <p:nvPr>
            <p:ph type="sldNum" sz="quarter" idx="12"/>
          </p:nvPr>
        </p:nvSpPr>
        <p:spPr>
          <a:ln/>
        </p:spPr>
        <p:txBody>
          <a:bodyPr/>
          <a:lstStyle>
            <a:lvl1pPr>
              <a:defRPr/>
            </a:lvl1pPr>
          </a:lstStyle>
          <a:p>
            <a:fld id="{CDAF6565-F865-4C4D-BDBF-514133CC3E2F}" type="slidenum">
              <a:rPr lang="en-US" altLang="en-US"/>
              <a:pPr/>
              <a:t>‹#›</a:t>
            </a:fld>
            <a:endParaRPr lang="en-US" altLang="en-US"/>
          </a:p>
        </p:txBody>
      </p:sp>
    </p:spTree>
    <p:extLst>
      <p:ext uri="{BB962C8B-B14F-4D97-AF65-F5344CB8AC3E}">
        <p14:creationId xmlns:p14="http://schemas.microsoft.com/office/powerpoint/2010/main" val="356702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9" name="Rectangle 6"/>
          <p:cNvSpPr>
            <a:spLocks noGrp="1" noChangeArrowheads="1"/>
          </p:cNvSpPr>
          <p:nvPr>
            <p:ph type="sldNum" sz="quarter" idx="12"/>
          </p:nvPr>
        </p:nvSpPr>
        <p:spPr>
          <a:ln/>
        </p:spPr>
        <p:txBody>
          <a:bodyPr/>
          <a:lstStyle>
            <a:lvl1pPr>
              <a:defRPr/>
            </a:lvl1pPr>
          </a:lstStyle>
          <a:p>
            <a:fld id="{F4822808-1E8B-415B-957C-E8B53BE16613}" type="slidenum">
              <a:rPr lang="en-US" altLang="en-US"/>
              <a:pPr/>
              <a:t>‹#›</a:t>
            </a:fld>
            <a:endParaRPr lang="en-US" altLang="en-US"/>
          </a:p>
        </p:txBody>
      </p:sp>
    </p:spTree>
    <p:extLst>
      <p:ext uri="{BB962C8B-B14F-4D97-AF65-F5344CB8AC3E}">
        <p14:creationId xmlns:p14="http://schemas.microsoft.com/office/powerpoint/2010/main" val="13350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5" name="Rectangle 6"/>
          <p:cNvSpPr>
            <a:spLocks noGrp="1" noChangeArrowheads="1"/>
          </p:cNvSpPr>
          <p:nvPr>
            <p:ph type="sldNum" sz="quarter" idx="12"/>
          </p:nvPr>
        </p:nvSpPr>
        <p:spPr>
          <a:ln/>
        </p:spPr>
        <p:txBody>
          <a:bodyPr/>
          <a:lstStyle>
            <a:lvl1pPr>
              <a:defRPr/>
            </a:lvl1pPr>
          </a:lstStyle>
          <a:p>
            <a:fld id="{C886E5CE-3DBA-49B4-866C-9A39E6844BDC}" type="slidenum">
              <a:rPr lang="en-US" altLang="en-US"/>
              <a:pPr/>
              <a:t>‹#›</a:t>
            </a:fld>
            <a:endParaRPr lang="en-US" altLang="en-US"/>
          </a:p>
        </p:txBody>
      </p:sp>
    </p:spTree>
    <p:extLst>
      <p:ext uri="{BB962C8B-B14F-4D97-AF65-F5344CB8AC3E}">
        <p14:creationId xmlns:p14="http://schemas.microsoft.com/office/powerpoint/2010/main" val="197165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4" name="Rectangle 6"/>
          <p:cNvSpPr>
            <a:spLocks noGrp="1" noChangeArrowheads="1"/>
          </p:cNvSpPr>
          <p:nvPr>
            <p:ph type="sldNum" sz="quarter" idx="12"/>
          </p:nvPr>
        </p:nvSpPr>
        <p:spPr>
          <a:ln/>
        </p:spPr>
        <p:txBody>
          <a:bodyPr/>
          <a:lstStyle>
            <a:lvl1pPr>
              <a:defRPr/>
            </a:lvl1pPr>
          </a:lstStyle>
          <a:p>
            <a:fld id="{3B7C8119-06F5-491A-B208-40F37F5457DE}" type="slidenum">
              <a:rPr lang="en-US" altLang="en-US"/>
              <a:pPr/>
              <a:t>‹#›</a:t>
            </a:fld>
            <a:endParaRPr lang="en-US" altLang="en-US"/>
          </a:p>
        </p:txBody>
      </p:sp>
    </p:spTree>
    <p:extLst>
      <p:ext uri="{BB962C8B-B14F-4D97-AF65-F5344CB8AC3E}">
        <p14:creationId xmlns:p14="http://schemas.microsoft.com/office/powerpoint/2010/main" val="336098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7" name="Rectangle 6"/>
          <p:cNvSpPr>
            <a:spLocks noGrp="1" noChangeArrowheads="1"/>
          </p:cNvSpPr>
          <p:nvPr>
            <p:ph type="sldNum" sz="quarter" idx="12"/>
          </p:nvPr>
        </p:nvSpPr>
        <p:spPr>
          <a:ln/>
        </p:spPr>
        <p:txBody>
          <a:bodyPr/>
          <a:lstStyle>
            <a:lvl1pPr>
              <a:defRPr/>
            </a:lvl1pPr>
          </a:lstStyle>
          <a:p>
            <a:fld id="{4DCC0EC2-8ED3-4B27-B6A3-D18659D00C93}" type="slidenum">
              <a:rPr lang="en-US" altLang="en-US"/>
              <a:pPr/>
              <a:t>‹#›</a:t>
            </a:fld>
            <a:endParaRPr lang="en-US" altLang="en-US"/>
          </a:p>
        </p:txBody>
      </p:sp>
    </p:spTree>
    <p:extLst>
      <p:ext uri="{BB962C8B-B14F-4D97-AF65-F5344CB8AC3E}">
        <p14:creationId xmlns:p14="http://schemas.microsoft.com/office/powerpoint/2010/main" val="244145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T. Inf - ITS / 2018 - 2022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KomNum</a:t>
            </a:r>
          </a:p>
        </p:txBody>
      </p:sp>
      <p:sp>
        <p:nvSpPr>
          <p:cNvPr id="7" name="Rectangle 6"/>
          <p:cNvSpPr>
            <a:spLocks noGrp="1" noChangeArrowheads="1"/>
          </p:cNvSpPr>
          <p:nvPr>
            <p:ph type="sldNum" sz="quarter" idx="12"/>
          </p:nvPr>
        </p:nvSpPr>
        <p:spPr>
          <a:ln/>
        </p:spPr>
        <p:txBody>
          <a:bodyPr/>
          <a:lstStyle>
            <a:lvl1pPr>
              <a:defRPr/>
            </a:lvl1pPr>
          </a:lstStyle>
          <a:p>
            <a:fld id="{2911CAD3-4BEA-4C33-871D-26E35D3CD780}" type="slidenum">
              <a:rPr lang="en-US" altLang="en-US"/>
              <a:pPr/>
              <a:t>‹#›</a:t>
            </a:fld>
            <a:endParaRPr lang="en-US" altLang="en-US"/>
          </a:p>
        </p:txBody>
      </p:sp>
    </p:spTree>
    <p:extLst>
      <p:ext uri="{BB962C8B-B14F-4D97-AF65-F5344CB8AC3E}">
        <p14:creationId xmlns:p14="http://schemas.microsoft.com/office/powerpoint/2010/main" val="227563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r>
              <a:rPr lang="en-US" smtClean="0"/>
              <a:t>T. Inf - ITS / 2018 - 2022</a:t>
            </a: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r>
              <a:rPr lang="en-US"/>
              <a:t>KomNum</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9701695F-DD53-41F8-A5A3-89A2B5860C1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slide" Target="slide2.x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slide" Target="slide2.x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2209800"/>
            <a:ext cx="7772400" cy="1905000"/>
          </a:xfrm>
        </p:spPr>
        <p:txBody>
          <a:bodyPr/>
          <a:lstStyle/>
          <a:p>
            <a:pPr eaLnBrk="1" hangingPunct="1"/>
            <a:r>
              <a:rPr lang="en-US" altLang="en-US" sz="6000" smtClean="0">
                <a:solidFill>
                  <a:schemeClr val="tx1"/>
                </a:solidFill>
                <a:latin typeface="Albert" pitchFamily="2" charset="0"/>
              </a:rPr>
              <a:t>AKAR PERSAMAAN:</a:t>
            </a:r>
            <a:br>
              <a:rPr lang="en-US" altLang="en-US" sz="6000" smtClean="0">
                <a:solidFill>
                  <a:schemeClr val="tx1"/>
                </a:solidFill>
                <a:latin typeface="Albert" pitchFamily="2" charset="0"/>
              </a:rPr>
            </a:br>
            <a:r>
              <a:rPr lang="en-US" altLang="en-US" sz="6000" smtClean="0">
                <a:solidFill>
                  <a:srgbClr val="000099"/>
                </a:solidFill>
                <a:latin typeface="Albert" pitchFamily="2" charset="0"/>
              </a:rPr>
              <a:t>Metode Akolade</a:t>
            </a:r>
          </a:p>
        </p:txBody>
      </p:sp>
      <p:sp>
        <p:nvSpPr>
          <p:cNvPr id="3075" name="Rectangle 3"/>
          <p:cNvSpPr>
            <a:spLocks noGrp="1" noChangeArrowheads="1"/>
          </p:cNvSpPr>
          <p:nvPr>
            <p:ph type="subTitle" idx="1"/>
          </p:nvPr>
        </p:nvSpPr>
        <p:spPr>
          <a:xfrm>
            <a:off x="1524000" y="533400"/>
            <a:ext cx="6400800" cy="457200"/>
          </a:xfrm>
        </p:spPr>
        <p:txBody>
          <a:bodyPr/>
          <a:lstStyle/>
          <a:p>
            <a:pPr eaLnBrk="1" hangingPunct="1"/>
            <a:r>
              <a:rPr lang="en-US" altLang="en-US" sz="2400" b="1" smtClean="0">
                <a:latin typeface="Comic Sans MS" panose="030F0702030302020204" pitchFamily="66" charset="0"/>
              </a:rPr>
              <a:t>Pertemuan II</a:t>
            </a:r>
          </a:p>
        </p:txBody>
      </p:sp>
      <p:sp>
        <p:nvSpPr>
          <p:cNvPr id="30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8E63C-B92A-4B94-AE4F-3F6C297FECEA}" type="slidenum">
              <a:rPr lang="en-US" altLang="en-US" sz="1400"/>
              <a:pPr>
                <a:spcBef>
                  <a:spcPct val="0"/>
                </a:spcBef>
                <a:buFontTx/>
                <a:buNone/>
              </a:pPr>
              <a:t>1</a:t>
            </a:fld>
            <a:endParaRPr lang="en-US" altLang="en-US"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B5577D-B2AD-4127-92AA-1BF8C632A7D3}" type="slidenum">
              <a:rPr lang="en-US" altLang="en-US" sz="1400"/>
              <a:pPr>
                <a:spcBef>
                  <a:spcPct val="0"/>
                </a:spcBef>
                <a:buFontTx/>
                <a:buNone/>
              </a:pPr>
              <a:t>10</a:t>
            </a:fld>
            <a:endParaRPr lang="en-US" altLang="en-US" sz="1400"/>
          </a:p>
        </p:txBody>
      </p:sp>
      <p:sp>
        <p:nvSpPr>
          <p:cNvPr id="13317" name="Rectangle 2"/>
          <p:cNvSpPr>
            <a:spLocks noGrp="1" noChangeArrowheads="1"/>
          </p:cNvSpPr>
          <p:nvPr>
            <p:ph type="title"/>
          </p:nvPr>
        </p:nvSpPr>
        <p:spPr>
          <a:xfrm>
            <a:off x="152400" y="-152400"/>
            <a:ext cx="8229600" cy="762000"/>
          </a:xfrm>
        </p:spPr>
        <p:txBody>
          <a:bodyPr/>
          <a:lstStyle/>
          <a:p>
            <a:pPr algn="l" eaLnBrk="1" hangingPunct="1"/>
            <a:r>
              <a:rPr lang="en-US" altLang="en-US" b="1" smtClean="0">
                <a:solidFill>
                  <a:schemeClr val="tx1"/>
                </a:solidFill>
                <a:latin typeface="Albert" pitchFamily="2" charset="0"/>
              </a:rPr>
              <a:t>Metode Bolzano</a:t>
            </a:r>
            <a:r>
              <a:rPr lang="en-US" altLang="en-US" sz="2000" b="1" smtClean="0">
                <a:solidFill>
                  <a:srgbClr val="000099"/>
                </a:solidFill>
                <a:latin typeface="Albert" pitchFamily="2" charset="0"/>
              </a:rPr>
              <a:t>   </a:t>
            </a:r>
            <a:r>
              <a:rPr lang="en-US" altLang="en-US" sz="2000" b="1" smtClean="0">
                <a:solidFill>
                  <a:srgbClr val="969696"/>
                </a:solidFill>
              </a:rPr>
              <a:t>(4)</a:t>
            </a:r>
            <a:r>
              <a:rPr lang="en-US" altLang="en-US" sz="2000" b="1" smtClean="0">
                <a:solidFill>
                  <a:srgbClr val="000099"/>
                </a:solidFill>
                <a:latin typeface="Albert" pitchFamily="2" charset="0"/>
              </a:rPr>
              <a:t>  </a:t>
            </a:r>
            <a:endParaRPr lang="en-US" altLang="en-US" sz="2000" b="1" smtClean="0">
              <a:solidFill>
                <a:srgbClr val="969696"/>
              </a:solidFill>
              <a:latin typeface="Arial Unicode MS" panose="020B0604020202020204" pitchFamily="34" charset="-128"/>
            </a:endParaRPr>
          </a:p>
        </p:txBody>
      </p:sp>
      <p:sp>
        <p:nvSpPr>
          <p:cNvPr id="13318" name="Line 3"/>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Rectangle 4"/>
          <p:cNvSpPr>
            <a:spLocks noChangeArrowheads="1"/>
          </p:cNvSpPr>
          <p:nvPr/>
        </p:nvSpPr>
        <p:spPr bwMode="auto">
          <a:xfrm>
            <a:off x="228600" y="838200"/>
            <a:ext cx="868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olidFill>
                  <a:schemeClr val="bg2"/>
                </a:solidFill>
                <a:latin typeface="Comic Sans MS" panose="030F0702030302020204" pitchFamily="66" charset="0"/>
              </a:rPr>
              <a:t>contoh :</a:t>
            </a:r>
            <a:r>
              <a:rPr lang="en-US" altLang="en-US" sz="1800" b="1">
                <a:latin typeface="Comic Sans MS" panose="030F0702030302020204" pitchFamily="66" charset="0"/>
              </a:rPr>
              <a:t>  bagaimana jika fungsi yang digunakan adalah f(x) = e</a:t>
            </a:r>
            <a:r>
              <a:rPr lang="en-US" altLang="en-US" sz="1800" b="1" baseline="30000">
                <a:latin typeface="Comic Sans MS" panose="030F0702030302020204" pitchFamily="66" charset="0"/>
              </a:rPr>
              <a:t>-x</a:t>
            </a:r>
            <a:r>
              <a:rPr lang="en-US" altLang="en-US" sz="1800" b="1">
                <a:latin typeface="Comic Sans MS" panose="030F0702030302020204" pitchFamily="66" charset="0"/>
              </a:rPr>
              <a:t> – x ?</a:t>
            </a:r>
            <a:endParaRPr lang="en-US" altLang="en-US" sz="1800" b="1">
              <a:solidFill>
                <a:srgbClr val="969696"/>
              </a:solidFill>
              <a:latin typeface="Comic Sans MS" panose="030F0702030302020204" pitchFamily="66" charset="0"/>
            </a:endParaRPr>
          </a:p>
        </p:txBody>
      </p:sp>
      <p:graphicFrame>
        <p:nvGraphicFramePr>
          <p:cNvPr id="13320" name="Object 7"/>
          <p:cNvGraphicFramePr>
            <a:graphicFrameLocks noGrp="1" noChangeAspect="1"/>
          </p:cNvGraphicFramePr>
          <p:nvPr>
            <p:ph idx="1"/>
          </p:nvPr>
        </p:nvGraphicFramePr>
        <p:xfrm>
          <a:off x="228600" y="1447800"/>
          <a:ext cx="3886200" cy="2506663"/>
        </p:xfrm>
        <a:graphic>
          <a:graphicData uri="http://schemas.openxmlformats.org/presentationml/2006/ole">
            <mc:AlternateContent xmlns:mc="http://schemas.openxmlformats.org/markup-compatibility/2006">
              <mc:Choice xmlns:v="urn:schemas-microsoft-com:vml" Requires="v">
                <p:oleObj spid="_x0000_s13328" name="Chart" r:id="rId3" imgW="5905500" imgH="3133725" progId="Excel.Chart.8">
                  <p:embed/>
                </p:oleObj>
              </mc:Choice>
              <mc:Fallback>
                <p:oleObj name="Chart" r:id="rId3" imgW="5905500" imgH="3133725" progId="Excel.Char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3886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1" name="Rectangle 9"/>
          <p:cNvSpPr>
            <a:spLocks noChangeArrowheads="1"/>
          </p:cNvSpPr>
          <p:nvPr/>
        </p:nvSpPr>
        <p:spPr bwMode="auto">
          <a:xfrm>
            <a:off x="4267200" y="1447800"/>
            <a:ext cx="4876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solidFill>
                  <a:srgbClr val="0033CC"/>
                </a:solidFill>
                <a:latin typeface="Comic Sans MS" panose="030F0702030302020204" pitchFamily="66" charset="0"/>
              </a:rPr>
              <a:t>Kita dapat menggunakan grafiknya untuk menentukan nilai awal iterasi, yaitu x</a:t>
            </a:r>
            <a:r>
              <a:rPr lang="en-US" altLang="en-US" sz="1600" b="1" baseline="-25000">
                <a:solidFill>
                  <a:srgbClr val="0033CC"/>
                </a:solidFill>
                <a:latin typeface="Comic Sans MS" panose="030F0702030302020204" pitchFamily="66" charset="0"/>
              </a:rPr>
              <a:t>1</a:t>
            </a:r>
            <a:r>
              <a:rPr lang="en-US" altLang="en-US" sz="1600" b="1">
                <a:solidFill>
                  <a:srgbClr val="0033CC"/>
                </a:solidFill>
                <a:latin typeface="Comic Sans MS" panose="030F0702030302020204" pitchFamily="66" charset="0"/>
              </a:rPr>
              <a:t>=0 dan x</a:t>
            </a:r>
            <a:r>
              <a:rPr lang="en-US" altLang="en-US" sz="1600" b="1" baseline="-25000">
                <a:solidFill>
                  <a:srgbClr val="0033CC"/>
                </a:solidFill>
                <a:latin typeface="Comic Sans MS" panose="030F0702030302020204" pitchFamily="66" charset="0"/>
              </a:rPr>
              <a:t>2</a:t>
            </a:r>
            <a:r>
              <a:rPr lang="en-US" altLang="en-US" sz="1600" b="1">
                <a:solidFill>
                  <a:srgbClr val="0033CC"/>
                </a:solidFill>
                <a:latin typeface="Comic Sans MS" panose="030F0702030302020204" pitchFamily="66" charset="0"/>
              </a:rPr>
              <a:t>=1 (krn terlihat grafik memotong sumbu X di antara 0 sampai 1).</a:t>
            </a:r>
          </a:p>
          <a:p>
            <a:pPr eaLnBrk="1" hangingPunct="1">
              <a:buFontTx/>
              <a:buNone/>
            </a:pPr>
            <a:r>
              <a:rPr lang="en-US" altLang="en-US" sz="1600" b="1">
                <a:solidFill>
                  <a:srgbClr val="0033CC"/>
                </a:solidFill>
                <a:latin typeface="Comic Sans MS" panose="030F0702030302020204" pitchFamily="66" charset="0"/>
              </a:rPr>
              <a:t>Jadi x</a:t>
            </a:r>
            <a:r>
              <a:rPr lang="en-US" altLang="en-US" sz="1600" b="1" baseline="-25000">
                <a:solidFill>
                  <a:srgbClr val="0033CC"/>
                </a:solidFill>
                <a:latin typeface="Comic Sans MS" panose="030F0702030302020204" pitchFamily="66" charset="0"/>
              </a:rPr>
              <a:t>3</a:t>
            </a:r>
            <a:r>
              <a:rPr lang="en-US" altLang="en-US" sz="1600" b="1">
                <a:solidFill>
                  <a:srgbClr val="0033CC"/>
                </a:solidFill>
                <a:latin typeface="Comic Sans MS" panose="030F0702030302020204" pitchFamily="66" charset="0"/>
              </a:rPr>
              <a:t> = (0 + 1) / 2 = 0,5</a:t>
            </a:r>
          </a:p>
          <a:p>
            <a:pPr eaLnBrk="1" hangingPunct="1">
              <a:buFontTx/>
              <a:buNone/>
            </a:pPr>
            <a:r>
              <a:rPr lang="en-US" altLang="en-US" sz="1600" b="1">
                <a:solidFill>
                  <a:srgbClr val="0033CC"/>
                </a:solidFill>
                <a:latin typeface="Comic Sans MS" panose="030F0702030302020204" pitchFamily="66" charset="0"/>
              </a:rPr>
              <a:t>E</a:t>
            </a:r>
            <a:r>
              <a:rPr lang="en-US" altLang="en-US" sz="1600" b="1" baseline="-25000">
                <a:solidFill>
                  <a:srgbClr val="0033CC"/>
                </a:solidFill>
                <a:latin typeface="Comic Sans MS" panose="030F0702030302020204" pitchFamily="66" charset="0"/>
              </a:rPr>
              <a:t>a</a:t>
            </a:r>
            <a:r>
              <a:rPr lang="en-US" altLang="en-US" sz="1600" b="1">
                <a:solidFill>
                  <a:srgbClr val="0033CC"/>
                </a:solidFill>
                <a:latin typeface="Comic Sans MS" panose="030F0702030302020204" pitchFamily="66" charset="0"/>
              </a:rPr>
              <a:t> = 0,56714329 – 0,5 = 0,06714329</a:t>
            </a:r>
          </a:p>
          <a:p>
            <a:pPr eaLnBrk="1" hangingPunct="1">
              <a:buFontTx/>
              <a:buNone/>
            </a:pPr>
            <a:r>
              <a:rPr lang="en-US" altLang="en-US" sz="1600" b="1">
                <a:solidFill>
                  <a:srgbClr val="0033CC"/>
                </a:solidFill>
                <a:latin typeface="Comic Sans MS" panose="030F0702030302020204" pitchFamily="66" charset="0"/>
              </a:rPr>
              <a:t>Atau, Er = (0,06714329/0,56714329) . 100%</a:t>
            </a:r>
          </a:p>
          <a:p>
            <a:pPr eaLnBrk="1" hangingPunct="1">
              <a:buFontTx/>
              <a:buNone/>
            </a:pPr>
            <a:r>
              <a:rPr lang="en-US" altLang="en-US" sz="1600" b="1">
                <a:solidFill>
                  <a:srgbClr val="0033CC"/>
                </a:solidFill>
                <a:latin typeface="Comic Sans MS" panose="030F0702030302020204" pitchFamily="66" charset="0"/>
              </a:rPr>
              <a:t>	=  11,8%</a:t>
            </a:r>
          </a:p>
        </p:txBody>
      </p:sp>
      <p:sp>
        <p:nvSpPr>
          <p:cNvPr id="13322" name="AutoShape 10"/>
          <p:cNvSpPr>
            <a:spLocks noChangeArrowheads="1"/>
          </p:cNvSpPr>
          <p:nvPr/>
        </p:nvSpPr>
        <p:spPr bwMode="auto">
          <a:xfrm>
            <a:off x="2209800" y="2133600"/>
            <a:ext cx="1828800" cy="381000"/>
          </a:xfrm>
          <a:prstGeom prst="wedgeEllipseCallout">
            <a:avLst>
              <a:gd name="adj1" fmla="val -33940"/>
              <a:gd name="adj2" fmla="val 14291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1"/>
              <a:t>0,56714329…</a:t>
            </a:r>
          </a:p>
        </p:txBody>
      </p:sp>
      <p:sp>
        <p:nvSpPr>
          <p:cNvPr id="13323" name="Rectangle 11"/>
          <p:cNvSpPr>
            <a:spLocks noChangeArrowheads="1"/>
          </p:cNvSpPr>
          <p:nvPr/>
        </p:nvSpPr>
        <p:spPr bwMode="auto">
          <a:xfrm>
            <a:off x="76200" y="4038600"/>
            <a:ext cx="449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solidFill>
                  <a:srgbClr val="800080"/>
                </a:solidFill>
                <a:latin typeface="Comic Sans MS" panose="030F0702030302020204" pitchFamily="66" charset="0"/>
              </a:rPr>
              <a:t>Ingat, f(0) = 1 dan f(1) = -0,63212.</a:t>
            </a:r>
          </a:p>
          <a:p>
            <a:pPr eaLnBrk="1" hangingPunct="1">
              <a:buFontTx/>
              <a:buNone/>
            </a:pPr>
            <a:r>
              <a:rPr lang="en-US" altLang="en-US" sz="1600" b="1">
                <a:solidFill>
                  <a:srgbClr val="800080"/>
                </a:solidFill>
                <a:latin typeface="Comic Sans MS" panose="030F0702030302020204" pitchFamily="66" charset="0"/>
              </a:rPr>
              <a:t>Dan f(0,5) = 0,06531.</a:t>
            </a:r>
          </a:p>
          <a:p>
            <a:pPr eaLnBrk="1" hangingPunct="1">
              <a:buFontTx/>
              <a:buNone/>
            </a:pPr>
            <a:r>
              <a:rPr lang="en-US" altLang="en-US" sz="1600" b="1">
                <a:solidFill>
                  <a:srgbClr val="800080"/>
                </a:solidFill>
                <a:latin typeface="Comic Sans MS" panose="030F0702030302020204" pitchFamily="66" charset="0"/>
              </a:rPr>
              <a:t>Jadi akar terletak antara 0,5 sampai 1.</a:t>
            </a:r>
          </a:p>
          <a:p>
            <a:pPr eaLnBrk="1" hangingPunct="1">
              <a:buFontTx/>
              <a:buNone/>
            </a:pPr>
            <a:endParaRPr lang="en-US" altLang="en-US" sz="1600" b="1">
              <a:solidFill>
                <a:srgbClr val="800080"/>
              </a:solidFill>
              <a:latin typeface="Comic Sans MS" panose="030F0702030302020204" pitchFamily="66" charset="0"/>
            </a:endParaRPr>
          </a:p>
          <a:p>
            <a:pPr eaLnBrk="1" hangingPunct="1">
              <a:buFontTx/>
              <a:buNone/>
            </a:pPr>
            <a:r>
              <a:rPr lang="en-US" altLang="en-US" sz="1600" b="1">
                <a:solidFill>
                  <a:srgbClr val="800080"/>
                </a:solidFill>
                <a:latin typeface="Comic Sans MS" panose="030F0702030302020204" pitchFamily="66" charset="0"/>
              </a:rPr>
              <a:t>X</a:t>
            </a:r>
            <a:r>
              <a:rPr lang="en-US" altLang="en-US" sz="1600" b="1" baseline="-25000">
                <a:solidFill>
                  <a:srgbClr val="800080"/>
                </a:solidFill>
                <a:latin typeface="Comic Sans MS" panose="030F0702030302020204" pitchFamily="66" charset="0"/>
              </a:rPr>
              <a:t>3</a:t>
            </a:r>
            <a:r>
              <a:rPr lang="en-US" altLang="en-US" sz="1600" b="1">
                <a:solidFill>
                  <a:srgbClr val="800080"/>
                </a:solidFill>
                <a:latin typeface="Comic Sans MS" panose="030F0702030302020204" pitchFamily="66" charset="0"/>
              </a:rPr>
              <a:t> = (0,5 + 1) / 2 = 0,75</a:t>
            </a:r>
          </a:p>
          <a:p>
            <a:pPr eaLnBrk="1" hangingPunct="1">
              <a:buFontTx/>
              <a:buNone/>
            </a:pPr>
            <a:r>
              <a:rPr lang="en-US" altLang="en-US" sz="1600" b="1">
                <a:solidFill>
                  <a:srgbClr val="800080"/>
                </a:solidFill>
                <a:latin typeface="Comic Sans MS" panose="030F0702030302020204" pitchFamily="66" charset="0"/>
              </a:rPr>
              <a:t>f(0,75) = -0,030</a:t>
            </a:r>
          </a:p>
          <a:p>
            <a:pPr eaLnBrk="1" hangingPunct="1">
              <a:buFontTx/>
              <a:buNone/>
            </a:pPr>
            <a:r>
              <a:rPr lang="en-US" altLang="en-US" sz="1600" b="1">
                <a:solidFill>
                  <a:srgbClr val="800080"/>
                </a:solidFill>
                <a:latin typeface="Comic Sans MS" panose="030F0702030302020204" pitchFamily="66" charset="0"/>
              </a:rPr>
              <a:t>Jadi akar terletak antara 0,5 sampai 0,75</a:t>
            </a:r>
          </a:p>
        </p:txBody>
      </p:sp>
      <p:sp>
        <p:nvSpPr>
          <p:cNvPr id="13324" name="Rectangle 12"/>
          <p:cNvSpPr>
            <a:spLocks noChangeArrowheads="1"/>
          </p:cNvSpPr>
          <p:nvPr/>
        </p:nvSpPr>
        <p:spPr bwMode="auto">
          <a:xfrm>
            <a:off x="4724400" y="4038600"/>
            <a:ext cx="4343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rgbClr val="006600"/>
                </a:solidFill>
                <a:latin typeface="Comic Sans MS" panose="030F0702030302020204" pitchFamily="66" charset="0"/>
              </a:rPr>
              <a:t>X</a:t>
            </a:r>
            <a:r>
              <a:rPr lang="en-US" altLang="en-US" sz="1600" b="1" baseline="-25000">
                <a:solidFill>
                  <a:srgbClr val="006600"/>
                </a:solidFill>
                <a:latin typeface="Comic Sans MS" panose="030F0702030302020204" pitchFamily="66" charset="0"/>
              </a:rPr>
              <a:t>3</a:t>
            </a:r>
            <a:r>
              <a:rPr lang="en-US" altLang="en-US" sz="1600" b="1">
                <a:solidFill>
                  <a:srgbClr val="006600"/>
                </a:solidFill>
                <a:latin typeface="Comic Sans MS" panose="030F0702030302020204" pitchFamily="66" charset="0"/>
              </a:rPr>
              <a:t> = (0,5 + 0,75) / 2 = 0,625</a:t>
            </a:r>
          </a:p>
          <a:p>
            <a:pPr eaLnBrk="1" hangingPunct="1">
              <a:spcBef>
                <a:spcPct val="0"/>
              </a:spcBef>
              <a:buFontTx/>
              <a:buNone/>
            </a:pPr>
            <a:r>
              <a:rPr lang="en-US" altLang="en-US" sz="1600" b="1">
                <a:solidFill>
                  <a:srgbClr val="006600"/>
                </a:solidFill>
                <a:latin typeface="Comic Sans MS" panose="030F0702030302020204" pitchFamily="66" charset="0"/>
              </a:rPr>
              <a:t>f(0,625) = -0,010</a:t>
            </a:r>
          </a:p>
          <a:p>
            <a:pPr eaLnBrk="1" hangingPunct="1">
              <a:spcBef>
                <a:spcPct val="0"/>
              </a:spcBef>
              <a:buFontTx/>
              <a:buNone/>
            </a:pPr>
            <a:r>
              <a:rPr lang="en-US" altLang="en-US" sz="1600" b="1">
                <a:solidFill>
                  <a:srgbClr val="006600"/>
                </a:solidFill>
                <a:latin typeface="Comic Sans MS" panose="030F0702030302020204" pitchFamily="66" charset="0"/>
              </a:rPr>
              <a:t>Jadi akar terletak antara 0,5 dan 0,625</a:t>
            </a:r>
          </a:p>
          <a:p>
            <a:pPr eaLnBrk="1" hangingPunct="1">
              <a:spcBef>
                <a:spcPct val="0"/>
              </a:spcBef>
              <a:buFontTx/>
              <a:buNone/>
            </a:pPr>
            <a:endParaRPr lang="en-US" altLang="en-US" sz="1600" b="1">
              <a:solidFill>
                <a:srgbClr val="006600"/>
              </a:solidFill>
              <a:latin typeface="Comic Sans MS" panose="030F0702030302020204" pitchFamily="66" charset="0"/>
            </a:endParaRPr>
          </a:p>
          <a:p>
            <a:pPr eaLnBrk="1" hangingPunct="1">
              <a:spcBef>
                <a:spcPct val="0"/>
              </a:spcBef>
              <a:buFontTx/>
              <a:buNone/>
            </a:pPr>
            <a:r>
              <a:rPr lang="en-US" altLang="en-US" sz="1600" b="1">
                <a:solidFill>
                  <a:srgbClr val="006600"/>
                </a:solidFill>
                <a:latin typeface="Comic Sans MS" panose="030F0702030302020204" pitchFamily="66" charset="0"/>
              </a:rPr>
              <a:t>X</a:t>
            </a:r>
            <a:r>
              <a:rPr lang="en-US" altLang="en-US" sz="1600" b="1" baseline="-25000">
                <a:solidFill>
                  <a:srgbClr val="006600"/>
                </a:solidFill>
                <a:latin typeface="Comic Sans MS" panose="030F0702030302020204" pitchFamily="66" charset="0"/>
              </a:rPr>
              <a:t>3</a:t>
            </a:r>
            <a:r>
              <a:rPr lang="en-US" altLang="en-US" sz="1600" b="1">
                <a:solidFill>
                  <a:srgbClr val="006600"/>
                </a:solidFill>
                <a:latin typeface="Comic Sans MS" panose="030F0702030302020204" pitchFamily="66" charset="0"/>
              </a:rPr>
              <a:t> = (0,5 + 0,625) / 2 = 0,5625</a:t>
            </a:r>
          </a:p>
          <a:p>
            <a:pPr eaLnBrk="1" hangingPunct="1">
              <a:spcBef>
                <a:spcPct val="0"/>
              </a:spcBef>
              <a:buFontTx/>
              <a:buNone/>
            </a:pPr>
            <a:r>
              <a:rPr lang="en-US" altLang="en-US" sz="1600" b="1">
                <a:solidFill>
                  <a:srgbClr val="006600"/>
                </a:solidFill>
                <a:latin typeface="Comic Sans MS" panose="030F0702030302020204" pitchFamily="66" charset="0"/>
              </a:rPr>
              <a:t>E</a:t>
            </a:r>
            <a:r>
              <a:rPr lang="en-US" altLang="en-US" sz="1600" b="1" baseline="-25000">
                <a:solidFill>
                  <a:srgbClr val="006600"/>
                </a:solidFill>
                <a:latin typeface="Comic Sans MS" panose="030F0702030302020204" pitchFamily="66" charset="0"/>
              </a:rPr>
              <a:t>a</a:t>
            </a:r>
            <a:r>
              <a:rPr lang="en-US" altLang="en-US" sz="1600" b="1">
                <a:solidFill>
                  <a:srgbClr val="006600"/>
                </a:solidFill>
                <a:latin typeface="Comic Sans MS" panose="030F0702030302020204" pitchFamily="66" charset="0"/>
              </a:rPr>
              <a:t> = 0,56714329 – 0,5625 = 0,004543</a:t>
            </a:r>
          </a:p>
          <a:p>
            <a:pPr eaLnBrk="1" hangingPunct="1">
              <a:spcBef>
                <a:spcPct val="0"/>
              </a:spcBef>
              <a:buFontTx/>
              <a:buNone/>
            </a:pPr>
            <a:r>
              <a:rPr lang="en-US" altLang="en-US" sz="1600" b="1">
                <a:solidFill>
                  <a:srgbClr val="006600"/>
                </a:solidFill>
                <a:latin typeface="Comic Sans MS" panose="030F0702030302020204" pitchFamily="66" charset="0"/>
              </a:rPr>
              <a:t>Er = 0,819%</a:t>
            </a:r>
          </a:p>
        </p:txBody>
      </p:sp>
      <p:sp>
        <p:nvSpPr>
          <p:cNvPr id="13325" name="Line 13"/>
          <p:cNvSpPr>
            <a:spLocks noChangeShapeType="1"/>
          </p:cNvSpPr>
          <p:nvPr/>
        </p:nvSpPr>
        <p:spPr bwMode="auto">
          <a:xfrm>
            <a:off x="4648200" y="4038600"/>
            <a:ext cx="0" cy="2057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AutoShape 14">
            <a:hlinkClick r:id="rId5" action="ppaction://hlinksldjump" highlightClick="1"/>
          </p:cNvPr>
          <p:cNvSpPr>
            <a:spLocks noChangeArrowheads="1"/>
          </p:cNvSpPr>
          <p:nvPr/>
        </p:nvSpPr>
        <p:spPr bwMode="auto">
          <a:xfrm>
            <a:off x="8534400" y="152400"/>
            <a:ext cx="381000" cy="3048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DD322A-0509-4BFF-A999-89C2918FA612}" type="slidenum">
              <a:rPr lang="en-US" altLang="en-US" sz="1400"/>
              <a:pPr>
                <a:spcBef>
                  <a:spcPct val="0"/>
                </a:spcBef>
                <a:buFontTx/>
                <a:buNone/>
              </a:pPr>
              <a:t>11</a:t>
            </a:fld>
            <a:endParaRPr lang="en-US" altLang="en-US" sz="1400"/>
          </a:p>
        </p:txBody>
      </p:sp>
      <p:sp>
        <p:nvSpPr>
          <p:cNvPr id="14341" name="Rectangle 2"/>
          <p:cNvSpPr>
            <a:spLocks noGrp="1" noChangeArrowheads="1"/>
          </p:cNvSpPr>
          <p:nvPr>
            <p:ph type="title"/>
          </p:nvPr>
        </p:nvSpPr>
        <p:spPr>
          <a:xfrm>
            <a:off x="152400" y="-152400"/>
            <a:ext cx="8229600" cy="762000"/>
          </a:xfrm>
        </p:spPr>
        <p:txBody>
          <a:bodyPr/>
          <a:lstStyle/>
          <a:p>
            <a:pPr algn="l" eaLnBrk="1" hangingPunct="1"/>
            <a:r>
              <a:rPr lang="en-US" altLang="en-US" b="1" smtClean="0">
                <a:solidFill>
                  <a:schemeClr val="tx1"/>
                </a:solidFill>
                <a:latin typeface="Albert" pitchFamily="2" charset="0"/>
              </a:rPr>
              <a:t>Metode Regula Falsi</a:t>
            </a:r>
            <a:r>
              <a:rPr lang="en-US" altLang="en-US" sz="2000" b="1" smtClean="0">
                <a:solidFill>
                  <a:srgbClr val="000099"/>
                </a:solidFill>
                <a:latin typeface="Albert" pitchFamily="2" charset="0"/>
              </a:rPr>
              <a:t>    </a:t>
            </a:r>
            <a:r>
              <a:rPr lang="en-US" altLang="en-US" sz="2000" b="1" smtClean="0">
                <a:solidFill>
                  <a:srgbClr val="969696"/>
                </a:solidFill>
              </a:rPr>
              <a:t>(1)</a:t>
            </a:r>
            <a:r>
              <a:rPr lang="en-US" altLang="en-US" sz="2000" b="1" smtClean="0">
                <a:solidFill>
                  <a:srgbClr val="000099"/>
                </a:solidFill>
                <a:latin typeface="Albert" pitchFamily="2" charset="0"/>
              </a:rPr>
              <a:t>  </a:t>
            </a:r>
            <a:endParaRPr lang="en-US" altLang="en-US" sz="2000" b="1" smtClean="0">
              <a:solidFill>
                <a:srgbClr val="969696"/>
              </a:solidFill>
              <a:latin typeface="Arial Unicode MS" panose="020B0604020202020204" pitchFamily="34" charset="-128"/>
            </a:endParaRPr>
          </a:p>
        </p:txBody>
      </p:sp>
      <p:sp>
        <p:nvSpPr>
          <p:cNvPr id="14342" name="Line 3"/>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Rectangle 4"/>
          <p:cNvSpPr>
            <a:spLocks noChangeArrowheads="1"/>
          </p:cNvSpPr>
          <p:nvPr/>
        </p:nvSpPr>
        <p:spPr bwMode="auto">
          <a:xfrm>
            <a:off x="228600" y="914400"/>
            <a:ext cx="8686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latin typeface="Comic Sans MS" panose="030F0702030302020204" pitchFamily="66" charset="0"/>
              </a:rPr>
              <a:t>Disebut pula </a:t>
            </a:r>
            <a:r>
              <a:rPr lang="en-US" altLang="en-US" sz="1800" b="1">
                <a:solidFill>
                  <a:srgbClr val="0033CC"/>
                </a:solidFill>
                <a:latin typeface="Comic Sans MS" panose="030F0702030302020204" pitchFamily="66" charset="0"/>
              </a:rPr>
              <a:t>metode Posisi Salah</a:t>
            </a:r>
            <a:r>
              <a:rPr lang="en-US" altLang="en-US" sz="1800" b="1">
                <a:latin typeface="Comic Sans MS" panose="030F0702030302020204" pitchFamily="66" charset="0"/>
              </a:rPr>
              <a:t> atau </a:t>
            </a:r>
            <a:r>
              <a:rPr lang="en-US" altLang="en-US" sz="1800" b="1">
                <a:solidFill>
                  <a:srgbClr val="0033CC"/>
                </a:solidFill>
                <a:latin typeface="Comic Sans MS" panose="030F0702030302020204" pitchFamily="66" charset="0"/>
              </a:rPr>
              <a:t>metode Interpolasi Linier</a:t>
            </a:r>
            <a:r>
              <a:rPr lang="en-US" altLang="en-US" sz="1800" b="1">
                <a:latin typeface="Comic Sans MS" panose="030F0702030302020204" pitchFamily="66" charset="0"/>
              </a:rPr>
              <a:t>.</a:t>
            </a:r>
          </a:p>
          <a:p>
            <a:pPr eaLnBrk="1" hangingPunct="1">
              <a:buFontTx/>
              <a:buNone/>
            </a:pPr>
            <a:r>
              <a:rPr lang="en-US" altLang="en-US" sz="1800" b="1">
                <a:latin typeface="Comic Sans MS" panose="030F0702030302020204" pitchFamily="66" charset="0"/>
              </a:rPr>
              <a:t>Metode yang pada banyak kasus sering memberikan hasil yang lebih baik ketimbang metode Bolzano ini, bekerja dengan meng-interpolasi-kan 2 nilai fungsi yang berlawanan tanda.</a:t>
            </a:r>
            <a:endParaRPr lang="en-US" altLang="en-US" sz="1800" b="1">
              <a:solidFill>
                <a:srgbClr val="969696"/>
              </a:solidFill>
              <a:latin typeface="Comic Sans MS" panose="030F0702030302020204" pitchFamily="66" charset="0"/>
            </a:endParaRPr>
          </a:p>
        </p:txBody>
      </p:sp>
      <p:graphicFrame>
        <p:nvGraphicFramePr>
          <p:cNvPr id="14344" name="Object 6"/>
          <p:cNvGraphicFramePr>
            <a:graphicFrameLocks noGrp="1" noChangeAspect="1"/>
          </p:cNvGraphicFramePr>
          <p:nvPr>
            <p:ph idx="1"/>
          </p:nvPr>
        </p:nvGraphicFramePr>
        <p:xfrm>
          <a:off x="1752600" y="2209800"/>
          <a:ext cx="5486400" cy="3822700"/>
        </p:xfrm>
        <a:graphic>
          <a:graphicData uri="http://schemas.openxmlformats.org/presentationml/2006/ole">
            <mc:AlternateContent xmlns:mc="http://schemas.openxmlformats.org/markup-compatibility/2006">
              <mc:Choice xmlns:v="urn:schemas-microsoft-com:vml" Requires="v">
                <p:oleObj spid="_x0000_s14346" name="Visio" r:id="rId3" imgW="2553462" imgH="1779651" progId="Visio.Drawing.11">
                  <p:embed/>
                </p:oleObj>
              </mc:Choice>
              <mc:Fallback>
                <p:oleObj name="Visio" r:id="rId3" imgW="2553462" imgH="1779651"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5486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CC5CF7E-5E3C-4F99-AB93-BFA6D4C00416}" type="slidenum">
              <a:rPr lang="en-US" altLang="en-US" sz="1400"/>
              <a:pPr>
                <a:spcBef>
                  <a:spcPct val="0"/>
                </a:spcBef>
                <a:buFontTx/>
                <a:buNone/>
              </a:pPr>
              <a:t>12</a:t>
            </a:fld>
            <a:endParaRPr lang="en-US" altLang="en-US" sz="1400"/>
          </a:p>
        </p:txBody>
      </p:sp>
      <p:sp>
        <p:nvSpPr>
          <p:cNvPr id="15365" name="Rectangle 2"/>
          <p:cNvSpPr>
            <a:spLocks noGrp="1" noChangeArrowheads="1"/>
          </p:cNvSpPr>
          <p:nvPr>
            <p:ph type="title"/>
          </p:nvPr>
        </p:nvSpPr>
        <p:spPr>
          <a:xfrm>
            <a:off x="152400" y="-152400"/>
            <a:ext cx="8229600" cy="762000"/>
          </a:xfrm>
        </p:spPr>
        <p:txBody>
          <a:bodyPr/>
          <a:lstStyle/>
          <a:p>
            <a:pPr algn="l" eaLnBrk="1" hangingPunct="1"/>
            <a:r>
              <a:rPr lang="en-US" altLang="en-US" b="1" smtClean="0">
                <a:solidFill>
                  <a:schemeClr val="tx1"/>
                </a:solidFill>
                <a:latin typeface="Albert" pitchFamily="2" charset="0"/>
              </a:rPr>
              <a:t>Metode Regula Falsi</a:t>
            </a:r>
            <a:r>
              <a:rPr lang="en-US" altLang="en-US" sz="2000" b="1" smtClean="0">
                <a:solidFill>
                  <a:srgbClr val="000099"/>
                </a:solidFill>
                <a:latin typeface="Albert" pitchFamily="2" charset="0"/>
              </a:rPr>
              <a:t>    </a:t>
            </a:r>
            <a:r>
              <a:rPr lang="en-US" altLang="en-US" sz="2000" b="1" smtClean="0">
                <a:solidFill>
                  <a:srgbClr val="969696"/>
                </a:solidFill>
              </a:rPr>
              <a:t>(2)</a:t>
            </a:r>
            <a:r>
              <a:rPr lang="en-US" altLang="en-US" sz="2000" b="1" smtClean="0">
                <a:solidFill>
                  <a:srgbClr val="000099"/>
                </a:solidFill>
                <a:latin typeface="Albert" pitchFamily="2" charset="0"/>
              </a:rPr>
              <a:t>  </a:t>
            </a:r>
            <a:endParaRPr lang="en-US" altLang="en-US" sz="2000" b="1" smtClean="0">
              <a:solidFill>
                <a:srgbClr val="969696"/>
              </a:solidFill>
              <a:latin typeface="Arial Unicode MS" panose="020B0604020202020204" pitchFamily="34" charset="-128"/>
            </a:endParaRPr>
          </a:p>
        </p:txBody>
      </p:sp>
      <p:sp>
        <p:nvSpPr>
          <p:cNvPr id="15366" name="Line 3"/>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Rectangle 4"/>
          <p:cNvSpPr>
            <a:spLocks noChangeArrowheads="1"/>
          </p:cNvSpPr>
          <p:nvPr/>
        </p:nvSpPr>
        <p:spPr bwMode="auto">
          <a:xfrm>
            <a:off x="381000" y="38862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olidFill>
                  <a:srgbClr val="660066"/>
                </a:solidFill>
                <a:latin typeface="Comic Sans MS" panose="030F0702030302020204" pitchFamily="66" charset="0"/>
              </a:rPr>
              <a:t>Sebuah garis lurus yang ditarik melalui (x</a:t>
            </a:r>
            <a:r>
              <a:rPr lang="en-US" altLang="en-US" sz="1800" b="1" baseline="-25000">
                <a:solidFill>
                  <a:srgbClr val="660066"/>
                </a:solidFill>
                <a:latin typeface="Comic Sans MS" panose="030F0702030302020204" pitchFamily="66" charset="0"/>
              </a:rPr>
              <a:t>1</a:t>
            </a:r>
            <a:r>
              <a:rPr lang="en-US" altLang="en-US" sz="1800" b="1">
                <a:solidFill>
                  <a:srgbClr val="660066"/>
                </a:solidFill>
                <a:latin typeface="Comic Sans MS" panose="030F0702030302020204" pitchFamily="66" charset="0"/>
              </a:rPr>
              <a:t>, f(x</a:t>
            </a:r>
            <a:r>
              <a:rPr lang="en-US" altLang="en-US" sz="1800" b="1" baseline="-25000">
                <a:solidFill>
                  <a:srgbClr val="660066"/>
                </a:solidFill>
                <a:latin typeface="Comic Sans MS" panose="030F0702030302020204" pitchFamily="66" charset="0"/>
              </a:rPr>
              <a:t>1</a:t>
            </a:r>
            <a:r>
              <a:rPr lang="en-US" altLang="en-US" sz="1800" b="1">
                <a:solidFill>
                  <a:srgbClr val="660066"/>
                </a:solidFill>
                <a:latin typeface="Comic Sans MS" panose="030F0702030302020204" pitchFamily="66" charset="0"/>
              </a:rPr>
              <a:t>)) dan (x</a:t>
            </a:r>
            <a:r>
              <a:rPr lang="en-US" altLang="en-US" sz="1800" b="1" baseline="-25000">
                <a:solidFill>
                  <a:srgbClr val="660066"/>
                </a:solidFill>
                <a:latin typeface="Comic Sans MS" panose="030F0702030302020204" pitchFamily="66" charset="0"/>
              </a:rPr>
              <a:t>2</a:t>
            </a:r>
            <a:r>
              <a:rPr lang="en-US" altLang="en-US" sz="1800" b="1">
                <a:solidFill>
                  <a:srgbClr val="660066"/>
                </a:solidFill>
                <a:latin typeface="Comic Sans MS" panose="030F0702030302020204" pitchFamily="66" charset="0"/>
              </a:rPr>
              <a:t>, f(x</a:t>
            </a:r>
            <a:r>
              <a:rPr lang="en-US" altLang="en-US" sz="1800" b="1" baseline="-25000">
                <a:solidFill>
                  <a:srgbClr val="660066"/>
                </a:solidFill>
                <a:latin typeface="Comic Sans MS" panose="030F0702030302020204" pitchFamily="66" charset="0"/>
              </a:rPr>
              <a:t>2</a:t>
            </a:r>
            <a:r>
              <a:rPr lang="en-US" altLang="en-US" sz="1800" b="1">
                <a:solidFill>
                  <a:srgbClr val="660066"/>
                </a:solidFill>
                <a:latin typeface="Comic Sans MS" panose="030F0702030302020204" pitchFamily="66" charset="0"/>
              </a:rPr>
              <a:t>)) akan memotong sumbu X di x</a:t>
            </a:r>
            <a:r>
              <a:rPr lang="en-US" altLang="en-US" sz="1800" b="1" baseline="-25000">
                <a:solidFill>
                  <a:srgbClr val="660066"/>
                </a:solidFill>
                <a:latin typeface="Comic Sans MS" panose="030F0702030302020204" pitchFamily="66" charset="0"/>
              </a:rPr>
              <a:t>3</a:t>
            </a:r>
            <a:r>
              <a:rPr lang="en-US" altLang="en-US" sz="1800" b="1">
                <a:solidFill>
                  <a:srgbClr val="660066"/>
                </a:solidFill>
                <a:latin typeface="Comic Sans MS" panose="030F0702030302020204" pitchFamily="66" charset="0"/>
              </a:rPr>
              <a:t>.</a:t>
            </a:r>
          </a:p>
          <a:p>
            <a:pPr eaLnBrk="1" hangingPunct="1">
              <a:buFontTx/>
              <a:buNone/>
            </a:pPr>
            <a:r>
              <a:rPr lang="en-US" altLang="en-US" sz="1800" b="1">
                <a:solidFill>
                  <a:srgbClr val="660066"/>
                </a:solidFill>
                <a:latin typeface="Comic Sans MS" panose="030F0702030302020204" pitchFamily="66" charset="0"/>
              </a:rPr>
              <a:t>Dan x</a:t>
            </a:r>
            <a:r>
              <a:rPr lang="en-US" altLang="en-US" sz="1800" b="1" baseline="-25000">
                <a:solidFill>
                  <a:srgbClr val="660066"/>
                </a:solidFill>
                <a:latin typeface="Comic Sans MS" panose="030F0702030302020204" pitchFamily="66" charset="0"/>
              </a:rPr>
              <a:t>3</a:t>
            </a:r>
            <a:r>
              <a:rPr lang="en-US" altLang="en-US" sz="1800" b="1">
                <a:solidFill>
                  <a:srgbClr val="660066"/>
                </a:solidFill>
                <a:latin typeface="Comic Sans MS" panose="030F0702030302020204" pitchFamily="66" charset="0"/>
              </a:rPr>
              <a:t> ini diyakini lebih dekat ke titik a (titik potong fungsi f(x) dengan sumbu X), daripada a ke x</a:t>
            </a:r>
            <a:r>
              <a:rPr lang="en-US" altLang="en-US" sz="1800" b="1" baseline="-25000">
                <a:solidFill>
                  <a:srgbClr val="660066"/>
                </a:solidFill>
                <a:latin typeface="Comic Sans MS" panose="030F0702030302020204" pitchFamily="66" charset="0"/>
              </a:rPr>
              <a:t>1</a:t>
            </a:r>
            <a:r>
              <a:rPr lang="en-US" altLang="en-US" sz="1800" b="1">
                <a:solidFill>
                  <a:srgbClr val="660066"/>
                </a:solidFill>
                <a:latin typeface="Comic Sans MS" panose="030F0702030302020204" pitchFamily="66" charset="0"/>
              </a:rPr>
              <a:t> atau x</a:t>
            </a:r>
            <a:r>
              <a:rPr lang="en-US" altLang="en-US" sz="1800" b="1" baseline="-25000">
                <a:solidFill>
                  <a:srgbClr val="660066"/>
                </a:solidFill>
                <a:latin typeface="Comic Sans MS" panose="030F0702030302020204" pitchFamily="66" charset="0"/>
              </a:rPr>
              <a:t>2</a:t>
            </a:r>
            <a:r>
              <a:rPr lang="en-US" altLang="en-US" sz="1800" b="1">
                <a:solidFill>
                  <a:srgbClr val="660066"/>
                </a:solidFill>
                <a:latin typeface="Comic Sans MS" panose="030F0702030302020204" pitchFamily="66" charset="0"/>
              </a:rPr>
              <a:t>.</a:t>
            </a:r>
          </a:p>
        </p:txBody>
      </p:sp>
      <p:graphicFrame>
        <p:nvGraphicFramePr>
          <p:cNvPr id="15368" name="Object 5"/>
          <p:cNvGraphicFramePr>
            <a:graphicFrameLocks noGrp="1" noChangeAspect="1"/>
          </p:cNvGraphicFramePr>
          <p:nvPr>
            <p:ph idx="1"/>
          </p:nvPr>
        </p:nvGraphicFramePr>
        <p:xfrm>
          <a:off x="304800" y="1001713"/>
          <a:ext cx="3657600" cy="2655887"/>
        </p:xfrm>
        <a:graphic>
          <a:graphicData uri="http://schemas.openxmlformats.org/presentationml/2006/ole">
            <mc:AlternateContent xmlns:mc="http://schemas.openxmlformats.org/markup-compatibility/2006">
              <mc:Choice xmlns:v="urn:schemas-microsoft-com:vml" Requires="v">
                <p:oleObj spid="_x0000_s15377" name="Visio" r:id="rId3" imgW="2553462" imgH="1779651" progId="Visio.Drawing.11">
                  <p:embed/>
                </p:oleObj>
              </mc:Choice>
              <mc:Fallback>
                <p:oleObj name="Visio" r:id="rId3" imgW="2553462" imgH="1779651"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01713"/>
                        <a:ext cx="36576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9" name="Rectangle 6"/>
          <p:cNvSpPr>
            <a:spLocks noChangeArrowheads="1"/>
          </p:cNvSpPr>
          <p:nvPr/>
        </p:nvSpPr>
        <p:spPr bwMode="auto">
          <a:xfrm>
            <a:off x="4495800" y="838200"/>
            <a:ext cx="4191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latin typeface="Comic Sans MS" panose="030F0702030302020204" pitchFamily="66" charset="0"/>
              </a:rPr>
              <a:t>Persamaan garis yang dimaksud adalah :</a:t>
            </a:r>
          </a:p>
          <a:p>
            <a:pPr eaLnBrk="1" hangingPunct="1">
              <a:buFontTx/>
              <a:buNone/>
            </a:pPr>
            <a:r>
              <a:rPr lang="en-US" altLang="en-US" sz="1600" b="1">
                <a:latin typeface="Comic Sans MS" panose="030F0702030302020204" pitchFamily="66" charset="0"/>
              </a:rPr>
              <a:t>	    f(x</a:t>
            </a:r>
            <a:r>
              <a:rPr lang="en-US" altLang="en-US" sz="1600" b="1" baseline="-25000">
                <a:latin typeface="Comic Sans MS" panose="030F0702030302020204" pitchFamily="66" charset="0"/>
              </a:rPr>
              <a:t>2</a:t>
            </a:r>
            <a:r>
              <a:rPr lang="en-US" altLang="en-US" sz="1600" b="1">
                <a:latin typeface="Comic Sans MS" panose="030F0702030302020204" pitchFamily="66" charset="0"/>
              </a:rPr>
              <a:t>) – f(x</a:t>
            </a:r>
            <a:r>
              <a:rPr lang="en-US" altLang="en-US" sz="1600" b="1" baseline="-25000">
                <a:latin typeface="Comic Sans MS" panose="030F0702030302020204" pitchFamily="66" charset="0"/>
              </a:rPr>
              <a:t>1</a:t>
            </a:r>
            <a:r>
              <a:rPr lang="en-US" altLang="en-US" sz="1600" b="1">
                <a:latin typeface="Comic Sans MS" panose="030F0702030302020204" pitchFamily="66" charset="0"/>
              </a:rPr>
              <a:t>)</a:t>
            </a:r>
          </a:p>
          <a:p>
            <a:pPr eaLnBrk="1" hangingPunct="1">
              <a:buFontTx/>
              <a:buNone/>
            </a:pPr>
            <a:r>
              <a:rPr lang="en-US" altLang="en-US" sz="1600" b="1">
                <a:latin typeface="Comic Sans MS" panose="030F0702030302020204" pitchFamily="66" charset="0"/>
              </a:rPr>
              <a:t>Y – f(x</a:t>
            </a:r>
            <a:r>
              <a:rPr lang="en-US" altLang="en-US" sz="1600" b="1" baseline="-25000">
                <a:latin typeface="Comic Sans MS" panose="030F0702030302020204" pitchFamily="66" charset="0"/>
              </a:rPr>
              <a:t>1</a:t>
            </a:r>
            <a:r>
              <a:rPr lang="en-US" altLang="en-US" sz="1600" b="1">
                <a:latin typeface="Comic Sans MS" panose="030F0702030302020204" pitchFamily="66" charset="0"/>
              </a:rPr>
              <a:t>) =	         . (x – x</a:t>
            </a:r>
            <a:r>
              <a:rPr lang="en-US" altLang="en-US" sz="1600" b="1" baseline="-25000">
                <a:latin typeface="Comic Sans MS" panose="030F0702030302020204" pitchFamily="66" charset="0"/>
              </a:rPr>
              <a:t>1</a:t>
            </a:r>
            <a:r>
              <a:rPr lang="en-US" altLang="en-US" sz="1600" b="1">
                <a:latin typeface="Comic Sans MS" panose="030F0702030302020204" pitchFamily="66" charset="0"/>
              </a:rPr>
              <a:t>)</a:t>
            </a:r>
          </a:p>
          <a:p>
            <a:pPr eaLnBrk="1" hangingPunct="1">
              <a:buFontTx/>
              <a:buNone/>
            </a:pPr>
            <a:r>
              <a:rPr lang="en-US" altLang="en-US" sz="1600" b="1">
                <a:latin typeface="Comic Sans MS" panose="030F0702030302020204" pitchFamily="66" charset="0"/>
              </a:rPr>
              <a:t>	       x</a:t>
            </a:r>
            <a:r>
              <a:rPr lang="en-US" altLang="en-US" sz="1600" b="1" baseline="-25000">
                <a:latin typeface="Comic Sans MS" panose="030F0702030302020204" pitchFamily="66" charset="0"/>
              </a:rPr>
              <a:t>2</a:t>
            </a:r>
            <a:r>
              <a:rPr lang="en-US" altLang="en-US" sz="1600" b="1">
                <a:latin typeface="Comic Sans MS" panose="030F0702030302020204" pitchFamily="66" charset="0"/>
              </a:rPr>
              <a:t> – x</a:t>
            </a:r>
            <a:r>
              <a:rPr lang="en-US" altLang="en-US" sz="1600" b="1" baseline="-25000">
                <a:latin typeface="Comic Sans MS" panose="030F0702030302020204" pitchFamily="66" charset="0"/>
              </a:rPr>
              <a:t>1</a:t>
            </a:r>
          </a:p>
        </p:txBody>
      </p:sp>
      <p:sp>
        <p:nvSpPr>
          <p:cNvPr id="15370" name="Line 7"/>
          <p:cNvSpPr>
            <a:spLocks noChangeShapeType="1"/>
          </p:cNvSpPr>
          <p:nvPr/>
        </p:nvSpPr>
        <p:spPr bwMode="auto">
          <a:xfrm>
            <a:off x="5791200" y="1524000"/>
            <a:ext cx="1295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Rectangle 8"/>
          <p:cNvSpPr>
            <a:spLocks noChangeArrowheads="1"/>
          </p:cNvSpPr>
          <p:nvPr/>
        </p:nvSpPr>
        <p:spPr bwMode="auto">
          <a:xfrm>
            <a:off x="4191000" y="2209800"/>
            <a:ext cx="480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latin typeface="Comic Sans MS" panose="030F0702030302020204" pitchFamily="66" charset="0"/>
              </a:rPr>
              <a:t>Karena garis tsb melalui titik (x</a:t>
            </a:r>
            <a:r>
              <a:rPr lang="en-US" altLang="en-US" sz="1600" b="1" baseline="-25000">
                <a:latin typeface="Comic Sans MS" panose="030F0702030302020204" pitchFamily="66" charset="0"/>
              </a:rPr>
              <a:t>3</a:t>
            </a:r>
            <a:r>
              <a:rPr lang="en-US" altLang="en-US" sz="1600" b="1">
                <a:latin typeface="Comic Sans MS" panose="030F0702030302020204" pitchFamily="66" charset="0"/>
              </a:rPr>
              <a:t>, 0), maka :</a:t>
            </a:r>
          </a:p>
          <a:p>
            <a:pPr eaLnBrk="1" hangingPunct="1">
              <a:buFontTx/>
              <a:buNone/>
            </a:pPr>
            <a:r>
              <a:rPr lang="en-US" altLang="en-US" sz="1600" b="1">
                <a:latin typeface="Comic Sans MS" panose="030F0702030302020204" pitchFamily="66" charset="0"/>
              </a:rPr>
              <a:t>	  f(x</a:t>
            </a:r>
            <a:r>
              <a:rPr lang="en-US" altLang="en-US" sz="1600" b="1" baseline="-25000">
                <a:latin typeface="Comic Sans MS" panose="030F0702030302020204" pitchFamily="66" charset="0"/>
              </a:rPr>
              <a:t>2</a:t>
            </a:r>
            <a:r>
              <a:rPr lang="en-US" altLang="en-US" sz="1600" b="1">
                <a:latin typeface="Comic Sans MS" panose="030F0702030302020204" pitchFamily="66" charset="0"/>
              </a:rPr>
              <a:t>) – f(x</a:t>
            </a:r>
            <a:r>
              <a:rPr lang="en-US" altLang="en-US" sz="1600" b="1" baseline="-25000">
                <a:latin typeface="Comic Sans MS" panose="030F0702030302020204" pitchFamily="66" charset="0"/>
              </a:rPr>
              <a:t>1</a:t>
            </a:r>
            <a:r>
              <a:rPr lang="en-US" altLang="en-US" sz="1600" b="1">
                <a:latin typeface="Comic Sans MS" panose="030F0702030302020204" pitchFamily="66" charset="0"/>
              </a:rPr>
              <a:t>)</a:t>
            </a:r>
          </a:p>
          <a:p>
            <a:pPr eaLnBrk="1" hangingPunct="1">
              <a:buFontTx/>
              <a:buNone/>
            </a:pPr>
            <a:r>
              <a:rPr lang="en-US" altLang="en-US" sz="1600" b="1">
                <a:latin typeface="Comic Sans MS" panose="030F0702030302020204" pitchFamily="66" charset="0"/>
              </a:rPr>
              <a:t>– f(x</a:t>
            </a:r>
            <a:r>
              <a:rPr lang="en-US" altLang="en-US" sz="1600" b="1" baseline="-25000">
                <a:latin typeface="Comic Sans MS" panose="030F0702030302020204" pitchFamily="66" charset="0"/>
              </a:rPr>
              <a:t>1</a:t>
            </a:r>
            <a:r>
              <a:rPr lang="en-US" altLang="en-US" sz="1600" b="1">
                <a:latin typeface="Comic Sans MS" panose="030F0702030302020204" pitchFamily="66" charset="0"/>
              </a:rPr>
              <a:t>) =	                  . (x</a:t>
            </a:r>
            <a:r>
              <a:rPr lang="en-US" altLang="en-US" sz="1600" b="1" baseline="-25000">
                <a:latin typeface="Comic Sans MS" panose="030F0702030302020204" pitchFamily="66" charset="0"/>
              </a:rPr>
              <a:t>3</a:t>
            </a:r>
            <a:r>
              <a:rPr lang="en-US" altLang="en-US" sz="1600" b="1">
                <a:latin typeface="Comic Sans MS" panose="030F0702030302020204" pitchFamily="66" charset="0"/>
              </a:rPr>
              <a:t> – x</a:t>
            </a:r>
            <a:r>
              <a:rPr lang="en-US" altLang="en-US" sz="1600" b="1" baseline="-25000">
                <a:latin typeface="Comic Sans MS" panose="030F0702030302020204" pitchFamily="66" charset="0"/>
              </a:rPr>
              <a:t>1</a:t>
            </a:r>
            <a:r>
              <a:rPr lang="en-US" altLang="en-US" sz="1600" b="1">
                <a:latin typeface="Comic Sans MS" panose="030F0702030302020204" pitchFamily="66" charset="0"/>
              </a:rPr>
              <a:t>)</a:t>
            </a:r>
          </a:p>
          <a:p>
            <a:pPr eaLnBrk="1" hangingPunct="1">
              <a:buFontTx/>
              <a:buNone/>
            </a:pPr>
            <a:r>
              <a:rPr lang="en-US" altLang="en-US" sz="1600" b="1">
                <a:latin typeface="Comic Sans MS" panose="030F0702030302020204" pitchFamily="66" charset="0"/>
              </a:rPr>
              <a:t>	     x</a:t>
            </a:r>
            <a:r>
              <a:rPr lang="en-US" altLang="en-US" sz="1600" b="1" baseline="-25000">
                <a:latin typeface="Comic Sans MS" panose="030F0702030302020204" pitchFamily="66" charset="0"/>
              </a:rPr>
              <a:t>2</a:t>
            </a:r>
            <a:r>
              <a:rPr lang="en-US" altLang="en-US" sz="1600" b="1">
                <a:latin typeface="Comic Sans MS" panose="030F0702030302020204" pitchFamily="66" charset="0"/>
              </a:rPr>
              <a:t> – x</a:t>
            </a:r>
            <a:r>
              <a:rPr lang="en-US" altLang="en-US" sz="1600" b="1" baseline="-25000">
                <a:latin typeface="Comic Sans MS" panose="030F0702030302020204" pitchFamily="66" charset="0"/>
              </a:rPr>
              <a:t>1</a:t>
            </a:r>
          </a:p>
        </p:txBody>
      </p:sp>
      <p:sp>
        <p:nvSpPr>
          <p:cNvPr id="15372" name="Line 9"/>
          <p:cNvSpPr>
            <a:spLocks noChangeShapeType="1"/>
          </p:cNvSpPr>
          <p:nvPr/>
        </p:nvSpPr>
        <p:spPr bwMode="auto">
          <a:xfrm>
            <a:off x="5257800" y="304800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Rectangle 11"/>
          <p:cNvSpPr>
            <a:spLocks noChangeArrowheads="1"/>
          </p:cNvSpPr>
          <p:nvPr/>
        </p:nvSpPr>
        <p:spPr bwMode="auto">
          <a:xfrm>
            <a:off x="4724400" y="3657600"/>
            <a:ext cx="4038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latin typeface="Comic Sans MS" panose="030F0702030302020204" pitchFamily="66" charset="0"/>
              </a:rPr>
              <a:t>Persamaan di atas dapat pula ditulis :</a:t>
            </a:r>
          </a:p>
          <a:p>
            <a:pPr eaLnBrk="1" hangingPunct="1">
              <a:buFontTx/>
              <a:buNone/>
            </a:pPr>
            <a:r>
              <a:rPr lang="en-US" altLang="en-US" sz="1600" b="1">
                <a:latin typeface="Comic Sans MS" panose="030F0702030302020204" pitchFamily="66" charset="0"/>
              </a:rPr>
              <a:t>	  </a:t>
            </a:r>
            <a:r>
              <a:rPr lang="en-US" altLang="en-US" sz="1600" b="1">
                <a:solidFill>
                  <a:srgbClr val="0033CC"/>
                </a:solidFill>
                <a:latin typeface="Comic Sans MS" panose="030F0702030302020204" pitchFamily="66" charset="0"/>
              </a:rPr>
              <a:t>x</a:t>
            </a:r>
            <a:r>
              <a:rPr lang="en-US" altLang="en-US" sz="1600" b="1" baseline="-25000">
                <a:solidFill>
                  <a:srgbClr val="0033CC"/>
                </a:solidFill>
                <a:latin typeface="Comic Sans MS" panose="030F0702030302020204" pitchFamily="66" charset="0"/>
              </a:rPr>
              <a:t>1</a:t>
            </a:r>
            <a:r>
              <a:rPr lang="en-US" altLang="en-US" sz="1600" b="1">
                <a:solidFill>
                  <a:srgbClr val="0033CC"/>
                </a:solidFill>
                <a:latin typeface="Comic Sans MS" panose="030F0702030302020204" pitchFamily="66" charset="0"/>
              </a:rPr>
              <a:t> f(x</a:t>
            </a:r>
            <a:r>
              <a:rPr lang="en-US" altLang="en-US" sz="1600" b="1" baseline="-25000">
                <a:solidFill>
                  <a:srgbClr val="0033CC"/>
                </a:solidFill>
                <a:latin typeface="Comic Sans MS" panose="030F0702030302020204" pitchFamily="66" charset="0"/>
              </a:rPr>
              <a:t>2</a:t>
            </a:r>
            <a:r>
              <a:rPr lang="en-US" altLang="en-US" sz="1600" b="1">
                <a:solidFill>
                  <a:srgbClr val="0033CC"/>
                </a:solidFill>
                <a:latin typeface="Comic Sans MS" panose="030F0702030302020204" pitchFamily="66" charset="0"/>
              </a:rPr>
              <a:t>) – x</a:t>
            </a:r>
            <a:r>
              <a:rPr lang="en-US" altLang="en-US" sz="1600" b="1" baseline="-25000">
                <a:solidFill>
                  <a:srgbClr val="0033CC"/>
                </a:solidFill>
                <a:latin typeface="Comic Sans MS" panose="030F0702030302020204" pitchFamily="66" charset="0"/>
              </a:rPr>
              <a:t>2</a:t>
            </a:r>
            <a:r>
              <a:rPr lang="en-US" altLang="en-US" sz="1600" b="1">
                <a:solidFill>
                  <a:srgbClr val="0033CC"/>
                </a:solidFill>
                <a:latin typeface="Comic Sans MS" panose="030F0702030302020204" pitchFamily="66" charset="0"/>
              </a:rPr>
              <a:t> f(x</a:t>
            </a:r>
            <a:r>
              <a:rPr lang="en-US" altLang="en-US" sz="1600" b="1" baseline="-25000">
                <a:solidFill>
                  <a:srgbClr val="0033CC"/>
                </a:solidFill>
                <a:latin typeface="Comic Sans MS" panose="030F0702030302020204" pitchFamily="66" charset="0"/>
              </a:rPr>
              <a:t>1</a:t>
            </a:r>
            <a:r>
              <a:rPr lang="en-US" altLang="en-US" sz="1600" b="1">
                <a:solidFill>
                  <a:srgbClr val="0033CC"/>
                </a:solidFill>
                <a:latin typeface="Comic Sans MS" panose="030F0702030302020204" pitchFamily="66" charset="0"/>
              </a:rPr>
              <a:t>)</a:t>
            </a:r>
          </a:p>
          <a:p>
            <a:pPr eaLnBrk="1" hangingPunct="1">
              <a:buFontTx/>
              <a:buNone/>
            </a:pPr>
            <a:r>
              <a:rPr lang="en-US" altLang="en-US" sz="1600" b="1">
                <a:solidFill>
                  <a:srgbClr val="0033CC"/>
                </a:solidFill>
                <a:latin typeface="Comic Sans MS" panose="030F0702030302020204" pitchFamily="66" charset="0"/>
              </a:rPr>
              <a:t>   x</a:t>
            </a:r>
            <a:r>
              <a:rPr lang="en-US" altLang="en-US" sz="1600" b="1" baseline="-25000">
                <a:solidFill>
                  <a:srgbClr val="0033CC"/>
                </a:solidFill>
                <a:latin typeface="Comic Sans MS" panose="030F0702030302020204" pitchFamily="66" charset="0"/>
              </a:rPr>
              <a:t>3</a:t>
            </a:r>
            <a:r>
              <a:rPr lang="en-US" altLang="en-US" sz="1600" b="1">
                <a:solidFill>
                  <a:srgbClr val="0033CC"/>
                </a:solidFill>
                <a:latin typeface="Comic Sans MS" panose="030F0702030302020204" pitchFamily="66" charset="0"/>
              </a:rPr>
              <a:t> =	                 </a:t>
            </a:r>
          </a:p>
          <a:p>
            <a:pPr eaLnBrk="1" hangingPunct="1">
              <a:buFontTx/>
              <a:buNone/>
            </a:pPr>
            <a:r>
              <a:rPr lang="en-US" altLang="en-US" sz="1600" b="1">
                <a:solidFill>
                  <a:srgbClr val="0033CC"/>
                </a:solidFill>
                <a:latin typeface="Comic Sans MS" panose="030F0702030302020204" pitchFamily="66" charset="0"/>
              </a:rPr>
              <a:t>	     f(x</a:t>
            </a:r>
            <a:r>
              <a:rPr lang="en-US" altLang="en-US" sz="1600" b="1" baseline="-25000">
                <a:solidFill>
                  <a:srgbClr val="0033CC"/>
                </a:solidFill>
                <a:latin typeface="Comic Sans MS" panose="030F0702030302020204" pitchFamily="66" charset="0"/>
              </a:rPr>
              <a:t>2</a:t>
            </a:r>
            <a:r>
              <a:rPr lang="en-US" altLang="en-US" sz="1600" b="1">
                <a:solidFill>
                  <a:srgbClr val="0033CC"/>
                </a:solidFill>
                <a:latin typeface="Comic Sans MS" panose="030F0702030302020204" pitchFamily="66" charset="0"/>
              </a:rPr>
              <a:t>) – f(x</a:t>
            </a:r>
            <a:r>
              <a:rPr lang="en-US" altLang="en-US" sz="1600" b="1" baseline="-25000">
                <a:solidFill>
                  <a:srgbClr val="0033CC"/>
                </a:solidFill>
                <a:latin typeface="Comic Sans MS" panose="030F0702030302020204" pitchFamily="66" charset="0"/>
              </a:rPr>
              <a:t>1</a:t>
            </a:r>
            <a:r>
              <a:rPr lang="en-US" altLang="en-US" sz="1600" b="1">
                <a:solidFill>
                  <a:srgbClr val="0033CC"/>
                </a:solidFill>
                <a:latin typeface="Comic Sans MS" panose="030F0702030302020204" pitchFamily="66" charset="0"/>
              </a:rPr>
              <a:t>)</a:t>
            </a:r>
          </a:p>
          <a:p>
            <a:pPr eaLnBrk="1" hangingPunct="1">
              <a:buFontTx/>
              <a:buNone/>
            </a:pPr>
            <a:r>
              <a:rPr lang="en-US" altLang="en-US" sz="1600" b="1">
                <a:latin typeface="Comic Sans MS" panose="030F0702030302020204" pitchFamily="66" charset="0"/>
              </a:rPr>
              <a:t>atau,</a:t>
            </a:r>
          </a:p>
          <a:p>
            <a:pPr eaLnBrk="1" hangingPunct="1">
              <a:buFontTx/>
              <a:buNone/>
            </a:pPr>
            <a:r>
              <a:rPr lang="en-US" altLang="en-US" sz="1600" b="1">
                <a:solidFill>
                  <a:srgbClr val="0033CC"/>
                </a:solidFill>
                <a:latin typeface="Comic Sans MS" panose="030F0702030302020204" pitchFamily="66" charset="0"/>
              </a:rPr>
              <a:t>	       </a:t>
            </a:r>
            <a:r>
              <a:rPr lang="en-US" altLang="en-US" sz="1600" b="1">
                <a:solidFill>
                  <a:srgbClr val="FF0000"/>
                </a:solidFill>
                <a:latin typeface="Comic Sans MS" panose="030F0702030302020204" pitchFamily="66" charset="0"/>
              </a:rPr>
              <a:t>f(x</a:t>
            </a:r>
            <a:r>
              <a:rPr lang="en-US" altLang="en-US" sz="1600" b="1" baseline="-25000">
                <a:solidFill>
                  <a:srgbClr val="FF0000"/>
                </a:solidFill>
                <a:latin typeface="Comic Sans MS" panose="030F0702030302020204" pitchFamily="66" charset="0"/>
              </a:rPr>
              <a:t>2</a:t>
            </a:r>
            <a:r>
              <a:rPr lang="en-US" altLang="en-US" sz="1600" b="1">
                <a:solidFill>
                  <a:srgbClr val="FF0000"/>
                </a:solidFill>
                <a:latin typeface="Comic Sans MS" panose="030F0702030302020204" pitchFamily="66" charset="0"/>
              </a:rPr>
              <a:t>) . (x</a:t>
            </a:r>
            <a:r>
              <a:rPr lang="en-US" altLang="en-US" sz="1600" b="1" baseline="-25000">
                <a:solidFill>
                  <a:srgbClr val="FF0000"/>
                </a:solidFill>
                <a:latin typeface="Comic Sans MS" panose="030F0702030302020204" pitchFamily="66" charset="0"/>
              </a:rPr>
              <a:t>1</a:t>
            </a:r>
            <a:r>
              <a:rPr lang="en-US" altLang="en-US" sz="1600" b="1">
                <a:solidFill>
                  <a:srgbClr val="FF0000"/>
                </a:solidFill>
                <a:latin typeface="Comic Sans MS" panose="030F0702030302020204" pitchFamily="66" charset="0"/>
              </a:rPr>
              <a:t> - x</a:t>
            </a:r>
            <a:r>
              <a:rPr lang="en-US" altLang="en-US" sz="1600" b="1" baseline="-25000">
                <a:solidFill>
                  <a:srgbClr val="FF0000"/>
                </a:solidFill>
                <a:latin typeface="Comic Sans MS" panose="030F0702030302020204" pitchFamily="66" charset="0"/>
              </a:rPr>
              <a:t>2</a:t>
            </a:r>
            <a:r>
              <a:rPr lang="en-US" altLang="en-US" sz="1600" b="1">
                <a:solidFill>
                  <a:srgbClr val="FF0000"/>
                </a:solidFill>
                <a:latin typeface="Comic Sans MS" panose="030F0702030302020204" pitchFamily="66" charset="0"/>
              </a:rPr>
              <a:t>)</a:t>
            </a:r>
          </a:p>
          <a:p>
            <a:pPr eaLnBrk="1" hangingPunct="1">
              <a:buFontTx/>
              <a:buNone/>
            </a:pPr>
            <a:r>
              <a:rPr lang="en-US" altLang="en-US" sz="1600" b="1">
                <a:solidFill>
                  <a:srgbClr val="FF0000"/>
                </a:solidFill>
                <a:latin typeface="Comic Sans MS" panose="030F0702030302020204" pitchFamily="66" charset="0"/>
              </a:rPr>
              <a:t>   x</a:t>
            </a:r>
            <a:r>
              <a:rPr lang="en-US" altLang="en-US" sz="1600" b="1" baseline="-25000">
                <a:solidFill>
                  <a:srgbClr val="FF0000"/>
                </a:solidFill>
                <a:latin typeface="Comic Sans MS" panose="030F0702030302020204" pitchFamily="66" charset="0"/>
              </a:rPr>
              <a:t>3</a:t>
            </a:r>
            <a:r>
              <a:rPr lang="en-US" altLang="en-US" sz="1600" b="1">
                <a:solidFill>
                  <a:srgbClr val="FF0000"/>
                </a:solidFill>
                <a:latin typeface="Comic Sans MS" panose="030F0702030302020204" pitchFamily="66" charset="0"/>
              </a:rPr>
              <a:t> =	x</a:t>
            </a:r>
            <a:r>
              <a:rPr lang="en-US" altLang="en-US" sz="1600" b="1" baseline="-25000">
                <a:solidFill>
                  <a:srgbClr val="FF0000"/>
                </a:solidFill>
                <a:latin typeface="Comic Sans MS" panose="030F0702030302020204" pitchFamily="66" charset="0"/>
              </a:rPr>
              <a:t>2</a:t>
            </a:r>
            <a:r>
              <a:rPr lang="en-US" altLang="en-US" sz="1600" b="1">
                <a:solidFill>
                  <a:srgbClr val="FF0000"/>
                </a:solidFill>
                <a:latin typeface="Comic Sans MS" panose="030F0702030302020204" pitchFamily="66" charset="0"/>
              </a:rPr>
              <a:t> -                </a:t>
            </a:r>
          </a:p>
          <a:p>
            <a:pPr eaLnBrk="1" hangingPunct="1">
              <a:buFontTx/>
              <a:buNone/>
            </a:pPr>
            <a:r>
              <a:rPr lang="en-US" altLang="en-US" sz="1600" b="1">
                <a:solidFill>
                  <a:srgbClr val="FF0000"/>
                </a:solidFill>
                <a:latin typeface="Comic Sans MS" panose="030F0702030302020204" pitchFamily="66" charset="0"/>
              </a:rPr>
              <a:t>	         f(x</a:t>
            </a:r>
            <a:r>
              <a:rPr lang="en-US" altLang="en-US" sz="1600" b="1" baseline="-25000">
                <a:solidFill>
                  <a:srgbClr val="FF0000"/>
                </a:solidFill>
                <a:latin typeface="Comic Sans MS" panose="030F0702030302020204" pitchFamily="66" charset="0"/>
              </a:rPr>
              <a:t>1</a:t>
            </a:r>
            <a:r>
              <a:rPr lang="en-US" altLang="en-US" sz="1600" b="1">
                <a:solidFill>
                  <a:srgbClr val="FF0000"/>
                </a:solidFill>
                <a:latin typeface="Comic Sans MS" panose="030F0702030302020204" pitchFamily="66" charset="0"/>
              </a:rPr>
              <a:t>) – f(x</a:t>
            </a:r>
            <a:r>
              <a:rPr lang="en-US" altLang="en-US" sz="1600" b="1" baseline="-25000">
                <a:solidFill>
                  <a:srgbClr val="FF0000"/>
                </a:solidFill>
                <a:latin typeface="Comic Sans MS" panose="030F0702030302020204" pitchFamily="66" charset="0"/>
              </a:rPr>
              <a:t>2</a:t>
            </a:r>
            <a:r>
              <a:rPr lang="en-US" altLang="en-US" sz="1600" b="1">
                <a:solidFill>
                  <a:srgbClr val="FF0000"/>
                </a:solidFill>
                <a:latin typeface="Comic Sans MS" panose="030F0702030302020204" pitchFamily="66" charset="0"/>
              </a:rPr>
              <a:t>)</a:t>
            </a:r>
          </a:p>
        </p:txBody>
      </p:sp>
      <p:sp>
        <p:nvSpPr>
          <p:cNvPr id="15374" name="Line 12"/>
          <p:cNvSpPr>
            <a:spLocks noChangeShapeType="1"/>
          </p:cNvSpPr>
          <p:nvPr/>
        </p:nvSpPr>
        <p:spPr bwMode="auto">
          <a:xfrm>
            <a:off x="5791200" y="4419600"/>
            <a:ext cx="1981200"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5" name="Line 13"/>
          <p:cNvSpPr>
            <a:spLocks noChangeShapeType="1"/>
          </p:cNvSpPr>
          <p:nvPr/>
        </p:nvSpPr>
        <p:spPr bwMode="auto">
          <a:xfrm>
            <a:off x="6324600" y="5562600"/>
            <a:ext cx="16764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3AB2AEB-1056-458B-B5D0-9AA5D5664065}" type="slidenum">
              <a:rPr lang="en-US" altLang="en-US" sz="1400"/>
              <a:pPr>
                <a:spcBef>
                  <a:spcPct val="0"/>
                </a:spcBef>
                <a:buFontTx/>
                <a:buNone/>
              </a:pPr>
              <a:t>13</a:t>
            </a:fld>
            <a:endParaRPr lang="en-US" altLang="en-US" sz="1400"/>
          </a:p>
        </p:txBody>
      </p:sp>
      <p:sp>
        <p:nvSpPr>
          <p:cNvPr id="16389" name="Rectangle 2"/>
          <p:cNvSpPr>
            <a:spLocks noGrp="1" noChangeArrowheads="1"/>
          </p:cNvSpPr>
          <p:nvPr>
            <p:ph type="title"/>
          </p:nvPr>
        </p:nvSpPr>
        <p:spPr>
          <a:xfrm>
            <a:off x="152400" y="-152400"/>
            <a:ext cx="8229600" cy="762000"/>
          </a:xfrm>
        </p:spPr>
        <p:txBody>
          <a:bodyPr/>
          <a:lstStyle/>
          <a:p>
            <a:pPr algn="l" eaLnBrk="1" hangingPunct="1"/>
            <a:r>
              <a:rPr lang="en-US" altLang="en-US" b="1" smtClean="0">
                <a:solidFill>
                  <a:schemeClr val="tx1"/>
                </a:solidFill>
                <a:latin typeface="Albert" pitchFamily="2" charset="0"/>
              </a:rPr>
              <a:t>Metode Regula Falsi</a:t>
            </a:r>
            <a:r>
              <a:rPr lang="en-US" altLang="en-US" sz="2000" b="1" smtClean="0">
                <a:solidFill>
                  <a:srgbClr val="000099"/>
                </a:solidFill>
                <a:latin typeface="Albert" pitchFamily="2" charset="0"/>
              </a:rPr>
              <a:t>   </a:t>
            </a:r>
            <a:r>
              <a:rPr lang="en-US" altLang="en-US" sz="2000" b="1" smtClean="0">
                <a:solidFill>
                  <a:srgbClr val="969696"/>
                </a:solidFill>
              </a:rPr>
              <a:t>(3)</a:t>
            </a:r>
            <a:r>
              <a:rPr lang="en-US" altLang="en-US" sz="2000" b="1" smtClean="0">
                <a:solidFill>
                  <a:srgbClr val="000099"/>
                </a:solidFill>
                <a:latin typeface="Albert" pitchFamily="2" charset="0"/>
              </a:rPr>
              <a:t>  </a:t>
            </a:r>
            <a:endParaRPr lang="en-US" altLang="en-US" sz="2000" b="1" smtClean="0">
              <a:solidFill>
                <a:srgbClr val="969696"/>
              </a:solidFill>
              <a:latin typeface="Arial Unicode MS" panose="020B0604020202020204" pitchFamily="34" charset="-128"/>
            </a:endParaRPr>
          </a:p>
        </p:txBody>
      </p:sp>
      <p:sp>
        <p:nvSpPr>
          <p:cNvPr id="16390" name="Line 3"/>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Rectangle 4"/>
          <p:cNvSpPr>
            <a:spLocks noChangeArrowheads="1"/>
          </p:cNvSpPr>
          <p:nvPr/>
        </p:nvSpPr>
        <p:spPr bwMode="auto">
          <a:xfrm>
            <a:off x="152400" y="838200"/>
            <a:ext cx="883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olidFill>
                  <a:schemeClr val="bg2"/>
                </a:solidFill>
                <a:latin typeface="Comic Sans MS" panose="030F0702030302020204" pitchFamily="66" charset="0"/>
              </a:rPr>
              <a:t>contoh :</a:t>
            </a:r>
            <a:r>
              <a:rPr lang="en-US" altLang="en-US" sz="1800" b="1">
                <a:latin typeface="Comic Sans MS" panose="030F0702030302020204" pitchFamily="66" charset="0"/>
              </a:rPr>
              <a:t>  bagaimana proses numeris fungsi f(x) = e</a:t>
            </a:r>
            <a:r>
              <a:rPr lang="en-US" altLang="en-US" sz="1800" b="1" baseline="30000">
                <a:latin typeface="Comic Sans MS" panose="030F0702030302020204" pitchFamily="66" charset="0"/>
              </a:rPr>
              <a:t>-x</a:t>
            </a:r>
            <a:r>
              <a:rPr lang="en-US" altLang="en-US" sz="1800" b="1">
                <a:latin typeface="Comic Sans MS" panose="030F0702030302020204" pitchFamily="66" charset="0"/>
              </a:rPr>
              <a:t> – x dengan Regula Falsi</a:t>
            </a:r>
            <a:endParaRPr lang="en-US" altLang="en-US" sz="1800" b="1">
              <a:solidFill>
                <a:srgbClr val="969696"/>
              </a:solidFill>
              <a:latin typeface="Comic Sans MS" panose="030F0702030302020204" pitchFamily="66" charset="0"/>
            </a:endParaRPr>
          </a:p>
        </p:txBody>
      </p:sp>
      <p:graphicFrame>
        <p:nvGraphicFramePr>
          <p:cNvPr id="16392" name="Object 5"/>
          <p:cNvGraphicFramePr>
            <a:graphicFrameLocks noGrp="1" noChangeAspect="1"/>
          </p:cNvGraphicFramePr>
          <p:nvPr>
            <p:ph idx="1"/>
          </p:nvPr>
        </p:nvGraphicFramePr>
        <p:xfrm>
          <a:off x="228600" y="1447800"/>
          <a:ext cx="3886200" cy="2506663"/>
        </p:xfrm>
        <a:graphic>
          <a:graphicData uri="http://schemas.openxmlformats.org/presentationml/2006/ole">
            <mc:AlternateContent xmlns:mc="http://schemas.openxmlformats.org/markup-compatibility/2006">
              <mc:Choice xmlns:v="urn:schemas-microsoft-com:vml" Requires="v">
                <p:oleObj spid="_x0000_s16398" name="Chart" r:id="rId3" imgW="5905500" imgH="3133725" progId="Excel.Chart.8">
                  <p:embed/>
                </p:oleObj>
              </mc:Choice>
              <mc:Fallback>
                <p:oleObj name="Chart" r:id="rId3" imgW="5905500" imgH="3133725"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3886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3" name="Rectangle 6"/>
          <p:cNvSpPr>
            <a:spLocks noChangeArrowheads="1"/>
          </p:cNvSpPr>
          <p:nvPr/>
        </p:nvSpPr>
        <p:spPr bwMode="auto">
          <a:xfrm>
            <a:off x="4343400" y="1447800"/>
            <a:ext cx="4800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solidFill>
                  <a:srgbClr val="0033CC"/>
                </a:solidFill>
                <a:latin typeface="Comic Sans MS" panose="030F0702030302020204" pitchFamily="66" charset="0"/>
              </a:rPr>
              <a:t>Masih dari grafik &amp; tabulasi, kita mendapatkan harga awal proses kita, yaitu :</a:t>
            </a:r>
          </a:p>
          <a:p>
            <a:pPr eaLnBrk="1" hangingPunct="1">
              <a:buFontTx/>
              <a:buNone/>
            </a:pPr>
            <a:r>
              <a:rPr lang="en-US" altLang="en-US" sz="1600" b="1">
                <a:solidFill>
                  <a:srgbClr val="0033CC"/>
                </a:solidFill>
                <a:latin typeface="Comic Sans MS" panose="030F0702030302020204" pitchFamily="66" charset="0"/>
              </a:rPr>
              <a:t>x</a:t>
            </a:r>
            <a:r>
              <a:rPr lang="en-US" altLang="en-US" sz="1600" b="1" baseline="-25000">
                <a:solidFill>
                  <a:srgbClr val="0033CC"/>
                </a:solidFill>
                <a:latin typeface="Comic Sans MS" panose="030F0702030302020204" pitchFamily="66" charset="0"/>
              </a:rPr>
              <a:t>1</a:t>
            </a:r>
            <a:r>
              <a:rPr lang="en-US" altLang="en-US" sz="1600" b="1">
                <a:solidFill>
                  <a:srgbClr val="0033CC"/>
                </a:solidFill>
                <a:latin typeface="Comic Sans MS" panose="030F0702030302020204" pitchFamily="66" charset="0"/>
              </a:rPr>
              <a:t> = 0  dengan  f(x</a:t>
            </a:r>
            <a:r>
              <a:rPr lang="en-US" altLang="en-US" sz="1600" b="1" baseline="-25000">
                <a:solidFill>
                  <a:srgbClr val="0033CC"/>
                </a:solidFill>
                <a:latin typeface="Comic Sans MS" panose="030F0702030302020204" pitchFamily="66" charset="0"/>
              </a:rPr>
              <a:t>1</a:t>
            </a:r>
            <a:r>
              <a:rPr lang="en-US" altLang="en-US" sz="1600" b="1">
                <a:solidFill>
                  <a:srgbClr val="0033CC"/>
                </a:solidFill>
                <a:latin typeface="Comic Sans MS" panose="030F0702030302020204" pitchFamily="66" charset="0"/>
              </a:rPr>
              <a:t>) = 1</a:t>
            </a:r>
          </a:p>
          <a:p>
            <a:pPr eaLnBrk="1" hangingPunct="1">
              <a:buFontTx/>
              <a:buNone/>
            </a:pPr>
            <a:r>
              <a:rPr lang="en-US" altLang="en-US" sz="1600" b="1">
                <a:solidFill>
                  <a:srgbClr val="0033CC"/>
                </a:solidFill>
                <a:latin typeface="Comic Sans MS" panose="030F0702030302020204" pitchFamily="66" charset="0"/>
              </a:rPr>
              <a:t>x</a:t>
            </a:r>
            <a:r>
              <a:rPr lang="en-US" altLang="en-US" sz="1600" b="1" baseline="-25000">
                <a:solidFill>
                  <a:srgbClr val="0033CC"/>
                </a:solidFill>
                <a:latin typeface="Comic Sans MS" panose="030F0702030302020204" pitchFamily="66" charset="0"/>
              </a:rPr>
              <a:t>2</a:t>
            </a:r>
            <a:r>
              <a:rPr lang="en-US" altLang="en-US" sz="1600" b="1">
                <a:solidFill>
                  <a:srgbClr val="0033CC"/>
                </a:solidFill>
                <a:latin typeface="Comic Sans MS" panose="030F0702030302020204" pitchFamily="66" charset="0"/>
              </a:rPr>
              <a:t> = 1  dengan  f(x</a:t>
            </a:r>
            <a:r>
              <a:rPr lang="en-US" altLang="en-US" sz="1600" b="1" baseline="-25000">
                <a:solidFill>
                  <a:srgbClr val="0033CC"/>
                </a:solidFill>
                <a:latin typeface="Comic Sans MS" panose="030F0702030302020204" pitchFamily="66" charset="0"/>
              </a:rPr>
              <a:t>2</a:t>
            </a:r>
            <a:r>
              <a:rPr lang="en-US" altLang="en-US" sz="1600" b="1">
                <a:solidFill>
                  <a:srgbClr val="0033CC"/>
                </a:solidFill>
                <a:latin typeface="Comic Sans MS" panose="030F0702030302020204" pitchFamily="66" charset="0"/>
              </a:rPr>
              <a:t>) = -0,63212</a:t>
            </a:r>
          </a:p>
          <a:p>
            <a:pPr eaLnBrk="1" hangingPunct="1">
              <a:buFontTx/>
              <a:buNone/>
            </a:pPr>
            <a:r>
              <a:rPr lang="en-US" altLang="en-US" sz="1600" b="1">
                <a:solidFill>
                  <a:srgbClr val="0033CC"/>
                </a:solidFill>
                <a:latin typeface="Comic Sans MS" panose="030F0702030302020204" pitchFamily="66" charset="0"/>
              </a:rPr>
              <a:t>berarti</a:t>
            </a:r>
          </a:p>
          <a:p>
            <a:pPr eaLnBrk="1" hangingPunct="1">
              <a:buFontTx/>
              <a:buNone/>
            </a:pPr>
            <a:r>
              <a:rPr lang="en-US" altLang="en-US" sz="1600" b="1">
                <a:solidFill>
                  <a:srgbClr val="0033CC"/>
                </a:solidFill>
                <a:latin typeface="Comic Sans MS" panose="030F0702030302020204" pitchFamily="66" charset="0"/>
              </a:rPr>
              <a:t>x</a:t>
            </a:r>
            <a:r>
              <a:rPr lang="en-US" altLang="en-US" sz="1600" b="1" baseline="-25000">
                <a:solidFill>
                  <a:srgbClr val="0033CC"/>
                </a:solidFill>
                <a:latin typeface="Comic Sans MS" panose="030F0702030302020204" pitchFamily="66" charset="0"/>
              </a:rPr>
              <a:t>3</a:t>
            </a:r>
            <a:r>
              <a:rPr lang="en-US" altLang="en-US" sz="1600" b="1">
                <a:solidFill>
                  <a:srgbClr val="0033CC"/>
                </a:solidFill>
                <a:latin typeface="Comic Sans MS" panose="030F0702030302020204" pitchFamily="66" charset="0"/>
              </a:rPr>
              <a:t> = 1 – [-0,63212 . (0-1)] / 1 – (-0,63212)</a:t>
            </a:r>
          </a:p>
          <a:p>
            <a:pPr eaLnBrk="1" hangingPunct="1">
              <a:buFontTx/>
              <a:buNone/>
            </a:pPr>
            <a:r>
              <a:rPr lang="en-US" altLang="en-US" sz="1600" b="1">
                <a:solidFill>
                  <a:srgbClr val="0033CC"/>
                </a:solidFill>
                <a:latin typeface="Comic Sans MS" panose="030F0702030302020204" pitchFamily="66" charset="0"/>
              </a:rPr>
              <a:t>   = 0,6127</a:t>
            </a:r>
          </a:p>
          <a:p>
            <a:pPr eaLnBrk="1" hangingPunct="1">
              <a:buFontTx/>
              <a:buNone/>
            </a:pPr>
            <a:r>
              <a:rPr lang="en-US" altLang="en-US" sz="1600" b="1">
                <a:solidFill>
                  <a:srgbClr val="0033CC"/>
                </a:solidFill>
                <a:latin typeface="Comic Sans MS" panose="030F0702030302020204" pitchFamily="66" charset="0"/>
              </a:rPr>
              <a:t>E</a:t>
            </a:r>
            <a:r>
              <a:rPr lang="en-US" altLang="en-US" sz="1600" b="1" baseline="-25000">
                <a:solidFill>
                  <a:srgbClr val="0033CC"/>
                </a:solidFill>
                <a:latin typeface="Comic Sans MS" panose="030F0702030302020204" pitchFamily="66" charset="0"/>
              </a:rPr>
              <a:t>r</a:t>
            </a:r>
            <a:r>
              <a:rPr lang="en-US" altLang="en-US" sz="1600" b="1">
                <a:solidFill>
                  <a:srgbClr val="0033CC"/>
                </a:solidFill>
                <a:latin typeface="Comic Sans MS" panose="030F0702030302020204" pitchFamily="66" charset="0"/>
              </a:rPr>
              <a:t> = 8,0%</a:t>
            </a:r>
          </a:p>
        </p:txBody>
      </p:sp>
      <p:sp>
        <p:nvSpPr>
          <p:cNvPr id="16394" name="AutoShape 7"/>
          <p:cNvSpPr>
            <a:spLocks noChangeArrowheads="1"/>
          </p:cNvSpPr>
          <p:nvPr/>
        </p:nvSpPr>
        <p:spPr bwMode="auto">
          <a:xfrm>
            <a:off x="2209800" y="2133600"/>
            <a:ext cx="1828800" cy="381000"/>
          </a:xfrm>
          <a:prstGeom prst="wedgeEllipseCallout">
            <a:avLst>
              <a:gd name="adj1" fmla="val -33940"/>
              <a:gd name="adj2" fmla="val 14291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1"/>
              <a:t>0,56714329…</a:t>
            </a:r>
          </a:p>
        </p:txBody>
      </p:sp>
      <p:sp>
        <p:nvSpPr>
          <p:cNvPr id="16395" name="Rectangle 11"/>
          <p:cNvSpPr>
            <a:spLocks noChangeArrowheads="1"/>
          </p:cNvSpPr>
          <p:nvPr/>
        </p:nvSpPr>
        <p:spPr bwMode="auto">
          <a:xfrm>
            <a:off x="228600" y="4114800"/>
            <a:ext cx="8610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solidFill>
                  <a:srgbClr val="CC3300"/>
                </a:solidFill>
                <a:latin typeface="Comic Sans MS" panose="030F0702030302020204" pitchFamily="66" charset="0"/>
              </a:rPr>
              <a:t>Iterasi berikutnya:</a:t>
            </a:r>
          </a:p>
          <a:p>
            <a:pPr eaLnBrk="1" hangingPunct="1">
              <a:buFontTx/>
              <a:buNone/>
            </a:pPr>
            <a:r>
              <a:rPr lang="en-US" altLang="en-US" sz="1600" b="1">
                <a:solidFill>
                  <a:srgbClr val="0033CC"/>
                </a:solidFill>
                <a:latin typeface="Comic Sans MS" panose="030F0702030302020204" pitchFamily="66" charset="0"/>
              </a:rPr>
              <a:t>f(x</a:t>
            </a:r>
            <a:r>
              <a:rPr lang="en-US" altLang="en-US" sz="1600" b="1" baseline="-25000">
                <a:solidFill>
                  <a:srgbClr val="0033CC"/>
                </a:solidFill>
                <a:latin typeface="Comic Sans MS" panose="030F0702030302020204" pitchFamily="66" charset="0"/>
              </a:rPr>
              <a:t>3</a:t>
            </a:r>
            <a:r>
              <a:rPr lang="en-US" altLang="en-US" sz="1600" b="1">
                <a:solidFill>
                  <a:srgbClr val="0033CC"/>
                </a:solidFill>
                <a:latin typeface="Comic Sans MS" panose="030F0702030302020204" pitchFamily="66" charset="0"/>
              </a:rPr>
              <a:t>) = -0,0708</a:t>
            </a:r>
          </a:p>
          <a:p>
            <a:pPr eaLnBrk="1" hangingPunct="1">
              <a:buFontTx/>
              <a:buNone/>
            </a:pPr>
            <a:r>
              <a:rPr lang="en-US" altLang="en-US" sz="1600" b="1">
                <a:solidFill>
                  <a:srgbClr val="0033CC"/>
                </a:solidFill>
                <a:latin typeface="Comic Sans MS" panose="030F0702030302020204" pitchFamily="66" charset="0"/>
              </a:rPr>
              <a:t>Karena nilai f(x</a:t>
            </a:r>
            <a:r>
              <a:rPr lang="en-US" altLang="en-US" sz="1600" b="1" baseline="-25000">
                <a:solidFill>
                  <a:srgbClr val="0033CC"/>
                </a:solidFill>
                <a:latin typeface="Comic Sans MS" panose="030F0702030302020204" pitchFamily="66" charset="0"/>
              </a:rPr>
              <a:t>3</a:t>
            </a:r>
            <a:r>
              <a:rPr lang="en-US" altLang="en-US" sz="1600" b="1">
                <a:solidFill>
                  <a:srgbClr val="0033CC"/>
                </a:solidFill>
                <a:latin typeface="Comic Sans MS" panose="030F0702030302020204" pitchFamily="66" charset="0"/>
              </a:rPr>
              <a:t>) &gt; f(x</a:t>
            </a:r>
            <a:r>
              <a:rPr lang="en-US" altLang="en-US" sz="1600" b="1" baseline="-25000">
                <a:solidFill>
                  <a:srgbClr val="0033CC"/>
                </a:solidFill>
                <a:latin typeface="Comic Sans MS" panose="030F0702030302020204" pitchFamily="66" charset="0"/>
              </a:rPr>
              <a:t>2</a:t>
            </a:r>
            <a:r>
              <a:rPr lang="en-US" altLang="en-US" sz="1600" b="1">
                <a:solidFill>
                  <a:srgbClr val="0033CC"/>
                </a:solidFill>
                <a:latin typeface="Comic Sans MS" panose="030F0702030302020204" pitchFamily="66" charset="0"/>
              </a:rPr>
              <a:t>), maka x</a:t>
            </a:r>
            <a:r>
              <a:rPr lang="en-US" altLang="en-US" sz="1600" b="1" baseline="-25000">
                <a:solidFill>
                  <a:srgbClr val="0033CC"/>
                </a:solidFill>
                <a:latin typeface="Comic Sans MS" panose="030F0702030302020204" pitchFamily="66" charset="0"/>
              </a:rPr>
              <a:t>3</a:t>
            </a:r>
            <a:r>
              <a:rPr lang="en-US" altLang="en-US" sz="1600" b="1">
                <a:solidFill>
                  <a:srgbClr val="0033CC"/>
                </a:solidFill>
                <a:latin typeface="Comic Sans MS" panose="030F0702030302020204" pitchFamily="66" charset="0"/>
              </a:rPr>
              <a:t> menjadi batas atas sub-interval berikutnya:</a:t>
            </a:r>
          </a:p>
          <a:p>
            <a:pPr eaLnBrk="1" hangingPunct="1">
              <a:buFontTx/>
              <a:buNone/>
            </a:pPr>
            <a:r>
              <a:rPr lang="en-US" altLang="en-US" sz="1600" b="1">
                <a:solidFill>
                  <a:srgbClr val="0033CC"/>
                </a:solidFill>
                <a:latin typeface="Comic Sans MS" panose="030F0702030302020204" pitchFamily="66" charset="0"/>
              </a:rPr>
              <a:t>x</a:t>
            </a:r>
            <a:r>
              <a:rPr lang="en-US" altLang="en-US" sz="1600" b="1" baseline="-25000">
                <a:solidFill>
                  <a:srgbClr val="0033CC"/>
                </a:solidFill>
                <a:latin typeface="Comic Sans MS" panose="030F0702030302020204" pitchFamily="66" charset="0"/>
              </a:rPr>
              <a:t>1</a:t>
            </a:r>
            <a:r>
              <a:rPr lang="en-US" altLang="en-US" sz="1600" b="1">
                <a:solidFill>
                  <a:srgbClr val="0033CC"/>
                </a:solidFill>
                <a:latin typeface="Comic Sans MS" panose="030F0702030302020204" pitchFamily="66" charset="0"/>
              </a:rPr>
              <a:t> = 0         dengan  f(x</a:t>
            </a:r>
            <a:r>
              <a:rPr lang="en-US" altLang="en-US" sz="1600" b="1" baseline="-25000">
                <a:solidFill>
                  <a:srgbClr val="0033CC"/>
                </a:solidFill>
                <a:latin typeface="Comic Sans MS" panose="030F0702030302020204" pitchFamily="66" charset="0"/>
              </a:rPr>
              <a:t>1</a:t>
            </a:r>
            <a:r>
              <a:rPr lang="en-US" altLang="en-US" sz="1600" b="1">
                <a:solidFill>
                  <a:srgbClr val="0033CC"/>
                </a:solidFill>
                <a:latin typeface="Comic Sans MS" panose="030F0702030302020204" pitchFamily="66" charset="0"/>
              </a:rPr>
              <a:t>) = 1</a:t>
            </a:r>
          </a:p>
          <a:p>
            <a:pPr eaLnBrk="1" hangingPunct="1">
              <a:buFontTx/>
              <a:buNone/>
            </a:pPr>
            <a:r>
              <a:rPr lang="en-US" altLang="en-US" sz="1600" b="1">
                <a:solidFill>
                  <a:srgbClr val="0033CC"/>
                </a:solidFill>
                <a:latin typeface="Comic Sans MS" panose="030F0702030302020204" pitchFamily="66" charset="0"/>
              </a:rPr>
              <a:t>x</a:t>
            </a:r>
            <a:r>
              <a:rPr lang="en-US" altLang="en-US" sz="1600" b="1" baseline="-25000">
                <a:solidFill>
                  <a:srgbClr val="0033CC"/>
                </a:solidFill>
                <a:latin typeface="Comic Sans MS" panose="030F0702030302020204" pitchFamily="66" charset="0"/>
              </a:rPr>
              <a:t>3</a:t>
            </a:r>
            <a:r>
              <a:rPr lang="en-US" altLang="en-US" sz="1600" b="1">
                <a:solidFill>
                  <a:srgbClr val="0033CC"/>
                </a:solidFill>
                <a:latin typeface="Comic Sans MS" panose="030F0702030302020204" pitchFamily="66" charset="0"/>
              </a:rPr>
              <a:t> = 0,6127  dengan  f(x</a:t>
            </a:r>
            <a:r>
              <a:rPr lang="en-US" altLang="en-US" sz="1600" b="1" baseline="-25000">
                <a:solidFill>
                  <a:srgbClr val="0033CC"/>
                </a:solidFill>
                <a:latin typeface="Comic Sans MS" panose="030F0702030302020204" pitchFamily="66" charset="0"/>
              </a:rPr>
              <a:t>3</a:t>
            </a:r>
            <a:r>
              <a:rPr lang="en-US" altLang="en-US" sz="1600" b="1">
                <a:solidFill>
                  <a:srgbClr val="0033CC"/>
                </a:solidFill>
                <a:latin typeface="Comic Sans MS" panose="030F0702030302020204" pitchFamily="66" charset="0"/>
              </a:rPr>
              <a:t>) = -0,0708</a:t>
            </a:r>
          </a:p>
          <a:p>
            <a:pPr eaLnBrk="1" hangingPunct="1">
              <a:buFontTx/>
              <a:buNone/>
            </a:pPr>
            <a:r>
              <a:rPr lang="en-US" altLang="en-US" sz="1600" b="1">
                <a:solidFill>
                  <a:srgbClr val="0033CC"/>
                </a:solidFill>
                <a:latin typeface="Comic Sans MS" panose="030F0702030302020204" pitchFamily="66" charset="0"/>
              </a:rPr>
              <a:t>x</a:t>
            </a:r>
            <a:r>
              <a:rPr lang="en-US" altLang="en-US" sz="1600" b="1" baseline="-25000">
                <a:solidFill>
                  <a:srgbClr val="0033CC"/>
                </a:solidFill>
                <a:latin typeface="Comic Sans MS" panose="030F0702030302020204" pitchFamily="66" charset="0"/>
              </a:rPr>
              <a:t>4</a:t>
            </a:r>
            <a:r>
              <a:rPr lang="en-US" altLang="en-US" sz="1600" b="1">
                <a:solidFill>
                  <a:srgbClr val="0033CC"/>
                </a:solidFill>
                <a:latin typeface="Comic Sans MS" panose="030F0702030302020204" pitchFamily="66" charset="0"/>
              </a:rPr>
              <a:t> = 0,57219  (dengan E</a:t>
            </a:r>
            <a:r>
              <a:rPr lang="en-US" altLang="en-US" sz="1600" b="1" baseline="-25000">
                <a:solidFill>
                  <a:srgbClr val="0033CC"/>
                </a:solidFill>
                <a:latin typeface="Comic Sans MS" panose="030F0702030302020204" pitchFamily="66" charset="0"/>
              </a:rPr>
              <a:t>r</a:t>
            </a:r>
            <a:r>
              <a:rPr lang="en-US" altLang="en-US" sz="1600" b="1">
                <a:solidFill>
                  <a:srgbClr val="0033CC"/>
                </a:solidFill>
                <a:latin typeface="Comic Sans MS" panose="030F0702030302020204" pitchFamily="66" charset="0"/>
              </a:rPr>
              <a:t> = 7,08%)</a:t>
            </a:r>
          </a:p>
          <a:p>
            <a:pPr eaLnBrk="1" hangingPunct="1">
              <a:buFontTx/>
              <a:buNone/>
            </a:pPr>
            <a:r>
              <a:rPr lang="en-US" altLang="en-US" sz="1600" b="1">
                <a:solidFill>
                  <a:srgbClr val="CC3300"/>
                </a:solidFill>
                <a:latin typeface="Comic Sans MS" panose="030F0702030302020204" pitchFamily="66" charset="0"/>
              </a:rPr>
              <a:t>Iterasi dapat dilanjutkan untuk semakin mendekatkan hasil.</a:t>
            </a:r>
          </a:p>
        </p:txBody>
      </p:sp>
      <p:sp>
        <p:nvSpPr>
          <p:cNvPr id="16396" name="AutoShape 12">
            <a:hlinkClick r:id="rId5" action="ppaction://hlinksldjump" highlightClick="1"/>
          </p:cNvPr>
          <p:cNvSpPr>
            <a:spLocks noChangeArrowheads="1"/>
          </p:cNvSpPr>
          <p:nvPr/>
        </p:nvSpPr>
        <p:spPr bwMode="auto">
          <a:xfrm>
            <a:off x="8534400" y="152400"/>
            <a:ext cx="381000" cy="3048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F363AA-A6E6-4BA2-90C1-EECEC4554F07}" type="slidenum">
              <a:rPr lang="en-US" altLang="en-US" sz="1400"/>
              <a:pPr>
                <a:spcBef>
                  <a:spcPct val="0"/>
                </a:spcBef>
                <a:buFontTx/>
                <a:buNone/>
              </a:pPr>
              <a:t>14</a:t>
            </a:fld>
            <a:endParaRPr lang="en-US" altLang="en-US" sz="1400"/>
          </a:p>
        </p:txBody>
      </p:sp>
      <p:sp>
        <p:nvSpPr>
          <p:cNvPr id="17413" name="Line 2"/>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Rectangle 3"/>
          <p:cNvSpPr>
            <a:spLocks noChangeArrowheads="1"/>
          </p:cNvSpPr>
          <p:nvPr/>
        </p:nvSpPr>
        <p:spPr bwMode="auto">
          <a:xfrm>
            <a:off x="152400" y="1143000"/>
            <a:ext cx="8839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AutoNum type="arabicPeriod"/>
            </a:pPr>
            <a:r>
              <a:rPr lang="en-US" altLang="en-US" sz="1400" b="1">
                <a:latin typeface="Comic Sans MS" panose="030F0702030302020204" pitchFamily="66" charset="0"/>
              </a:rPr>
              <a:t>Dengan </a:t>
            </a:r>
            <a:r>
              <a:rPr lang="en-US" altLang="en-US" sz="1400" b="1">
                <a:solidFill>
                  <a:srgbClr val="0033CC"/>
                </a:solidFill>
                <a:latin typeface="Comic Sans MS" panose="030F0702030302020204" pitchFamily="66" charset="0"/>
              </a:rPr>
              <a:t>metode Grafik</a:t>
            </a:r>
            <a:r>
              <a:rPr lang="en-US" altLang="en-US" sz="1400" b="1">
                <a:latin typeface="Comic Sans MS" panose="030F0702030302020204" pitchFamily="66" charset="0"/>
              </a:rPr>
              <a:t>, dapatkan akar-akar persamaan :</a:t>
            </a:r>
          </a:p>
          <a:p>
            <a:pPr eaLnBrk="1" hangingPunct="1">
              <a:buFontTx/>
              <a:buNone/>
            </a:pPr>
            <a:r>
              <a:rPr lang="en-US" altLang="en-US" sz="1400" b="1">
                <a:latin typeface="Comic Sans MS" panose="030F0702030302020204" pitchFamily="66" charset="0"/>
              </a:rPr>
              <a:t>	a.  e</a:t>
            </a:r>
            <a:r>
              <a:rPr lang="en-US" altLang="en-US" sz="1400" b="1" baseline="30000">
                <a:latin typeface="Comic Sans MS" panose="030F0702030302020204" pitchFamily="66" charset="0"/>
              </a:rPr>
              <a:t>x</a:t>
            </a:r>
            <a:r>
              <a:rPr lang="en-US" altLang="en-US" sz="1400" b="1">
                <a:latin typeface="Comic Sans MS" panose="030F0702030302020204" pitchFamily="66" charset="0"/>
              </a:rPr>
              <a:t> – x – 2 = 0	 	d.  -2,1 + 6,21x – 3,9x</a:t>
            </a:r>
            <a:r>
              <a:rPr lang="en-US" altLang="en-US" sz="1400" b="1" baseline="30000">
                <a:latin typeface="Comic Sans MS" panose="030F0702030302020204" pitchFamily="66" charset="0"/>
              </a:rPr>
              <a:t>2</a:t>
            </a:r>
            <a:r>
              <a:rPr lang="en-US" altLang="en-US" sz="1400" b="1">
                <a:latin typeface="Comic Sans MS" panose="030F0702030302020204" pitchFamily="66" charset="0"/>
              </a:rPr>
              <a:t> + 0,667x</a:t>
            </a:r>
            <a:r>
              <a:rPr lang="en-US" altLang="en-US" sz="1400" b="1" baseline="30000">
                <a:latin typeface="Comic Sans MS" panose="030F0702030302020204" pitchFamily="66" charset="0"/>
              </a:rPr>
              <a:t>3</a:t>
            </a:r>
          </a:p>
          <a:p>
            <a:pPr eaLnBrk="1" hangingPunct="1">
              <a:buFontTx/>
              <a:buNone/>
            </a:pPr>
            <a:r>
              <a:rPr lang="en-US" altLang="en-US" sz="1400" b="1">
                <a:latin typeface="Comic Sans MS" panose="030F0702030302020204" pitchFamily="66" charset="0"/>
              </a:rPr>
              <a:t>	b.  10</a:t>
            </a:r>
            <a:r>
              <a:rPr lang="en-US" altLang="en-US" sz="1400" b="1" baseline="30000">
                <a:latin typeface="Comic Sans MS" panose="030F0702030302020204" pitchFamily="66" charset="0"/>
              </a:rPr>
              <a:t>x</a:t>
            </a:r>
            <a:r>
              <a:rPr lang="en-US" altLang="en-US" sz="1400" b="1">
                <a:latin typeface="Comic Sans MS" panose="030F0702030302020204" pitchFamily="66" charset="0"/>
              </a:rPr>
              <a:t> = 100 – 2x		e.  (1 – 0,6x) / x</a:t>
            </a:r>
            <a:endParaRPr lang="en-US" altLang="en-US" sz="1400" b="1" baseline="30000">
              <a:latin typeface="Comic Sans MS" panose="030F0702030302020204" pitchFamily="66" charset="0"/>
            </a:endParaRPr>
          </a:p>
          <a:p>
            <a:pPr eaLnBrk="1" hangingPunct="1">
              <a:buFontTx/>
              <a:buNone/>
            </a:pPr>
            <a:r>
              <a:rPr lang="en-US" altLang="en-US" sz="1400" b="1">
                <a:latin typeface="Comic Sans MS" panose="030F0702030302020204" pitchFamily="66" charset="0"/>
              </a:rPr>
              <a:t>	c.  -0,874x</a:t>
            </a:r>
            <a:r>
              <a:rPr lang="en-US" altLang="en-US" sz="1400" b="1" baseline="30000">
                <a:latin typeface="Comic Sans MS" panose="030F0702030302020204" pitchFamily="66" charset="0"/>
              </a:rPr>
              <a:t>2</a:t>
            </a:r>
            <a:r>
              <a:rPr lang="en-US" altLang="en-US" sz="1400" b="1">
                <a:latin typeface="Comic Sans MS" panose="030F0702030302020204" pitchFamily="66" charset="0"/>
              </a:rPr>
              <a:t> + 1,75x + 2,627	f.  9,36 – 21,963x + 16,2965x</a:t>
            </a:r>
            <a:r>
              <a:rPr lang="en-US" altLang="en-US" sz="1400" b="1" baseline="30000">
                <a:latin typeface="Comic Sans MS" panose="030F0702030302020204" pitchFamily="66" charset="0"/>
              </a:rPr>
              <a:t>2</a:t>
            </a:r>
            <a:r>
              <a:rPr lang="en-US" altLang="en-US" sz="1400" b="1">
                <a:latin typeface="Comic Sans MS" panose="030F0702030302020204" pitchFamily="66" charset="0"/>
              </a:rPr>
              <a:t> – 3,70377x</a:t>
            </a:r>
            <a:r>
              <a:rPr lang="en-US" altLang="en-US" sz="1400" b="1" baseline="30000">
                <a:latin typeface="Comic Sans MS" panose="030F0702030302020204" pitchFamily="66" charset="0"/>
              </a:rPr>
              <a:t>3</a:t>
            </a:r>
          </a:p>
          <a:p>
            <a:pPr eaLnBrk="1" hangingPunct="1">
              <a:buFontTx/>
              <a:buNone/>
            </a:pPr>
            <a:endParaRPr lang="en-US" altLang="en-US" sz="1400" b="1">
              <a:latin typeface="Comic Sans MS" panose="030F0702030302020204" pitchFamily="66" charset="0"/>
            </a:endParaRPr>
          </a:p>
          <a:p>
            <a:pPr eaLnBrk="1" hangingPunct="1">
              <a:buFontTx/>
              <a:buAutoNum type="arabicPeriod" startAt="2"/>
            </a:pPr>
            <a:r>
              <a:rPr lang="en-US" altLang="en-US" sz="1400" b="1">
                <a:latin typeface="Comic Sans MS" panose="030F0702030302020204" pitchFamily="66" charset="0"/>
              </a:rPr>
              <a:t>Sekarang lengkapi jawaban no.1 di atas dengan </a:t>
            </a:r>
            <a:r>
              <a:rPr lang="en-US" altLang="en-US" sz="1400" b="1">
                <a:solidFill>
                  <a:srgbClr val="0033CC"/>
                </a:solidFill>
                <a:latin typeface="Comic Sans MS" panose="030F0702030302020204" pitchFamily="66" charset="0"/>
              </a:rPr>
              <a:t>metode Tabulasi</a:t>
            </a:r>
            <a:r>
              <a:rPr lang="en-US" altLang="en-US" sz="1400" b="1">
                <a:latin typeface="Comic Sans MS" panose="030F0702030302020204" pitchFamily="66" charset="0"/>
              </a:rPr>
              <a:t>.</a:t>
            </a:r>
          </a:p>
          <a:p>
            <a:pPr eaLnBrk="1" hangingPunct="1">
              <a:buFontTx/>
              <a:buNone/>
            </a:pPr>
            <a:endParaRPr lang="en-US" altLang="en-US" sz="1400" b="1">
              <a:latin typeface="Comic Sans MS" panose="030F0702030302020204" pitchFamily="66" charset="0"/>
            </a:endParaRPr>
          </a:p>
          <a:p>
            <a:pPr eaLnBrk="1" hangingPunct="1">
              <a:buFontTx/>
              <a:buAutoNum type="arabicPeriod" startAt="3"/>
            </a:pPr>
            <a:r>
              <a:rPr lang="en-US" altLang="en-US" sz="1400" b="1">
                <a:latin typeface="Comic Sans MS" panose="030F0702030302020204" pitchFamily="66" charset="0"/>
              </a:rPr>
              <a:t>Dengan </a:t>
            </a:r>
            <a:r>
              <a:rPr lang="en-US" altLang="en-US" sz="1400" b="1">
                <a:solidFill>
                  <a:srgbClr val="0033CC"/>
                </a:solidFill>
                <a:latin typeface="Comic Sans MS" panose="030F0702030302020204" pitchFamily="66" charset="0"/>
              </a:rPr>
              <a:t>metode Bolzano</a:t>
            </a:r>
            <a:r>
              <a:rPr lang="en-US" altLang="en-US" sz="1400" b="1">
                <a:latin typeface="Comic Sans MS" panose="030F0702030302020204" pitchFamily="66" charset="0"/>
              </a:rPr>
              <a:t>, dapatkan akar-akar persamaan :</a:t>
            </a:r>
          </a:p>
          <a:p>
            <a:pPr eaLnBrk="1" hangingPunct="1">
              <a:buFontTx/>
              <a:buNone/>
            </a:pPr>
            <a:r>
              <a:rPr lang="en-US" altLang="en-US" sz="1400" b="1">
                <a:latin typeface="Comic Sans MS" panose="030F0702030302020204" pitchFamily="66" charset="0"/>
              </a:rPr>
              <a:t>	a.  x</a:t>
            </a:r>
            <a:r>
              <a:rPr lang="en-US" altLang="en-US" sz="1400" b="1" baseline="30000">
                <a:latin typeface="Comic Sans MS" panose="030F0702030302020204" pitchFamily="66" charset="0"/>
              </a:rPr>
              <a:t>3</a:t>
            </a:r>
            <a:r>
              <a:rPr lang="en-US" altLang="en-US" sz="1400" b="1">
                <a:latin typeface="Comic Sans MS" panose="030F0702030302020204" pitchFamily="66" charset="0"/>
              </a:rPr>
              <a:t> – 3x + 1 = 0  	(x</a:t>
            </a:r>
            <a:r>
              <a:rPr lang="en-US" altLang="en-US" sz="1400" b="1" baseline="-25000">
                <a:latin typeface="Comic Sans MS" panose="030F0702030302020204" pitchFamily="66" charset="0"/>
              </a:rPr>
              <a:t>0</a:t>
            </a:r>
            <a:r>
              <a:rPr lang="en-US" altLang="en-US" sz="1400" b="1">
                <a:latin typeface="Comic Sans MS" panose="030F0702030302020204" pitchFamily="66" charset="0"/>
              </a:rPr>
              <a:t>=1,5; s/d 3D)	d.  ln x = 1 + 1/x</a:t>
            </a:r>
            <a:r>
              <a:rPr lang="en-US" altLang="en-US" sz="1400" b="1" baseline="30000">
                <a:latin typeface="Comic Sans MS" panose="030F0702030302020204" pitchFamily="66" charset="0"/>
              </a:rPr>
              <a:t>2</a:t>
            </a:r>
            <a:r>
              <a:rPr lang="en-US" altLang="en-US" sz="1400" b="1">
                <a:latin typeface="Comic Sans MS" panose="030F0702030302020204" pitchFamily="66" charset="0"/>
              </a:rPr>
              <a:t>		(x</a:t>
            </a:r>
            <a:r>
              <a:rPr lang="en-US" altLang="en-US" sz="1400" b="1" baseline="-25000">
                <a:latin typeface="Comic Sans MS" panose="030F0702030302020204" pitchFamily="66" charset="0"/>
              </a:rPr>
              <a:t>0</a:t>
            </a:r>
            <a:r>
              <a:rPr lang="en-US" altLang="en-US" sz="1400" b="1">
                <a:latin typeface="Comic Sans MS" panose="030F0702030302020204" pitchFamily="66" charset="0"/>
              </a:rPr>
              <a:t>=3; s/d 4D)</a:t>
            </a:r>
          </a:p>
          <a:p>
            <a:pPr eaLnBrk="1" hangingPunct="1">
              <a:buFontTx/>
              <a:buNone/>
            </a:pPr>
            <a:r>
              <a:rPr lang="en-US" altLang="en-US" sz="1400" b="1">
                <a:latin typeface="Comic Sans MS" panose="030F0702030302020204" pitchFamily="66" charset="0"/>
              </a:rPr>
              <a:t>	b.  Cos x = 3x		(x</a:t>
            </a:r>
            <a:r>
              <a:rPr lang="en-US" altLang="en-US" sz="1400" b="1" baseline="-25000">
                <a:latin typeface="Comic Sans MS" panose="030F0702030302020204" pitchFamily="66" charset="0"/>
              </a:rPr>
              <a:t>0</a:t>
            </a:r>
            <a:r>
              <a:rPr lang="en-US" altLang="en-US" sz="1400" b="1">
                <a:latin typeface="Comic Sans MS" panose="030F0702030302020204" pitchFamily="66" charset="0"/>
              </a:rPr>
              <a:t>=0,3; s/d 5D)	e.  e</a:t>
            </a:r>
            <a:r>
              <a:rPr lang="en-US" altLang="en-US" sz="1400" b="1" baseline="30000">
                <a:latin typeface="Comic Sans MS" panose="030F0702030302020204" pitchFamily="66" charset="0"/>
              </a:rPr>
              <a:t>x</a:t>
            </a:r>
            <a:r>
              <a:rPr lang="en-US" altLang="en-US" sz="1400" b="1">
                <a:latin typeface="Comic Sans MS" panose="030F0702030302020204" pitchFamily="66" charset="0"/>
              </a:rPr>
              <a:t> – ln x = 20		(x</a:t>
            </a:r>
            <a:r>
              <a:rPr lang="en-US" altLang="en-US" sz="1400" b="1" baseline="-25000">
                <a:latin typeface="Comic Sans MS" panose="030F0702030302020204" pitchFamily="66" charset="0"/>
              </a:rPr>
              <a:t>0</a:t>
            </a:r>
            <a:r>
              <a:rPr lang="en-US" altLang="en-US" sz="1400" b="1">
                <a:latin typeface="Comic Sans MS" panose="030F0702030302020204" pitchFamily="66" charset="0"/>
              </a:rPr>
              <a:t>=3; s/d 5D)</a:t>
            </a:r>
          </a:p>
          <a:p>
            <a:pPr eaLnBrk="1" hangingPunct="1">
              <a:buFontTx/>
              <a:buNone/>
            </a:pPr>
            <a:r>
              <a:rPr lang="en-US" altLang="en-US" sz="1400" b="1">
                <a:latin typeface="Comic Sans MS" panose="030F0702030302020204" pitchFamily="66" charset="0"/>
              </a:rPr>
              <a:t>	c.  10</a:t>
            </a:r>
            <a:r>
              <a:rPr lang="en-US" altLang="en-US" sz="1400" b="1" baseline="30000">
                <a:latin typeface="Comic Sans MS" panose="030F0702030302020204" pitchFamily="66" charset="0"/>
              </a:rPr>
              <a:t>x</a:t>
            </a:r>
            <a:r>
              <a:rPr lang="en-US" altLang="en-US" sz="1400" b="1">
                <a:latin typeface="Comic Sans MS" panose="030F0702030302020204" pitchFamily="66" charset="0"/>
              </a:rPr>
              <a:t> = 100 – 2x	(x</a:t>
            </a:r>
            <a:r>
              <a:rPr lang="en-US" altLang="en-US" sz="1400" b="1" baseline="-25000">
                <a:latin typeface="Comic Sans MS" panose="030F0702030302020204" pitchFamily="66" charset="0"/>
              </a:rPr>
              <a:t>0</a:t>
            </a:r>
            <a:r>
              <a:rPr lang="en-US" altLang="en-US" sz="1400" b="1">
                <a:latin typeface="Comic Sans MS" panose="030F0702030302020204" pitchFamily="66" charset="0"/>
              </a:rPr>
              <a:t>=2; s/d 4D)	f.  10</a:t>
            </a:r>
            <a:r>
              <a:rPr lang="en-US" altLang="en-US" sz="1400" b="1" baseline="30000">
                <a:latin typeface="Comic Sans MS" panose="030F0702030302020204" pitchFamily="66" charset="0"/>
              </a:rPr>
              <a:t>x</a:t>
            </a:r>
            <a:r>
              <a:rPr lang="en-US" altLang="en-US" sz="1400" b="1">
                <a:latin typeface="Comic Sans MS" panose="030F0702030302020204" pitchFamily="66" charset="0"/>
              </a:rPr>
              <a:t> – 1		(x</a:t>
            </a:r>
            <a:r>
              <a:rPr lang="en-US" altLang="en-US" sz="1400" b="1" baseline="-25000">
                <a:latin typeface="Comic Sans MS" panose="030F0702030302020204" pitchFamily="66" charset="0"/>
              </a:rPr>
              <a:t>0</a:t>
            </a:r>
            <a:r>
              <a:rPr lang="en-US" altLang="en-US" sz="1400" b="1">
                <a:latin typeface="Comic Sans MS" panose="030F0702030302020204" pitchFamily="66" charset="0"/>
              </a:rPr>
              <a:t>=0; s/d 4D)</a:t>
            </a:r>
          </a:p>
          <a:p>
            <a:pPr eaLnBrk="1" hangingPunct="1">
              <a:buFontTx/>
              <a:buNone/>
            </a:pPr>
            <a:endParaRPr lang="en-US" altLang="en-US" sz="1400" b="1">
              <a:latin typeface="Comic Sans MS" panose="030F0702030302020204" pitchFamily="66" charset="0"/>
            </a:endParaRPr>
          </a:p>
          <a:p>
            <a:pPr eaLnBrk="1" hangingPunct="1">
              <a:buFontTx/>
              <a:buAutoNum type="arabicPeriod" startAt="4"/>
            </a:pPr>
            <a:r>
              <a:rPr lang="en-US" altLang="en-US" sz="1400" b="1">
                <a:latin typeface="Comic Sans MS" panose="030F0702030302020204" pitchFamily="66" charset="0"/>
              </a:rPr>
              <a:t>Dengan </a:t>
            </a:r>
            <a:r>
              <a:rPr lang="en-US" altLang="en-US" sz="1400" b="1">
                <a:solidFill>
                  <a:srgbClr val="0033CC"/>
                </a:solidFill>
                <a:latin typeface="Comic Sans MS" panose="030F0702030302020204" pitchFamily="66" charset="0"/>
              </a:rPr>
              <a:t>metode Regula Falsi</a:t>
            </a:r>
            <a:r>
              <a:rPr lang="en-US" altLang="en-US" sz="1400" b="1">
                <a:latin typeface="Comic Sans MS" panose="030F0702030302020204" pitchFamily="66" charset="0"/>
              </a:rPr>
              <a:t>, dapatkan akar-akar persamaan :</a:t>
            </a:r>
          </a:p>
          <a:p>
            <a:pPr eaLnBrk="1" hangingPunct="1">
              <a:buFontTx/>
              <a:buNone/>
            </a:pPr>
            <a:r>
              <a:rPr lang="en-US" altLang="en-US" sz="1400" b="1">
                <a:latin typeface="Comic Sans MS" panose="030F0702030302020204" pitchFamily="66" charset="0"/>
              </a:rPr>
              <a:t>	a.  Sin x = 5x - 2  	(x</a:t>
            </a:r>
            <a:r>
              <a:rPr lang="en-US" altLang="en-US" sz="1400" b="1" baseline="-25000">
                <a:latin typeface="Comic Sans MS" panose="030F0702030302020204" pitchFamily="66" charset="0"/>
              </a:rPr>
              <a:t>0</a:t>
            </a:r>
            <a:r>
              <a:rPr lang="en-US" altLang="en-US" sz="1400" b="1">
                <a:latin typeface="Comic Sans MS" panose="030F0702030302020204" pitchFamily="66" charset="0"/>
              </a:rPr>
              <a:t>=0,4; s/d 4D)	d.  ln x = 1 + 1/x</a:t>
            </a:r>
            <a:r>
              <a:rPr lang="en-US" altLang="en-US" sz="1400" b="1" baseline="30000">
                <a:latin typeface="Comic Sans MS" panose="030F0702030302020204" pitchFamily="66" charset="0"/>
              </a:rPr>
              <a:t>2</a:t>
            </a:r>
            <a:r>
              <a:rPr lang="en-US" altLang="en-US" sz="1400" b="1">
                <a:latin typeface="Comic Sans MS" panose="030F0702030302020204" pitchFamily="66" charset="0"/>
              </a:rPr>
              <a:t>	(x</a:t>
            </a:r>
            <a:r>
              <a:rPr lang="en-US" altLang="en-US" sz="1400" b="1" baseline="-25000">
                <a:latin typeface="Comic Sans MS" panose="030F0702030302020204" pitchFamily="66" charset="0"/>
              </a:rPr>
              <a:t>0</a:t>
            </a:r>
            <a:r>
              <a:rPr lang="en-US" altLang="en-US" sz="1400" b="1">
                <a:latin typeface="Comic Sans MS" panose="030F0702030302020204" pitchFamily="66" charset="0"/>
              </a:rPr>
              <a:t>=3; s/d 4D)</a:t>
            </a:r>
          </a:p>
          <a:p>
            <a:pPr eaLnBrk="1" hangingPunct="1">
              <a:buFontTx/>
              <a:buNone/>
            </a:pPr>
            <a:r>
              <a:rPr lang="en-US" altLang="en-US" sz="1400" b="1">
                <a:latin typeface="Comic Sans MS" panose="030F0702030302020204" pitchFamily="66" charset="0"/>
              </a:rPr>
              <a:t>	b.  e</a:t>
            </a:r>
            <a:r>
              <a:rPr lang="en-US" altLang="en-US" sz="1400" b="1" baseline="30000">
                <a:latin typeface="Comic Sans MS" panose="030F0702030302020204" pitchFamily="66" charset="0"/>
              </a:rPr>
              <a:t>x</a:t>
            </a:r>
            <a:r>
              <a:rPr lang="en-US" altLang="en-US" sz="1400" b="1">
                <a:latin typeface="Comic Sans MS" panose="030F0702030302020204" pitchFamily="66" charset="0"/>
              </a:rPr>
              <a:t> = 2x + 21	(x</a:t>
            </a:r>
            <a:r>
              <a:rPr lang="en-US" altLang="en-US" sz="1400" b="1" baseline="-25000">
                <a:latin typeface="Comic Sans MS" panose="030F0702030302020204" pitchFamily="66" charset="0"/>
              </a:rPr>
              <a:t>0</a:t>
            </a:r>
            <a:r>
              <a:rPr lang="en-US" altLang="en-US" sz="1400" b="1">
                <a:latin typeface="Comic Sans MS" panose="030F0702030302020204" pitchFamily="66" charset="0"/>
              </a:rPr>
              <a:t>=3; s/d 4D)	e.  x</a:t>
            </a:r>
            <a:r>
              <a:rPr lang="en-US" altLang="en-US" sz="1400" b="1" baseline="30000">
                <a:latin typeface="Comic Sans MS" panose="030F0702030302020204" pitchFamily="66" charset="0"/>
              </a:rPr>
              <a:t>x</a:t>
            </a:r>
            <a:r>
              <a:rPr lang="en-US" altLang="en-US" sz="1400" b="1">
                <a:latin typeface="Comic Sans MS" panose="030F0702030302020204" pitchFamily="66" charset="0"/>
              </a:rPr>
              <a:t> = 10	(x</a:t>
            </a:r>
            <a:r>
              <a:rPr lang="en-US" altLang="en-US" sz="1400" b="1" baseline="-25000">
                <a:latin typeface="Comic Sans MS" panose="030F0702030302020204" pitchFamily="66" charset="0"/>
              </a:rPr>
              <a:t>0</a:t>
            </a:r>
            <a:r>
              <a:rPr lang="en-US" altLang="en-US" sz="1400" b="1">
                <a:latin typeface="Comic Sans MS" panose="030F0702030302020204" pitchFamily="66" charset="0"/>
              </a:rPr>
              <a:t>=2,5; s/d 4D)</a:t>
            </a:r>
          </a:p>
          <a:p>
            <a:pPr eaLnBrk="1" hangingPunct="1">
              <a:buFontTx/>
              <a:buNone/>
            </a:pPr>
            <a:r>
              <a:rPr lang="en-US" altLang="en-US" sz="1400" b="1">
                <a:latin typeface="Comic Sans MS" panose="030F0702030302020204" pitchFamily="66" charset="0"/>
              </a:rPr>
              <a:t>	c.  Cos x = 3x		(x</a:t>
            </a:r>
            <a:r>
              <a:rPr lang="en-US" altLang="en-US" sz="1400" b="1" baseline="-25000">
                <a:latin typeface="Comic Sans MS" panose="030F0702030302020204" pitchFamily="66" charset="0"/>
              </a:rPr>
              <a:t>0</a:t>
            </a:r>
            <a:r>
              <a:rPr lang="en-US" altLang="en-US" sz="1400" b="1">
                <a:latin typeface="Comic Sans MS" panose="030F0702030302020204" pitchFamily="66" charset="0"/>
              </a:rPr>
              <a:t>=0,3; s/d 5D)	f.  x</a:t>
            </a:r>
            <a:r>
              <a:rPr lang="en-US" altLang="en-US" sz="1400" b="1" baseline="30000">
                <a:latin typeface="Comic Sans MS" panose="030F0702030302020204" pitchFamily="66" charset="0"/>
              </a:rPr>
              <a:t>3</a:t>
            </a:r>
            <a:r>
              <a:rPr lang="en-US" altLang="en-US" sz="1400" b="1">
                <a:latin typeface="Comic Sans MS" panose="030F0702030302020204" pitchFamily="66" charset="0"/>
              </a:rPr>
              <a:t> – 100	(x</a:t>
            </a:r>
            <a:r>
              <a:rPr lang="en-US" altLang="en-US" sz="1400" b="1" baseline="-25000">
                <a:latin typeface="Comic Sans MS" panose="030F0702030302020204" pitchFamily="66" charset="0"/>
              </a:rPr>
              <a:t>0</a:t>
            </a:r>
            <a:r>
              <a:rPr lang="en-US" altLang="en-US" sz="1400" b="1">
                <a:latin typeface="Comic Sans MS" panose="030F0702030302020204" pitchFamily="66" charset="0"/>
              </a:rPr>
              <a:t>=4; s/d 3D)</a:t>
            </a:r>
          </a:p>
          <a:p>
            <a:pPr eaLnBrk="1" hangingPunct="1">
              <a:buFontTx/>
              <a:buNone/>
            </a:pPr>
            <a:endParaRPr lang="en-US" altLang="en-US" sz="1400" b="1">
              <a:latin typeface="Comic Sans MS" panose="030F0702030302020204" pitchFamily="66" charset="0"/>
            </a:endParaRPr>
          </a:p>
        </p:txBody>
      </p:sp>
      <p:sp>
        <p:nvSpPr>
          <p:cNvPr id="17415" name="Rectangle 4"/>
          <p:cNvSpPr>
            <a:spLocks noGrp="1" noChangeArrowheads="1"/>
          </p:cNvSpPr>
          <p:nvPr>
            <p:ph type="title"/>
          </p:nvPr>
        </p:nvSpPr>
        <p:spPr>
          <a:xfrm>
            <a:off x="152400" y="-76200"/>
            <a:ext cx="8229600" cy="685800"/>
          </a:xfrm>
          <a:noFill/>
        </p:spPr>
        <p:txBody>
          <a:bodyPr/>
          <a:lstStyle/>
          <a:p>
            <a:pPr algn="l" eaLnBrk="1" hangingPunct="1"/>
            <a:r>
              <a:rPr lang="en-US" altLang="en-US" b="1" smtClean="0">
                <a:latin typeface="Albert" pitchFamily="2" charset="0"/>
              </a:rPr>
              <a:t>Latihan  </a:t>
            </a:r>
            <a:r>
              <a:rPr lang="en-US" altLang="en-US" sz="2000" b="1" smtClean="0">
                <a:solidFill>
                  <a:srgbClr val="969696"/>
                </a:solidFill>
              </a:rPr>
              <a:t>(1)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5B56A1-6FEF-4D25-82BC-95D2D93674AB}" type="slidenum">
              <a:rPr lang="en-US" altLang="en-US" sz="1400"/>
              <a:pPr>
                <a:spcBef>
                  <a:spcPct val="0"/>
                </a:spcBef>
                <a:buFontTx/>
                <a:buNone/>
              </a:pPr>
              <a:t>15</a:t>
            </a:fld>
            <a:endParaRPr lang="en-US" altLang="en-US" sz="1400"/>
          </a:p>
        </p:txBody>
      </p:sp>
      <p:sp>
        <p:nvSpPr>
          <p:cNvPr id="18437" name="Line 2"/>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Rectangle 3"/>
          <p:cNvSpPr>
            <a:spLocks noChangeArrowheads="1"/>
          </p:cNvSpPr>
          <p:nvPr/>
        </p:nvSpPr>
        <p:spPr bwMode="auto">
          <a:xfrm>
            <a:off x="152400" y="1219200"/>
            <a:ext cx="8839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AutoNum type="arabicPeriod" startAt="5"/>
            </a:pPr>
            <a:r>
              <a:rPr lang="en-US" altLang="en-US" sz="1400" b="1">
                <a:latin typeface="Comic Sans MS" panose="030F0702030302020204" pitchFamily="66" charset="0"/>
              </a:rPr>
              <a:t>Buatlah suatu analisa mengenai metode yang memiliki tingkat akurasi &amp; presisi yang paling tinggi dalam menyelesaikan persamaan berikut :</a:t>
            </a:r>
          </a:p>
          <a:p>
            <a:pPr eaLnBrk="1" hangingPunct="1">
              <a:buFontTx/>
              <a:buNone/>
            </a:pPr>
            <a:r>
              <a:rPr lang="en-US" altLang="en-US" sz="1400" b="1">
                <a:latin typeface="Comic Sans MS" panose="030F0702030302020204" pitchFamily="66" charset="0"/>
              </a:rPr>
              <a:t>				f(x) = (1 – 0,6x) / x</a:t>
            </a:r>
          </a:p>
          <a:p>
            <a:pPr eaLnBrk="1" hangingPunct="1">
              <a:buFontTx/>
              <a:buNone/>
            </a:pPr>
            <a:r>
              <a:rPr lang="en-US" altLang="en-US" sz="1400" b="1">
                <a:latin typeface="Comic Sans MS" panose="030F0702030302020204" pitchFamily="66" charset="0"/>
              </a:rPr>
              <a:t>	perhitungan dibuat sampai 3 iterasi dengan x</a:t>
            </a:r>
            <a:r>
              <a:rPr lang="en-US" altLang="en-US" sz="1400" b="1" baseline="-25000">
                <a:latin typeface="Comic Sans MS" panose="030F0702030302020204" pitchFamily="66" charset="0"/>
              </a:rPr>
              <a:t>0</a:t>
            </a:r>
            <a:r>
              <a:rPr lang="en-US" altLang="en-US" sz="1400" b="1">
                <a:latin typeface="Comic Sans MS" panose="030F0702030302020204" pitchFamily="66" charset="0"/>
              </a:rPr>
              <a:t> = 2.</a:t>
            </a:r>
          </a:p>
          <a:p>
            <a:pPr eaLnBrk="1" hangingPunct="1">
              <a:buFontTx/>
              <a:buNone/>
            </a:pPr>
            <a:endParaRPr lang="en-US" altLang="en-US" sz="1400" b="1">
              <a:latin typeface="Comic Sans MS" panose="030F0702030302020204" pitchFamily="66" charset="0"/>
            </a:endParaRPr>
          </a:p>
          <a:p>
            <a:pPr eaLnBrk="1" hangingPunct="1">
              <a:buFontTx/>
              <a:buNone/>
            </a:pPr>
            <a:r>
              <a:rPr lang="en-US" altLang="en-US" sz="1400" b="1">
                <a:latin typeface="Comic Sans MS" panose="030F0702030302020204" pitchFamily="66" charset="0"/>
              </a:rPr>
              <a:t>6.    Anda sudah mengerti algoritma pemrosesan metode Bolzano, dan anda sudah memahami cara kerjanya. Sekarang anda tinggal mengimplementasikan algoritma tersebut menjadi sebuah program komputer metode Bolzano (yang dapat menampilkan proses iteratif numerik </a:t>
            </a:r>
            <a:r>
              <a:rPr lang="en-US" altLang="en-US" sz="1400" b="1" i="1">
                <a:latin typeface="Comic Sans MS" panose="030F0702030302020204" pitchFamily="66" charset="0"/>
              </a:rPr>
              <a:t>plus</a:t>
            </a:r>
            <a:r>
              <a:rPr lang="en-US" altLang="en-US" sz="1400" b="1">
                <a:latin typeface="Comic Sans MS" panose="030F0702030302020204" pitchFamily="66" charset="0"/>
              </a:rPr>
              <a:t> grafik fungsinya sekaligus).</a:t>
            </a:r>
          </a:p>
        </p:txBody>
      </p:sp>
      <p:sp>
        <p:nvSpPr>
          <p:cNvPr id="18439" name="Rectangle 4"/>
          <p:cNvSpPr>
            <a:spLocks noGrp="1" noChangeArrowheads="1"/>
          </p:cNvSpPr>
          <p:nvPr>
            <p:ph type="title"/>
          </p:nvPr>
        </p:nvSpPr>
        <p:spPr>
          <a:xfrm>
            <a:off x="152400" y="-76200"/>
            <a:ext cx="8229600" cy="685800"/>
          </a:xfrm>
          <a:noFill/>
        </p:spPr>
        <p:txBody>
          <a:bodyPr/>
          <a:lstStyle/>
          <a:p>
            <a:pPr algn="l" eaLnBrk="1" hangingPunct="1"/>
            <a:r>
              <a:rPr lang="en-US" altLang="en-US" b="1" smtClean="0">
                <a:latin typeface="Albert" pitchFamily="2" charset="0"/>
              </a:rPr>
              <a:t>Latihan  </a:t>
            </a:r>
            <a:r>
              <a:rPr lang="en-US" altLang="en-US" sz="2000" b="1" smtClean="0">
                <a:solidFill>
                  <a:srgbClr val="969696"/>
                </a:solidFill>
              </a:rPr>
              <a:t>(2)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B08780-5707-462F-968A-59460EBDFE94}" type="slidenum">
              <a:rPr lang="en-US" altLang="en-US" sz="1400"/>
              <a:pPr>
                <a:spcBef>
                  <a:spcPct val="0"/>
                </a:spcBef>
                <a:buFontTx/>
                <a:buNone/>
              </a:pPr>
              <a:t>16</a:t>
            </a:fld>
            <a:endParaRPr lang="en-US" altLang="en-US" sz="1400"/>
          </a:p>
        </p:txBody>
      </p:sp>
      <p:sp>
        <p:nvSpPr>
          <p:cNvPr id="19461" name="Line 2"/>
          <p:cNvSpPr>
            <a:spLocks noChangeShapeType="1"/>
          </p:cNvSpPr>
          <p:nvPr/>
        </p:nvSpPr>
        <p:spPr bwMode="auto">
          <a:xfrm>
            <a:off x="228600" y="7620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Rectangle 3"/>
          <p:cNvSpPr>
            <a:spLocks noChangeArrowheads="1"/>
          </p:cNvSpPr>
          <p:nvPr/>
        </p:nvSpPr>
        <p:spPr bwMode="auto">
          <a:xfrm>
            <a:off x="304800" y="1219200"/>
            <a:ext cx="8534400" cy="2133600"/>
          </a:xfrm>
          <a:prstGeom prst="rect">
            <a:avLst/>
          </a:prstGeom>
          <a:noFill/>
          <a:ln>
            <a:noFill/>
          </a:ln>
        </p:spPr>
        <p:txBody>
          <a:bodyPr/>
          <a:lstStyle>
            <a:lvl1pPr marL="533400" indent="-5334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defRPr/>
            </a:pPr>
            <a:endParaRPr lang="en-US" altLang="en-US" sz="2000" b="1" dirty="0">
              <a:latin typeface="Comic Sans MS" panose="030F0702030302020204" pitchFamily="66" charset="0"/>
            </a:endParaRPr>
          </a:p>
          <a:p>
            <a:pPr marL="0" indent="0" algn="ctr" eaLnBrk="1" hangingPunct="1">
              <a:buFontTx/>
              <a:buNone/>
              <a:defRPr/>
            </a:pPr>
            <a:r>
              <a:rPr lang="en-US" altLang="en-US" sz="2000" b="1" dirty="0">
                <a:latin typeface="Comic Sans MS" panose="030F0702030302020204" pitchFamily="66" charset="0"/>
              </a:rPr>
              <a:t>Anda </a:t>
            </a:r>
            <a:r>
              <a:rPr lang="en-US" altLang="en-US" sz="2000" b="1" dirty="0" err="1">
                <a:latin typeface="Comic Sans MS" panose="030F0702030302020204" pitchFamily="66" charset="0"/>
              </a:rPr>
              <a:t>sudah</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mengerti</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algoritma</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pemrosesan</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metode</a:t>
            </a:r>
            <a:r>
              <a:rPr lang="en-US" altLang="en-US" sz="2000" b="1" dirty="0">
                <a:latin typeface="Comic Sans MS" panose="030F0702030302020204" pitchFamily="66" charset="0"/>
              </a:rPr>
              <a:t> Bolzano, dan </a:t>
            </a:r>
            <a:r>
              <a:rPr lang="en-US" altLang="en-US" sz="2000" b="1" dirty="0" err="1">
                <a:latin typeface="Comic Sans MS" panose="030F0702030302020204" pitchFamily="66" charset="0"/>
              </a:rPr>
              <a:t>anda</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sudah</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memahami</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cara</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kerjanya</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Sekarang</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anda</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tinggal</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mengimplementasikan</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algoritma</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tersebut</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menjadi</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sebuah</a:t>
            </a:r>
            <a:r>
              <a:rPr lang="en-US" altLang="en-US" sz="2000" b="1" dirty="0">
                <a:latin typeface="Comic Sans MS" panose="030F0702030302020204" pitchFamily="66" charset="0"/>
              </a:rPr>
              <a:t> program </a:t>
            </a:r>
            <a:r>
              <a:rPr lang="en-US" altLang="en-US" sz="2000" b="1" dirty="0" err="1">
                <a:latin typeface="Comic Sans MS" panose="030F0702030302020204" pitchFamily="66" charset="0"/>
              </a:rPr>
              <a:t>komputer</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metode</a:t>
            </a:r>
            <a:r>
              <a:rPr lang="en-US" altLang="en-US" sz="2000" b="1" dirty="0">
                <a:latin typeface="Comic Sans MS" panose="030F0702030302020204" pitchFamily="66" charset="0"/>
              </a:rPr>
              <a:t> Bolzano (yang </a:t>
            </a:r>
            <a:r>
              <a:rPr lang="en-US" altLang="en-US" sz="2000" b="1" dirty="0" err="1">
                <a:latin typeface="Comic Sans MS" panose="030F0702030302020204" pitchFamily="66" charset="0"/>
              </a:rPr>
              <a:t>dapat</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menampilkan</a:t>
            </a:r>
            <a:r>
              <a:rPr lang="en-US" altLang="en-US" sz="2000" b="1" dirty="0">
                <a:latin typeface="Comic Sans MS" panose="030F0702030302020204" pitchFamily="66" charset="0"/>
              </a:rPr>
              <a:t> proses </a:t>
            </a:r>
            <a:r>
              <a:rPr lang="en-US" altLang="en-US" sz="2000" b="1" dirty="0" err="1">
                <a:latin typeface="Comic Sans MS" panose="030F0702030302020204" pitchFamily="66" charset="0"/>
              </a:rPr>
              <a:t>iteratif</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numerik</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lengkap</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dengan</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grafik</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fungsinya</a:t>
            </a:r>
            <a:r>
              <a:rPr lang="en-US" altLang="en-US" sz="2000" b="1" dirty="0">
                <a:latin typeface="Comic Sans MS" panose="030F0702030302020204" pitchFamily="66" charset="0"/>
              </a:rPr>
              <a:t>).</a:t>
            </a:r>
          </a:p>
        </p:txBody>
      </p:sp>
      <p:sp>
        <p:nvSpPr>
          <p:cNvPr id="19463" name="Rectangle 4"/>
          <p:cNvSpPr>
            <a:spLocks noGrp="1" noChangeArrowheads="1"/>
          </p:cNvSpPr>
          <p:nvPr>
            <p:ph type="title"/>
          </p:nvPr>
        </p:nvSpPr>
        <p:spPr>
          <a:xfrm>
            <a:off x="152400" y="0"/>
            <a:ext cx="8229600" cy="685800"/>
          </a:xfrm>
          <a:noFill/>
        </p:spPr>
        <p:txBody>
          <a:bodyPr/>
          <a:lstStyle/>
          <a:p>
            <a:pPr algn="l" eaLnBrk="1" hangingPunct="1"/>
            <a:r>
              <a:rPr lang="en-US" altLang="en-US" b="1" smtClean="0">
                <a:latin typeface="Albert" pitchFamily="2" charset="0"/>
              </a:rPr>
              <a:t>Praktikum - 1</a:t>
            </a:r>
            <a:endParaRPr lang="en-US" altLang="en-US" sz="2000" b="1" smtClean="0">
              <a:solidFill>
                <a:srgbClr val="96969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C84825-58AA-4066-8759-72115F9A28EA}" type="slidenum">
              <a:rPr lang="en-US" altLang="en-US" sz="1400"/>
              <a:pPr>
                <a:spcBef>
                  <a:spcPct val="0"/>
                </a:spcBef>
                <a:buFontTx/>
                <a:buNone/>
              </a:pPr>
              <a:t>2</a:t>
            </a:fld>
            <a:endParaRPr lang="en-US" altLang="en-US" sz="1400"/>
          </a:p>
        </p:txBody>
      </p:sp>
      <p:sp>
        <p:nvSpPr>
          <p:cNvPr id="5125" name="Rectangle 2"/>
          <p:cNvSpPr>
            <a:spLocks noGrp="1" noChangeArrowheads="1"/>
          </p:cNvSpPr>
          <p:nvPr>
            <p:ph type="title"/>
          </p:nvPr>
        </p:nvSpPr>
        <p:spPr>
          <a:xfrm>
            <a:off x="457200" y="152400"/>
            <a:ext cx="8229600" cy="792163"/>
          </a:xfrm>
        </p:spPr>
        <p:txBody>
          <a:bodyPr/>
          <a:lstStyle/>
          <a:p>
            <a:pPr algn="l" eaLnBrk="1" hangingPunct="1"/>
            <a:r>
              <a:rPr lang="en-US" altLang="en-US" b="1" smtClean="0">
                <a:solidFill>
                  <a:schemeClr val="tx1"/>
                </a:solidFill>
                <a:latin typeface="Albert" pitchFamily="2" charset="0"/>
              </a:rPr>
              <a:t>Materi Minggu Ini</a:t>
            </a:r>
          </a:p>
        </p:txBody>
      </p:sp>
      <p:sp>
        <p:nvSpPr>
          <p:cNvPr id="5126" name="Rectangle 3"/>
          <p:cNvSpPr>
            <a:spLocks noGrp="1" noChangeArrowheads="1"/>
          </p:cNvSpPr>
          <p:nvPr>
            <p:ph type="body" idx="1"/>
          </p:nvPr>
        </p:nvSpPr>
        <p:spPr>
          <a:xfrm>
            <a:off x="457200" y="1828800"/>
            <a:ext cx="8229600" cy="3505200"/>
          </a:xfrm>
        </p:spPr>
        <p:txBody>
          <a:bodyPr/>
          <a:lstStyle/>
          <a:p>
            <a:pPr eaLnBrk="1" hangingPunct="1"/>
            <a:r>
              <a:rPr lang="en-US" altLang="en-US" b="1" smtClean="0">
                <a:solidFill>
                  <a:srgbClr val="000099"/>
                </a:solidFill>
                <a:latin typeface="Comic Sans MS" panose="030F0702030302020204" pitchFamily="66" charset="0"/>
              </a:rPr>
              <a:t>Pengertian Akar Persamaan</a:t>
            </a:r>
          </a:p>
          <a:p>
            <a:pPr eaLnBrk="1" hangingPunct="1"/>
            <a:r>
              <a:rPr lang="en-US" altLang="en-US" b="1" smtClean="0">
                <a:solidFill>
                  <a:srgbClr val="336600"/>
                </a:solidFill>
                <a:latin typeface="Comic Sans MS" panose="030F0702030302020204" pitchFamily="66" charset="0"/>
              </a:rPr>
              <a:t>Metode Grafik</a:t>
            </a:r>
          </a:p>
          <a:p>
            <a:pPr eaLnBrk="1" hangingPunct="1"/>
            <a:r>
              <a:rPr lang="en-US" altLang="en-US" b="1" smtClean="0">
                <a:solidFill>
                  <a:srgbClr val="000099"/>
                </a:solidFill>
                <a:latin typeface="Comic Sans MS" panose="030F0702030302020204" pitchFamily="66" charset="0"/>
              </a:rPr>
              <a:t>Metode Tabulasi</a:t>
            </a:r>
          </a:p>
          <a:p>
            <a:pPr eaLnBrk="1" hangingPunct="1"/>
            <a:r>
              <a:rPr lang="en-US" altLang="en-US" b="1" smtClean="0">
                <a:solidFill>
                  <a:srgbClr val="336600"/>
                </a:solidFill>
                <a:latin typeface="Comic Sans MS" panose="030F0702030302020204" pitchFamily="66" charset="0"/>
              </a:rPr>
              <a:t>Metode Bolzano</a:t>
            </a:r>
          </a:p>
          <a:p>
            <a:pPr eaLnBrk="1" hangingPunct="1"/>
            <a:r>
              <a:rPr lang="en-US" altLang="en-US" b="1" smtClean="0">
                <a:solidFill>
                  <a:srgbClr val="000099"/>
                </a:solidFill>
                <a:latin typeface="Comic Sans MS" panose="030F0702030302020204" pitchFamily="66" charset="0"/>
              </a:rPr>
              <a:t>Metode Regula Falsi</a:t>
            </a:r>
          </a:p>
          <a:p>
            <a:pPr eaLnBrk="1" hangingPunct="1"/>
            <a:r>
              <a:rPr lang="en-US" altLang="en-US" b="1" i="1" smtClean="0">
                <a:solidFill>
                  <a:srgbClr val="800080"/>
                </a:solidFill>
                <a:latin typeface="Comic Sans MS" panose="030F0702030302020204" pitchFamily="66" charset="0"/>
              </a:rPr>
              <a:t>Tugas II</a:t>
            </a:r>
          </a:p>
        </p:txBody>
      </p:sp>
      <p:sp>
        <p:nvSpPr>
          <p:cNvPr id="5127" name="Line 4"/>
          <p:cNvSpPr>
            <a:spLocks noChangeShapeType="1"/>
          </p:cNvSpPr>
          <p:nvPr/>
        </p:nvSpPr>
        <p:spPr bwMode="auto">
          <a:xfrm>
            <a:off x="533400" y="1066800"/>
            <a:ext cx="80010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AutoShape 7">
            <a:hlinkClick r:id="rId2" action="ppaction://hlinksldjump" highlightClick="1"/>
          </p:cNvPr>
          <p:cNvSpPr>
            <a:spLocks noChangeArrowheads="1"/>
          </p:cNvSpPr>
          <p:nvPr/>
        </p:nvSpPr>
        <p:spPr bwMode="auto">
          <a:xfrm>
            <a:off x="6477000" y="1981200"/>
            <a:ext cx="381000" cy="3048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9" name="AutoShape 8">
            <a:hlinkClick r:id="rId3" action="ppaction://hlinksldjump" highlightClick="1"/>
          </p:cNvPr>
          <p:cNvSpPr>
            <a:spLocks noChangeArrowheads="1"/>
          </p:cNvSpPr>
          <p:nvPr/>
        </p:nvSpPr>
        <p:spPr bwMode="auto">
          <a:xfrm>
            <a:off x="4038600" y="2514600"/>
            <a:ext cx="381000" cy="3048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30" name="AutoShape 9">
            <a:hlinkClick r:id="rId4" action="ppaction://hlinksldjump" highlightClick="1"/>
          </p:cNvPr>
          <p:cNvSpPr>
            <a:spLocks noChangeArrowheads="1"/>
          </p:cNvSpPr>
          <p:nvPr/>
        </p:nvSpPr>
        <p:spPr bwMode="auto">
          <a:xfrm>
            <a:off x="4419600" y="3124200"/>
            <a:ext cx="381000" cy="3048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31" name="AutoShape 10">
            <a:hlinkClick r:id="rId5" action="ppaction://hlinksldjump" highlightClick="1"/>
          </p:cNvPr>
          <p:cNvSpPr>
            <a:spLocks noChangeArrowheads="1"/>
          </p:cNvSpPr>
          <p:nvPr/>
        </p:nvSpPr>
        <p:spPr bwMode="auto">
          <a:xfrm>
            <a:off x="4191000" y="3733800"/>
            <a:ext cx="381000" cy="3048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32" name="AutoShape 11">
            <a:hlinkClick r:id="rId6" action="ppaction://hlinksldjump" highlightClick="1"/>
          </p:cNvPr>
          <p:cNvSpPr>
            <a:spLocks noChangeArrowheads="1"/>
          </p:cNvSpPr>
          <p:nvPr/>
        </p:nvSpPr>
        <p:spPr bwMode="auto">
          <a:xfrm>
            <a:off x="5029200" y="4267200"/>
            <a:ext cx="381000" cy="3048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33" name="AutoShape 12">
            <a:hlinkClick r:id="rId7" action="ppaction://hlinksldjump" highlightClick="1"/>
          </p:cNvPr>
          <p:cNvSpPr>
            <a:spLocks noChangeArrowheads="1"/>
          </p:cNvSpPr>
          <p:nvPr/>
        </p:nvSpPr>
        <p:spPr bwMode="auto">
          <a:xfrm>
            <a:off x="2895600" y="4876800"/>
            <a:ext cx="381000" cy="3048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9CEABEA-0BBC-4764-884F-2D53BC48BB2F}" type="slidenum">
              <a:rPr lang="en-US" altLang="en-US" sz="1400"/>
              <a:pPr>
                <a:spcBef>
                  <a:spcPct val="0"/>
                </a:spcBef>
                <a:buFontTx/>
                <a:buNone/>
              </a:pPr>
              <a:t>3</a:t>
            </a:fld>
            <a:endParaRPr lang="en-US" altLang="en-US" sz="1400"/>
          </a:p>
        </p:txBody>
      </p:sp>
      <p:sp>
        <p:nvSpPr>
          <p:cNvPr id="6149" name="Rectangle 2"/>
          <p:cNvSpPr>
            <a:spLocks noGrp="1" noChangeArrowheads="1"/>
          </p:cNvSpPr>
          <p:nvPr>
            <p:ph type="title"/>
          </p:nvPr>
        </p:nvSpPr>
        <p:spPr>
          <a:xfrm>
            <a:off x="76200" y="-76200"/>
            <a:ext cx="8915400" cy="609600"/>
          </a:xfrm>
        </p:spPr>
        <p:txBody>
          <a:bodyPr/>
          <a:lstStyle/>
          <a:p>
            <a:pPr algn="l" eaLnBrk="1" hangingPunct="1"/>
            <a:r>
              <a:rPr lang="en-US" altLang="en-US" b="1" smtClean="0">
                <a:solidFill>
                  <a:schemeClr val="tx1"/>
                </a:solidFill>
                <a:latin typeface="Albert" pitchFamily="2" charset="0"/>
              </a:rPr>
              <a:t>Pengertian Akar Persamaan</a:t>
            </a:r>
            <a:r>
              <a:rPr lang="en-US" altLang="en-US" sz="1800" b="1" smtClean="0">
                <a:solidFill>
                  <a:schemeClr val="tx1"/>
                </a:solidFill>
                <a:latin typeface="Albert" pitchFamily="2" charset="0"/>
              </a:rPr>
              <a:t>    </a:t>
            </a:r>
            <a:r>
              <a:rPr lang="en-US" altLang="en-US" sz="1800" b="1" smtClean="0">
                <a:solidFill>
                  <a:srgbClr val="969696"/>
                </a:solidFill>
                <a:latin typeface="Arial Unicode MS" panose="020B0604020202020204" pitchFamily="34" charset="-128"/>
              </a:rPr>
              <a:t>(1)</a:t>
            </a:r>
          </a:p>
        </p:txBody>
      </p:sp>
      <p:sp>
        <p:nvSpPr>
          <p:cNvPr id="6150" name="Rectangle 3"/>
          <p:cNvSpPr>
            <a:spLocks noGrp="1" noChangeArrowheads="1"/>
          </p:cNvSpPr>
          <p:nvPr>
            <p:ph type="body" idx="1"/>
          </p:nvPr>
        </p:nvSpPr>
        <p:spPr>
          <a:xfrm>
            <a:off x="152400" y="990600"/>
            <a:ext cx="8839200" cy="685800"/>
          </a:xfrm>
        </p:spPr>
        <p:txBody>
          <a:bodyPr/>
          <a:lstStyle/>
          <a:p>
            <a:pPr algn="ctr" eaLnBrk="1" hangingPunct="1">
              <a:lnSpc>
                <a:spcPct val="90000"/>
              </a:lnSpc>
              <a:buFontTx/>
              <a:buNone/>
            </a:pPr>
            <a:r>
              <a:rPr lang="en-US" altLang="en-US" sz="2000" b="1" smtClean="0">
                <a:solidFill>
                  <a:srgbClr val="000099"/>
                </a:solidFill>
                <a:latin typeface="Comic Sans MS" panose="030F0702030302020204" pitchFamily="66" charset="0"/>
              </a:rPr>
              <a:t>Dalam 2 pertemuan ke depan kita akan mempelajari beberapa metode untuk mencari akar</a:t>
            </a:r>
            <a:r>
              <a:rPr lang="en-US" altLang="en-US" sz="2000" b="1" baseline="30000" smtClean="0">
                <a:solidFill>
                  <a:srgbClr val="000099"/>
                </a:solidFill>
                <a:latin typeface="Comic Sans MS" panose="030F0702030302020204" pitchFamily="66" charset="0"/>
              </a:rPr>
              <a:t>2</a:t>
            </a:r>
            <a:r>
              <a:rPr lang="en-US" altLang="en-US" sz="2000" b="1" smtClean="0">
                <a:solidFill>
                  <a:srgbClr val="000099"/>
                </a:solidFill>
                <a:latin typeface="Comic Sans MS" panose="030F0702030302020204" pitchFamily="66" charset="0"/>
              </a:rPr>
              <a:t> persamaan.</a:t>
            </a:r>
          </a:p>
        </p:txBody>
      </p:sp>
      <p:sp>
        <p:nvSpPr>
          <p:cNvPr id="6151" name="Line 4"/>
          <p:cNvSpPr>
            <a:spLocks noChangeShapeType="1"/>
          </p:cNvSpPr>
          <p:nvPr/>
        </p:nvSpPr>
        <p:spPr bwMode="auto">
          <a:xfrm>
            <a:off x="152400" y="609600"/>
            <a:ext cx="87630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Rectangle 8"/>
          <p:cNvSpPr>
            <a:spLocks noChangeArrowheads="1"/>
          </p:cNvSpPr>
          <p:nvPr/>
        </p:nvSpPr>
        <p:spPr bwMode="auto">
          <a:xfrm>
            <a:off x="228600" y="29718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000" b="1">
                <a:solidFill>
                  <a:srgbClr val="800080"/>
                </a:solidFill>
                <a:latin typeface="Comic Sans MS" panose="030F0702030302020204" pitchFamily="66" charset="0"/>
              </a:rPr>
              <a:t>Sementara untuk polynomial berderajat 3 atau 4, rumus</a:t>
            </a:r>
            <a:r>
              <a:rPr lang="en-US" altLang="en-US" sz="2000" b="1" baseline="30000">
                <a:solidFill>
                  <a:srgbClr val="800080"/>
                </a:solidFill>
                <a:latin typeface="Comic Sans MS" panose="030F0702030302020204" pitchFamily="66" charset="0"/>
              </a:rPr>
              <a:t>2</a:t>
            </a:r>
            <a:r>
              <a:rPr lang="en-US" altLang="en-US" sz="2000" b="1">
                <a:solidFill>
                  <a:srgbClr val="800080"/>
                </a:solidFill>
                <a:latin typeface="Comic Sans MS" panose="030F0702030302020204" pitchFamily="66" charset="0"/>
              </a:rPr>
              <a:t> yang ada cukup kompleks. Kita perlu berkali</a:t>
            </a:r>
            <a:r>
              <a:rPr lang="en-US" altLang="en-US" sz="2000" b="1" baseline="30000">
                <a:solidFill>
                  <a:srgbClr val="800080"/>
                </a:solidFill>
                <a:latin typeface="Comic Sans MS" panose="030F0702030302020204" pitchFamily="66" charset="0"/>
              </a:rPr>
              <a:t>2</a:t>
            </a:r>
            <a:r>
              <a:rPr lang="en-US" altLang="en-US" sz="2000" b="1">
                <a:solidFill>
                  <a:srgbClr val="800080"/>
                </a:solidFill>
                <a:latin typeface="Comic Sans MS" panose="030F0702030302020204" pitchFamily="66" charset="0"/>
              </a:rPr>
              <a:t> mengucap “gladium laviosa” sebelum dapat menggunakannya. Tetapi bagaimanapun juga (secara analitis) rumus</a:t>
            </a:r>
            <a:r>
              <a:rPr lang="en-US" altLang="en-US" sz="2000" b="1" baseline="30000">
                <a:solidFill>
                  <a:srgbClr val="800080"/>
                </a:solidFill>
                <a:latin typeface="Comic Sans MS" panose="030F0702030302020204" pitchFamily="66" charset="0"/>
              </a:rPr>
              <a:t>2</a:t>
            </a:r>
            <a:r>
              <a:rPr lang="en-US" altLang="en-US" sz="2000" b="1">
                <a:solidFill>
                  <a:srgbClr val="800080"/>
                </a:solidFill>
                <a:latin typeface="Comic Sans MS" panose="030F0702030302020204" pitchFamily="66" charset="0"/>
              </a:rPr>
              <a:t> tsb masih dapat digunakan.</a:t>
            </a:r>
          </a:p>
        </p:txBody>
      </p:sp>
      <p:sp>
        <p:nvSpPr>
          <p:cNvPr id="6153" name="Rectangle 9"/>
          <p:cNvSpPr>
            <a:spLocks noChangeArrowheads="1"/>
          </p:cNvSpPr>
          <p:nvPr/>
        </p:nvSpPr>
        <p:spPr bwMode="auto">
          <a:xfrm>
            <a:off x="152400" y="1965325"/>
            <a:ext cx="883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006600"/>
                </a:solidFill>
                <a:latin typeface="Comic Sans MS" panose="030F0702030302020204" pitchFamily="66" charset="0"/>
              </a:rPr>
              <a:t>Untuk polynomial berderajat 2, tersedia </a:t>
            </a:r>
            <a:r>
              <a:rPr lang="en-US" altLang="en-US" sz="2000" b="1" i="1">
                <a:solidFill>
                  <a:srgbClr val="006600"/>
                </a:solidFill>
                <a:latin typeface="Comic Sans MS" panose="030F0702030302020204" pitchFamily="66" charset="0"/>
              </a:rPr>
              <a:t>magical formula</a:t>
            </a:r>
            <a:r>
              <a:rPr lang="en-US" altLang="en-US" sz="2000" b="1">
                <a:solidFill>
                  <a:srgbClr val="006600"/>
                </a:solidFill>
                <a:latin typeface="Comic Sans MS" panose="030F0702030302020204" pitchFamily="66" charset="0"/>
              </a:rPr>
              <a:t> “ABC”, yang secara analitis </a:t>
            </a:r>
            <a:r>
              <a:rPr lang="en-US" altLang="en-US" sz="1800" b="1">
                <a:solidFill>
                  <a:srgbClr val="006600"/>
                </a:solidFill>
                <a:latin typeface="Comic Sans MS" panose="030F0702030302020204" pitchFamily="66" charset="0"/>
              </a:rPr>
              <a:t>dapat membantu mencari</a:t>
            </a:r>
            <a:r>
              <a:rPr lang="en-US" altLang="en-US" sz="1800">
                <a:solidFill>
                  <a:srgbClr val="006600"/>
                </a:solidFill>
              </a:rPr>
              <a:t> </a:t>
            </a:r>
            <a:r>
              <a:rPr lang="en-US" altLang="en-US" sz="2000" b="1">
                <a:solidFill>
                  <a:srgbClr val="006600"/>
                </a:solidFill>
                <a:latin typeface="Comic Sans MS" panose="030F0702030302020204" pitchFamily="66" charset="0"/>
              </a:rPr>
              <a:t>akar</a:t>
            </a:r>
            <a:r>
              <a:rPr lang="en-US" altLang="en-US" sz="2000" b="1" baseline="30000">
                <a:solidFill>
                  <a:srgbClr val="006600"/>
                </a:solidFill>
                <a:latin typeface="Comic Sans MS" panose="030F0702030302020204" pitchFamily="66" charset="0"/>
              </a:rPr>
              <a:t>2</a:t>
            </a:r>
            <a:r>
              <a:rPr lang="en-US" altLang="en-US" sz="2000" b="1">
                <a:solidFill>
                  <a:srgbClr val="006600"/>
                </a:solidFill>
                <a:latin typeface="Comic Sans MS" panose="030F0702030302020204" pitchFamily="66" charset="0"/>
              </a:rPr>
              <a:t> persamaan tersebut.</a:t>
            </a:r>
          </a:p>
        </p:txBody>
      </p:sp>
      <p:sp>
        <p:nvSpPr>
          <p:cNvPr id="6154" name="Rectangle 10"/>
          <p:cNvSpPr>
            <a:spLocks noChangeArrowheads="1"/>
          </p:cNvSpPr>
          <p:nvPr/>
        </p:nvSpPr>
        <p:spPr bwMode="auto">
          <a:xfrm>
            <a:off x="304800" y="44196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000" b="1">
                <a:solidFill>
                  <a:srgbClr val="CC3300"/>
                </a:solidFill>
                <a:latin typeface="Comic Sans MS" panose="030F0702030302020204" pitchFamily="66" charset="0"/>
              </a:rPr>
              <a:t>Tapi untuk polynomial berderajat </a:t>
            </a:r>
            <a:r>
              <a:rPr lang="en-US" altLang="en-US" b="1">
                <a:solidFill>
                  <a:srgbClr val="CC3300"/>
                </a:solidFill>
                <a:latin typeface="Comic Sans MS" panose="030F0702030302020204" pitchFamily="66" charset="0"/>
              </a:rPr>
              <a:t>&gt;</a:t>
            </a:r>
            <a:r>
              <a:rPr lang="en-US" altLang="en-US" sz="2000" b="1">
                <a:solidFill>
                  <a:srgbClr val="CC3300"/>
                </a:solidFill>
                <a:latin typeface="Comic Sans MS" panose="030F0702030302020204" pitchFamily="66" charset="0"/>
              </a:rPr>
              <a:t> 4 ?...</a:t>
            </a:r>
            <a:endParaRPr lang="en-US" altLang="en-US" sz="2000" b="1" i="1">
              <a:solidFill>
                <a:srgbClr val="CC3300"/>
              </a:solidFill>
              <a:latin typeface="Comic Sans MS" panose="030F0702030302020204" pitchFamily="66" charset="0"/>
            </a:endParaRPr>
          </a:p>
          <a:p>
            <a:pPr algn="ctr" eaLnBrk="1" hangingPunct="1">
              <a:buFontTx/>
              <a:buNone/>
            </a:pPr>
            <a:r>
              <a:rPr lang="en-US" altLang="en-US" sz="2000" b="1">
                <a:solidFill>
                  <a:srgbClr val="CC3300"/>
                </a:solidFill>
                <a:latin typeface="Comic Sans MS" panose="030F0702030302020204" pitchFamily="66" charset="0"/>
              </a:rPr>
              <a:t>yang bisa kita lakukan hanyalah mencoba menyelesaikan melalui serangkaian pendekatan numeris. Dan untuk itu tersedia beragam metode yang dapat kita pilih.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EE72BF6-525E-4ED5-B5F8-BB94D81EDC47}" type="slidenum">
              <a:rPr lang="en-US" altLang="en-US" sz="1400"/>
              <a:pPr>
                <a:spcBef>
                  <a:spcPct val="0"/>
                </a:spcBef>
                <a:buFontTx/>
                <a:buNone/>
              </a:pPr>
              <a:t>4</a:t>
            </a:fld>
            <a:endParaRPr lang="en-US" altLang="en-US" sz="1400"/>
          </a:p>
        </p:txBody>
      </p:sp>
      <p:sp>
        <p:nvSpPr>
          <p:cNvPr id="7173" name="Rectangle 2"/>
          <p:cNvSpPr>
            <a:spLocks noGrp="1" noChangeArrowheads="1"/>
          </p:cNvSpPr>
          <p:nvPr>
            <p:ph type="title"/>
          </p:nvPr>
        </p:nvSpPr>
        <p:spPr>
          <a:xfrm>
            <a:off x="76200" y="-152400"/>
            <a:ext cx="8686800" cy="762000"/>
          </a:xfrm>
        </p:spPr>
        <p:txBody>
          <a:bodyPr/>
          <a:lstStyle/>
          <a:p>
            <a:pPr algn="l" eaLnBrk="1" hangingPunct="1"/>
            <a:r>
              <a:rPr lang="en-US" altLang="en-US" b="1" smtClean="0">
                <a:solidFill>
                  <a:schemeClr val="tx1"/>
                </a:solidFill>
                <a:latin typeface="Albert" pitchFamily="2" charset="0"/>
              </a:rPr>
              <a:t>Pengertian Akar Persamaan</a:t>
            </a:r>
            <a:r>
              <a:rPr lang="en-US" altLang="en-US" sz="2000" b="1" smtClean="0">
                <a:solidFill>
                  <a:srgbClr val="000099"/>
                </a:solidFill>
                <a:latin typeface="Albert" pitchFamily="2" charset="0"/>
              </a:rPr>
              <a:t>   </a:t>
            </a:r>
            <a:r>
              <a:rPr lang="en-US" altLang="en-US" sz="2000" b="1" smtClean="0">
                <a:solidFill>
                  <a:srgbClr val="969696"/>
                </a:solidFill>
                <a:latin typeface="Arial Unicode MS" panose="020B0604020202020204" pitchFamily="34" charset="-128"/>
              </a:rPr>
              <a:t>(2)</a:t>
            </a:r>
          </a:p>
        </p:txBody>
      </p:sp>
      <p:sp>
        <p:nvSpPr>
          <p:cNvPr id="7174" name="Rectangle 3"/>
          <p:cNvSpPr>
            <a:spLocks noGrp="1" noChangeArrowheads="1"/>
          </p:cNvSpPr>
          <p:nvPr>
            <p:ph type="body" idx="1"/>
          </p:nvPr>
        </p:nvSpPr>
        <p:spPr>
          <a:xfrm>
            <a:off x="76200" y="1981200"/>
            <a:ext cx="9067800" cy="1371600"/>
          </a:xfrm>
        </p:spPr>
        <p:txBody>
          <a:bodyPr/>
          <a:lstStyle/>
          <a:p>
            <a:pPr algn="ctr" eaLnBrk="1" hangingPunct="1">
              <a:buFontTx/>
              <a:buNone/>
            </a:pPr>
            <a:r>
              <a:rPr lang="en-US" altLang="en-US" sz="1800" b="1" smtClean="0">
                <a:solidFill>
                  <a:srgbClr val="0033CC"/>
                </a:solidFill>
                <a:latin typeface="Comic Sans MS" panose="030F0702030302020204" pitchFamily="66" charset="0"/>
              </a:rPr>
              <a:t>Cara mudah lainnya?!...</a:t>
            </a:r>
          </a:p>
          <a:p>
            <a:pPr algn="ctr" eaLnBrk="1" hangingPunct="1">
              <a:buFontTx/>
              <a:buNone/>
            </a:pPr>
            <a:r>
              <a:rPr lang="en-US" altLang="en-US" sz="1800" b="1" smtClean="0">
                <a:solidFill>
                  <a:srgbClr val="0033CC"/>
                </a:solidFill>
                <a:latin typeface="Comic Sans MS" panose="030F0702030302020204" pitchFamily="66" charset="0"/>
              </a:rPr>
              <a:t>Ada, tapi butuh kesabaran. Yaitu dengan mencoba</a:t>
            </a:r>
            <a:r>
              <a:rPr lang="en-US" altLang="en-US" sz="1800" b="1" baseline="30000" smtClean="0">
                <a:solidFill>
                  <a:srgbClr val="0033CC"/>
                </a:solidFill>
                <a:latin typeface="Comic Sans MS" panose="030F0702030302020204" pitchFamily="66" charset="0"/>
              </a:rPr>
              <a:t>2</a:t>
            </a:r>
            <a:r>
              <a:rPr lang="en-US" altLang="en-US" sz="1800" b="1" smtClean="0">
                <a:solidFill>
                  <a:srgbClr val="0033CC"/>
                </a:solidFill>
                <a:latin typeface="Comic Sans MS" panose="030F0702030302020204" pitchFamily="66" charset="0"/>
              </a:rPr>
              <a:t> (</a:t>
            </a:r>
            <a:r>
              <a:rPr lang="en-US" altLang="en-US" sz="1800" b="1" i="1" smtClean="0">
                <a:solidFill>
                  <a:srgbClr val="0033CC"/>
                </a:solidFill>
                <a:latin typeface="Comic Sans MS" panose="030F0702030302020204" pitchFamily="66" charset="0"/>
              </a:rPr>
              <a:t>trial error</a:t>
            </a:r>
            <a:r>
              <a:rPr lang="en-US" altLang="en-US" sz="1800" b="1" smtClean="0">
                <a:solidFill>
                  <a:srgbClr val="0033CC"/>
                </a:solidFill>
                <a:latin typeface="Comic Sans MS" panose="030F0702030302020204" pitchFamily="66" charset="0"/>
              </a:rPr>
              <a:t>). Tetapkan sebarang nilai x dan teliti apakah anda bisa mendapatkan f(x) = 0.</a:t>
            </a:r>
          </a:p>
          <a:p>
            <a:pPr algn="ctr" eaLnBrk="1" hangingPunct="1">
              <a:buFontTx/>
              <a:buNone/>
            </a:pPr>
            <a:r>
              <a:rPr lang="en-US" altLang="en-US" sz="1800" b="1" smtClean="0">
                <a:solidFill>
                  <a:srgbClr val="0033CC"/>
                </a:solidFill>
                <a:latin typeface="Comic Sans MS" panose="030F0702030302020204" pitchFamily="66" charset="0"/>
              </a:rPr>
              <a:t>Jika gagal, coba nilai x lainnya. Sampai anda ‘beruntung’ menemukan f(x) = 0. </a:t>
            </a:r>
          </a:p>
        </p:txBody>
      </p:sp>
      <p:sp>
        <p:nvSpPr>
          <p:cNvPr id="7175" name="Line 4"/>
          <p:cNvSpPr>
            <a:spLocks noChangeShapeType="1"/>
          </p:cNvSpPr>
          <p:nvPr/>
        </p:nvSpPr>
        <p:spPr bwMode="auto">
          <a:xfrm>
            <a:off x="152400" y="609600"/>
            <a:ext cx="88392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Rectangle 5"/>
          <p:cNvSpPr>
            <a:spLocks noChangeArrowheads="1"/>
          </p:cNvSpPr>
          <p:nvPr/>
        </p:nvSpPr>
        <p:spPr bwMode="auto">
          <a:xfrm>
            <a:off x="152400" y="3657600"/>
            <a:ext cx="8839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solidFill>
                  <a:srgbClr val="800080"/>
                </a:solidFill>
                <a:latin typeface="Comic Sans MS" panose="030F0702030302020204" pitchFamily="66" charset="0"/>
              </a:rPr>
              <a:t>Kedua cara di atas sebenarnya sudah dapat dikategorikan sebagai upaya pendekatan (walaupun tidak sistematis). Di sisi lain terdapat banyak teknik pendekatan yang secara garis besar dikelompokkan dalam 2 kelompok besar, yaitu :</a:t>
            </a:r>
          </a:p>
          <a:p>
            <a:pPr algn="ctr" eaLnBrk="1" hangingPunct="1">
              <a:buFontTx/>
              <a:buNone/>
            </a:pPr>
            <a:endParaRPr lang="en-US" altLang="en-US" sz="1200" b="1">
              <a:solidFill>
                <a:srgbClr val="800080"/>
              </a:solidFill>
              <a:latin typeface="Comic Sans MS" panose="030F0702030302020204" pitchFamily="66" charset="0"/>
            </a:endParaRPr>
          </a:p>
          <a:p>
            <a:pPr algn="ctr" eaLnBrk="1" hangingPunct="1">
              <a:buFontTx/>
              <a:buNone/>
            </a:pPr>
            <a:r>
              <a:rPr lang="en-US" altLang="en-US" sz="2000" b="1">
                <a:latin typeface="Comic Sans MS" panose="030F0702030302020204" pitchFamily="66" charset="0"/>
              </a:rPr>
              <a:t>Kelompok </a:t>
            </a:r>
            <a:r>
              <a:rPr lang="en-US" altLang="en-US" sz="2000" b="1">
                <a:solidFill>
                  <a:srgbClr val="FF0000"/>
                </a:solidFill>
                <a:latin typeface="Comic Sans MS" panose="030F0702030302020204" pitchFamily="66" charset="0"/>
              </a:rPr>
              <a:t>Metode Akolade</a:t>
            </a:r>
            <a:r>
              <a:rPr lang="en-US" altLang="en-US" sz="2400" b="1">
                <a:latin typeface="Comic Sans MS" panose="030F0702030302020204" pitchFamily="66" charset="0"/>
              </a:rPr>
              <a:t> </a:t>
            </a:r>
            <a:r>
              <a:rPr lang="en-US" altLang="en-US" sz="1800" b="1">
                <a:solidFill>
                  <a:schemeClr val="bg2"/>
                </a:solidFill>
                <a:latin typeface="Comic Sans MS" panose="030F0702030302020204" pitchFamily="66" charset="0"/>
              </a:rPr>
              <a:t>(minggu ini)</a:t>
            </a:r>
          </a:p>
          <a:p>
            <a:pPr algn="ctr" eaLnBrk="1" hangingPunct="1">
              <a:buFontTx/>
              <a:buNone/>
            </a:pPr>
            <a:r>
              <a:rPr lang="en-US" altLang="en-US" sz="2000" b="1">
                <a:latin typeface="Comic Sans MS" panose="030F0702030302020204" pitchFamily="66" charset="0"/>
              </a:rPr>
              <a:t>Kelompok </a:t>
            </a:r>
            <a:r>
              <a:rPr lang="en-US" altLang="en-US" sz="2000" b="1">
                <a:solidFill>
                  <a:srgbClr val="FF0000"/>
                </a:solidFill>
                <a:latin typeface="Comic Sans MS" panose="030F0702030302020204" pitchFamily="66" charset="0"/>
              </a:rPr>
              <a:t>Metode Terbuka</a:t>
            </a:r>
            <a:r>
              <a:rPr lang="en-US" altLang="en-US" sz="2400" b="1">
                <a:latin typeface="Comic Sans MS" panose="030F0702030302020204" pitchFamily="66" charset="0"/>
              </a:rPr>
              <a:t> </a:t>
            </a:r>
            <a:r>
              <a:rPr lang="en-US" altLang="en-US" sz="1800" b="1">
                <a:solidFill>
                  <a:schemeClr val="bg2"/>
                </a:solidFill>
                <a:latin typeface="Comic Sans MS" panose="030F0702030302020204" pitchFamily="66" charset="0"/>
              </a:rPr>
              <a:t>(pertemuan berikutnya)</a:t>
            </a:r>
            <a:endParaRPr lang="en-US" altLang="en-US" sz="1800" b="1" u="sng">
              <a:solidFill>
                <a:schemeClr val="bg2"/>
              </a:solidFill>
              <a:latin typeface="Comic Sans MS" panose="030F0702030302020204" pitchFamily="66" charset="0"/>
            </a:endParaRPr>
          </a:p>
        </p:txBody>
      </p:sp>
      <p:sp>
        <p:nvSpPr>
          <p:cNvPr id="7177" name="Rectangle 6"/>
          <p:cNvSpPr>
            <a:spLocks noChangeArrowheads="1"/>
          </p:cNvSpPr>
          <p:nvPr/>
        </p:nvSpPr>
        <p:spPr bwMode="auto">
          <a:xfrm>
            <a:off x="152400" y="762000"/>
            <a:ext cx="883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solidFill>
                  <a:srgbClr val="006600"/>
                </a:solidFill>
                <a:latin typeface="Comic Sans MS" panose="030F0702030302020204" pitchFamily="66" charset="0"/>
              </a:rPr>
              <a:t>Cara termudah mencari akar persamaan polynomial berderajat tinggi adalah dengan menggambarkan fungsi tersebut pada koordinat cartesian. Kemudian mencari titik potong fungsi pada sumbu X.</a:t>
            </a:r>
          </a:p>
        </p:txBody>
      </p:sp>
      <p:sp>
        <p:nvSpPr>
          <p:cNvPr id="7178" name="AutoShape 9">
            <a:hlinkClick r:id="rId2" action="ppaction://hlinksldjump" highlightClick="1"/>
          </p:cNvPr>
          <p:cNvSpPr>
            <a:spLocks noChangeArrowheads="1"/>
          </p:cNvSpPr>
          <p:nvPr/>
        </p:nvSpPr>
        <p:spPr bwMode="auto">
          <a:xfrm>
            <a:off x="8610600" y="152400"/>
            <a:ext cx="381000" cy="3048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BF1A1A-EA8B-4BB5-804D-64C5B724E80F}" type="slidenum">
              <a:rPr lang="en-US" altLang="en-US" sz="1400"/>
              <a:pPr>
                <a:spcBef>
                  <a:spcPct val="0"/>
                </a:spcBef>
                <a:buFontTx/>
                <a:buNone/>
              </a:pPr>
              <a:t>5</a:t>
            </a:fld>
            <a:endParaRPr lang="en-US" altLang="en-US" sz="1400"/>
          </a:p>
        </p:txBody>
      </p:sp>
      <p:sp>
        <p:nvSpPr>
          <p:cNvPr id="8197" name="Rectangle 2"/>
          <p:cNvSpPr>
            <a:spLocks noGrp="1" noChangeArrowheads="1"/>
          </p:cNvSpPr>
          <p:nvPr>
            <p:ph type="title"/>
          </p:nvPr>
        </p:nvSpPr>
        <p:spPr>
          <a:xfrm>
            <a:off x="228600" y="0"/>
            <a:ext cx="8229600" cy="563563"/>
          </a:xfrm>
        </p:spPr>
        <p:txBody>
          <a:bodyPr/>
          <a:lstStyle/>
          <a:p>
            <a:pPr algn="l" eaLnBrk="1" hangingPunct="1"/>
            <a:r>
              <a:rPr lang="en-US" altLang="en-US" sz="4000" b="1" smtClean="0">
                <a:solidFill>
                  <a:schemeClr val="tx1"/>
                </a:solidFill>
                <a:latin typeface="Albert" pitchFamily="2" charset="0"/>
              </a:rPr>
              <a:t>Metode Grafik</a:t>
            </a:r>
            <a:r>
              <a:rPr lang="en-US" altLang="en-US" sz="1800" b="1" smtClean="0">
                <a:solidFill>
                  <a:srgbClr val="000099"/>
                </a:solidFill>
                <a:latin typeface="Albert" pitchFamily="2" charset="0"/>
              </a:rPr>
              <a:t>   </a:t>
            </a:r>
            <a:endParaRPr lang="en-US" altLang="en-US" sz="1800" b="1" smtClean="0">
              <a:solidFill>
                <a:srgbClr val="969696"/>
              </a:solidFill>
              <a:latin typeface="Arial Unicode MS" panose="020B0604020202020204" pitchFamily="34" charset="-128"/>
            </a:endParaRPr>
          </a:p>
        </p:txBody>
      </p:sp>
      <p:graphicFrame>
        <p:nvGraphicFramePr>
          <p:cNvPr id="8198" name="Object 11"/>
          <p:cNvGraphicFramePr>
            <a:graphicFrameLocks noGrp="1" noChangeAspect="1"/>
          </p:cNvGraphicFramePr>
          <p:nvPr>
            <p:ph sz="half" idx="1"/>
          </p:nvPr>
        </p:nvGraphicFramePr>
        <p:xfrm>
          <a:off x="152400" y="3200400"/>
          <a:ext cx="4267200" cy="2819400"/>
        </p:xfrm>
        <a:graphic>
          <a:graphicData uri="http://schemas.openxmlformats.org/presentationml/2006/ole">
            <mc:AlternateContent xmlns:mc="http://schemas.openxmlformats.org/markup-compatibility/2006">
              <mc:Choice xmlns:v="urn:schemas-microsoft-com:vml" Requires="v">
                <p:oleObj spid="_x0000_s8211" name="Chart" r:id="rId3" imgW="4924425" imgH="3133725" progId="Excel.Chart.8">
                  <p:embed/>
                </p:oleObj>
              </mc:Choice>
              <mc:Fallback>
                <p:oleObj name="Chart" r:id="rId3" imgW="4924425" imgH="3133725" progId="Excel.Chart.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00400"/>
                        <a:ext cx="4267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Line 4"/>
          <p:cNvSpPr>
            <a:spLocks noChangeShapeType="1"/>
          </p:cNvSpPr>
          <p:nvPr/>
        </p:nvSpPr>
        <p:spPr bwMode="auto">
          <a:xfrm>
            <a:off x="304800" y="685800"/>
            <a:ext cx="85344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Rectangle 6"/>
          <p:cNvSpPr>
            <a:spLocks noChangeArrowheads="1"/>
          </p:cNvSpPr>
          <p:nvPr/>
        </p:nvSpPr>
        <p:spPr bwMode="auto">
          <a:xfrm>
            <a:off x="304800" y="838200"/>
            <a:ext cx="335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olidFill>
                  <a:srgbClr val="CC3300"/>
                </a:solidFill>
                <a:latin typeface="Comic Sans MS" panose="030F0702030302020204" pitchFamily="66" charset="0"/>
              </a:rPr>
              <a:t>contoh :</a:t>
            </a:r>
            <a:r>
              <a:rPr lang="en-US" altLang="en-US" sz="1800" b="1">
                <a:solidFill>
                  <a:srgbClr val="3399FF"/>
                </a:solidFill>
                <a:latin typeface="Comic Sans MS" panose="030F0702030302020204" pitchFamily="66" charset="0"/>
              </a:rPr>
              <a:t>  </a:t>
            </a:r>
          </a:p>
          <a:p>
            <a:pPr eaLnBrk="1" hangingPunct="1">
              <a:buFontTx/>
              <a:buNone/>
            </a:pPr>
            <a:r>
              <a:rPr lang="en-US" altLang="en-US" sz="1800" b="1">
                <a:latin typeface="Comic Sans MS" panose="030F0702030302020204" pitchFamily="66" charset="0"/>
              </a:rPr>
              <a:t>dapatkan akar-akar</a:t>
            </a:r>
          </a:p>
          <a:p>
            <a:pPr eaLnBrk="1" hangingPunct="1">
              <a:buFontTx/>
              <a:buNone/>
            </a:pPr>
            <a:r>
              <a:rPr lang="en-US" altLang="en-US" sz="1800" b="1">
                <a:latin typeface="Comic Sans MS" panose="030F0702030302020204" pitchFamily="66" charset="0"/>
              </a:rPr>
              <a:t>persamaan x</a:t>
            </a:r>
            <a:r>
              <a:rPr lang="en-US" altLang="en-US" sz="1800" b="1" baseline="30000">
                <a:latin typeface="Comic Sans MS" panose="030F0702030302020204" pitchFamily="66" charset="0"/>
              </a:rPr>
              <a:t>4</a:t>
            </a:r>
            <a:r>
              <a:rPr lang="en-US" altLang="en-US" sz="1800" b="1">
                <a:latin typeface="Comic Sans MS" panose="030F0702030302020204" pitchFamily="66" charset="0"/>
              </a:rPr>
              <a:t> – 3x – 2 = 0</a:t>
            </a:r>
          </a:p>
        </p:txBody>
      </p:sp>
      <p:sp>
        <p:nvSpPr>
          <p:cNvPr id="8201" name="Rectangle 8"/>
          <p:cNvSpPr>
            <a:spLocks noChangeArrowheads="1"/>
          </p:cNvSpPr>
          <p:nvPr/>
        </p:nvSpPr>
        <p:spPr bwMode="auto">
          <a:xfrm>
            <a:off x="304800" y="2057400"/>
            <a:ext cx="3276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olidFill>
                  <a:srgbClr val="0033CC"/>
                </a:solidFill>
                <a:latin typeface="Comic Sans MS" panose="030F0702030302020204" pitchFamily="66" charset="0"/>
              </a:rPr>
              <a:t>Persamaan di atas dapat </a:t>
            </a:r>
          </a:p>
          <a:p>
            <a:pPr eaLnBrk="1" hangingPunct="1">
              <a:buFontTx/>
              <a:buNone/>
            </a:pPr>
            <a:r>
              <a:rPr lang="en-US" altLang="en-US" sz="1800" b="1">
                <a:solidFill>
                  <a:srgbClr val="0033CC"/>
                </a:solidFill>
                <a:latin typeface="Comic Sans MS" panose="030F0702030302020204" pitchFamily="66" charset="0"/>
              </a:rPr>
              <a:t>ditulis x</a:t>
            </a:r>
            <a:r>
              <a:rPr lang="en-US" altLang="en-US" sz="1800" b="1" baseline="30000">
                <a:solidFill>
                  <a:srgbClr val="0033CC"/>
                </a:solidFill>
                <a:latin typeface="Comic Sans MS" panose="030F0702030302020204" pitchFamily="66" charset="0"/>
              </a:rPr>
              <a:t>4</a:t>
            </a:r>
            <a:r>
              <a:rPr lang="en-US" altLang="en-US" sz="1800" b="1">
                <a:solidFill>
                  <a:srgbClr val="0033CC"/>
                </a:solidFill>
                <a:latin typeface="Comic Sans MS" panose="030F0702030302020204" pitchFamily="66" charset="0"/>
              </a:rPr>
              <a:t> = 3x + 2. Atau</a:t>
            </a:r>
          </a:p>
          <a:p>
            <a:pPr eaLnBrk="1" hangingPunct="1">
              <a:buFontTx/>
              <a:buNone/>
            </a:pPr>
            <a:r>
              <a:rPr lang="en-US" altLang="en-US" sz="1800" b="1">
                <a:solidFill>
                  <a:srgbClr val="0033CC"/>
                </a:solidFill>
                <a:latin typeface="Comic Sans MS" panose="030F0702030302020204" pitchFamily="66" charset="0"/>
              </a:rPr>
              <a:t>y = x</a:t>
            </a:r>
            <a:r>
              <a:rPr lang="en-US" altLang="en-US" sz="1800" b="1" baseline="30000">
                <a:solidFill>
                  <a:srgbClr val="0033CC"/>
                </a:solidFill>
                <a:latin typeface="Comic Sans MS" panose="030F0702030302020204" pitchFamily="66" charset="0"/>
              </a:rPr>
              <a:t>4</a:t>
            </a:r>
            <a:r>
              <a:rPr lang="en-US" altLang="en-US" sz="1800" b="1">
                <a:solidFill>
                  <a:srgbClr val="0033CC"/>
                </a:solidFill>
                <a:latin typeface="Comic Sans MS" panose="030F0702030302020204" pitchFamily="66" charset="0"/>
              </a:rPr>
              <a:t> dan y = 3x + 2 </a:t>
            </a:r>
          </a:p>
        </p:txBody>
      </p:sp>
      <p:sp>
        <p:nvSpPr>
          <p:cNvPr id="8202" name="Line 12"/>
          <p:cNvSpPr>
            <a:spLocks noChangeShapeType="1"/>
          </p:cNvSpPr>
          <p:nvPr/>
        </p:nvSpPr>
        <p:spPr bwMode="auto">
          <a:xfrm>
            <a:off x="2286000" y="3581400"/>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Rectangle 13"/>
          <p:cNvSpPr>
            <a:spLocks noChangeArrowheads="1"/>
          </p:cNvSpPr>
          <p:nvPr/>
        </p:nvSpPr>
        <p:spPr bwMode="auto">
          <a:xfrm>
            <a:off x="5029200" y="838200"/>
            <a:ext cx="396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olidFill>
                  <a:srgbClr val="CC3300"/>
                </a:solidFill>
                <a:latin typeface="Comic Sans MS" panose="030F0702030302020204" pitchFamily="66" charset="0"/>
              </a:rPr>
              <a:t>contoh :  </a:t>
            </a:r>
          </a:p>
          <a:p>
            <a:pPr eaLnBrk="1" hangingPunct="1">
              <a:buFontTx/>
              <a:buNone/>
            </a:pPr>
            <a:r>
              <a:rPr lang="en-US" altLang="en-US" sz="1800" b="1">
                <a:latin typeface="Comic Sans MS" panose="030F0702030302020204" pitchFamily="66" charset="0"/>
              </a:rPr>
              <a:t>dapatkan akar pendekatan dari</a:t>
            </a:r>
          </a:p>
          <a:p>
            <a:pPr eaLnBrk="1" hangingPunct="1">
              <a:buFontTx/>
              <a:buNone/>
            </a:pPr>
            <a:r>
              <a:rPr lang="en-US" altLang="en-US" sz="1800" b="1">
                <a:latin typeface="Comic Sans MS" panose="030F0702030302020204" pitchFamily="66" charset="0"/>
              </a:rPr>
              <a:t>persamaan f(x) = e</a:t>
            </a:r>
            <a:r>
              <a:rPr lang="en-US" altLang="en-US" sz="1800" b="1" baseline="30000">
                <a:latin typeface="Comic Sans MS" panose="030F0702030302020204" pitchFamily="66" charset="0"/>
              </a:rPr>
              <a:t>-x</a:t>
            </a:r>
            <a:r>
              <a:rPr lang="en-US" altLang="en-US" sz="1800" b="1">
                <a:latin typeface="Comic Sans MS" panose="030F0702030302020204" pitchFamily="66" charset="0"/>
              </a:rPr>
              <a:t> - x</a:t>
            </a:r>
          </a:p>
        </p:txBody>
      </p:sp>
      <p:sp>
        <p:nvSpPr>
          <p:cNvPr id="8204" name="AutoShape 14"/>
          <p:cNvSpPr>
            <a:spLocks noChangeArrowheads="1"/>
          </p:cNvSpPr>
          <p:nvPr/>
        </p:nvSpPr>
        <p:spPr bwMode="auto">
          <a:xfrm>
            <a:off x="1524000" y="5257800"/>
            <a:ext cx="304800" cy="304800"/>
          </a:xfrm>
          <a:prstGeom prst="flowChartConnector">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05" name="AutoShape 15"/>
          <p:cNvSpPr>
            <a:spLocks noChangeArrowheads="1"/>
          </p:cNvSpPr>
          <p:nvPr/>
        </p:nvSpPr>
        <p:spPr bwMode="auto">
          <a:xfrm>
            <a:off x="3733800" y="4572000"/>
            <a:ext cx="304800" cy="304800"/>
          </a:xfrm>
          <a:prstGeom prst="flowChartConnector">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aphicFrame>
        <p:nvGraphicFramePr>
          <p:cNvPr id="8206" name="Object 20"/>
          <p:cNvGraphicFramePr>
            <a:graphicFrameLocks noGrp="1" noChangeAspect="1"/>
          </p:cNvGraphicFramePr>
          <p:nvPr>
            <p:ph sz="half" idx="2"/>
          </p:nvPr>
        </p:nvGraphicFramePr>
        <p:xfrm>
          <a:off x="4648200" y="1981200"/>
          <a:ext cx="4267200" cy="4191000"/>
        </p:xfrm>
        <a:graphic>
          <a:graphicData uri="http://schemas.openxmlformats.org/presentationml/2006/ole">
            <mc:AlternateContent xmlns:mc="http://schemas.openxmlformats.org/markup-compatibility/2006">
              <mc:Choice xmlns:v="urn:schemas-microsoft-com:vml" Requires="v">
                <p:oleObj spid="_x0000_s8212" name="Chart" r:id="rId5" imgW="5905500" imgH="3133725" progId="Excel.Chart.8">
                  <p:embed/>
                </p:oleObj>
              </mc:Choice>
              <mc:Fallback>
                <p:oleObj name="Chart" r:id="rId5" imgW="5905500" imgH="3133725" progId="Excel.Chart.8">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981200"/>
                        <a:ext cx="426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7" name="AutoShape 19"/>
          <p:cNvSpPr>
            <a:spLocks noChangeArrowheads="1"/>
          </p:cNvSpPr>
          <p:nvPr/>
        </p:nvSpPr>
        <p:spPr bwMode="auto">
          <a:xfrm>
            <a:off x="6934200" y="4267200"/>
            <a:ext cx="304800" cy="304800"/>
          </a:xfrm>
          <a:prstGeom prst="flowChartConnector">
            <a:avLst/>
          </a:prstGeom>
          <a:noFill/>
          <a:ln w="3175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08" name="AutoShape 21">
            <a:hlinkClick r:id="rId7" action="ppaction://hlinksldjump" highlightClick="1"/>
          </p:cNvPr>
          <p:cNvSpPr>
            <a:spLocks noChangeArrowheads="1"/>
          </p:cNvSpPr>
          <p:nvPr/>
        </p:nvSpPr>
        <p:spPr bwMode="auto">
          <a:xfrm>
            <a:off x="8458200" y="228600"/>
            <a:ext cx="381000" cy="3048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87B963D-F907-4421-A43C-2F076207F5C7}" type="slidenum">
              <a:rPr lang="en-US" altLang="en-US" sz="1400"/>
              <a:pPr>
                <a:spcBef>
                  <a:spcPct val="0"/>
                </a:spcBef>
                <a:buFontTx/>
                <a:buNone/>
              </a:pPr>
              <a:t>6</a:t>
            </a:fld>
            <a:endParaRPr lang="en-US" altLang="en-US" sz="1400"/>
          </a:p>
        </p:txBody>
      </p:sp>
      <p:sp>
        <p:nvSpPr>
          <p:cNvPr id="9221" name="Rectangle 2"/>
          <p:cNvSpPr>
            <a:spLocks noGrp="1" noChangeArrowheads="1"/>
          </p:cNvSpPr>
          <p:nvPr>
            <p:ph type="title"/>
          </p:nvPr>
        </p:nvSpPr>
        <p:spPr>
          <a:xfrm>
            <a:off x="152400" y="0"/>
            <a:ext cx="8229600" cy="563563"/>
          </a:xfrm>
        </p:spPr>
        <p:txBody>
          <a:bodyPr/>
          <a:lstStyle/>
          <a:p>
            <a:pPr algn="l" eaLnBrk="1" hangingPunct="1"/>
            <a:r>
              <a:rPr lang="en-US" altLang="en-US" sz="4000" b="1" smtClean="0">
                <a:solidFill>
                  <a:schemeClr val="tx1"/>
                </a:solidFill>
                <a:latin typeface="Albert" pitchFamily="2" charset="0"/>
              </a:rPr>
              <a:t>Metode Tabulasi</a:t>
            </a:r>
            <a:r>
              <a:rPr lang="en-US" altLang="en-US" sz="1800" b="1" smtClean="0">
                <a:solidFill>
                  <a:srgbClr val="000099"/>
                </a:solidFill>
                <a:latin typeface="Albert" pitchFamily="2" charset="0"/>
              </a:rPr>
              <a:t>   </a:t>
            </a:r>
            <a:endParaRPr lang="en-US" altLang="en-US" sz="1800" b="1" smtClean="0">
              <a:solidFill>
                <a:srgbClr val="969696"/>
              </a:solidFill>
              <a:latin typeface="Arial Unicode MS" panose="020B0604020202020204" pitchFamily="34" charset="-128"/>
            </a:endParaRPr>
          </a:p>
        </p:txBody>
      </p:sp>
      <p:graphicFrame>
        <p:nvGraphicFramePr>
          <p:cNvPr id="50480" name="Group 304"/>
          <p:cNvGraphicFramePr>
            <a:graphicFrameLocks noGrp="1"/>
          </p:cNvGraphicFramePr>
          <p:nvPr>
            <p:ph sz="half" idx="1"/>
          </p:nvPr>
        </p:nvGraphicFramePr>
        <p:xfrm>
          <a:off x="3352800" y="2590800"/>
          <a:ext cx="2590800" cy="3581400"/>
        </p:xfrm>
        <a:graphic>
          <a:graphicData uri="http://schemas.openxmlformats.org/drawingml/2006/table">
            <a:tbl>
              <a:tblPr/>
              <a:tblGrid>
                <a:gridCol w="1195388">
                  <a:extLst>
                    <a:ext uri="{9D8B030D-6E8A-4147-A177-3AD203B41FA5}">
                      <a16:colId xmlns:a16="http://schemas.microsoft.com/office/drawing/2014/main" val="20000"/>
                    </a:ext>
                  </a:extLst>
                </a:gridCol>
                <a:gridCol w="1395412">
                  <a:extLst>
                    <a:ext uri="{9D8B030D-6E8A-4147-A177-3AD203B41FA5}">
                      <a16:colId xmlns:a16="http://schemas.microsoft.com/office/drawing/2014/main" val="20001"/>
                    </a:ext>
                  </a:extLst>
                </a:gridCol>
              </a:tblGrid>
              <a:tr h="2968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x</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f(x)</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0.106531</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0.51</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0.090496</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0.52</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0.074521</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15912">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0.53</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0.058605</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0.54</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0.042748</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0.55</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0.02695</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0.56</a:t>
                      </a:r>
                      <a:endParaRPr kumimoji="0" lang="en-US" sz="1800" b="1" i="0" u="none" strike="noStrike" cap="none" normalizeH="0" baseline="0">
                        <a:ln>
                          <a:noFill/>
                        </a:ln>
                        <a:solidFill>
                          <a:srgbClr val="FF0000"/>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0.011209</a:t>
                      </a:r>
                      <a:endParaRPr kumimoji="0" lang="en-US" sz="1800" b="1" i="0" u="none" strike="noStrike" cap="none" normalizeH="0" baseline="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0.57</a:t>
                      </a:r>
                      <a:endParaRPr kumimoji="0" lang="en-US" sz="1800" b="0" i="0" u="none" strike="noStrike" cap="none" normalizeH="0" baseline="0">
                        <a:ln>
                          <a:noFill/>
                        </a:ln>
                        <a:solidFill>
                          <a:srgbClr val="FF0000"/>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-0.00447</a:t>
                      </a:r>
                      <a:endParaRPr kumimoji="0" lang="en-US" sz="1800" b="0" i="0" u="none" strike="noStrike" cap="none" normalizeH="0" baseline="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0.58</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-0.0201</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0.59</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-0.03567</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968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0.6</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-0.05119</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50478" name="Group 302"/>
          <p:cNvGraphicFramePr>
            <a:graphicFrameLocks noGrp="1"/>
          </p:cNvGraphicFramePr>
          <p:nvPr>
            <p:ph sz="quarter" idx="2"/>
          </p:nvPr>
        </p:nvGraphicFramePr>
        <p:xfrm>
          <a:off x="152400" y="2590800"/>
          <a:ext cx="2819400" cy="3581400"/>
        </p:xfrm>
        <a:graphic>
          <a:graphicData uri="http://schemas.openxmlformats.org/drawingml/2006/table">
            <a:tbl>
              <a:tblPr/>
              <a:tblGrid>
                <a:gridCol w="1303338">
                  <a:extLst>
                    <a:ext uri="{9D8B030D-6E8A-4147-A177-3AD203B41FA5}">
                      <a16:colId xmlns:a16="http://schemas.microsoft.com/office/drawing/2014/main" val="20000"/>
                    </a:ext>
                  </a:extLst>
                </a:gridCol>
                <a:gridCol w="1516062">
                  <a:extLst>
                    <a:ext uri="{9D8B030D-6E8A-4147-A177-3AD203B41FA5}">
                      <a16:colId xmlns:a16="http://schemas.microsoft.com/office/drawing/2014/main" val="20001"/>
                    </a:ext>
                  </a:extLst>
                </a:gridCol>
              </a:tblGrid>
              <a:tr h="2984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x</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f(x)</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0.1</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0.804837</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0.2</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0.618731</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0.3</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0.440818</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0.4</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0.27032</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0.5</a:t>
                      </a:r>
                      <a:endParaRPr kumimoji="0" lang="en-US" sz="1800" b="1" i="0" u="none" strike="noStrike" cap="none" normalizeH="0" baseline="0">
                        <a:ln>
                          <a:noFill/>
                        </a:ln>
                        <a:solidFill>
                          <a:srgbClr val="FF0000"/>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0.106531</a:t>
                      </a:r>
                      <a:endParaRPr kumimoji="0" lang="en-US" sz="1800" b="1" i="0" u="none" strike="noStrike" cap="none" normalizeH="0" baseline="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0.6</a:t>
                      </a:r>
                      <a:endParaRPr kumimoji="0" lang="en-US" sz="1800" b="0" i="0" u="none" strike="noStrike" cap="none" normalizeH="0" baseline="0">
                        <a:ln>
                          <a:noFill/>
                        </a:ln>
                        <a:solidFill>
                          <a:srgbClr val="FF0000"/>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-0.05119</a:t>
                      </a:r>
                      <a:endParaRPr kumimoji="0" lang="en-US" sz="1800" b="0" i="0" u="none" strike="noStrike" cap="none" normalizeH="0" baseline="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0.7</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-0.20341</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0.8</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-0.35067</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0.9</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-0.49343</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-0.63212</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
        <p:nvSpPr>
          <p:cNvPr id="9276" name="Line 4"/>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7" name="Rectangle 5"/>
          <p:cNvSpPr>
            <a:spLocks noChangeArrowheads="1"/>
          </p:cNvSpPr>
          <p:nvPr/>
        </p:nvSpPr>
        <p:spPr bwMode="auto">
          <a:xfrm>
            <a:off x="228600" y="762000"/>
            <a:ext cx="868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latin typeface="Comic Sans MS" panose="030F0702030302020204" pitchFamily="66" charset="0"/>
              </a:rPr>
              <a:t>Metode Tabulasi ini sebenarnya merupakan perluasan dari metode Grafik. Karena Metode Grafik hanya memberikan pendekatan kasar, maka hasil lebih presisi dapat diperoleh melalui metode Tabulasi ini.</a:t>
            </a:r>
          </a:p>
        </p:txBody>
      </p:sp>
      <p:sp>
        <p:nvSpPr>
          <p:cNvPr id="9278" name="Rectangle 8"/>
          <p:cNvSpPr>
            <a:spLocks noChangeArrowheads="1"/>
          </p:cNvSpPr>
          <p:nvPr/>
        </p:nvSpPr>
        <p:spPr bwMode="auto">
          <a:xfrm>
            <a:off x="228600" y="18288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solidFill>
                  <a:srgbClr val="CC3300"/>
                </a:solidFill>
                <a:latin typeface="Comic Sans MS" panose="030F0702030302020204" pitchFamily="66" charset="0"/>
              </a:rPr>
              <a:t>contoh :</a:t>
            </a:r>
            <a:r>
              <a:rPr lang="en-US" altLang="en-US" sz="1800" b="1">
                <a:solidFill>
                  <a:srgbClr val="3399FF"/>
                </a:solidFill>
                <a:latin typeface="Comic Sans MS" panose="030F0702030302020204" pitchFamily="66" charset="0"/>
              </a:rPr>
              <a:t>  </a:t>
            </a:r>
          </a:p>
          <a:p>
            <a:pPr eaLnBrk="1" hangingPunct="1">
              <a:buFontTx/>
              <a:buNone/>
            </a:pPr>
            <a:r>
              <a:rPr lang="en-US" altLang="en-US" sz="1800" b="1">
                <a:solidFill>
                  <a:srgbClr val="0033CC"/>
                </a:solidFill>
                <a:latin typeface="Comic Sans MS" panose="030F0702030302020204" pitchFamily="66" charset="0"/>
              </a:rPr>
              <a:t>dapatkan akar pendekatan dari persamaan f(x) = e</a:t>
            </a:r>
            <a:r>
              <a:rPr lang="en-US" altLang="en-US" sz="1800" b="1" baseline="30000">
                <a:solidFill>
                  <a:srgbClr val="0033CC"/>
                </a:solidFill>
                <a:latin typeface="Comic Sans MS" panose="030F0702030302020204" pitchFamily="66" charset="0"/>
              </a:rPr>
              <a:t>-x</a:t>
            </a:r>
            <a:r>
              <a:rPr lang="en-US" altLang="en-US" sz="1800" b="1">
                <a:solidFill>
                  <a:srgbClr val="0033CC"/>
                </a:solidFill>
                <a:latin typeface="Comic Sans MS" panose="030F0702030302020204" pitchFamily="66" charset="0"/>
              </a:rPr>
              <a:t> - x</a:t>
            </a:r>
          </a:p>
        </p:txBody>
      </p:sp>
      <p:graphicFrame>
        <p:nvGraphicFramePr>
          <p:cNvPr id="50476" name="Group 300"/>
          <p:cNvGraphicFramePr>
            <a:graphicFrameLocks noGrp="1"/>
          </p:cNvGraphicFramePr>
          <p:nvPr>
            <p:ph sz="quarter" idx="3"/>
          </p:nvPr>
        </p:nvGraphicFramePr>
        <p:xfrm>
          <a:off x="6248400" y="2590800"/>
          <a:ext cx="2514600" cy="3581400"/>
        </p:xfrm>
        <a:graphic>
          <a:graphicData uri="http://schemas.openxmlformats.org/drawingml/2006/table">
            <a:tbl>
              <a:tblPr/>
              <a:tblGrid>
                <a:gridCol w="1163638">
                  <a:extLst>
                    <a:ext uri="{9D8B030D-6E8A-4147-A177-3AD203B41FA5}">
                      <a16:colId xmlns:a16="http://schemas.microsoft.com/office/drawing/2014/main" val="20000"/>
                    </a:ext>
                  </a:extLst>
                </a:gridCol>
                <a:gridCol w="1350962">
                  <a:extLst>
                    <a:ext uri="{9D8B030D-6E8A-4147-A177-3AD203B41FA5}">
                      <a16:colId xmlns:a16="http://schemas.microsoft.com/office/drawing/2014/main" val="20001"/>
                    </a:ext>
                  </a:extLst>
                </a:gridCol>
              </a:tblGrid>
              <a:tr h="2984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x</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cs typeface="Arial" charset="0"/>
                        </a:rPr>
                        <a:t>f(x)</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0.56</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0.011209</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0.561</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0.009638</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0.562</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0.008068</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0.563</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0.006498</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0.564</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0.004929</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0.565</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0.00336</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0.566</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0.001792</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0.567</a:t>
                      </a:r>
                      <a:endParaRPr kumimoji="0" lang="en-US" sz="1800" b="0" i="0" u="none" strike="noStrike" cap="none" normalizeH="0" baseline="0">
                        <a:ln>
                          <a:noFill/>
                        </a:ln>
                        <a:solidFill>
                          <a:srgbClr val="FF0000"/>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0.000225</a:t>
                      </a:r>
                      <a:endParaRPr kumimoji="0" lang="en-US" sz="1800" b="0" i="0" u="none" strike="noStrike" cap="none" normalizeH="0" baseline="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0.568</a:t>
                      </a:r>
                      <a:endParaRPr kumimoji="0" lang="en-US" sz="1800" b="1" i="0" u="none" strike="noStrike" cap="none" normalizeH="0" baseline="0">
                        <a:ln>
                          <a:noFill/>
                        </a:ln>
                        <a:solidFill>
                          <a:srgbClr val="FF0000"/>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0000"/>
                          </a:solidFill>
                          <a:effectLst/>
                          <a:latin typeface="Arial" charset="0"/>
                          <a:cs typeface="Arial" charset="0"/>
                        </a:rPr>
                        <a:t>-0.00134</a:t>
                      </a:r>
                      <a:endParaRPr kumimoji="0" lang="en-US" sz="1800" b="1" i="0" u="none" strike="noStrike" cap="none" normalizeH="0" baseline="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0.569</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-0.00291</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984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0.57</a:t>
                      </a:r>
                      <a:endParaRPr kumimoji="0" lang="en-US" sz="1800" b="0" i="0" u="none" strike="noStrike" cap="none" normalizeH="0" baseline="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-0.00447</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
        <p:nvSpPr>
          <p:cNvPr id="9306" name="AutoShape 305">
            <a:hlinkClick r:id="rId2" action="ppaction://hlinksldjump" highlightClick="1"/>
          </p:cNvPr>
          <p:cNvSpPr>
            <a:spLocks noChangeArrowheads="1"/>
          </p:cNvSpPr>
          <p:nvPr/>
        </p:nvSpPr>
        <p:spPr bwMode="auto">
          <a:xfrm>
            <a:off x="8534400" y="152400"/>
            <a:ext cx="381000" cy="3048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A13F6D-E6CF-49FB-8FCB-BB36D4BEB2AA}" type="slidenum">
              <a:rPr lang="en-US" altLang="en-US" sz="1400"/>
              <a:pPr>
                <a:spcBef>
                  <a:spcPct val="0"/>
                </a:spcBef>
                <a:buFontTx/>
                <a:buNone/>
              </a:pPr>
              <a:t>7</a:t>
            </a:fld>
            <a:endParaRPr lang="en-US" altLang="en-US" sz="1400"/>
          </a:p>
        </p:txBody>
      </p:sp>
      <p:sp>
        <p:nvSpPr>
          <p:cNvPr id="10245" name="Rectangle 2"/>
          <p:cNvSpPr>
            <a:spLocks noGrp="1" noChangeArrowheads="1"/>
          </p:cNvSpPr>
          <p:nvPr>
            <p:ph type="title"/>
          </p:nvPr>
        </p:nvSpPr>
        <p:spPr>
          <a:xfrm>
            <a:off x="152400" y="0"/>
            <a:ext cx="8229600" cy="563563"/>
          </a:xfrm>
        </p:spPr>
        <p:txBody>
          <a:bodyPr/>
          <a:lstStyle/>
          <a:p>
            <a:pPr algn="l" eaLnBrk="1" hangingPunct="1"/>
            <a:r>
              <a:rPr lang="en-US" altLang="en-US" sz="4000" b="1" smtClean="0">
                <a:solidFill>
                  <a:schemeClr val="tx1"/>
                </a:solidFill>
                <a:latin typeface="Albert" pitchFamily="2" charset="0"/>
              </a:rPr>
              <a:t>Metode Bolzano</a:t>
            </a:r>
            <a:r>
              <a:rPr lang="en-US" altLang="en-US" sz="1800" b="1" smtClean="0">
                <a:solidFill>
                  <a:srgbClr val="000099"/>
                </a:solidFill>
                <a:latin typeface="Albert" pitchFamily="2" charset="0"/>
              </a:rPr>
              <a:t>    </a:t>
            </a:r>
            <a:r>
              <a:rPr lang="en-US" altLang="en-US" sz="2000" b="1" smtClean="0">
                <a:solidFill>
                  <a:srgbClr val="969696"/>
                </a:solidFill>
              </a:rPr>
              <a:t>(1)</a:t>
            </a:r>
            <a:r>
              <a:rPr lang="en-US" altLang="en-US" sz="1800" b="1" smtClean="0">
                <a:solidFill>
                  <a:srgbClr val="000099"/>
                </a:solidFill>
                <a:latin typeface="Albert" pitchFamily="2" charset="0"/>
              </a:rPr>
              <a:t>  </a:t>
            </a:r>
            <a:endParaRPr lang="en-US" altLang="en-US" sz="1800" b="1" smtClean="0">
              <a:solidFill>
                <a:srgbClr val="969696"/>
              </a:solidFill>
              <a:latin typeface="Arial Unicode MS" panose="020B0604020202020204" pitchFamily="34" charset="-128"/>
            </a:endParaRPr>
          </a:p>
        </p:txBody>
      </p:sp>
      <p:sp>
        <p:nvSpPr>
          <p:cNvPr id="10246" name="Line 65"/>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Rectangle 66"/>
          <p:cNvSpPr>
            <a:spLocks noChangeArrowheads="1"/>
          </p:cNvSpPr>
          <p:nvPr/>
        </p:nvSpPr>
        <p:spPr bwMode="auto">
          <a:xfrm>
            <a:off x="228600" y="9144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3550" indent="-4635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latin typeface="Comic Sans MS" panose="030F0702030302020204" pitchFamily="66" charset="0"/>
              </a:rPr>
              <a:t>Disebut pula sebagai </a:t>
            </a:r>
            <a:r>
              <a:rPr lang="en-US" altLang="en-US" sz="1600" b="1">
                <a:solidFill>
                  <a:srgbClr val="0033CC"/>
                </a:solidFill>
                <a:latin typeface="Comic Sans MS" panose="030F0702030302020204" pitchFamily="66" charset="0"/>
              </a:rPr>
              <a:t>metode Setengah Interval</a:t>
            </a:r>
            <a:r>
              <a:rPr lang="en-US" altLang="en-US" sz="1600" b="1">
                <a:solidFill>
                  <a:schemeClr val="accent2"/>
                </a:solidFill>
                <a:latin typeface="Comic Sans MS" panose="030F0702030302020204" pitchFamily="66" charset="0"/>
              </a:rPr>
              <a:t> </a:t>
            </a:r>
            <a:r>
              <a:rPr lang="en-US" altLang="en-US" sz="1600" b="1">
                <a:latin typeface="Comic Sans MS" panose="030F0702030302020204" pitchFamily="66" charset="0"/>
              </a:rPr>
              <a:t>(</a:t>
            </a:r>
            <a:r>
              <a:rPr lang="en-US" altLang="en-US" sz="1600" b="1" i="1">
                <a:solidFill>
                  <a:srgbClr val="0033CC"/>
                </a:solidFill>
                <a:latin typeface="Comic Sans MS" panose="030F0702030302020204" pitchFamily="66" charset="0"/>
              </a:rPr>
              <a:t>Interval Halving</a:t>
            </a:r>
            <a:r>
              <a:rPr lang="en-US" altLang="en-US" sz="1600" b="1">
                <a:latin typeface="Comic Sans MS" panose="030F0702030302020204" pitchFamily="66" charset="0"/>
              </a:rPr>
              <a:t>), </a:t>
            </a:r>
            <a:r>
              <a:rPr lang="en-US" altLang="en-US" sz="1600" b="1">
                <a:solidFill>
                  <a:srgbClr val="0033CC"/>
                </a:solidFill>
                <a:latin typeface="Comic Sans MS" panose="030F0702030302020204" pitchFamily="66" charset="0"/>
              </a:rPr>
              <a:t>metode Bagi Dua</a:t>
            </a:r>
            <a:r>
              <a:rPr lang="en-US" altLang="en-US" sz="1600" b="1">
                <a:latin typeface="Comic Sans MS" panose="030F0702030302020204" pitchFamily="66" charset="0"/>
              </a:rPr>
              <a:t>, </a:t>
            </a:r>
            <a:r>
              <a:rPr lang="en-US" altLang="en-US" sz="1600" b="1">
                <a:solidFill>
                  <a:srgbClr val="0033CC"/>
                </a:solidFill>
                <a:latin typeface="Comic Sans MS" panose="030F0702030302020204" pitchFamily="66" charset="0"/>
              </a:rPr>
              <a:t>metode Biseksi</a:t>
            </a:r>
            <a:r>
              <a:rPr lang="en-US" altLang="en-US" sz="1600" b="1">
                <a:latin typeface="Comic Sans MS" panose="030F0702030302020204" pitchFamily="66" charset="0"/>
              </a:rPr>
              <a:t>, atau </a:t>
            </a:r>
            <a:r>
              <a:rPr lang="en-US" altLang="en-US" sz="1600" b="1">
                <a:solidFill>
                  <a:srgbClr val="0033CC"/>
                </a:solidFill>
                <a:latin typeface="Comic Sans MS" panose="030F0702030302020204" pitchFamily="66" charset="0"/>
              </a:rPr>
              <a:t>metode Pemotongan Biner</a:t>
            </a:r>
            <a:r>
              <a:rPr lang="en-US" altLang="en-US" sz="1600" b="1">
                <a:latin typeface="Comic Sans MS" panose="030F0702030302020204" pitchFamily="66" charset="0"/>
              </a:rPr>
              <a:t>.</a:t>
            </a:r>
          </a:p>
          <a:p>
            <a:pPr eaLnBrk="1" hangingPunct="1">
              <a:buFontTx/>
              <a:buNone/>
            </a:pPr>
            <a:endParaRPr lang="en-US" altLang="en-US" sz="1600" b="1">
              <a:latin typeface="Comic Sans MS" panose="030F0702030302020204" pitchFamily="66" charset="0"/>
            </a:endParaRPr>
          </a:p>
          <a:p>
            <a:pPr eaLnBrk="1" hangingPunct="1">
              <a:buFontTx/>
              <a:buNone/>
            </a:pPr>
            <a:r>
              <a:rPr lang="en-US" altLang="en-US" sz="1600" b="1">
                <a:latin typeface="Comic Sans MS" panose="030F0702030302020204" pitchFamily="66" charset="0"/>
              </a:rPr>
              <a:t>Langkah-langkah yang harus dilakukan pada metode Bolzano adalah :</a:t>
            </a:r>
          </a:p>
          <a:p>
            <a:pPr eaLnBrk="1" hangingPunct="1">
              <a:buFontTx/>
              <a:buAutoNum type="arabicPeriod"/>
            </a:pPr>
            <a:r>
              <a:rPr lang="en-US" altLang="en-US" sz="1400" b="1">
                <a:latin typeface="Comic Sans MS" panose="030F0702030302020204" pitchFamily="66" charset="0"/>
              </a:rPr>
              <a:t>Hitung fungsi pada interval yang sama dari x hingga terjadi </a:t>
            </a:r>
            <a:r>
              <a:rPr lang="en-US" altLang="en-US" sz="1400" b="1" u="sng">
                <a:solidFill>
                  <a:srgbClr val="FF0000"/>
                </a:solidFill>
                <a:latin typeface="Comic Sans MS" panose="030F0702030302020204" pitchFamily="66" charset="0"/>
              </a:rPr>
              <a:t>perubahan tanda</a:t>
            </a:r>
            <a:r>
              <a:rPr lang="en-US" altLang="en-US" sz="1400" b="1">
                <a:latin typeface="Comic Sans MS" panose="030F0702030302020204" pitchFamily="66" charset="0"/>
              </a:rPr>
              <a:t> dari f(x</a:t>
            </a:r>
            <a:r>
              <a:rPr lang="en-US" altLang="en-US" sz="1400" b="1" baseline="-25000">
                <a:latin typeface="Comic Sans MS" panose="030F0702030302020204" pitchFamily="66" charset="0"/>
              </a:rPr>
              <a:t>n</a:t>
            </a:r>
            <a:r>
              <a:rPr lang="en-US" altLang="en-US" sz="1400" b="1">
                <a:latin typeface="Comic Sans MS" panose="030F0702030302020204" pitchFamily="66" charset="0"/>
              </a:rPr>
              <a:t>) dan f(x</a:t>
            </a:r>
            <a:r>
              <a:rPr lang="en-US" altLang="en-US" sz="1400" b="1" baseline="-25000">
                <a:latin typeface="Comic Sans MS" panose="030F0702030302020204" pitchFamily="66" charset="0"/>
              </a:rPr>
              <a:t>n+1</a:t>
            </a:r>
            <a:r>
              <a:rPr lang="en-US" altLang="en-US" sz="1400" b="1">
                <a:latin typeface="Comic Sans MS" panose="030F0702030302020204" pitchFamily="66" charset="0"/>
              </a:rPr>
              <a:t>). Atau dengan kata lain: f(x</a:t>
            </a:r>
            <a:r>
              <a:rPr lang="en-US" altLang="en-US" sz="1400" b="1" baseline="-25000">
                <a:latin typeface="Comic Sans MS" panose="030F0702030302020204" pitchFamily="66" charset="0"/>
              </a:rPr>
              <a:t>n</a:t>
            </a:r>
            <a:r>
              <a:rPr lang="en-US" altLang="en-US" sz="1400" b="1">
                <a:latin typeface="Comic Sans MS" panose="030F0702030302020204" pitchFamily="66" charset="0"/>
              </a:rPr>
              <a:t>) x f(x</a:t>
            </a:r>
            <a:r>
              <a:rPr lang="en-US" altLang="en-US" sz="1400" b="1" baseline="-25000">
                <a:latin typeface="Comic Sans MS" panose="030F0702030302020204" pitchFamily="66" charset="0"/>
              </a:rPr>
              <a:t>n+1</a:t>
            </a:r>
            <a:r>
              <a:rPr lang="en-US" altLang="en-US" sz="1400" b="1">
                <a:latin typeface="Comic Sans MS" panose="030F0702030302020204" pitchFamily="66" charset="0"/>
              </a:rPr>
              <a:t>) &lt; 0;</a:t>
            </a:r>
          </a:p>
          <a:p>
            <a:pPr eaLnBrk="1" hangingPunct="1">
              <a:buFontTx/>
              <a:buAutoNum type="arabicPeriod"/>
            </a:pPr>
            <a:r>
              <a:rPr lang="en-US" altLang="en-US" sz="1400" b="1">
                <a:latin typeface="Comic Sans MS" panose="030F0702030302020204" pitchFamily="66" charset="0"/>
              </a:rPr>
              <a:t>Estimasi pertama untuk akar persamaan dapat diperoleh melalui :  x</a:t>
            </a:r>
            <a:r>
              <a:rPr lang="en-US" altLang="en-US" sz="1400" b="1" baseline="-25000">
                <a:latin typeface="Comic Sans MS" panose="030F0702030302020204" pitchFamily="66" charset="0"/>
              </a:rPr>
              <a:t>t</a:t>
            </a:r>
            <a:r>
              <a:rPr lang="en-US" altLang="en-US" sz="1400" b="1">
                <a:latin typeface="Comic Sans MS" panose="030F0702030302020204" pitchFamily="66" charset="0"/>
              </a:rPr>
              <a:t> = (x</a:t>
            </a:r>
            <a:r>
              <a:rPr lang="en-US" altLang="en-US" sz="1400" b="1" baseline="-25000">
                <a:latin typeface="Comic Sans MS" panose="030F0702030302020204" pitchFamily="66" charset="0"/>
              </a:rPr>
              <a:t>n</a:t>
            </a:r>
            <a:r>
              <a:rPr lang="en-US" altLang="en-US" sz="1400" b="1">
                <a:latin typeface="Comic Sans MS" panose="030F0702030302020204" pitchFamily="66" charset="0"/>
              </a:rPr>
              <a:t> + x</a:t>
            </a:r>
            <a:r>
              <a:rPr lang="en-US" altLang="en-US" sz="1400" b="1" baseline="-25000">
                <a:latin typeface="Comic Sans MS" panose="030F0702030302020204" pitchFamily="66" charset="0"/>
              </a:rPr>
              <a:t>n+1</a:t>
            </a:r>
            <a:r>
              <a:rPr lang="en-US" altLang="en-US" sz="1400" b="1">
                <a:latin typeface="Comic Sans MS" panose="030F0702030302020204" pitchFamily="66" charset="0"/>
              </a:rPr>
              <a:t>) / 2;</a:t>
            </a:r>
          </a:p>
          <a:p>
            <a:pPr eaLnBrk="1" hangingPunct="1">
              <a:buFontTx/>
              <a:buAutoNum type="arabicPeriod" startAt="3"/>
            </a:pPr>
            <a:r>
              <a:rPr lang="en-US" altLang="en-US" sz="1400" b="1">
                <a:latin typeface="Comic Sans MS" panose="030F0702030302020204" pitchFamily="66" charset="0"/>
              </a:rPr>
              <a:t>Lakukan evaluasi untuk menentukan dalam interval mana akar persamaan berada :</a:t>
            </a:r>
          </a:p>
          <a:p>
            <a:pPr eaLnBrk="1" hangingPunct="1">
              <a:buFontTx/>
              <a:buNone/>
            </a:pPr>
            <a:r>
              <a:rPr lang="en-US" altLang="en-US" sz="1400" b="1">
                <a:latin typeface="Comic Sans MS" panose="030F0702030302020204" pitchFamily="66" charset="0"/>
              </a:rPr>
              <a:t>	a.  </a:t>
            </a:r>
            <a:r>
              <a:rPr lang="en-US" altLang="en-US" sz="1400" b="1">
                <a:solidFill>
                  <a:srgbClr val="FF0000"/>
                </a:solidFill>
                <a:latin typeface="Comic Sans MS" panose="030F0702030302020204" pitchFamily="66" charset="0"/>
              </a:rPr>
              <a:t>Jika f(x</a:t>
            </a:r>
            <a:r>
              <a:rPr lang="en-US" altLang="en-US" sz="1400" b="1" baseline="-25000">
                <a:solidFill>
                  <a:srgbClr val="FF0000"/>
                </a:solidFill>
                <a:latin typeface="Comic Sans MS" panose="030F0702030302020204" pitchFamily="66" charset="0"/>
              </a:rPr>
              <a:t>n</a:t>
            </a:r>
            <a:r>
              <a:rPr lang="en-US" altLang="en-US" sz="1400" b="1">
                <a:solidFill>
                  <a:srgbClr val="FF0000"/>
                </a:solidFill>
                <a:latin typeface="Comic Sans MS" panose="030F0702030302020204" pitchFamily="66" charset="0"/>
              </a:rPr>
              <a:t>) x f(x</a:t>
            </a:r>
            <a:r>
              <a:rPr lang="en-US" altLang="en-US" sz="1400" b="1" baseline="-25000">
                <a:solidFill>
                  <a:srgbClr val="FF0000"/>
                </a:solidFill>
                <a:latin typeface="Comic Sans MS" panose="030F0702030302020204" pitchFamily="66" charset="0"/>
              </a:rPr>
              <a:t>n+1</a:t>
            </a:r>
            <a:r>
              <a:rPr lang="en-US" altLang="en-US" sz="1400" b="1">
                <a:solidFill>
                  <a:srgbClr val="FF0000"/>
                </a:solidFill>
                <a:latin typeface="Comic Sans MS" panose="030F0702030302020204" pitchFamily="66" charset="0"/>
              </a:rPr>
              <a:t>) &lt; 0</a:t>
            </a:r>
          </a:p>
          <a:p>
            <a:pPr eaLnBrk="1" hangingPunct="1">
              <a:buFontTx/>
              <a:buNone/>
            </a:pPr>
            <a:r>
              <a:rPr lang="en-US" altLang="en-US" sz="1400" b="1">
                <a:latin typeface="Comic Sans MS" panose="030F0702030302020204" pitchFamily="66" charset="0"/>
              </a:rPr>
              <a:t>		akar persamaan dalam sub-interval pertama, tetapkan x</a:t>
            </a:r>
            <a:r>
              <a:rPr lang="en-US" altLang="en-US" sz="1400" b="1" baseline="-25000">
                <a:latin typeface="Comic Sans MS" panose="030F0702030302020204" pitchFamily="66" charset="0"/>
              </a:rPr>
              <a:t>n+1</a:t>
            </a:r>
            <a:r>
              <a:rPr lang="en-US" altLang="en-US" sz="1400" b="1">
                <a:latin typeface="Comic Sans MS" panose="030F0702030302020204" pitchFamily="66" charset="0"/>
              </a:rPr>
              <a:t> = x</a:t>
            </a:r>
            <a:r>
              <a:rPr lang="en-US" altLang="en-US" sz="1400" b="1" baseline="-25000">
                <a:latin typeface="Comic Sans MS" panose="030F0702030302020204" pitchFamily="66" charset="0"/>
              </a:rPr>
              <a:t>t</a:t>
            </a:r>
            <a:r>
              <a:rPr lang="en-US" altLang="en-US" sz="1400" b="1">
                <a:latin typeface="Comic Sans MS" panose="030F0702030302020204" pitchFamily="66" charset="0"/>
              </a:rPr>
              <a:t>, dan </a:t>
            </a:r>
          </a:p>
          <a:p>
            <a:pPr eaLnBrk="1" hangingPunct="1">
              <a:buFontTx/>
              <a:buNone/>
            </a:pPr>
            <a:r>
              <a:rPr lang="en-US" altLang="en-US" sz="1400" b="1">
                <a:latin typeface="Comic Sans MS" panose="030F0702030302020204" pitchFamily="66" charset="0"/>
              </a:rPr>
              <a:t>		lanjutkan ke langkah 4;</a:t>
            </a:r>
          </a:p>
          <a:p>
            <a:pPr eaLnBrk="1" hangingPunct="1">
              <a:buFontTx/>
              <a:buNone/>
            </a:pPr>
            <a:r>
              <a:rPr lang="en-US" altLang="en-US" sz="1400" b="1">
                <a:latin typeface="Comic Sans MS" panose="030F0702030302020204" pitchFamily="66" charset="0"/>
              </a:rPr>
              <a:t>	b.  </a:t>
            </a:r>
            <a:r>
              <a:rPr lang="en-US" altLang="en-US" sz="1400" b="1">
                <a:solidFill>
                  <a:srgbClr val="FF0000"/>
                </a:solidFill>
                <a:latin typeface="Comic Sans MS" panose="030F0702030302020204" pitchFamily="66" charset="0"/>
              </a:rPr>
              <a:t>Jika f(x</a:t>
            </a:r>
            <a:r>
              <a:rPr lang="en-US" altLang="en-US" sz="1400" b="1" baseline="-25000">
                <a:solidFill>
                  <a:srgbClr val="FF0000"/>
                </a:solidFill>
                <a:latin typeface="Comic Sans MS" panose="030F0702030302020204" pitchFamily="66" charset="0"/>
              </a:rPr>
              <a:t>n</a:t>
            </a:r>
            <a:r>
              <a:rPr lang="en-US" altLang="en-US" sz="1400" b="1">
                <a:solidFill>
                  <a:srgbClr val="FF0000"/>
                </a:solidFill>
                <a:latin typeface="Comic Sans MS" panose="030F0702030302020204" pitchFamily="66" charset="0"/>
              </a:rPr>
              <a:t>) x f(x</a:t>
            </a:r>
            <a:r>
              <a:rPr lang="en-US" altLang="en-US" sz="1400" b="1" baseline="-25000">
                <a:solidFill>
                  <a:srgbClr val="FF0000"/>
                </a:solidFill>
                <a:latin typeface="Comic Sans MS" panose="030F0702030302020204" pitchFamily="66" charset="0"/>
              </a:rPr>
              <a:t>n+1</a:t>
            </a:r>
            <a:r>
              <a:rPr lang="en-US" altLang="en-US" sz="1400" b="1">
                <a:solidFill>
                  <a:srgbClr val="FF0000"/>
                </a:solidFill>
                <a:latin typeface="Comic Sans MS" panose="030F0702030302020204" pitchFamily="66" charset="0"/>
              </a:rPr>
              <a:t>) &gt; 0</a:t>
            </a:r>
          </a:p>
          <a:p>
            <a:pPr eaLnBrk="1" hangingPunct="1">
              <a:buFontTx/>
              <a:buNone/>
            </a:pPr>
            <a:r>
              <a:rPr lang="en-US" altLang="en-US" sz="1400" b="1">
                <a:latin typeface="Comic Sans MS" panose="030F0702030302020204" pitchFamily="66" charset="0"/>
              </a:rPr>
              <a:t>		akar persamaan dalam sub-interval kedua, tetapkan x</a:t>
            </a:r>
            <a:r>
              <a:rPr lang="en-US" altLang="en-US" sz="1400" b="1" baseline="-25000">
                <a:latin typeface="Comic Sans MS" panose="030F0702030302020204" pitchFamily="66" charset="0"/>
              </a:rPr>
              <a:t>n</a:t>
            </a:r>
            <a:r>
              <a:rPr lang="en-US" altLang="en-US" sz="1400" b="1">
                <a:latin typeface="Comic Sans MS" panose="030F0702030302020204" pitchFamily="66" charset="0"/>
              </a:rPr>
              <a:t> = x</a:t>
            </a:r>
            <a:r>
              <a:rPr lang="en-US" altLang="en-US" sz="1400" b="1" baseline="-25000">
                <a:latin typeface="Comic Sans MS" panose="030F0702030302020204" pitchFamily="66" charset="0"/>
              </a:rPr>
              <a:t>t</a:t>
            </a:r>
            <a:r>
              <a:rPr lang="en-US" altLang="en-US" sz="1400" b="1">
                <a:latin typeface="Comic Sans MS" panose="030F0702030302020204" pitchFamily="66" charset="0"/>
              </a:rPr>
              <a:t>, dan </a:t>
            </a:r>
          </a:p>
          <a:p>
            <a:pPr eaLnBrk="1" hangingPunct="1">
              <a:buFontTx/>
              <a:buNone/>
            </a:pPr>
            <a:r>
              <a:rPr lang="en-US" altLang="en-US" sz="1400" b="1">
                <a:latin typeface="Comic Sans MS" panose="030F0702030302020204" pitchFamily="66" charset="0"/>
              </a:rPr>
              <a:t>		lanjutkan ke langkah 4;</a:t>
            </a:r>
          </a:p>
          <a:p>
            <a:pPr eaLnBrk="1" hangingPunct="1">
              <a:buFontTx/>
              <a:buNone/>
            </a:pPr>
            <a:r>
              <a:rPr lang="en-US" altLang="en-US" sz="1400" b="1">
                <a:latin typeface="Comic Sans MS" panose="030F0702030302020204" pitchFamily="66" charset="0"/>
              </a:rPr>
              <a:t>	c.  </a:t>
            </a:r>
            <a:r>
              <a:rPr lang="en-US" altLang="en-US" sz="1400" b="1">
                <a:solidFill>
                  <a:srgbClr val="FF0000"/>
                </a:solidFill>
                <a:latin typeface="Comic Sans MS" panose="030F0702030302020204" pitchFamily="66" charset="0"/>
              </a:rPr>
              <a:t>Jika f(x</a:t>
            </a:r>
            <a:r>
              <a:rPr lang="en-US" altLang="en-US" sz="1400" b="1" baseline="-25000">
                <a:solidFill>
                  <a:srgbClr val="FF0000"/>
                </a:solidFill>
                <a:latin typeface="Comic Sans MS" panose="030F0702030302020204" pitchFamily="66" charset="0"/>
              </a:rPr>
              <a:t>n</a:t>
            </a:r>
            <a:r>
              <a:rPr lang="en-US" altLang="en-US" sz="1400" b="1">
                <a:solidFill>
                  <a:srgbClr val="FF0000"/>
                </a:solidFill>
                <a:latin typeface="Comic Sans MS" panose="030F0702030302020204" pitchFamily="66" charset="0"/>
              </a:rPr>
              <a:t>) x f(x</a:t>
            </a:r>
            <a:r>
              <a:rPr lang="en-US" altLang="en-US" sz="1400" b="1" baseline="-25000">
                <a:solidFill>
                  <a:srgbClr val="FF0000"/>
                </a:solidFill>
                <a:latin typeface="Comic Sans MS" panose="030F0702030302020204" pitchFamily="66" charset="0"/>
              </a:rPr>
              <a:t>n+1</a:t>
            </a:r>
            <a:r>
              <a:rPr lang="en-US" altLang="en-US" sz="1400" b="1">
                <a:solidFill>
                  <a:srgbClr val="FF0000"/>
                </a:solidFill>
                <a:latin typeface="Comic Sans MS" panose="030F0702030302020204" pitchFamily="66" charset="0"/>
              </a:rPr>
              <a:t>) = 0</a:t>
            </a:r>
          </a:p>
          <a:p>
            <a:pPr eaLnBrk="1" hangingPunct="1">
              <a:buFontTx/>
              <a:buNone/>
            </a:pPr>
            <a:r>
              <a:rPr lang="en-US" altLang="en-US" sz="1400" b="1">
                <a:latin typeface="Comic Sans MS" panose="030F0702030302020204" pitchFamily="66" charset="0"/>
              </a:rPr>
              <a:t>		akar persamaan adalah x</a:t>
            </a:r>
            <a:r>
              <a:rPr lang="en-US" altLang="en-US" sz="1400" b="1" baseline="-25000">
                <a:latin typeface="Comic Sans MS" panose="030F0702030302020204" pitchFamily="66" charset="0"/>
              </a:rPr>
              <a:t>t</a:t>
            </a:r>
            <a:r>
              <a:rPr lang="en-US" altLang="en-US" sz="1400" b="1">
                <a:latin typeface="Comic Sans MS" panose="030F0702030302020204" pitchFamily="66" charset="0"/>
              </a:rPr>
              <a:t>, dan hitungan selesai;</a:t>
            </a:r>
          </a:p>
          <a:p>
            <a:pPr eaLnBrk="1" hangingPunct="1">
              <a:buFontTx/>
              <a:buAutoNum type="arabicPeriod" startAt="4"/>
            </a:pPr>
            <a:r>
              <a:rPr lang="en-US" altLang="en-US" sz="1400" b="1">
                <a:latin typeface="Comic Sans MS" panose="030F0702030302020204" pitchFamily="66" charset="0"/>
              </a:rPr>
              <a:t>Kembali ke langkah 2 untuk menghitung nilai perkiraan akar yang baru;</a:t>
            </a:r>
          </a:p>
          <a:p>
            <a:pPr eaLnBrk="1" hangingPunct="1">
              <a:buFontTx/>
              <a:buAutoNum type="arabicPeriod" startAt="4"/>
            </a:pPr>
            <a:r>
              <a:rPr lang="en-US" altLang="en-US" sz="1400" b="1">
                <a:latin typeface="Comic Sans MS" panose="030F0702030302020204" pitchFamily="66" charset="0"/>
              </a:rPr>
              <a:t>Jika nilai yang didapat pada no. 4 sudah sesuai denga  batasan yang ditentukan, maka proses selesai, dan x</a:t>
            </a:r>
            <a:r>
              <a:rPr lang="en-US" altLang="en-US" sz="1400" b="1" baseline="-25000">
                <a:latin typeface="Comic Sans MS" panose="030F0702030302020204" pitchFamily="66" charset="0"/>
              </a:rPr>
              <a:t>t</a:t>
            </a:r>
            <a:r>
              <a:rPr lang="en-US" altLang="en-US" sz="1400" b="1">
                <a:latin typeface="Comic Sans MS" panose="030F0702030302020204" pitchFamily="66" charset="0"/>
              </a:rPr>
              <a:t> adalah akar yang dicari.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09222F6-EEBB-4E8E-BD40-921303E8156E}" type="slidenum">
              <a:rPr lang="en-US" altLang="en-US" sz="1400"/>
              <a:pPr>
                <a:spcBef>
                  <a:spcPct val="0"/>
                </a:spcBef>
                <a:buFontTx/>
                <a:buNone/>
              </a:pPr>
              <a:t>8</a:t>
            </a:fld>
            <a:endParaRPr lang="en-US" altLang="en-US" sz="1400"/>
          </a:p>
        </p:txBody>
      </p:sp>
      <p:sp>
        <p:nvSpPr>
          <p:cNvPr id="11269" name="Rectangle 2"/>
          <p:cNvSpPr>
            <a:spLocks noGrp="1" noChangeArrowheads="1"/>
          </p:cNvSpPr>
          <p:nvPr>
            <p:ph type="title"/>
          </p:nvPr>
        </p:nvSpPr>
        <p:spPr>
          <a:xfrm>
            <a:off x="152400" y="-152400"/>
            <a:ext cx="8229600" cy="762000"/>
          </a:xfrm>
        </p:spPr>
        <p:txBody>
          <a:bodyPr/>
          <a:lstStyle/>
          <a:p>
            <a:pPr algn="l" eaLnBrk="1" hangingPunct="1"/>
            <a:r>
              <a:rPr lang="en-US" altLang="en-US" b="1" smtClean="0">
                <a:solidFill>
                  <a:schemeClr val="tx1"/>
                </a:solidFill>
                <a:latin typeface="Albert" pitchFamily="2" charset="0"/>
              </a:rPr>
              <a:t>Metode Bolzano</a:t>
            </a:r>
            <a:r>
              <a:rPr lang="en-US" altLang="en-US" sz="2000" b="1" smtClean="0">
                <a:solidFill>
                  <a:srgbClr val="000099"/>
                </a:solidFill>
                <a:latin typeface="Albert" pitchFamily="2" charset="0"/>
              </a:rPr>
              <a:t>    </a:t>
            </a:r>
            <a:r>
              <a:rPr lang="en-US" altLang="en-US" sz="2000" b="1" smtClean="0">
                <a:solidFill>
                  <a:srgbClr val="969696"/>
                </a:solidFill>
              </a:rPr>
              <a:t>(2)</a:t>
            </a:r>
            <a:r>
              <a:rPr lang="en-US" altLang="en-US" sz="2000" b="1" smtClean="0">
                <a:solidFill>
                  <a:srgbClr val="000099"/>
                </a:solidFill>
                <a:latin typeface="Albert" pitchFamily="2" charset="0"/>
              </a:rPr>
              <a:t>  </a:t>
            </a:r>
            <a:endParaRPr lang="en-US" altLang="en-US" sz="2000" b="1" smtClean="0">
              <a:solidFill>
                <a:srgbClr val="969696"/>
              </a:solidFill>
              <a:latin typeface="Arial Unicode MS" panose="020B0604020202020204" pitchFamily="34" charset="-128"/>
            </a:endParaRPr>
          </a:p>
        </p:txBody>
      </p:sp>
      <p:sp>
        <p:nvSpPr>
          <p:cNvPr id="11270" name="Line 3"/>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Rectangle 4"/>
          <p:cNvSpPr>
            <a:spLocks noChangeArrowheads="1"/>
          </p:cNvSpPr>
          <p:nvPr/>
        </p:nvSpPr>
        <p:spPr bwMode="auto">
          <a:xfrm>
            <a:off x="228600" y="838200"/>
            <a:ext cx="8686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latin typeface="Comic Sans MS" panose="030F0702030302020204" pitchFamily="66" charset="0"/>
              </a:rPr>
              <a:t>Istilah “</a:t>
            </a:r>
            <a:r>
              <a:rPr lang="en-US" altLang="en-US" sz="1800" b="1">
                <a:solidFill>
                  <a:srgbClr val="FF0000"/>
                </a:solidFill>
                <a:latin typeface="Comic Sans MS" panose="030F0702030302020204" pitchFamily="66" charset="0"/>
              </a:rPr>
              <a:t>perubahan tanda</a:t>
            </a:r>
            <a:r>
              <a:rPr lang="en-US" altLang="en-US" sz="1800" b="1">
                <a:latin typeface="Comic Sans MS" panose="030F0702030302020204" pitchFamily="66" charset="0"/>
              </a:rPr>
              <a:t>” dalam metode ini memiliki arti penting. Karena mengingat sifat fungsi yang kontinu, maka adanya 2 nilai fungsi f(x</a:t>
            </a:r>
            <a:r>
              <a:rPr lang="en-US" altLang="en-US" sz="1800" b="1" baseline="-25000">
                <a:latin typeface="Comic Sans MS" panose="030F0702030302020204" pitchFamily="66" charset="0"/>
              </a:rPr>
              <a:t>i</a:t>
            </a:r>
            <a:r>
              <a:rPr lang="en-US" altLang="en-US" sz="1800" b="1">
                <a:latin typeface="Comic Sans MS" panose="030F0702030302020204" pitchFamily="66" charset="0"/>
              </a:rPr>
              <a:t>) dan f(x</a:t>
            </a:r>
            <a:r>
              <a:rPr lang="en-US" altLang="en-US" sz="1800" b="1" baseline="-25000">
                <a:latin typeface="Comic Sans MS" panose="030F0702030302020204" pitchFamily="66" charset="0"/>
              </a:rPr>
              <a:t>i+n</a:t>
            </a:r>
            <a:r>
              <a:rPr lang="en-US" altLang="en-US" sz="1800" b="1">
                <a:latin typeface="Comic Sans MS" panose="030F0702030302020204" pitchFamily="66" charset="0"/>
              </a:rPr>
              <a:t>) yang memiliki tanda berbeda menunjukkan fungsi tersebut memotong koordinat (setidaknya satu kali) di antara x</a:t>
            </a:r>
            <a:r>
              <a:rPr lang="en-US" altLang="en-US" sz="1800" b="1" baseline="-25000">
                <a:latin typeface="Comic Sans MS" panose="030F0702030302020204" pitchFamily="66" charset="0"/>
              </a:rPr>
              <a:t>i</a:t>
            </a:r>
            <a:r>
              <a:rPr lang="en-US" altLang="en-US" sz="1800" b="1">
                <a:latin typeface="Comic Sans MS" panose="030F0702030302020204" pitchFamily="66" charset="0"/>
              </a:rPr>
              <a:t> dan x</a:t>
            </a:r>
            <a:r>
              <a:rPr lang="en-US" altLang="en-US" sz="1800" b="1" baseline="-25000">
                <a:latin typeface="Comic Sans MS" panose="030F0702030302020204" pitchFamily="66" charset="0"/>
              </a:rPr>
              <a:t>i+n</a:t>
            </a:r>
            <a:endParaRPr lang="en-US" altLang="en-US" sz="1800" b="1">
              <a:solidFill>
                <a:srgbClr val="CC3300"/>
              </a:solidFill>
              <a:latin typeface="Comic Sans MS" panose="030F0702030302020204" pitchFamily="66" charset="0"/>
            </a:endParaRPr>
          </a:p>
          <a:p>
            <a:pPr eaLnBrk="1" hangingPunct="1">
              <a:buFontTx/>
              <a:buNone/>
            </a:pPr>
            <a:r>
              <a:rPr lang="en-US" altLang="en-US" sz="1800" b="1">
                <a:solidFill>
                  <a:srgbClr val="CC3300"/>
                </a:solidFill>
                <a:latin typeface="Comic Sans MS" panose="030F0702030302020204" pitchFamily="66" charset="0"/>
              </a:rPr>
              <a:t>(ingat!... yang kita cari adalah nilai x dimana f(x) = 0)</a:t>
            </a:r>
          </a:p>
        </p:txBody>
      </p:sp>
      <p:graphicFrame>
        <p:nvGraphicFramePr>
          <p:cNvPr id="11272" name="Object 5"/>
          <p:cNvGraphicFramePr>
            <a:graphicFrameLocks noGrp="1" noChangeAspect="1"/>
          </p:cNvGraphicFramePr>
          <p:nvPr>
            <p:ph idx="1"/>
          </p:nvPr>
        </p:nvGraphicFramePr>
        <p:xfrm>
          <a:off x="2133600" y="2528888"/>
          <a:ext cx="4495800" cy="3657600"/>
        </p:xfrm>
        <a:graphic>
          <a:graphicData uri="http://schemas.openxmlformats.org/presentationml/2006/ole">
            <mc:AlternateContent xmlns:mc="http://schemas.openxmlformats.org/markup-compatibility/2006">
              <mc:Choice xmlns:v="urn:schemas-microsoft-com:vml" Requires="v">
                <p:oleObj spid="_x0000_s11274" name="Visio" r:id="rId3" imgW="2553462" imgH="2075688" progId="Visio.Drawing.11">
                  <p:embed/>
                </p:oleObj>
              </mc:Choice>
              <mc:Fallback>
                <p:oleObj name="Visio" r:id="rId3" imgW="2553462" imgH="207568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528888"/>
                        <a:ext cx="4495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359692-9192-4C8C-91F1-370A28BE5F4E}" type="slidenum">
              <a:rPr lang="en-US" altLang="en-US" sz="1400"/>
              <a:pPr>
                <a:spcBef>
                  <a:spcPct val="0"/>
                </a:spcBef>
                <a:buFontTx/>
                <a:buNone/>
              </a:pPr>
              <a:t>9</a:t>
            </a:fld>
            <a:endParaRPr lang="en-US" altLang="en-US" sz="1400"/>
          </a:p>
        </p:txBody>
      </p:sp>
      <p:sp>
        <p:nvSpPr>
          <p:cNvPr id="12293" name="Rectangle 2"/>
          <p:cNvSpPr>
            <a:spLocks noGrp="1" noChangeArrowheads="1"/>
          </p:cNvSpPr>
          <p:nvPr>
            <p:ph type="title"/>
          </p:nvPr>
        </p:nvSpPr>
        <p:spPr>
          <a:xfrm>
            <a:off x="152400" y="-152400"/>
            <a:ext cx="8229600" cy="792163"/>
          </a:xfrm>
        </p:spPr>
        <p:txBody>
          <a:bodyPr/>
          <a:lstStyle/>
          <a:p>
            <a:pPr algn="l" eaLnBrk="1" hangingPunct="1"/>
            <a:r>
              <a:rPr lang="en-US" altLang="en-US" b="1" smtClean="0">
                <a:solidFill>
                  <a:schemeClr val="tx1"/>
                </a:solidFill>
                <a:latin typeface="Albert" pitchFamily="2" charset="0"/>
              </a:rPr>
              <a:t>Metode Bolzano</a:t>
            </a:r>
            <a:r>
              <a:rPr lang="en-US" altLang="en-US" sz="2000" b="1" smtClean="0">
                <a:solidFill>
                  <a:srgbClr val="000099"/>
                </a:solidFill>
                <a:latin typeface="Albert" pitchFamily="2" charset="0"/>
              </a:rPr>
              <a:t>    </a:t>
            </a:r>
            <a:r>
              <a:rPr lang="en-US" altLang="en-US" sz="2000" b="1" smtClean="0">
                <a:solidFill>
                  <a:srgbClr val="969696"/>
                </a:solidFill>
              </a:rPr>
              <a:t>(3)</a:t>
            </a:r>
            <a:r>
              <a:rPr lang="en-US" altLang="en-US" sz="2000" b="1" smtClean="0">
                <a:solidFill>
                  <a:srgbClr val="000099"/>
                </a:solidFill>
                <a:latin typeface="Albert" pitchFamily="2" charset="0"/>
              </a:rPr>
              <a:t>  </a:t>
            </a:r>
            <a:endParaRPr lang="en-US" altLang="en-US" sz="2000" b="1" smtClean="0">
              <a:solidFill>
                <a:srgbClr val="969696"/>
              </a:solidFill>
              <a:latin typeface="Arial Unicode MS" panose="020B0604020202020204" pitchFamily="34" charset="-128"/>
            </a:endParaRPr>
          </a:p>
        </p:txBody>
      </p:sp>
      <p:sp>
        <p:nvSpPr>
          <p:cNvPr id="12294" name="Line 3"/>
          <p:cNvSpPr>
            <a:spLocks noChangeShapeType="1"/>
          </p:cNvSpPr>
          <p:nvPr/>
        </p:nvSpPr>
        <p:spPr bwMode="auto">
          <a:xfrm>
            <a:off x="228600" y="609600"/>
            <a:ext cx="8686800" cy="0"/>
          </a:xfrm>
          <a:prstGeom prst="line">
            <a:avLst/>
          </a:prstGeom>
          <a:noFill/>
          <a:ln w="5715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Rectangle 4"/>
          <p:cNvSpPr>
            <a:spLocks noChangeArrowheads="1"/>
          </p:cNvSpPr>
          <p:nvPr/>
        </p:nvSpPr>
        <p:spPr bwMode="auto">
          <a:xfrm>
            <a:off x="228600" y="762000"/>
            <a:ext cx="868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solidFill>
                  <a:srgbClr val="CC3300"/>
                </a:solidFill>
                <a:latin typeface="Comic Sans MS" panose="030F0702030302020204" pitchFamily="66" charset="0"/>
              </a:rPr>
              <a:t>contoh :</a:t>
            </a:r>
            <a:r>
              <a:rPr lang="en-US" altLang="en-US" sz="1600" b="1">
                <a:latin typeface="Comic Sans MS" panose="030F0702030302020204" pitchFamily="66" charset="0"/>
              </a:rPr>
              <a:t>  dapatkan akar dari persamaan  f(x) = x</a:t>
            </a:r>
            <a:r>
              <a:rPr lang="en-US" altLang="en-US" sz="1600" b="1" baseline="30000">
                <a:latin typeface="Comic Sans MS" panose="030F0702030302020204" pitchFamily="66" charset="0"/>
              </a:rPr>
              <a:t>3</a:t>
            </a:r>
            <a:r>
              <a:rPr lang="en-US" altLang="en-US" sz="1600" b="1">
                <a:latin typeface="Comic Sans MS" panose="030F0702030302020204" pitchFamily="66" charset="0"/>
              </a:rPr>
              <a:t> + x</a:t>
            </a:r>
            <a:r>
              <a:rPr lang="en-US" altLang="en-US" sz="1600" b="1" baseline="30000">
                <a:latin typeface="Comic Sans MS" panose="030F0702030302020204" pitchFamily="66" charset="0"/>
              </a:rPr>
              <a:t>2</a:t>
            </a:r>
            <a:r>
              <a:rPr lang="en-US" altLang="en-US" sz="1600" b="1">
                <a:latin typeface="Comic Sans MS" panose="030F0702030302020204" pitchFamily="66" charset="0"/>
              </a:rPr>
              <a:t> – 3x – 3 = 0</a:t>
            </a:r>
          </a:p>
          <a:p>
            <a:pPr eaLnBrk="1" hangingPunct="1">
              <a:buFontTx/>
              <a:buNone/>
            </a:pPr>
            <a:r>
              <a:rPr lang="en-US" altLang="en-US" sz="1600" b="1">
                <a:latin typeface="Comic Sans MS" panose="030F0702030302020204" pitchFamily="66" charset="0"/>
              </a:rPr>
              <a:t>	 yang terletak di antara x = 1 dan x = 2.</a:t>
            </a:r>
            <a:endParaRPr lang="en-US" altLang="en-US" sz="1600" b="1">
              <a:solidFill>
                <a:srgbClr val="969696"/>
              </a:solidFill>
              <a:latin typeface="Comic Sans MS" panose="030F0702030302020204" pitchFamily="66" charset="0"/>
            </a:endParaRPr>
          </a:p>
        </p:txBody>
      </p:sp>
      <p:sp>
        <p:nvSpPr>
          <p:cNvPr id="12296" name="Rectangle 7"/>
          <p:cNvSpPr>
            <a:spLocks noChangeArrowheads="1"/>
          </p:cNvSpPr>
          <p:nvPr/>
        </p:nvSpPr>
        <p:spPr bwMode="auto">
          <a:xfrm>
            <a:off x="228600" y="1600200"/>
            <a:ext cx="8686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latin typeface="Comic Sans MS" panose="030F0702030302020204" pitchFamily="66" charset="0"/>
              </a:rPr>
              <a:t>Untuk x = 1 :  f(1) = (1)</a:t>
            </a:r>
            <a:r>
              <a:rPr lang="en-US" altLang="en-US" sz="1600" b="1" baseline="30000">
                <a:latin typeface="Comic Sans MS" panose="030F0702030302020204" pitchFamily="66" charset="0"/>
              </a:rPr>
              <a:t>3</a:t>
            </a:r>
            <a:r>
              <a:rPr lang="en-US" altLang="en-US" sz="1600" b="1">
                <a:latin typeface="Comic Sans MS" panose="030F0702030302020204" pitchFamily="66" charset="0"/>
              </a:rPr>
              <a:t> + (1)</a:t>
            </a:r>
            <a:r>
              <a:rPr lang="en-US" altLang="en-US" sz="1600" b="1" baseline="30000">
                <a:latin typeface="Comic Sans MS" panose="030F0702030302020204" pitchFamily="66" charset="0"/>
              </a:rPr>
              <a:t>2</a:t>
            </a:r>
            <a:r>
              <a:rPr lang="en-US" altLang="en-US" sz="1600" b="1">
                <a:latin typeface="Comic Sans MS" panose="030F0702030302020204" pitchFamily="66" charset="0"/>
              </a:rPr>
              <a:t> – 3.1 – 3 = -4</a:t>
            </a:r>
          </a:p>
          <a:p>
            <a:pPr eaLnBrk="1" hangingPunct="1">
              <a:buFontTx/>
              <a:buNone/>
            </a:pPr>
            <a:r>
              <a:rPr lang="en-US" altLang="en-US" sz="1600" b="1">
                <a:latin typeface="Comic Sans MS" panose="030F0702030302020204" pitchFamily="66" charset="0"/>
              </a:rPr>
              <a:t>Untuk x = 2 :  f(2) = (2)</a:t>
            </a:r>
            <a:r>
              <a:rPr lang="en-US" altLang="en-US" sz="1600" b="1" baseline="30000">
                <a:latin typeface="Comic Sans MS" panose="030F0702030302020204" pitchFamily="66" charset="0"/>
              </a:rPr>
              <a:t>3</a:t>
            </a:r>
            <a:r>
              <a:rPr lang="en-US" altLang="en-US" sz="1600" b="1">
                <a:latin typeface="Comic Sans MS" panose="030F0702030302020204" pitchFamily="66" charset="0"/>
              </a:rPr>
              <a:t> + (2)</a:t>
            </a:r>
            <a:r>
              <a:rPr lang="en-US" altLang="en-US" sz="1600" b="1" baseline="30000">
                <a:latin typeface="Comic Sans MS" panose="030F0702030302020204" pitchFamily="66" charset="0"/>
              </a:rPr>
              <a:t>2</a:t>
            </a:r>
            <a:r>
              <a:rPr lang="en-US" altLang="en-US" sz="1600" b="1">
                <a:latin typeface="Comic Sans MS" panose="030F0702030302020204" pitchFamily="66" charset="0"/>
              </a:rPr>
              <a:t> – 3.2 – 3 = 3</a:t>
            </a:r>
          </a:p>
          <a:p>
            <a:pPr eaLnBrk="1" hangingPunct="1">
              <a:buFontTx/>
              <a:buNone/>
            </a:pPr>
            <a:r>
              <a:rPr lang="en-US" altLang="en-US" sz="1600" b="1">
                <a:latin typeface="Comic Sans MS" panose="030F0702030302020204" pitchFamily="66" charset="0"/>
              </a:rPr>
              <a:t>Ada perubahan tanda antara x=1 dan x=2, jadi salah satu akar persamaan memang terletak di antara x=1 dan x=2. sekarang kita tentukan interval yang baru :</a:t>
            </a:r>
          </a:p>
          <a:p>
            <a:pPr eaLnBrk="1" hangingPunct="1">
              <a:buFontTx/>
              <a:buNone/>
            </a:pPr>
            <a:r>
              <a:rPr lang="en-US" altLang="en-US" sz="1600" b="1">
                <a:latin typeface="Comic Sans MS" panose="030F0702030302020204" pitchFamily="66" charset="0"/>
              </a:rPr>
              <a:t>x</a:t>
            </a:r>
            <a:r>
              <a:rPr lang="en-US" altLang="en-US" sz="1600" b="1" baseline="-25000">
                <a:latin typeface="Comic Sans MS" panose="030F0702030302020204" pitchFamily="66" charset="0"/>
              </a:rPr>
              <a:t>t</a:t>
            </a:r>
            <a:r>
              <a:rPr lang="en-US" altLang="en-US" sz="1600" b="1">
                <a:latin typeface="Comic Sans MS" panose="030F0702030302020204" pitchFamily="66" charset="0"/>
              </a:rPr>
              <a:t> = (x</a:t>
            </a:r>
            <a:r>
              <a:rPr lang="en-US" altLang="en-US" sz="1600" b="1" baseline="-25000">
                <a:latin typeface="Comic Sans MS" panose="030F0702030302020204" pitchFamily="66" charset="0"/>
              </a:rPr>
              <a:t>1</a:t>
            </a:r>
            <a:r>
              <a:rPr lang="en-US" altLang="en-US" sz="1600" b="1">
                <a:latin typeface="Comic Sans MS" panose="030F0702030302020204" pitchFamily="66" charset="0"/>
              </a:rPr>
              <a:t> + x</a:t>
            </a:r>
            <a:r>
              <a:rPr lang="en-US" altLang="en-US" sz="1600" b="1" baseline="-25000">
                <a:latin typeface="Comic Sans MS" panose="030F0702030302020204" pitchFamily="66" charset="0"/>
              </a:rPr>
              <a:t>2</a:t>
            </a:r>
            <a:r>
              <a:rPr lang="en-US" altLang="en-US" sz="1600" b="1">
                <a:latin typeface="Comic Sans MS" panose="030F0702030302020204" pitchFamily="66" charset="0"/>
              </a:rPr>
              <a:t>) / 2 = (1 + 2) / 2 = 1,5	f(x</a:t>
            </a:r>
            <a:r>
              <a:rPr lang="en-US" altLang="en-US" sz="1600" b="1" baseline="-25000">
                <a:latin typeface="Comic Sans MS" panose="030F0702030302020204" pitchFamily="66" charset="0"/>
              </a:rPr>
              <a:t>t</a:t>
            </a:r>
            <a:r>
              <a:rPr lang="en-US" altLang="en-US" sz="1600" b="1">
                <a:latin typeface="Comic Sans MS" panose="030F0702030302020204" pitchFamily="66" charset="0"/>
              </a:rPr>
              <a:t>=1,5) = -1,875</a:t>
            </a:r>
          </a:p>
          <a:p>
            <a:pPr eaLnBrk="1" hangingPunct="1">
              <a:buFontTx/>
              <a:buNone/>
            </a:pPr>
            <a:r>
              <a:rPr lang="en-US" altLang="en-US" sz="1600" b="1">
                <a:latin typeface="Comic Sans MS" panose="030F0702030302020204" pitchFamily="66" charset="0"/>
              </a:rPr>
              <a:t>Sehingga interval yang baru antara x = 1,5 dan x = 2.</a:t>
            </a:r>
          </a:p>
        </p:txBody>
      </p:sp>
      <p:sp>
        <p:nvSpPr>
          <p:cNvPr id="12297" name="Line 8"/>
          <p:cNvSpPr>
            <a:spLocks noChangeShapeType="1"/>
          </p:cNvSpPr>
          <p:nvPr/>
        </p:nvSpPr>
        <p:spPr bwMode="auto">
          <a:xfrm>
            <a:off x="4267200" y="2895600"/>
            <a:ext cx="457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7436" name="Group 92"/>
          <p:cNvGraphicFramePr>
            <a:graphicFrameLocks noGrp="1"/>
          </p:cNvGraphicFramePr>
          <p:nvPr>
            <p:ph idx="1"/>
          </p:nvPr>
        </p:nvGraphicFramePr>
        <p:xfrm>
          <a:off x="609600" y="3505200"/>
          <a:ext cx="7848600" cy="2682875"/>
        </p:xfrm>
        <a:graphic>
          <a:graphicData uri="http://schemas.openxmlformats.org/drawingml/2006/table">
            <a:tbl>
              <a:tblPr/>
              <a:tblGrid>
                <a:gridCol w="1122363">
                  <a:extLst>
                    <a:ext uri="{9D8B030D-6E8A-4147-A177-3AD203B41FA5}">
                      <a16:colId xmlns:a16="http://schemas.microsoft.com/office/drawing/2014/main" val="20000"/>
                    </a:ext>
                  </a:extLst>
                </a:gridCol>
                <a:gridCol w="1119187">
                  <a:extLst>
                    <a:ext uri="{9D8B030D-6E8A-4147-A177-3AD203B41FA5}">
                      <a16:colId xmlns:a16="http://schemas.microsoft.com/office/drawing/2014/main" val="20001"/>
                    </a:ext>
                  </a:extLst>
                </a:gridCol>
                <a:gridCol w="1122363">
                  <a:extLst>
                    <a:ext uri="{9D8B030D-6E8A-4147-A177-3AD203B41FA5}">
                      <a16:colId xmlns:a16="http://schemas.microsoft.com/office/drawing/2014/main" val="20002"/>
                    </a:ext>
                  </a:extLst>
                </a:gridCol>
                <a:gridCol w="1120775">
                  <a:extLst>
                    <a:ext uri="{9D8B030D-6E8A-4147-A177-3AD203B41FA5}">
                      <a16:colId xmlns:a16="http://schemas.microsoft.com/office/drawing/2014/main" val="20003"/>
                    </a:ext>
                  </a:extLst>
                </a:gridCol>
                <a:gridCol w="1122362">
                  <a:extLst>
                    <a:ext uri="{9D8B030D-6E8A-4147-A177-3AD203B41FA5}">
                      <a16:colId xmlns:a16="http://schemas.microsoft.com/office/drawing/2014/main" val="20004"/>
                    </a:ext>
                  </a:extLst>
                </a:gridCol>
                <a:gridCol w="1119188">
                  <a:extLst>
                    <a:ext uri="{9D8B030D-6E8A-4147-A177-3AD203B41FA5}">
                      <a16:colId xmlns:a16="http://schemas.microsoft.com/office/drawing/2014/main" val="20005"/>
                    </a:ext>
                  </a:extLst>
                </a:gridCol>
                <a:gridCol w="1122362">
                  <a:extLst>
                    <a:ext uri="{9D8B030D-6E8A-4147-A177-3AD203B41FA5}">
                      <a16:colId xmlns:a16="http://schemas.microsoft.com/office/drawing/2014/main" val="20006"/>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iterasi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x</a:t>
                      </a:r>
                      <a:r>
                        <a:rPr kumimoji="0" lang="en-US" sz="1600" b="1" i="0" u="none" strike="noStrike" cap="none" normalizeH="0" baseline="-2500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x</a:t>
                      </a:r>
                      <a:r>
                        <a:rPr kumimoji="0" lang="en-US" sz="1600" b="1" i="0" u="none" strike="noStrike" cap="none" normalizeH="0" baseline="-25000">
                          <a:ln>
                            <a:noFill/>
                          </a:ln>
                          <a:solidFill>
                            <a:schemeClr val="tx1"/>
                          </a:solidFill>
                          <a:effectLst/>
                          <a:latin typeface="Arial" charset="0"/>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x</a:t>
                      </a:r>
                      <a:r>
                        <a:rPr kumimoji="0" lang="en-US" sz="1600" b="1" i="0" u="none" strike="noStrike" cap="none" normalizeH="0" baseline="-25000">
                          <a:ln>
                            <a:noFill/>
                          </a:ln>
                          <a:solidFill>
                            <a:schemeClr val="tx1"/>
                          </a:solidFill>
                          <a:effectLst/>
                          <a:latin typeface="Arial" charset="0"/>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f(x</a:t>
                      </a:r>
                      <a:r>
                        <a:rPr kumimoji="0" lang="en-US" sz="1600" b="1" i="0" u="none" strike="noStrike" cap="none" normalizeH="0" baseline="-25000">
                          <a:ln>
                            <a:noFill/>
                          </a:ln>
                          <a:solidFill>
                            <a:schemeClr val="tx1"/>
                          </a:solidFill>
                          <a:effectLst/>
                          <a:latin typeface="Arial" charset="0"/>
                        </a:rPr>
                        <a:t>1</a:t>
                      </a:r>
                      <a:r>
                        <a:rPr kumimoji="0" lang="en-US" sz="1600" b="1" i="0" u="none" strike="noStrike" cap="none" normalizeH="0" baseline="0">
                          <a:ln>
                            <a:noFill/>
                          </a:ln>
                          <a:solidFill>
                            <a:schemeClr val="tx1"/>
                          </a:solidFill>
                          <a:effectLst/>
                          <a:latin typeface="Arial" charset="0"/>
                        </a:rPr>
                        <a: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f(x</a:t>
                      </a:r>
                      <a:r>
                        <a:rPr kumimoji="0" lang="en-US" sz="1600" b="1" i="0" u="none" strike="noStrike" cap="none" normalizeH="0" baseline="-25000">
                          <a:ln>
                            <a:noFill/>
                          </a:ln>
                          <a:solidFill>
                            <a:schemeClr val="tx1"/>
                          </a:solidFill>
                          <a:effectLst/>
                          <a:latin typeface="Arial" charset="0"/>
                        </a:rPr>
                        <a:t>2</a:t>
                      </a:r>
                      <a:r>
                        <a:rPr kumimoji="0" lang="en-US" sz="1600" b="1" i="0" u="none" strike="noStrike" cap="none" normalizeH="0" baseline="0">
                          <a:ln>
                            <a:noFill/>
                          </a:ln>
                          <a:solidFill>
                            <a:schemeClr val="tx1"/>
                          </a:solidFill>
                          <a:effectLst/>
                          <a:latin typeface="Arial" charset="0"/>
                        </a:rPr>
                        <a: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f(x</a:t>
                      </a:r>
                      <a:r>
                        <a:rPr kumimoji="0" lang="en-US" sz="1600" b="1" i="0" u="none" strike="noStrike" cap="none" normalizeH="0" baseline="-25000">
                          <a:ln>
                            <a:noFill/>
                          </a:ln>
                          <a:solidFill>
                            <a:schemeClr val="tx1"/>
                          </a:solidFill>
                          <a:effectLst/>
                          <a:latin typeface="Arial" charset="0"/>
                        </a:rPr>
                        <a:t>3</a:t>
                      </a:r>
                      <a:r>
                        <a:rPr kumimoji="0" lang="en-US" sz="1600" b="1" i="0" u="none" strike="noStrike" cap="none" normalizeH="0" baseline="0">
                          <a:ln>
                            <a:noFill/>
                          </a:ln>
                          <a:solidFill>
                            <a:schemeClr val="tx1"/>
                          </a:solidFill>
                          <a:effectLst/>
                          <a:latin typeface="Arial" charset="0"/>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- 4,0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- 1,875</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1,75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- 1,875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0,17187</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1,75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1,625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- 1,875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0,17187</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- 0,94335</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4</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1,625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1,75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1,6875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- 0,94335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0,17187</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- 0,40942</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5</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1,6875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1,75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1,71875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- 0,40942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0,17187</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- 0,12478</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1,73205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- 0,00000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2449</TotalTime>
  <Words>1900</Words>
  <Application>Microsoft Office PowerPoint</Application>
  <PresentationFormat>On-screen Show (4:3)</PresentationFormat>
  <Paragraphs>288</Paragraphs>
  <Slides>16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3" baseType="lpstr">
      <vt:lpstr>Arial Unicode MS</vt:lpstr>
      <vt:lpstr>Albert</vt:lpstr>
      <vt:lpstr>Arial</vt:lpstr>
      <vt:lpstr>Comic Sans MS</vt:lpstr>
      <vt:lpstr>Default Design</vt:lpstr>
      <vt:lpstr>Chart</vt:lpstr>
      <vt:lpstr>Visio</vt:lpstr>
      <vt:lpstr>AKAR PERSAMAAN: Metode Akolade</vt:lpstr>
      <vt:lpstr>Materi Minggu Ini</vt:lpstr>
      <vt:lpstr>Pengertian Akar Persamaan    (1)</vt:lpstr>
      <vt:lpstr>Pengertian Akar Persamaan   (2)</vt:lpstr>
      <vt:lpstr>Metode Grafik   </vt:lpstr>
      <vt:lpstr>Metode Tabulasi   </vt:lpstr>
      <vt:lpstr>Metode Bolzano    (1)  </vt:lpstr>
      <vt:lpstr>Metode Bolzano    (2)  </vt:lpstr>
      <vt:lpstr>Metode Bolzano    (3)  </vt:lpstr>
      <vt:lpstr>Metode Bolzano   (4)  </vt:lpstr>
      <vt:lpstr>Metode Regula Falsi    (1)  </vt:lpstr>
      <vt:lpstr>Metode Regula Falsi    (2)  </vt:lpstr>
      <vt:lpstr>Metode Regula Falsi   (3)  </vt:lpstr>
      <vt:lpstr>Latihan  (1)</vt:lpstr>
      <vt:lpstr>Latihan  (2)</vt:lpstr>
      <vt:lpstr>Praktikum - 1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NUMERIK</dc:title>
  <dc:creator>Viktor</dc:creator>
  <cp:lastModifiedBy>victor</cp:lastModifiedBy>
  <cp:revision>90</cp:revision>
  <dcterms:created xsi:type="dcterms:W3CDTF">2006-02-17T22:34:15Z</dcterms:created>
  <dcterms:modified xsi:type="dcterms:W3CDTF">2024-02-28T08:21:03Z</dcterms:modified>
</cp:coreProperties>
</file>