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2"/>
    <p:sldId id="258" r:id="rId3"/>
    <p:sldId id="259" r:id="rId4"/>
    <p:sldId id="266" r:id="rId5"/>
    <p:sldId id="260" r:id="rId6"/>
    <p:sldId id="261" r:id="rId7"/>
    <p:sldId id="262" r:id="rId8"/>
    <p:sldId id="264" r:id="rId9"/>
    <p:sldId id="263" r:id="rId10"/>
    <p:sldId id="288" r:id="rId11"/>
    <p:sldId id="289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83" r:id="rId25"/>
    <p:sldId id="284" r:id="rId26"/>
    <p:sldId id="285" r:id="rId27"/>
    <p:sldId id="286" r:id="rId28"/>
    <p:sldId id="287" r:id="rId29"/>
    <p:sldId id="290" r:id="rId30"/>
  </p:sldIdLst>
  <p:sldSz cx="9144000" cy="6858000" type="screen4x3"/>
  <p:notesSz cx="6858000" cy="99456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00"/>
    <a:srgbClr val="99FF99"/>
    <a:srgbClr val="FFFFC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3" autoAdjust="0"/>
    <p:restoredTop sz="94660"/>
  </p:normalViewPr>
  <p:slideViewPr>
    <p:cSldViewPr>
      <p:cViewPr varScale="1">
        <p:scale>
          <a:sx n="110" d="100"/>
          <a:sy n="110" d="100"/>
        </p:scale>
        <p:origin x="184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E492DC3-79AD-46EB-8F90-57DF40B000B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400"/>
            <a:ext cx="5486400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9E9B192-51C4-4231-ACEB-59B94C9902A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2018 - 2022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4DB7EB-F853-48E8-93E5-9083985D24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89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2018 - 2022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BEF88A-0BF4-45F6-85E9-C1DCEBA0DB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607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2018 - 2022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1E022-E779-45B7-BBCE-E0F17793D9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0870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2018 - 2022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9958C-58D8-4F6B-8570-2772BDD036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375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2018 - 2022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F02973-3A5B-47C5-AB5A-A96244B2AC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24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2018 - 2022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74C0D7-08B2-4130-92DE-2C0DDF3E5F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09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2018 - 2022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5B6389-86B5-486D-941E-5CA936C150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96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2018 - 2022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851CA0-D02F-42F5-B18D-6AFCFF34C5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036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2018 - 2022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FC67F-ABA0-44BF-9396-1B3D4F741B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47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2018 - 2022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07AB39-C73B-4269-9044-C01BF82FD0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8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2018 - 2022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0D74F4-4FCA-4068-9217-F2CDEA0D5E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54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2018 - 2022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3157AF-6E94-40B3-8F59-49A63420D3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951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T. Inf - ITS / 2018 - 2022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80D8296-FCCF-4C8F-97CA-97294F78398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slide" Target="slide13.xml"/><Relationship Id="rId7" Type="http://schemas.openxmlformats.org/officeDocument/2006/relationships/slide" Target="slide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3.xml"/><Relationship Id="rId4" Type="http://schemas.openxmlformats.org/officeDocument/2006/relationships/slide" Target="slide17.xml"/><Relationship Id="rId9" Type="http://schemas.openxmlformats.org/officeDocument/2006/relationships/slide" Target="slide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981200"/>
            <a:ext cx="8305800" cy="1828800"/>
          </a:xfrm>
        </p:spPr>
        <p:txBody>
          <a:bodyPr/>
          <a:lstStyle/>
          <a:p>
            <a:pPr eaLnBrk="1" hangingPunct="1"/>
            <a:r>
              <a:rPr lang="en-US" altLang="en-US" sz="5400" b="1" smtClean="0">
                <a:solidFill>
                  <a:schemeClr val="tx1"/>
                </a:solidFill>
                <a:latin typeface="Comic Sans MS" panose="030F0702030302020204" pitchFamily="66" charset="0"/>
              </a:rPr>
              <a:t>PENCOCOKAN KURVA:</a:t>
            </a:r>
            <a:r>
              <a:rPr lang="en-US" altLang="en-US" sz="60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/>
            </a:r>
            <a:br>
              <a:rPr lang="en-US" altLang="en-US" sz="6000" b="1" smtClean="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en-US" altLang="en-US" sz="40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INTERPOLASI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533400"/>
            <a:ext cx="6400800" cy="457200"/>
          </a:xfrm>
        </p:spPr>
        <p:txBody>
          <a:bodyPr/>
          <a:lstStyle/>
          <a:p>
            <a:pPr eaLnBrk="1" hangingPunct="1"/>
            <a:r>
              <a:rPr lang="en-US" altLang="en-US" sz="2400" b="1" smtClean="0">
                <a:latin typeface="Comic Sans MS" panose="030F0702030302020204" pitchFamily="66" charset="0"/>
              </a:rPr>
              <a:t>Pertemuan V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ED931A-9D85-4D7F-BAB8-8CACCDF00CE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394B8D-239D-4D67-BD6C-5F77D5DF49B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915400" cy="6096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Interpolasi  Polynomial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   </a:t>
            </a:r>
            <a:r>
              <a:rPr lang="en-US" altLang="en-US" sz="2000" b="1" smtClean="0">
                <a:solidFill>
                  <a:schemeClr val="bg2"/>
                </a:solidFill>
              </a:rPr>
              <a:t>(6)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3318" name="Line 4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152400" y="914400"/>
            <a:ext cx="8839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Dimana koefisien b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, b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, …, b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 dapat ditentukan melalui pemecahan fungsi</a:t>
            </a:r>
            <a:r>
              <a:rPr lang="en-US" altLang="en-US" sz="2000" b="1" baseline="30000">
                <a:solidFill>
                  <a:srgbClr val="0080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000" b="1" i="1">
                <a:solidFill>
                  <a:srgbClr val="008000"/>
                </a:solidFill>
                <a:latin typeface="Comic Sans MS" panose="030F0702030302020204" pitchFamily="66" charset="0"/>
              </a:rPr>
              <a:t>diferensi terbagi hingga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:</a:t>
            </a:r>
          </a:p>
          <a:p>
            <a:pPr eaLnBrk="1" hangingPunct="1">
              <a:buFontTx/>
              <a:buNone/>
            </a:pPr>
            <a:endParaRPr lang="en-US" altLang="en-US" sz="2000" b="1">
              <a:solidFill>
                <a:srgbClr val="008000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b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 = f(x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buFontTx/>
              <a:buNone/>
            </a:pPr>
            <a:endParaRPr lang="en-US" altLang="en-US" sz="2000" b="1">
              <a:solidFill>
                <a:srgbClr val="008000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Diferensi terbagi hingga pertama: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b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 = f[x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, x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] = (f(x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) – f(x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)) / (x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buFontTx/>
              <a:buNone/>
            </a:pPr>
            <a:endParaRPr lang="en-US" altLang="en-US" sz="2000" b="1">
              <a:solidFill>
                <a:srgbClr val="008000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Diferensi terbagi hingga kedua: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b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 = f[x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, x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, x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] = ( f[x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, x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] – f[x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, x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] ) / (x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buFontTx/>
              <a:buNone/>
            </a:pPr>
            <a:endParaRPr lang="en-US" altLang="en-US" sz="2000" b="1">
              <a:solidFill>
                <a:srgbClr val="008000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…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Diferensi terbagi hingga ke-n: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b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600" b="1">
                <a:solidFill>
                  <a:srgbClr val="008000"/>
                </a:solidFill>
                <a:latin typeface="Comic Sans MS" panose="030F0702030302020204" pitchFamily="66" charset="0"/>
              </a:rPr>
              <a:t> = f[x</a:t>
            </a:r>
            <a:r>
              <a:rPr lang="en-US" altLang="en-US" sz="16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600" b="1">
                <a:solidFill>
                  <a:srgbClr val="008000"/>
                </a:solidFill>
                <a:latin typeface="Comic Sans MS" panose="030F0702030302020204" pitchFamily="66" charset="0"/>
              </a:rPr>
              <a:t>, x</a:t>
            </a:r>
            <a:r>
              <a:rPr lang="en-US" altLang="en-US" sz="16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n-1</a:t>
            </a:r>
            <a:r>
              <a:rPr lang="en-US" altLang="en-US" sz="1600" b="1">
                <a:solidFill>
                  <a:srgbClr val="008000"/>
                </a:solidFill>
                <a:latin typeface="Comic Sans MS" panose="030F0702030302020204" pitchFamily="66" charset="0"/>
              </a:rPr>
              <a:t>, …, x</a:t>
            </a:r>
            <a:r>
              <a:rPr lang="en-US" altLang="en-US" sz="16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600" b="1">
                <a:solidFill>
                  <a:srgbClr val="008000"/>
                </a:solidFill>
                <a:latin typeface="Comic Sans MS" panose="030F0702030302020204" pitchFamily="66" charset="0"/>
              </a:rPr>
              <a:t>, x</a:t>
            </a:r>
            <a:r>
              <a:rPr lang="en-US" altLang="en-US" sz="16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1600" b="1">
                <a:solidFill>
                  <a:srgbClr val="008000"/>
                </a:solidFill>
                <a:latin typeface="Comic Sans MS" panose="030F0702030302020204" pitchFamily="66" charset="0"/>
              </a:rPr>
              <a:t>] = ( f[x</a:t>
            </a:r>
            <a:r>
              <a:rPr lang="en-US" altLang="en-US" sz="16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600" b="1">
                <a:solidFill>
                  <a:srgbClr val="008000"/>
                </a:solidFill>
                <a:latin typeface="Comic Sans MS" panose="030F0702030302020204" pitchFamily="66" charset="0"/>
              </a:rPr>
              <a:t>, x</a:t>
            </a:r>
            <a:r>
              <a:rPr lang="en-US" altLang="en-US" sz="16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n-1</a:t>
            </a:r>
            <a:r>
              <a:rPr lang="en-US" altLang="en-US" sz="1600" b="1">
                <a:solidFill>
                  <a:srgbClr val="008000"/>
                </a:solidFill>
                <a:latin typeface="Comic Sans MS" panose="030F0702030302020204" pitchFamily="66" charset="0"/>
              </a:rPr>
              <a:t>, …, x</a:t>
            </a:r>
            <a:r>
              <a:rPr lang="en-US" altLang="en-US" sz="16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600" b="1">
                <a:solidFill>
                  <a:srgbClr val="008000"/>
                </a:solidFill>
                <a:latin typeface="Comic Sans MS" panose="030F0702030302020204" pitchFamily="66" charset="0"/>
              </a:rPr>
              <a:t>] – f[x</a:t>
            </a:r>
            <a:r>
              <a:rPr lang="en-US" altLang="en-US" sz="16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n-1</a:t>
            </a:r>
            <a:r>
              <a:rPr lang="en-US" altLang="en-US" sz="1600" b="1">
                <a:solidFill>
                  <a:srgbClr val="008000"/>
                </a:solidFill>
                <a:latin typeface="Comic Sans MS" panose="030F0702030302020204" pitchFamily="66" charset="0"/>
              </a:rPr>
              <a:t>, x</a:t>
            </a:r>
            <a:r>
              <a:rPr lang="en-US" altLang="en-US" sz="16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n-2</a:t>
            </a:r>
            <a:r>
              <a:rPr lang="en-US" altLang="en-US" sz="1600" b="1">
                <a:solidFill>
                  <a:srgbClr val="008000"/>
                </a:solidFill>
                <a:latin typeface="Comic Sans MS" panose="030F0702030302020204" pitchFamily="66" charset="0"/>
              </a:rPr>
              <a:t>, …, x</a:t>
            </a:r>
            <a:r>
              <a:rPr lang="en-US" altLang="en-US" sz="16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1600" b="1">
                <a:solidFill>
                  <a:srgbClr val="008000"/>
                </a:solidFill>
                <a:latin typeface="Comic Sans MS" panose="030F0702030302020204" pitchFamily="66" charset="0"/>
              </a:rPr>
              <a:t>] ) / (x</a:t>
            </a:r>
            <a:r>
              <a:rPr lang="en-US" altLang="en-US" sz="16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600" b="1">
                <a:solidFill>
                  <a:srgbClr val="008000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1600" b="1">
                <a:solidFill>
                  <a:srgbClr val="008000"/>
                </a:solidFill>
                <a:latin typeface="Comic Sans MS" panose="030F0702030302020204" pitchFamily="66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80DB82-D029-4E35-98FE-FE6257CD533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915400" cy="6096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Interpolasi  Polynomial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   </a:t>
            </a:r>
            <a:r>
              <a:rPr lang="en-US" altLang="en-US" sz="2000" b="1" smtClean="0">
                <a:solidFill>
                  <a:schemeClr val="bg2"/>
                </a:solidFill>
              </a:rPr>
              <a:t>(7)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4342" name="Line 4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Rectangle 5"/>
          <p:cNvSpPr>
            <a:spLocks noChangeArrowheads="1"/>
          </p:cNvSpPr>
          <p:nvPr/>
        </p:nvSpPr>
        <p:spPr bwMode="auto">
          <a:xfrm>
            <a:off x="152400" y="1524000"/>
            <a:ext cx="88392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Sedemikian hingga nilai</a:t>
            </a:r>
            <a:r>
              <a:rPr lang="en-US" altLang="en-US" sz="2000" b="1" baseline="30000">
                <a:solidFill>
                  <a:srgbClr val="0080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 koefisien b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, b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, …, b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 yang diperoleh melalui </a:t>
            </a:r>
            <a:r>
              <a:rPr lang="en-US" altLang="en-US" sz="2000" b="1" i="1">
                <a:solidFill>
                  <a:srgbClr val="008000"/>
                </a:solidFill>
                <a:latin typeface="Comic Sans MS" panose="030F0702030302020204" pitchFamily="66" charset="0"/>
              </a:rPr>
              <a:t>diferensi terbagi hingga 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dapat disubstitusikan ke dlm persamaan 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(1)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 menjadi:</a:t>
            </a:r>
          </a:p>
          <a:p>
            <a:pPr algn="ctr" eaLnBrk="1" hangingPunct="1">
              <a:buFontTx/>
              <a:buNone/>
            </a:pPr>
            <a:endParaRPr lang="en-US" altLang="en-US" sz="2000" b="1">
              <a:solidFill>
                <a:srgbClr val="008000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f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(x) = f(x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) + (x – x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)f[x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, x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] + (x – x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)(x – x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)f[x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, x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, x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] + …     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         + (x – x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)(x – x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) … (x – x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n-1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)f[x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, x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n-1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, …, x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]</a:t>
            </a:r>
          </a:p>
          <a:p>
            <a:pPr eaLnBrk="1" hangingPunct="1">
              <a:buFontTx/>
              <a:buNone/>
            </a:pPr>
            <a:endParaRPr lang="en-US" altLang="en-US" sz="1600" b="1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endParaRPr lang="en-US" altLang="en-US" sz="1600" b="1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006600"/>
                </a:solidFill>
                <a:latin typeface="Comic Sans MS" panose="030F0702030302020204" pitchFamily="66" charset="0"/>
              </a:rPr>
              <a:t>Yang selanjutnya disebut sebagai </a:t>
            </a:r>
            <a:r>
              <a:rPr lang="en-US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Polynomial Interpolasi Diferensi Terbagi Newton</a:t>
            </a:r>
            <a:r>
              <a:rPr lang="en-US" altLang="en-US" sz="2000" b="1">
                <a:solidFill>
                  <a:srgbClr val="006600"/>
                </a:solidFill>
                <a:latin typeface="Comic Sans MS" panose="030F0702030302020204" pitchFamily="66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1B302A-43AF-476B-A7E4-E1E985EB816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610600" cy="563563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Interpolasi  Polynomial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   </a:t>
            </a:r>
            <a:r>
              <a:rPr lang="en-US" altLang="en-US" sz="2000" b="1" smtClean="0">
                <a:solidFill>
                  <a:schemeClr val="bg2"/>
                </a:solidFill>
              </a:rPr>
              <a:t>(8)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762000"/>
            <a:ext cx="8686800" cy="838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contoh : jika diketahui ln 1 = 0; ln 4 = 1,3862944; dan ln 6 = 1,7917595.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	dengan metode interpolasi polynomial, carilah nilai ln 2 (diketahui nilai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	eksak ln 2 = 0,69314718)</a:t>
            </a:r>
          </a:p>
        </p:txBody>
      </p:sp>
      <p:sp>
        <p:nvSpPr>
          <p:cNvPr id="15367" name="Line 4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Rectangle 5"/>
          <p:cNvSpPr>
            <a:spLocks noChangeArrowheads="1"/>
          </p:cNvSpPr>
          <p:nvPr/>
        </p:nvSpPr>
        <p:spPr bwMode="auto">
          <a:xfrm>
            <a:off x="228600" y="1828800"/>
            <a:ext cx="8610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Karena yang diketahui ada 3 titik, maka dapat digunakan pendekatan interpolasi polynomial yang ber-orde 2, dengan bentuk umum persamaannya adalah :</a:t>
            </a:r>
          </a:p>
          <a:p>
            <a:pPr eaLnBrk="1" hangingPunct="1">
              <a:buFontTx/>
              <a:buNone/>
            </a:pPr>
            <a:endParaRPr lang="en-US" altLang="en-US" sz="16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f</a:t>
            </a:r>
            <a:r>
              <a:rPr lang="en-US" altLang="en-US" sz="1600" b="1" baseline="-25000">
                <a:latin typeface="Comic Sans MS" panose="030F0702030302020204" pitchFamily="66" charset="0"/>
              </a:rPr>
              <a:t>2</a:t>
            </a:r>
            <a:r>
              <a:rPr lang="en-US" altLang="en-US" sz="1600" b="1">
                <a:latin typeface="Comic Sans MS" panose="030F0702030302020204" pitchFamily="66" charset="0"/>
              </a:rPr>
              <a:t>(x) = b</a:t>
            </a:r>
            <a:r>
              <a:rPr lang="en-US" altLang="en-US" sz="1600" b="1" baseline="-25000">
                <a:latin typeface="Comic Sans MS" panose="030F0702030302020204" pitchFamily="66" charset="0"/>
              </a:rPr>
              <a:t>0</a:t>
            </a:r>
            <a:r>
              <a:rPr lang="en-US" altLang="en-US" sz="1600" b="1">
                <a:latin typeface="Comic Sans MS" panose="030F0702030302020204" pitchFamily="66" charset="0"/>
              </a:rPr>
              <a:t> + b</a:t>
            </a:r>
            <a:r>
              <a:rPr lang="en-US" altLang="en-US" sz="1600" b="1" baseline="-25000">
                <a:latin typeface="Comic Sans MS" panose="030F0702030302020204" pitchFamily="66" charset="0"/>
              </a:rPr>
              <a:t>1</a:t>
            </a:r>
            <a:r>
              <a:rPr lang="en-US" altLang="en-US" sz="1600" b="1">
                <a:latin typeface="Comic Sans MS" panose="030F0702030302020204" pitchFamily="66" charset="0"/>
              </a:rPr>
              <a:t>(x – x</a:t>
            </a:r>
            <a:r>
              <a:rPr lang="en-US" altLang="en-US" sz="1600" b="1" baseline="-25000">
                <a:latin typeface="Comic Sans MS" panose="030F0702030302020204" pitchFamily="66" charset="0"/>
              </a:rPr>
              <a:t>0</a:t>
            </a:r>
            <a:r>
              <a:rPr lang="en-US" altLang="en-US" sz="1600" b="1">
                <a:latin typeface="Comic Sans MS" panose="030F0702030302020204" pitchFamily="66" charset="0"/>
              </a:rPr>
              <a:t>) + b</a:t>
            </a:r>
            <a:r>
              <a:rPr lang="en-US" altLang="en-US" sz="1600" b="1" baseline="-25000">
                <a:latin typeface="Comic Sans MS" panose="030F0702030302020204" pitchFamily="66" charset="0"/>
              </a:rPr>
              <a:t>2</a:t>
            </a:r>
            <a:r>
              <a:rPr lang="en-US" altLang="en-US" sz="1600" b="1">
                <a:latin typeface="Comic Sans MS" panose="030F0702030302020204" pitchFamily="66" charset="0"/>
              </a:rPr>
              <a:t>(x – x</a:t>
            </a:r>
            <a:r>
              <a:rPr lang="en-US" altLang="en-US" sz="1600" b="1" baseline="-25000">
                <a:latin typeface="Comic Sans MS" panose="030F0702030302020204" pitchFamily="66" charset="0"/>
              </a:rPr>
              <a:t>0</a:t>
            </a:r>
            <a:r>
              <a:rPr lang="en-US" altLang="en-US" sz="1600" b="1">
                <a:latin typeface="Comic Sans MS" panose="030F0702030302020204" pitchFamily="66" charset="0"/>
              </a:rPr>
              <a:t>)(x – x</a:t>
            </a:r>
            <a:r>
              <a:rPr lang="en-US" altLang="en-US" sz="1600" b="1" baseline="-25000">
                <a:latin typeface="Comic Sans MS" panose="030F0702030302020204" pitchFamily="66" charset="0"/>
              </a:rPr>
              <a:t>1</a:t>
            </a:r>
            <a:r>
              <a:rPr lang="en-US" altLang="en-US" sz="1600" b="1"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buFontTx/>
              <a:buNone/>
            </a:pPr>
            <a:endParaRPr lang="en-US" altLang="en-US" sz="16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dengan: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b</a:t>
            </a:r>
            <a:r>
              <a:rPr lang="en-US" altLang="en-US" sz="1600" b="1" baseline="-25000">
                <a:latin typeface="Comic Sans MS" panose="030F0702030302020204" pitchFamily="66" charset="0"/>
              </a:rPr>
              <a:t>0</a:t>
            </a:r>
            <a:r>
              <a:rPr lang="en-US" altLang="en-US" sz="1600" b="1">
                <a:latin typeface="Comic Sans MS" panose="030F0702030302020204" pitchFamily="66" charset="0"/>
              </a:rPr>
              <a:t> = 0 (krn f(x</a:t>
            </a:r>
            <a:r>
              <a:rPr lang="en-US" altLang="en-US" sz="1600" b="1" baseline="-25000">
                <a:latin typeface="Comic Sans MS" panose="030F0702030302020204" pitchFamily="66" charset="0"/>
              </a:rPr>
              <a:t>0</a:t>
            </a:r>
            <a:r>
              <a:rPr lang="en-US" altLang="en-US" sz="1600" b="1">
                <a:latin typeface="Comic Sans MS" panose="030F0702030302020204" pitchFamily="66" charset="0"/>
              </a:rPr>
              <a:t>) = 0 </a:t>
            </a:r>
            <a:r>
              <a:rPr lang="en-US" altLang="en-US" sz="1600" b="1">
                <a:latin typeface="Comic Sans MS" panose="030F0702030302020204" pitchFamily="66" charset="0"/>
                <a:sym typeface="Wingdings" panose="05000000000000000000" pitchFamily="2" charset="2"/>
              </a:rPr>
              <a:t> ln 1 = 0)		b</a:t>
            </a:r>
            <a:r>
              <a:rPr lang="en-US" altLang="en-US" sz="1600" b="1" baseline="-25000">
                <a:latin typeface="Comic Sans MS" panose="030F0702030302020204" pitchFamily="66" charset="0"/>
                <a:sym typeface="Wingdings" panose="05000000000000000000" pitchFamily="2" charset="2"/>
              </a:rPr>
              <a:t>1</a:t>
            </a:r>
            <a:r>
              <a:rPr lang="en-US" altLang="en-US" sz="1600" b="1">
                <a:latin typeface="Comic Sans MS" panose="030F0702030302020204" pitchFamily="66" charset="0"/>
                <a:sym typeface="Wingdings" panose="05000000000000000000" pitchFamily="2" charset="2"/>
              </a:rPr>
              <a:t> = (1,3862944 – 0) / (4 – 1)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  <a:sym typeface="Wingdings" panose="05000000000000000000" pitchFamily="2" charset="2"/>
              </a:rPr>
              <a:t>					    = 0,46209813</a:t>
            </a:r>
          </a:p>
          <a:p>
            <a:pPr eaLnBrk="1" hangingPunct="1">
              <a:buFontTx/>
              <a:buNone/>
            </a:pPr>
            <a:endParaRPr lang="en-US" altLang="en-US" sz="1600" b="1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  <a:sym typeface="Wingdings" panose="05000000000000000000" pitchFamily="2" charset="2"/>
              </a:rPr>
              <a:t>b</a:t>
            </a:r>
            <a:r>
              <a:rPr lang="en-US" altLang="en-US" sz="1600" b="1" baseline="-25000">
                <a:latin typeface="Comic Sans MS" panose="030F0702030302020204" pitchFamily="66" charset="0"/>
                <a:sym typeface="Wingdings" panose="05000000000000000000" pitchFamily="2" charset="2"/>
              </a:rPr>
              <a:t>2</a:t>
            </a:r>
            <a:r>
              <a:rPr lang="en-US" altLang="en-US" sz="1600" b="1">
                <a:latin typeface="Comic Sans MS" panose="030F0702030302020204" pitchFamily="66" charset="0"/>
                <a:sym typeface="Wingdings" panose="05000000000000000000" pitchFamily="2" charset="2"/>
              </a:rPr>
              <a:t> = [((1,7917595 – 1,3862944) / (6 – 4)) – 0,46209813] / (6 – 1)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    = - 0,051873116</a:t>
            </a:r>
          </a:p>
          <a:p>
            <a:pPr eaLnBrk="1" hangingPunct="1">
              <a:buFontTx/>
              <a:buNone/>
            </a:pPr>
            <a:endParaRPr lang="en-US" altLang="en-US" sz="16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Jadi pers polynomial :  f</a:t>
            </a:r>
            <a:r>
              <a:rPr lang="en-US" altLang="en-US" sz="1600" b="1" baseline="-25000">
                <a:latin typeface="Comic Sans MS" panose="030F0702030302020204" pitchFamily="66" charset="0"/>
              </a:rPr>
              <a:t>2</a:t>
            </a:r>
            <a:r>
              <a:rPr lang="en-US" altLang="en-US" sz="1600" b="1">
                <a:latin typeface="Comic Sans MS" panose="030F0702030302020204" pitchFamily="66" charset="0"/>
              </a:rPr>
              <a:t>(x) = 0 + 0,46209813(x – 1) – 0,051873116(x – 1)(x – 4)</a:t>
            </a:r>
          </a:p>
          <a:p>
            <a:pPr eaLnBrk="1" hangingPunct="1">
              <a:buFontTx/>
              <a:buNone/>
            </a:pPr>
            <a:endParaRPr lang="en-US" altLang="en-US" sz="16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Utk x = 2  </a:t>
            </a:r>
            <a:r>
              <a:rPr lang="en-US" altLang="en-US" sz="1600" b="1">
                <a:latin typeface="Comic Sans MS" panose="030F0702030302020204" pitchFamily="66" charset="0"/>
                <a:sym typeface="Wingdings" panose="05000000000000000000" pitchFamily="2" charset="2"/>
              </a:rPr>
              <a:t>  maka ln 2 ≈ f</a:t>
            </a:r>
            <a:r>
              <a:rPr lang="en-US" altLang="en-US" sz="1600" b="1" baseline="-25000">
                <a:latin typeface="Comic Sans MS" panose="030F0702030302020204" pitchFamily="66" charset="0"/>
                <a:sym typeface="Wingdings" panose="05000000000000000000" pitchFamily="2" charset="2"/>
              </a:rPr>
              <a:t>2</a:t>
            </a:r>
            <a:r>
              <a:rPr lang="en-US" altLang="en-US" sz="1600" b="1">
                <a:latin typeface="Comic Sans MS" panose="030F0702030302020204" pitchFamily="66" charset="0"/>
                <a:sym typeface="Wingdings" panose="05000000000000000000" pitchFamily="2" charset="2"/>
              </a:rPr>
              <a:t>(2) = 0,56584436	(Er = 18,4%)</a:t>
            </a:r>
            <a:endParaRPr lang="en-US" altLang="en-US" sz="1600" b="1">
              <a:latin typeface="Comic Sans MS" panose="030F0702030302020204" pitchFamily="66" charset="0"/>
            </a:endParaRPr>
          </a:p>
        </p:txBody>
      </p:sp>
      <p:sp>
        <p:nvSpPr>
          <p:cNvPr id="15369" name="AutoShape 1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152400"/>
            <a:ext cx="3810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188997-3C8D-4EF2-9792-04AA37113E0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228600"/>
            <a:ext cx="8229600" cy="8382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Beda Hingga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   </a:t>
            </a:r>
            <a:r>
              <a:rPr lang="en-US" altLang="en-US" sz="2000" b="1" smtClean="0">
                <a:solidFill>
                  <a:schemeClr val="bg2"/>
                </a:solidFill>
              </a:rPr>
              <a:t>(1)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686800" cy="228600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Beda-hingga pada dasarnya ada rekapitulasi selisih antara dua nilai fungsi yang berurutan. Informasi beda-hingga umumnya direpresentasikan dalam bentuk tabel.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Tabel beda-hingga dapat direpresentasi secara </a:t>
            </a:r>
            <a:r>
              <a:rPr lang="en-US" altLang="en-US" sz="20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diagonal</a:t>
            </a:r>
            <a:r>
              <a:rPr lang="en-US" altLang="en-US" sz="20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atau </a:t>
            </a:r>
            <a:r>
              <a:rPr lang="en-US" altLang="en-US" sz="20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horisontal</a:t>
            </a:r>
            <a:r>
              <a:rPr lang="en-US" altLang="en-US" sz="20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.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Sementara dari cara memperoleh nilai beda-nya, ada tabel beda yang disebut </a:t>
            </a:r>
            <a:r>
              <a:rPr lang="en-US" altLang="en-US" sz="20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Tabel Beda Maju</a:t>
            </a:r>
            <a:r>
              <a:rPr lang="en-US" altLang="en-US" sz="20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, ada pula </a:t>
            </a:r>
            <a:r>
              <a:rPr lang="en-US" altLang="en-US" sz="20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Tabel Beda Mundur</a:t>
            </a:r>
            <a:r>
              <a:rPr lang="en-US" altLang="en-US" sz="20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16391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Rectangle 5"/>
          <p:cNvSpPr>
            <a:spLocks noChangeArrowheads="1"/>
          </p:cNvSpPr>
          <p:nvPr/>
        </p:nvSpPr>
        <p:spPr bwMode="auto">
          <a:xfrm>
            <a:off x="76200" y="3429000"/>
            <a:ext cx="9067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Untuk tabel beda-hingga maju, nilai beda-nya dihitung melalui rumus :</a:t>
            </a:r>
          </a:p>
          <a:p>
            <a:pPr algn="ctr" eaLnBrk="1" hangingPunct="1"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∆</a:t>
            </a:r>
            <a:r>
              <a:rPr lang="en-US" altLang="en-US" sz="2000" b="1" baseline="3000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f(x) = ∆</a:t>
            </a:r>
            <a:r>
              <a:rPr lang="en-US" altLang="en-US" sz="2000" b="1" baseline="30000">
                <a:solidFill>
                  <a:srgbClr val="FF0000"/>
                </a:solidFill>
                <a:latin typeface="Comic Sans MS" panose="030F0702030302020204" pitchFamily="66" charset="0"/>
              </a:rPr>
              <a:t>n-1</a:t>
            </a:r>
            <a:r>
              <a:rPr lang="en-US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f(x+h) - ∆</a:t>
            </a:r>
            <a:r>
              <a:rPr lang="en-US" altLang="en-US" sz="2000" b="1" baseline="30000">
                <a:solidFill>
                  <a:srgbClr val="FF0000"/>
                </a:solidFill>
                <a:latin typeface="Comic Sans MS" panose="030F0702030302020204" pitchFamily="66" charset="0"/>
              </a:rPr>
              <a:t>n-1</a:t>
            </a:r>
            <a:r>
              <a:rPr lang="en-US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f(x)</a:t>
            </a:r>
          </a:p>
          <a:p>
            <a:pPr algn="ctr" eaLnBrk="1" hangingPunct="1">
              <a:buFontTx/>
              <a:buNone/>
            </a:pPr>
            <a:endParaRPr lang="en-US" altLang="en-US" sz="2000" b="1">
              <a:solidFill>
                <a:srgbClr val="008000"/>
              </a:solidFill>
              <a:latin typeface="Comic Sans MS" panose="030F0702030302020204" pitchFamily="66" charset="0"/>
            </a:endParaRPr>
          </a:p>
          <a:p>
            <a:pPr algn="ctr" eaLnBrk="1" hangingPunct="1"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Sedang untuk tabel beda-hingga mundur, nilai beda-nya didapat dari :</a:t>
            </a:r>
          </a:p>
          <a:p>
            <a:pPr algn="ctr" eaLnBrk="1" hangingPunct="1">
              <a:buFontTx/>
              <a:buNone/>
            </a:pPr>
            <a:r>
              <a:rPr lang="en-US" altLang="en-US" sz="2000" b="1">
                <a:solidFill>
                  <a:srgbClr val="E1060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</a:t>
            </a:r>
            <a:r>
              <a:rPr lang="en-US" altLang="en-US" sz="2000" b="1" baseline="3000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f(x) = </a:t>
            </a:r>
            <a:r>
              <a:rPr lang="en-US" altLang="en-US" sz="2000" b="1">
                <a:solidFill>
                  <a:srgbClr val="E1060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</a:t>
            </a:r>
            <a:r>
              <a:rPr lang="en-US" altLang="en-US" sz="2000" b="1" baseline="30000">
                <a:solidFill>
                  <a:srgbClr val="FF0000"/>
                </a:solidFill>
                <a:latin typeface="Comic Sans MS" panose="030F0702030302020204" pitchFamily="66" charset="0"/>
              </a:rPr>
              <a:t>n-1</a:t>
            </a:r>
            <a:r>
              <a:rPr lang="en-US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f(x) - </a:t>
            </a:r>
            <a:r>
              <a:rPr lang="en-US" altLang="en-US" sz="2000" b="1">
                <a:solidFill>
                  <a:srgbClr val="E1060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</a:t>
            </a:r>
            <a:r>
              <a:rPr lang="en-US" altLang="en-US" sz="2000" b="1" baseline="30000">
                <a:solidFill>
                  <a:srgbClr val="FF0000"/>
                </a:solidFill>
                <a:latin typeface="Comic Sans MS" panose="030F0702030302020204" pitchFamily="66" charset="0"/>
              </a:rPr>
              <a:t>n-1</a:t>
            </a:r>
            <a:r>
              <a:rPr lang="en-US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f(x+h)</a:t>
            </a:r>
          </a:p>
          <a:p>
            <a:pPr algn="ctr" eaLnBrk="1" hangingPunct="1">
              <a:buFontTx/>
              <a:buNone/>
            </a:pPr>
            <a:endParaRPr lang="en-US" altLang="en-US" sz="2000" b="1">
              <a:solidFill>
                <a:srgbClr val="008000"/>
              </a:solidFill>
              <a:latin typeface="Comic Sans MS" panose="030F0702030302020204" pitchFamily="66" charset="0"/>
            </a:endParaRPr>
          </a:p>
          <a:p>
            <a:pPr algn="ctr" eaLnBrk="1" hangingPunct="1"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dengan  h = </a:t>
            </a:r>
            <a:r>
              <a:rPr lang="en-US" altLang="en-US" sz="2000" b="1">
                <a:solidFill>
                  <a:srgbClr val="006600"/>
                </a:solidFill>
                <a:latin typeface="Comic Sans MS" panose="030F0702030302020204" pitchFamily="66" charset="0"/>
              </a:rPr>
              <a:t>∆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x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291B40-9966-4DF2-8739-6A44A877611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228600"/>
            <a:ext cx="8229600" cy="8382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Beda Hingga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   </a:t>
            </a:r>
            <a:r>
              <a:rPr lang="en-US" altLang="en-US" sz="2000" b="1" smtClean="0">
                <a:solidFill>
                  <a:schemeClr val="bg2"/>
                </a:solidFill>
              </a:rPr>
              <a:t>(2)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7414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76200" y="685800"/>
            <a:ext cx="3657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Tabel Beda Diagonal Maju</a:t>
            </a:r>
          </a:p>
        </p:txBody>
      </p:sp>
      <p:sp>
        <p:nvSpPr>
          <p:cNvPr id="17416" name="Rectangle 206"/>
          <p:cNvSpPr>
            <a:spLocks noChangeArrowheads="1"/>
          </p:cNvSpPr>
          <p:nvPr/>
        </p:nvSpPr>
        <p:spPr bwMode="auto">
          <a:xfrm>
            <a:off x="609600" y="1143000"/>
            <a:ext cx="8382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 s	x	f(x)	∆f(x)	∆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2</a:t>
            </a:r>
            <a:r>
              <a:rPr lang="en-US" altLang="en-US" sz="1400" b="1">
                <a:latin typeface="Comic Sans MS" panose="030F0702030302020204" pitchFamily="66" charset="0"/>
              </a:rPr>
              <a:t>f(x)	 ∆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3</a:t>
            </a:r>
            <a:r>
              <a:rPr lang="en-US" altLang="en-US" sz="1400" b="1">
                <a:latin typeface="Comic Sans MS" panose="030F0702030302020204" pitchFamily="66" charset="0"/>
              </a:rPr>
              <a:t>f(x)	 ∆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4</a:t>
            </a:r>
            <a:r>
              <a:rPr lang="en-US" altLang="en-US" sz="1400" b="1">
                <a:latin typeface="Comic Sans MS" panose="030F0702030302020204" pitchFamily="66" charset="0"/>
              </a:rPr>
              <a:t>f(x)   …</a:t>
            </a:r>
          </a:p>
          <a:p>
            <a:pPr eaLnBrk="1" hangingPunct="1">
              <a:buFontTx/>
              <a:buNone/>
            </a:pPr>
            <a:endParaRPr lang="en-US" altLang="en-US" sz="14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 0	x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0	 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0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		 ∆f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0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 1	x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1	 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1		 </a:t>
            </a:r>
            <a:r>
              <a:rPr lang="en-US" altLang="en-US" sz="1400" b="1">
                <a:latin typeface="Comic Sans MS" panose="030F0702030302020204" pitchFamily="66" charset="0"/>
              </a:rPr>
              <a:t>∆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2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0</a:t>
            </a:r>
            <a:endParaRPr lang="en-US" altLang="en-US" sz="14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		 ∆f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1		 </a:t>
            </a:r>
            <a:r>
              <a:rPr lang="en-US" altLang="en-US" sz="1400" b="1">
                <a:latin typeface="Comic Sans MS" panose="030F0702030302020204" pitchFamily="66" charset="0"/>
              </a:rPr>
              <a:t>∆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3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0</a:t>
            </a:r>
            <a:endParaRPr lang="en-US" altLang="en-US" sz="14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 2	x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2	 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2		 </a:t>
            </a:r>
            <a:r>
              <a:rPr lang="en-US" altLang="en-US" sz="1400" b="1">
                <a:latin typeface="Comic Sans MS" panose="030F0702030302020204" pitchFamily="66" charset="0"/>
              </a:rPr>
              <a:t>∆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2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1		 </a:t>
            </a:r>
            <a:r>
              <a:rPr lang="en-US" altLang="en-US" sz="1400" b="1">
                <a:latin typeface="Comic Sans MS" panose="030F0702030302020204" pitchFamily="66" charset="0"/>
              </a:rPr>
              <a:t>∆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4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0</a:t>
            </a:r>
            <a:endParaRPr lang="en-US" altLang="en-US" sz="14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		 ∆f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2		 </a:t>
            </a:r>
            <a:r>
              <a:rPr lang="en-US" altLang="en-US" sz="1400" b="1">
                <a:latin typeface="Comic Sans MS" panose="030F0702030302020204" pitchFamily="66" charset="0"/>
              </a:rPr>
              <a:t>∆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3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1</a:t>
            </a:r>
            <a:endParaRPr lang="en-US" altLang="en-US" sz="14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 .	.	.</a:t>
            </a:r>
          </a:p>
          <a:p>
            <a:pPr eaLnBrk="1" hangingPunct="1">
              <a:buFontTx/>
              <a:buNone/>
            </a:pPr>
            <a:endParaRPr lang="en-US" altLang="en-US" sz="14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 .	.	.</a:t>
            </a:r>
          </a:p>
          <a:p>
            <a:pPr eaLnBrk="1" hangingPunct="1">
              <a:buFontTx/>
              <a:buNone/>
            </a:pPr>
            <a:endParaRPr lang="en-US" altLang="en-US" sz="14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 .	.	.			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				 ∆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3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n-4</a:t>
            </a:r>
            <a:endParaRPr lang="en-US" altLang="en-US" sz="14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n-2	x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n-2	 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n-2		 </a:t>
            </a:r>
            <a:r>
              <a:rPr lang="en-US" altLang="en-US" sz="1400" b="1">
                <a:latin typeface="Comic Sans MS" panose="030F0702030302020204" pitchFamily="66" charset="0"/>
              </a:rPr>
              <a:t>∆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2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n-3		 </a:t>
            </a:r>
            <a:r>
              <a:rPr lang="en-US" altLang="en-US" sz="1400" b="1">
                <a:latin typeface="Comic Sans MS" panose="030F0702030302020204" pitchFamily="66" charset="0"/>
              </a:rPr>
              <a:t>∆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4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n-4</a:t>
            </a:r>
            <a:endParaRPr lang="en-US" altLang="en-US" sz="14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		 ∆f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n-2		 </a:t>
            </a:r>
            <a:r>
              <a:rPr lang="en-US" altLang="en-US" sz="1400" b="1">
                <a:latin typeface="Comic Sans MS" panose="030F0702030302020204" pitchFamily="66" charset="0"/>
              </a:rPr>
              <a:t>∆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3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n-3</a:t>
            </a:r>
            <a:endParaRPr lang="en-US" altLang="en-US" sz="14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n-1	x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n-1	 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n-1		 </a:t>
            </a:r>
            <a:r>
              <a:rPr lang="en-US" altLang="en-US" sz="1400" b="1">
                <a:latin typeface="Comic Sans MS" panose="030F0702030302020204" pitchFamily="66" charset="0"/>
              </a:rPr>
              <a:t>∆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2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n-2</a:t>
            </a:r>
            <a:endParaRPr lang="en-US" altLang="en-US" sz="14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		 ∆f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n-1</a:t>
            </a:r>
            <a:endParaRPr lang="en-US" altLang="en-US" sz="14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 n	x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n	 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n</a:t>
            </a:r>
            <a:endParaRPr lang="en-US" altLang="en-US" sz="1400" b="1">
              <a:latin typeface="Comic Sans MS" panose="030F0702030302020204" pitchFamily="66" charset="0"/>
            </a:endParaRPr>
          </a:p>
        </p:txBody>
      </p:sp>
      <p:sp>
        <p:nvSpPr>
          <p:cNvPr id="17417" name="Line 208"/>
          <p:cNvSpPr>
            <a:spLocks noChangeShapeType="1"/>
          </p:cNvSpPr>
          <p:nvPr/>
        </p:nvSpPr>
        <p:spPr bwMode="auto">
          <a:xfrm>
            <a:off x="609600" y="15240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D8C506-AC82-4168-9993-2EB88782C33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228600"/>
            <a:ext cx="8229600" cy="8382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Beda Hingga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   </a:t>
            </a:r>
            <a:r>
              <a:rPr lang="en-US" altLang="en-US" sz="2000" b="1" smtClean="0">
                <a:solidFill>
                  <a:schemeClr val="bg2"/>
                </a:solidFill>
              </a:rPr>
              <a:t>(3)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8438" name="Line 3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Rectangle 4"/>
          <p:cNvSpPr>
            <a:spLocks noChangeArrowheads="1"/>
          </p:cNvSpPr>
          <p:nvPr/>
        </p:nvSpPr>
        <p:spPr bwMode="auto">
          <a:xfrm>
            <a:off x="152400" y="685800"/>
            <a:ext cx="3657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Tabel Beda Horisontal Maju</a:t>
            </a:r>
          </a:p>
        </p:txBody>
      </p:sp>
      <p:sp>
        <p:nvSpPr>
          <p:cNvPr id="18440" name="Rectangle 5"/>
          <p:cNvSpPr>
            <a:spLocks noChangeArrowheads="1"/>
          </p:cNvSpPr>
          <p:nvPr/>
        </p:nvSpPr>
        <p:spPr bwMode="auto">
          <a:xfrm>
            <a:off x="609600" y="1143000"/>
            <a:ext cx="8382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 s	x	f(x)	∆f(x)	∆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2</a:t>
            </a:r>
            <a:r>
              <a:rPr lang="en-US" altLang="en-US" sz="1400" b="1">
                <a:latin typeface="Comic Sans MS" panose="030F0702030302020204" pitchFamily="66" charset="0"/>
              </a:rPr>
              <a:t>f(x)	 ∆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3</a:t>
            </a:r>
            <a:r>
              <a:rPr lang="en-US" altLang="en-US" sz="1400" b="1">
                <a:latin typeface="Comic Sans MS" panose="030F0702030302020204" pitchFamily="66" charset="0"/>
              </a:rPr>
              <a:t>f(x)	 ∆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4</a:t>
            </a:r>
            <a:r>
              <a:rPr lang="en-US" altLang="en-US" sz="1400" b="1">
                <a:latin typeface="Comic Sans MS" panose="030F0702030302020204" pitchFamily="66" charset="0"/>
              </a:rPr>
              <a:t>f(x)    …</a:t>
            </a:r>
          </a:p>
          <a:p>
            <a:pPr eaLnBrk="1" hangingPunct="1">
              <a:buFontTx/>
              <a:buNone/>
            </a:pPr>
            <a:endParaRPr lang="en-US" altLang="en-US" sz="14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 0	x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0	 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0	 </a:t>
            </a:r>
            <a:r>
              <a:rPr lang="en-US" altLang="en-US" sz="1400" b="1">
                <a:latin typeface="Comic Sans MS" panose="030F0702030302020204" pitchFamily="66" charset="0"/>
              </a:rPr>
              <a:t>∆f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0	 </a:t>
            </a:r>
            <a:r>
              <a:rPr lang="en-US" altLang="en-US" sz="1400" b="1">
                <a:latin typeface="Comic Sans MS" panose="030F0702030302020204" pitchFamily="66" charset="0"/>
              </a:rPr>
              <a:t>∆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2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0	 </a:t>
            </a:r>
            <a:r>
              <a:rPr lang="en-US" altLang="en-US" sz="1400" b="1">
                <a:latin typeface="Comic Sans MS" panose="030F0702030302020204" pitchFamily="66" charset="0"/>
              </a:rPr>
              <a:t>∆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3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0	 </a:t>
            </a:r>
            <a:r>
              <a:rPr lang="en-US" altLang="en-US" sz="1400" b="1">
                <a:latin typeface="Comic Sans MS" panose="030F0702030302020204" pitchFamily="66" charset="0"/>
              </a:rPr>
              <a:t>∆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4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0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		</a:t>
            </a:r>
            <a:endParaRPr lang="en-US" altLang="en-US" sz="1400" b="1" baseline="-25000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 1	x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1	 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1	 </a:t>
            </a:r>
            <a:r>
              <a:rPr lang="en-US" altLang="en-US" sz="1400" b="1">
                <a:latin typeface="Comic Sans MS" panose="030F0702030302020204" pitchFamily="66" charset="0"/>
              </a:rPr>
              <a:t>∆f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1 	 </a:t>
            </a:r>
            <a:r>
              <a:rPr lang="en-US" altLang="en-US" sz="1400" b="1">
                <a:latin typeface="Comic Sans MS" panose="030F0702030302020204" pitchFamily="66" charset="0"/>
              </a:rPr>
              <a:t>∆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2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1	 </a:t>
            </a:r>
            <a:r>
              <a:rPr lang="en-US" altLang="en-US" sz="1400" b="1">
                <a:latin typeface="Comic Sans MS" panose="030F0702030302020204" pitchFamily="66" charset="0"/>
              </a:rPr>
              <a:t>∆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3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1	 </a:t>
            </a:r>
            <a:r>
              <a:rPr lang="en-US" altLang="en-US" sz="1400" b="1">
                <a:latin typeface="Comic Sans MS" panose="030F0702030302020204" pitchFamily="66" charset="0"/>
              </a:rPr>
              <a:t>∆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4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1</a:t>
            </a:r>
            <a:endParaRPr lang="en-US" altLang="en-US" sz="14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		 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		</a:t>
            </a:r>
            <a:endParaRPr lang="en-US" altLang="en-US" sz="14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 2	x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2	 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2	 </a:t>
            </a:r>
            <a:r>
              <a:rPr lang="en-US" altLang="en-US" sz="1400" b="1">
                <a:latin typeface="Comic Sans MS" panose="030F0702030302020204" pitchFamily="66" charset="0"/>
              </a:rPr>
              <a:t>∆f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2 	 </a:t>
            </a:r>
            <a:r>
              <a:rPr lang="en-US" altLang="en-US" sz="1400" b="1">
                <a:latin typeface="Comic Sans MS" panose="030F0702030302020204" pitchFamily="66" charset="0"/>
              </a:rPr>
              <a:t>∆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2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2 	 </a:t>
            </a:r>
            <a:r>
              <a:rPr lang="en-US" altLang="en-US" sz="1400" b="1">
                <a:latin typeface="Comic Sans MS" panose="030F0702030302020204" pitchFamily="66" charset="0"/>
              </a:rPr>
              <a:t>∆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3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2 	 </a:t>
            </a:r>
            <a:r>
              <a:rPr lang="en-US" altLang="en-US" sz="1400" b="1">
                <a:latin typeface="Comic Sans MS" panose="030F0702030302020204" pitchFamily="66" charset="0"/>
              </a:rPr>
              <a:t>∆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4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2</a:t>
            </a:r>
            <a:endParaRPr lang="en-US" altLang="en-US" sz="14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		 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		</a:t>
            </a:r>
            <a:endParaRPr lang="en-US" altLang="en-US" sz="14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 .	.	.</a:t>
            </a:r>
          </a:p>
          <a:p>
            <a:pPr eaLnBrk="1" hangingPunct="1">
              <a:buFontTx/>
              <a:buNone/>
            </a:pPr>
            <a:endParaRPr lang="en-US" altLang="en-US" sz="14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 .	.	.</a:t>
            </a:r>
          </a:p>
          <a:p>
            <a:pPr eaLnBrk="1" hangingPunct="1">
              <a:buFontTx/>
              <a:buNone/>
            </a:pPr>
            <a:endParaRPr lang="en-US" altLang="en-US" sz="14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n-3	x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n-3</a:t>
            </a:r>
            <a:r>
              <a:rPr lang="en-US" altLang="en-US" sz="1400" b="1">
                <a:latin typeface="Comic Sans MS" panose="030F0702030302020204" pitchFamily="66" charset="0"/>
              </a:rPr>
              <a:t> 	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n-3</a:t>
            </a:r>
            <a:r>
              <a:rPr lang="en-US" altLang="en-US" sz="1400" b="1">
                <a:latin typeface="Comic Sans MS" panose="030F0702030302020204" pitchFamily="66" charset="0"/>
              </a:rPr>
              <a:t> 	∆f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n-3 </a:t>
            </a:r>
            <a:r>
              <a:rPr lang="en-US" altLang="en-US" sz="1400" b="1">
                <a:latin typeface="Comic Sans MS" panose="030F0702030302020204" pitchFamily="66" charset="0"/>
              </a:rPr>
              <a:t>	∆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2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n-3</a:t>
            </a:r>
            <a:r>
              <a:rPr lang="en-US" altLang="en-US" sz="1400" b="1">
                <a:latin typeface="Comic Sans MS" panose="030F0702030302020204" pitchFamily="66" charset="0"/>
              </a:rPr>
              <a:t> 	∆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3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n-3</a:t>
            </a:r>
            <a:endParaRPr lang="en-US" altLang="en-US" sz="14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				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n-2	x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n-2	 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n-2	 </a:t>
            </a:r>
            <a:r>
              <a:rPr lang="en-US" altLang="en-US" sz="1400" b="1">
                <a:latin typeface="Comic Sans MS" panose="030F0702030302020204" pitchFamily="66" charset="0"/>
              </a:rPr>
              <a:t>∆f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n-2 	 </a:t>
            </a:r>
            <a:r>
              <a:rPr lang="en-US" altLang="en-US" sz="1400" b="1">
                <a:latin typeface="Comic Sans MS" panose="030F0702030302020204" pitchFamily="66" charset="0"/>
              </a:rPr>
              <a:t>∆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2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n-2		</a:t>
            </a:r>
            <a:endParaRPr lang="en-US" altLang="en-US" sz="14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		 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		</a:t>
            </a:r>
            <a:endParaRPr lang="en-US" altLang="en-US" sz="14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n-1	x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n-1	 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n-1	 </a:t>
            </a:r>
            <a:r>
              <a:rPr lang="en-US" altLang="en-US" sz="1400" b="1">
                <a:latin typeface="Comic Sans MS" panose="030F0702030302020204" pitchFamily="66" charset="0"/>
              </a:rPr>
              <a:t>∆f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n-1 	</a:t>
            </a:r>
            <a:endParaRPr lang="en-US" altLang="en-US" sz="14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		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 n	x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n	 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n</a:t>
            </a:r>
          </a:p>
        </p:txBody>
      </p:sp>
      <p:sp>
        <p:nvSpPr>
          <p:cNvPr id="18441" name="Line 6"/>
          <p:cNvSpPr>
            <a:spLocks noChangeShapeType="1"/>
          </p:cNvSpPr>
          <p:nvPr/>
        </p:nvSpPr>
        <p:spPr bwMode="auto">
          <a:xfrm>
            <a:off x="609600" y="15240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E83BFF-409F-48A7-B1EC-1D702E3BD61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228600"/>
            <a:ext cx="8229600" cy="8382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Beda Hingga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   </a:t>
            </a:r>
            <a:r>
              <a:rPr lang="en-US" altLang="en-US" sz="2000" b="1" smtClean="0">
                <a:solidFill>
                  <a:schemeClr val="bg2"/>
                </a:solidFill>
              </a:rPr>
              <a:t>(4)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9462" name="Line 3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Rectangle 4"/>
          <p:cNvSpPr>
            <a:spLocks noChangeArrowheads="1"/>
          </p:cNvSpPr>
          <p:nvPr/>
        </p:nvSpPr>
        <p:spPr bwMode="auto">
          <a:xfrm>
            <a:off x="76200" y="685800"/>
            <a:ext cx="3886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Tabel Beda Diagonal Mundur</a:t>
            </a:r>
          </a:p>
        </p:txBody>
      </p:sp>
      <p:sp>
        <p:nvSpPr>
          <p:cNvPr id="19464" name="Rectangle 5"/>
          <p:cNvSpPr>
            <a:spLocks noChangeArrowheads="1"/>
          </p:cNvSpPr>
          <p:nvPr/>
        </p:nvSpPr>
        <p:spPr bwMode="auto">
          <a:xfrm>
            <a:off x="609600" y="1143000"/>
            <a:ext cx="8305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1828800" algn="l"/>
                <a:tab pos="2743200" algn="l"/>
                <a:tab pos="4114800" algn="l"/>
                <a:tab pos="5486400" algn="l"/>
                <a:tab pos="6858000" algn="l"/>
                <a:tab pos="8229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 s	x	f(x)	</a:t>
            </a:r>
            <a:r>
              <a:rPr lang="en-US" altLang="en-US" sz="1400" b="1">
                <a:latin typeface="Comic Sans MS" panose="030F0702030302020204" pitchFamily="66" charset="0"/>
                <a:sym typeface="Wingdings 3" panose="05040102010807070707" pitchFamily="18" charset="2"/>
              </a:rPr>
              <a:t></a:t>
            </a:r>
            <a:r>
              <a:rPr lang="en-US" altLang="en-US" sz="1400">
                <a:latin typeface="Comic Sans MS" panose="030F0702030302020204" pitchFamily="66" charset="0"/>
              </a:rPr>
              <a:t> </a:t>
            </a:r>
            <a:r>
              <a:rPr lang="en-US" altLang="en-US" sz="1400" b="1">
                <a:latin typeface="Comic Sans MS" panose="030F0702030302020204" pitchFamily="66" charset="0"/>
              </a:rPr>
              <a:t>f(x)	 </a:t>
            </a:r>
            <a:r>
              <a:rPr lang="en-US" altLang="en-US" sz="1400" b="1">
                <a:latin typeface="Comic Sans MS" panose="030F0702030302020204" pitchFamily="66" charset="0"/>
                <a:sym typeface="Wingdings 3" panose="05040102010807070707" pitchFamily="18" charset="2"/>
              </a:rPr>
              <a:t>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2</a:t>
            </a:r>
            <a:r>
              <a:rPr lang="en-US" altLang="en-US" sz="1400" b="1">
                <a:latin typeface="Comic Sans MS" panose="030F0702030302020204" pitchFamily="66" charset="0"/>
              </a:rPr>
              <a:t>f(x)	 </a:t>
            </a:r>
            <a:r>
              <a:rPr lang="en-US" altLang="en-US" sz="1400" b="1">
                <a:latin typeface="Comic Sans MS" panose="030F0702030302020204" pitchFamily="66" charset="0"/>
                <a:sym typeface="Wingdings 3" panose="05040102010807070707" pitchFamily="18" charset="2"/>
              </a:rPr>
              <a:t>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3</a:t>
            </a:r>
            <a:r>
              <a:rPr lang="en-US" altLang="en-US" sz="1400" b="1">
                <a:latin typeface="Comic Sans MS" panose="030F0702030302020204" pitchFamily="66" charset="0"/>
              </a:rPr>
              <a:t>f(x)	 </a:t>
            </a:r>
            <a:r>
              <a:rPr lang="en-US" altLang="en-US" sz="1400" b="1">
                <a:latin typeface="Comic Sans MS" panose="030F0702030302020204" pitchFamily="66" charset="0"/>
                <a:sym typeface="Wingdings 3" panose="05040102010807070707" pitchFamily="18" charset="2"/>
              </a:rPr>
              <a:t>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4</a:t>
            </a:r>
            <a:r>
              <a:rPr lang="en-US" altLang="en-US" sz="1400" b="1">
                <a:latin typeface="Comic Sans MS" panose="030F0702030302020204" pitchFamily="66" charset="0"/>
              </a:rPr>
              <a:t>f(x)    …</a:t>
            </a:r>
          </a:p>
          <a:p>
            <a:pPr eaLnBrk="1" hangingPunct="1">
              <a:buFontTx/>
              <a:buNone/>
            </a:pPr>
            <a:endParaRPr lang="en-US" altLang="en-US" sz="14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 0	x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0	 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0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		 </a:t>
            </a:r>
            <a:r>
              <a:rPr lang="en-US" altLang="en-US" sz="1400" b="1">
                <a:latin typeface="Comic Sans MS" panose="030F0702030302020204" pitchFamily="66" charset="0"/>
                <a:sym typeface="Wingdings 3" panose="05040102010807070707" pitchFamily="18" charset="2"/>
              </a:rPr>
              <a:t>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0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 1	x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1	 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1		 </a:t>
            </a:r>
            <a:r>
              <a:rPr lang="en-US" altLang="en-US" sz="1400" b="1">
                <a:latin typeface="Comic Sans MS" panose="030F0702030302020204" pitchFamily="66" charset="0"/>
                <a:sym typeface="Wingdings 3" panose="05040102010807070707" pitchFamily="18" charset="2"/>
              </a:rPr>
              <a:t>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2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0</a:t>
            </a:r>
            <a:endParaRPr lang="en-US" altLang="en-US" sz="14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		 </a:t>
            </a:r>
            <a:r>
              <a:rPr lang="en-US" altLang="en-US" sz="1400" b="1">
                <a:latin typeface="Comic Sans MS" panose="030F0702030302020204" pitchFamily="66" charset="0"/>
                <a:sym typeface="Wingdings 3" panose="05040102010807070707" pitchFamily="18" charset="2"/>
              </a:rPr>
              <a:t>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1		 </a:t>
            </a:r>
            <a:r>
              <a:rPr lang="en-US" altLang="en-US" sz="1400" b="1">
                <a:latin typeface="Comic Sans MS" panose="030F0702030302020204" pitchFamily="66" charset="0"/>
                <a:sym typeface="Wingdings 3" panose="05040102010807070707" pitchFamily="18" charset="2"/>
              </a:rPr>
              <a:t>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3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0</a:t>
            </a:r>
            <a:endParaRPr lang="en-US" altLang="en-US" sz="14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 2	x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2	 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2		 </a:t>
            </a:r>
            <a:r>
              <a:rPr lang="en-US" altLang="en-US" sz="1400" b="1">
                <a:latin typeface="Comic Sans MS" panose="030F0702030302020204" pitchFamily="66" charset="0"/>
                <a:sym typeface="Wingdings 3" panose="05040102010807070707" pitchFamily="18" charset="2"/>
              </a:rPr>
              <a:t>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2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1		 </a:t>
            </a:r>
            <a:r>
              <a:rPr lang="en-US" altLang="en-US" sz="1400" b="1">
                <a:latin typeface="Comic Sans MS" panose="030F0702030302020204" pitchFamily="66" charset="0"/>
                <a:sym typeface="Wingdings 3" panose="05040102010807070707" pitchFamily="18" charset="2"/>
              </a:rPr>
              <a:t>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4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0</a:t>
            </a:r>
            <a:endParaRPr lang="en-US" altLang="en-US" sz="14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		 </a:t>
            </a:r>
            <a:r>
              <a:rPr lang="en-US" altLang="en-US" sz="1400" b="1">
                <a:latin typeface="Comic Sans MS" panose="030F0702030302020204" pitchFamily="66" charset="0"/>
                <a:sym typeface="Wingdings 3" panose="05040102010807070707" pitchFamily="18" charset="2"/>
              </a:rPr>
              <a:t>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2		 </a:t>
            </a:r>
            <a:r>
              <a:rPr lang="en-US" altLang="en-US" sz="1400" b="1">
                <a:latin typeface="Comic Sans MS" panose="030F0702030302020204" pitchFamily="66" charset="0"/>
                <a:sym typeface="Wingdings 3" panose="05040102010807070707" pitchFamily="18" charset="2"/>
              </a:rPr>
              <a:t>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3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1</a:t>
            </a:r>
            <a:endParaRPr lang="en-US" altLang="en-US" sz="14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 .	.	.</a:t>
            </a:r>
          </a:p>
          <a:p>
            <a:pPr eaLnBrk="1" hangingPunct="1">
              <a:buFontTx/>
              <a:buNone/>
            </a:pPr>
            <a:endParaRPr lang="en-US" altLang="en-US" sz="14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 .	.	.</a:t>
            </a:r>
          </a:p>
          <a:p>
            <a:pPr eaLnBrk="1" hangingPunct="1">
              <a:buFontTx/>
              <a:buNone/>
            </a:pPr>
            <a:endParaRPr lang="en-US" altLang="en-US" sz="14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 .	.	.			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				 </a:t>
            </a:r>
            <a:r>
              <a:rPr lang="en-US" altLang="en-US" sz="1400" b="1">
                <a:latin typeface="Comic Sans MS" panose="030F0702030302020204" pitchFamily="66" charset="0"/>
                <a:sym typeface="Wingdings 3" panose="05040102010807070707" pitchFamily="18" charset="2"/>
              </a:rPr>
              <a:t>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3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n-4</a:t>
            </a:r>
            <a:endParaRPr lang="en-US" altLang="en-US" sz="14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n-2	x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n-2	 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n-2		 </a:t>
            </a:r>
            <a:r>
              <a:rPr lang="en-US" altLang="en-US" sz="1400" b="1">
                <a:latin typeface="Comic Sans MS" panose="030F0702030302020204" pitchFamily="66" charset="0"/>
                <a:sym typeface="Wingdings 3" panose="05040102010807070707" pitchFamily="18" charset="2"/>
              </a:rPr>
              <a:t>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2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n-3		 </a:t>
            </a:r>
            <a:r>
              <a:rPr lang="en-US" altLang="en-US" sz="1400" b="1">
                <a:latin typeface="Comic Sans MS" panose="030F0702030302020204" pitchFamily="66" charset="0"/>
                <a:sym typeface="Wingdings 3" panose="05040102010807070707" pitchFamily="18" charset="2"/>
              </a:rPr>
              <a:t>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4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n-4</a:t>
            </a:r>
            <a:endParaRPr lang="en-US" altLang="en-US" sz="14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		 </a:t>
            </a:r>
            <a:r>
              <a:rPr lang="en-US" altLang="en-US" sz="1400" b="1">
                <a:latin typeface="Comic Sans MS" panose="030F0702030302020204" pitchFamily="66" charset="0"/>
                <a:sym typeface="Wingdings 3" panose="05040102010807070707" pitchFamily="18" charset="2"/>
              </a:rPr>
              <a:t>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n-2		 </a:t>
            </a:r>
            <a:r>
              <a:rPr lang="en-US" altLang="en-US" sz="1400" b="1">
                <a:latin typeface="Comic Sans MS" panose="030F0702030302020204" pitchFamily="66" charset="0"/>
                <a:sym typeface="Wingdings 3" panose="05040102010807070707" pitchFamily="18" charset="2"/>
              </a:rPr>
              <a:t>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3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n-3</a:t>
            </a:r>
            <a:endParaRPr lang="en-US" altLang="en-US" sz="14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n-1	x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n-1	 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n-1		 </a:t>
            </a:r>
            <a:r>
              <a:rPr lang="en-US" altLang="en-US" sz="1400" b="1">
                <a:latin typeface="Comic Sans MS" panose="030F0702030302020204" pitchFamily="66" charset="0"/>
                <a:sym typeface="Wingdings 3" panose="05040102010807070707" pitchFamily="18" charset="2"/>
              </a:rPr>
              <a:t>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2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n-2</a:t>
            </a:r>
            <a:endParaRPr lang="en-US" altLang="en-US" sz="14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		 </a:t>
            </a:r>
            <a:r>
              <a:rPr lang="en-US" altLang="en-US" sz="1400" b="1">
                <a:latin typeface="Comic Sans MS" panose="030F0702030302020204" pitchFamily="66" charset="0"/>
                <a:sym typeface="Wingdings 3" panose="05040102010807070707" pitchFamily="18" charset="2"/>
              </a:rPr>
              <a:t>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n-1</a:t>
            </a:r>
            <a:endParaRPr lang="en-US" altLang="en-US" sz="14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 n	x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n	 </a:t>
            </a:r>
            <a:r>
              <a:rPr lang="en-US" altLang="en-US" sz="1400" b="1"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latin typeface="Comic Sans MS" panose="030F0702030302020204" pitchFamily="66" charset="0"/>
              </a:rPr>
              <a:t>n</a:t>
            </a:r>
          </a:p>
        </p:txBody>
      </p:sp>
      <p:sp>
        <p:nvSpPr>
          <p:cNvPr id="19465" name="Line 6"/>
          <p:cNvSpPr>
            <a:spLocks noChangeShapeType="1"/>
          </p:cNvSpPr>
          <p:nvPr/>
        </p:nvSpPr>
        <p:spPr bwMode="auto">
          <a:xfrm>
            <a:off x="609600" y="15240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10FFA6-DE08-4D5C-9B43-8F6C13EE472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228600"/>
            <a:ext cx="8915400" cy="8382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Interpolasi Newton-Gregory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    </a:t>
            </a:r>
            <a:r>
              <a:rPr lang="en-US" altLang="en-US" sz="2000" b="1" smtClean="0">
                <a:solidFill>
                  <a:schemeClr val="bg2"/>
                </a:solidFill>
              </a:rPr>
              <a:t>(1)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838200"/>
            <a:ext cx="9067800" cy="2438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Newton-Gregory Forward (NGF)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1600" b="1" smtClean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		  s(s-1)	          s(s-1)(s-2)	        s(s-1)(s-2)…(s-n+1)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f(x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s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 = f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+ s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∆f</a:t>
            </a:r>
            <a:r>
              <a:rPr lang="en-US" alt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+	 ∆</a:t>
            </a:r>
            <a:r>
              <a:rPr lang="en-US" alt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f</a:t>
            </a:r>
            <a:r>
              <a:rPr lang="en-US" alt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+ 		    ∆</a:t>
            </a:r>
            <a:r>
              <a:rPr lang="en-US" alt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f</a:t>
            </a:r>
            <a:r>
              <a:rPr lang="en-US" alt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+ … + 		           </a:t>
            </a:r>
            <a:r>
              <a:rPr lang="en-US" altLang="en-US" sz="18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∆</a:t>
            </a:r>
            <a:r>
              <a:rPr lang="en-US" altLang="en-US" sz="18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8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f</a:t>
            </a:r>
            <a:r>
              <a:rPr lang="en-US" altLang="en-US" sz="1800" b="1" baseline="-25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0</a:t>
            </a:r>
            <a:endParaRPr lang="en-US" altLang="en-US" sz="1600" b="1" smtClean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		    2!		     3!		                  n!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    x</a:t>
            </a:r>
            <a:r>
              <a:rPr lang="en-US" alt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s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0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s =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        h</a:t>
            </a:r>
          </a:p>
        </p:txBody>
      </p:sp>
      <p:sp>
        <p:nvSpPr>
          <p:cNvPr id="20487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Line 6"/>
          <p:cNvSpPr>
            <a:spLocks noChangeShapeType="1"/>
          </p:cNvSpPr>
          <p:nvPr/>
        </p:nvSpPr>
        <p:spPr bwMode="auto">
          <a:xfrm>
            <a:off x="2133600" y="1905000"/>
            <a:ext cx="685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Line 7"/>
          <p:cNvSpPr>
            <a:spLocks noChangeShapeType="1"/>
          </p:cNvSpPr>
          <p:nvPr/>
        </p:nvSpPr>
        <p:spPr bwMode="auto">
          <a:xfrm>
            <a:off x="3810000" y="1905000"/>
            <a:ext cx="1066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Line 8"/>
          <p:cNvSpPr>
            <a:spLocks noChangeShapeType="1"/>
          </p:cNvSpPr>
          <p:nvPr/>
        </p:nvSpPr>
        <p:spPr bwMode="auto">
          <a:xfrm>
            <a:off x="6324600" y="1905000"/>
            <a:ext cx="1981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Line 9"/>
          <p:cNvSpPr>
            <a:spLocks noChangeShapeType="1"/>
          </p:cNvSpPr>
          <p:nvPr/>
        </p:nvSpPr>
        <p:spPr bwMode="auto">
          <a:xfrm>
            <a:off x="609600" y="2667000"/>
            <a:ext cx="685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Rectangle 10"/>
          <p:cNvSpPr>
            <a:spLocks noChangeArrowheads="1"/>
          </p:cNvSpPr>
          <p:nvPr/>
        </p:nvSpPr>
        <p:spPr bwMode="auto">
          <a:xfrm>
            <a:off x="76200" y="3505200"/>
            <a:ext cx="9067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006600"/>
                </a:solidFill>
                <a:latin typeface="Comic Sans MS" panose="030F0702030302020204" pitchFamily="66" charset="0"/>
              </a:rPr>
              <a:t>Newton-Gregory Backward (NGB)</a:t>
            </a:r>
          </a:p>
          <a:p>
            <a:pPr eaLnBrk="1" hangingPunct="1">
              <a:buFontTx/>
              <a:buNone/>
            </a:pPr>
            <a:endParaRPr lang="en-US" altLang="en-US" sz="2000" b="1">
              <a:solidFill>
                <a:srgbClr val="006600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		   s(s+1)	           s(s+1)(s+2)	         s(s+1)(s+2)…(s+n-1)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f(x</a:t>
            </a:r>
            <a:r>
              <a:rPr lang="en-US" altLang="en-US" sz="1600" b="1" baseline="-25000">
                <a:solidFill>
                  <a:srgbClr val="006600"/>
                </a:solidFill>
                <a:latin typeface="Comic Sans MS" panose="030F0702030302020204" pitchFamily="66" charset="0"/>
              </a:rPr>
              <a:t>s</a:t>
            </a: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) = f</a:t>
            </a:r>
            <a:r>
              <a:rPr lang="en-US" altLang="en-US" sz="1600" b="1" baseline="-25000">
                <a:solidFill>
                  <a:srgbClr val="006600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 + s∆f</a:t>
            </a:r>
            <a:r>
              <a:rPr lang="en-US" altLang="en-US" sz="1600" b="1" baseline="-25000">
                <a:solidFill>
                  <a:srgbClr val="006600"/>
                </a:solidFill>
                <a:latin typeface="Comic Sans MS" panose="030F0702030302020204" pitchFamily="66" charset="0"/>
              </a:rPr>
              <a:t>-1</a:t>
            </a: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 +	 ∆</a:t>
            </a:r>
            <a:r>
              <a:rPr lang="en-US" altLang="en-US" sz="1600" b="1" baseline="30000">
                <a:solidFill>
                  <a:srgbClr val="0066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f</a:t>
            </a:r>
            <a:r>
              <a:rPr lang="en-US" altLang="en-US" sz="1600" b="1" baseline="-25000">
                <a:solidFill>
                  <a:srgbClr val="006600"/>
                </a:solidFill>
                <a:latin typeface="Comic Sans MS" panose="030F0702030302020204" pitchFamily="66" charset="0"/>
              </a:rPr>
              <a:t>-2</a:t>
            </a: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 + 		    ∆</a:t>
            </a:r>
            <a:r>
              <a:rPr lang="en-US" altLang="en-US" sz="1600" b="1" baseline="30000">
                <a:solidFill>
                  <a:srgbClr val="006600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f</a:t>
            </a:r>
            <a:r>
              <a:rPr lang="en-US" altLang="en-US" sz="1600" b="1" baseline="-25000">
                <a:solidFill>
                  <a:srgbClr val="006600"/>
                </a:solidFill>
                <a:latin typeface="Comic Sans MS" panose="030F0702030302020204" pitchFamily="66" charset="0"/>
              </a:rPr>
              <a:t>-3</a:t>
            </a: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 + … + 		           </a:t>
            </a:r>
            <a:r>
              <a:rPr lang="en-US" altLang="en-US" sz="1800" b="1">
                <a:solidFill>
                  <a:srgbClr val="006600"/>
                </a:solidFill>
                <a:latin typeface="Comic Sans MS" panose="030F0702030302020204" pitchFamily="66" charset="0"/>
              </a:rPr>
              <a:t>∆</a:t>
            </a:r>
            <a:r>
              <a:rPr lang="en-US" altLang="en-US" sz="1800" b="1" baseline="30000">
                <a:solidFill>
                  <a:srgbClr val="0066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800" b="1">
                <a:solidFill>
                  <a:srgbClr val="006600"/>
                </a:solidFill>
                <a:latin typeface="Comic Sans MS" panose="030F0702030302020204" pitchFamily="66" charset="0"/>
              </a:rPr>
              <a:t>f</a:t>
            </a:r>
            <a:r>
              <a:rPr lang="en-US" altLang="en-US" sz="1800" b="1" baseline="-25000">
                <a:solidFill>
                  <a:srgbClr val="006600"/>
                </a:solidFill>
                <a:latin typeface="Comic Sans MS" panose="030F0702030302020204" pitchFamily="66" charset="0"/>
              </a:rPr>
              <a:t>-n</a:t>
            </a:r>
            <a:endParaRPr lang="en-US" altLang="en-US" sz="1600" b="1">
              <a:solidFill>
                <a:srgbClr val="006600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		     2!		      3!		                   n!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     x</a:t>
            </a:r>
            <a:r>
              <a:rPr lang="en-US" altLang="en-US" sz="1600" b="1" baseline="-25000">
                <a:solidFill>
                  <a:srgbClr val="006600"/>
                </a:solidFill>
                <a:latin typeface="Comic Sans MS" panose="030F0702030302020204" pitchFamily="66" charset="0"/>
              </a:rPr>
              <a:t>s</a:t>
            </a: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>
                <a:solidFill>
                  <a:srgbClr val="006600"/>
                </a:solidFill>
                <a:latin typeface="Comic Sans MS" panose="030F0702030302020204" pitchFamily="66" charset="0"/>
              </a:rPr>
              <a:t>0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s = 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         h</a:t>
            </a:r>
          </a:p>
        </p:txBody>
      </p:sp>
      <p:sp>
        <p:nvSpPr>
          <p:cNvPr id="20493" name="Line 11"/>
          <p:cNvSpPr>
            <a:spLocks noChangeShapeType="1"/>
          </p:cNvSpPr>
          <p:nvPr/>
        </p:nvSpPr>
        <p:spPr bwMode="auto">
          <a:xfrm>
            <a:off x="6400800" y="4724400"/>
            <a:ext cx="19812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Line 12"/>
          <p:cNvSpPr>
            <a:spLocks noChangeShapeType="1"/>
          </p:cNvSpPr>
          <p:nvPr/>
        </p:nvSpPr>
        <p:spPr bwMode="auto">
          <a:xfrm>
            <a:off x="3886200" y="4724400"/>
            <a:ext cx="10668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Line 13"/>
          <p:cNvSpPr>
            <a:spLocks noChangeShapeType="1"/>
          </p:cNvSpPr>
          <p:nvPr/>
        </p:nvSpPr>
        <p:spPr bwMode="auto">
          <a:xfrm>
            <a:off x="2209800" y="4724400"/>
            <a:ext cx="6858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14"/>
          <p:cNvSpPr>
            <a:spLocks noChangeShapeType="1"/>
          </p:cNvSpPr>
          <p:nvPr/>
        </p:nvSpPr>
        <p:spPr bwMode="auto">
          <a:xfrm>
            <a:off x="609600" y="5638800"/>
            <a:ext cx="6858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B55F71-FFD9-4FD8-BF48-5E55C07E586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228600"/>
            <a:ext cx="8915400" cy="8382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Interpolasi Newton-Gregory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    </a:t>
            </a:r>
            <a:r>
              <a:rPr lang="en-US" altLang="en-US" sz="2000" b="1" smtClean="0">
                <a:solidFill>
                  <a:schemeClr val="bg2"/>
                </a:solidFill>
              </a:rPr>
              <a:t>(2)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066800"/>
            <a:ext cx="8839200" cy="4876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mic Sans MS" panose="030F0702030302020204" pitchFamily="66" charset="0"/>
              </a:rPr>
              <a:t>Newton-Gregory : </a:t>
            </a:r>
            <a:r>
              <a:rPr lang="en-US" altLang="en-US" sz="2000" b="1" i="1" smtClean="0">
                <a:latin typeface="Comic Sans MS" panose="030F0702030302020204" pitchFamily="66" charset="0"/>
              </a:rPr>
              <a:t>facts and figures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altLang="en-US" sz="2000" b="1" smtClean="0">
              <a:latin typeface="Comic Sans MS" panose="030F0702030302020204" pitchFamily="66" charset="0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 b="1" smtClean="0">
                <a:solidFill>
                  <a:srgbClr val="660066"/>
                </a:solidFill>
                <a:latin typeface="Comic Sans MS" panose="030F0702030302020204" pitchFamily="66" charset="0"/>
              </a:rPr>
              <a:t>Metode Newton-Gregory hanya dapat menyelesaikan masalah</a:t>
            </a:r>
            <a:r>
              <a:rPr lang="en-US" altLang="en-US" sz="2000" b="1" baseline="30000" smtClean="0">
                <a:solidFill>
                  <a:srgbClr val="660066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000" b="1" smtClean="0">
                <a:solidFill>
                  <a:srgbClr val="660066"/>
                </a:solidFill>
                <a:latin typeface="Comic Sans MS" panose="030F0702030302020204" pitchFamily="66" charset="0"/>
              </a:rPr>
              <a:t> yang bersifat </a:t>
            </a:r>
            <a:r>
              <a:rPr lang="en-US" altLang="en-US" sz="2000" b="1" i="1" smtClean="0">
                <a:solidFill>
                  <a:srgbClr val="660066"/>
                </a:solidFill>
                <a:latin typeface="Comic Sans MS" panose="030F0702030302020204" pitchFamily="66" charset="0"/>
              </a:rPr>
              <a:t>equispaced</a:t>
            </a:r>
            <a:r>
              <a:rPr lang="en-US" altLang="en-US" sz="2000" b="1" smtClean="0">
                <a:solidFill>
                  <a:srgbClr val="660066"/>
                </a:solidFill>
                <a:latin typeface="Comic Sans MS" panose="030F0702030302020204" pitchFamily="66" charset="0"/>
              </a:rPr>
              <a:t>;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endParaRPr lang="en-US" altLang="en-US" sz="2000" b="1" smtClean="0">
              <a:solidFill>
                <a:srgbClr val="660066"/>
              </a:solidFill>
              <a:latin typeface="Comic Sans MS" panose="030F0702030302020204" pitchFamily="66" charset="0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 b="1" smtClean="0">
                <a:solidFill>
                  <a:srgbClr val="660066"/>
                </a:solidFill>
                <a:latin typeface="Comic Sans MS" panose="030F0702030302020204" pitchFamily="66" charset="0"/>
              </a:rPr>
              <a:t>Optimal jika digunakan untuk mencari nilai fungsi f(x</a:t>
            </a:r>
            <a:r>
              <a:rPr lang="en-US" altLang="en-US" sz="2000" b="1" baseline="-25000" smtClean="0">
                <a:solidFill>
                  <a:srgbClr val="660066"/>
                </a:solidFill>
                <a:latin typeface="Comic Sans MS" panose="030F0702030302020204" pitchFamily="66" charset="0"/>
              </a:rPr>
              <a:t>s</a:t>
            </a:r>
            <a:r>
              <a:rPr lang="en-US" altLang="en-US" sz="2000" b="1" smtClean="0">
                <a:solidFill>
                  <a:srgbClr val="660066"/>
                </a:solidFill>
                <a:latin typeface="Comic Sans MS" panose="030F0702030302020204" pitchFamily="66" charset="0"/>
              </a:rPr>
              <a:t>) untuk x</a:t>
            </a:r>
            <a:r>
              <a:rPr lang="en-US" altLang="en-US" sz="2000" b="1" baseline="-25000" smtClean="0">
                <a:solidFill>
                  <a:srgbClr val="660066"/>
                </a:solidFill>
                <a:latin typeface="Comic Sans MS" panose="030F0702030302020204" pitchFamily="66" charset="0"/>
              </a:rPr>
              <a:t>s</a:t>
            </a:r>
            <a:r>
              <a:rPr lang="en-US" altLang="en-US" sz="2000" b="1" smtClean="0">
                <a:solidFill>
                  <a:srgbClr val="660066"/>
                </a:solidFill>
                <a:latin typeface="Comic Sans MS" panose="030F0702030302020204" pitchFamily="66" charset="0"/>
              </a:rPr>
              <a:t> di dekat titik awal x</a:t>
            </a:r>
            <a:r>
              <a:rPr lang="en-US" altLang="en-US" sz="2000" b="1" baseline="-25000" smtClean="0">
                <a:solidFill>
                  <a:srgbClr val="660066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2000" b="1" smtClean="0">
                <a:solidFill>
                  <a:srgbClr val="660066"/>
                </a:solidFill>
                <a:latin typeface="Comic Sans MS" panose="030F0702030302020204" pitchFamily="66" charset="0"/>
              </a:rPr>
              <a:t> atau x</a:t>
            </a:r>
            <a:r>
              <a:rPr lang="en-US" altLang="en-US" sz="2000" b="1" baseline="-25000" smtClean="0">
                <a:solidFill>
                  <a:srgbClr val="660066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000" b="1" smtClean="0">
                <a:solidFill>
                  <a:srgbClr val="660066"/>
                </a:solidFill>
                <a:latin typeface="Comic Sans MS" panose="030F0702030302020204" pitchFamily="66" charset="0"/>
              </a:rPr>
              <a:t> (NGF) dan nilai fungsi f(x</a:t>
            </a:r>
            <a:r>
              <a:rPr lang="en-US" altLang="en-US" sz="2000" b="1" baseline="-25000" smtClean="0">
                <a:solidFill>
                  <a:srgbClr val="660066"/>
                </a:solidFill>
                <a:latin typeface="Comic Sans MS" panose="030F0702030302020204" pitchFamily="66" charset="0"/>
              </a:rPr>
              <a:t>s</a:t>
            </a:r>
            <a:r>
              <a:rPr lang="en-US" altLang="en-US" sz="2000" b="1" smtClean="0">
                <a:solidFill>
                  <a:srgbClr val="660066"/>
                </a:solidFill>
                <a:latin typeface="Comic Sans MS" panose="030F0702030302020204" pitchFamily="66" charset="0"/>
              </a:rPr>
              <a:t>) untuk x</a:t>
            </a:r>
            <a:r>
              <a:rPr lang="en-US" altLang="en-US" sz="2000" b="1" baseline="-25000" smtClean="0">
                <a:solidFill>
                  <a:srgbClr val="660066"/>
                </a:solidFill>
                <a:latin typeface="Comic Sans MS" panose="030F0702030302020204" pitchFamily="66" charset="0"/>
              </a:rPr>
              <a:t>s</a:t>
            </a:r>
            <a:r>
              <a:rPr lang="en-US" altLang="en-US" sz="2000" b="1" smtClean="0">
                <a:solidFill>
                  <a:srgbClr val="660066"/>
                </a:solidFill>
                <a:latin typeface="Comic Sans MS" panose="030F0702030302020204" pitchFamily="66" charset="0"/>
              </a:rPr>
              <a:t> di dekat titik akhir (NGB);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endParaRPr lang="en-US" altLang="en-US" sz="2000" b="1" smtClean="0">
              <a:solidFill>
                <a:srgbClr val="660066"/>
              </a:solidFill>
              <a:latin typeface="Comic Sans MS" panose="030F0702030302020204" pitchFamily="66" charset="0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 b="1" smtClean="0">
                <a:solidFill>
                  <a:srgbClr val="660066"/>
                </a:solidFill>
                <a:latin typeface="Comic Sans MS" panose="030F0702030302020204" pitchFamily="66" charset="0"/>
              </a:rPr>
              <a:t>Metode Newton-Gregory (F &amp; B) tidak dapat diaplikasikan untuk menyelesaikan permasalahan interpolasi balik (</a:t>
            </a:r>
            <a:r>
              <a:rPr lang="en-US" altLang="en-US" sz="2000" b="1" i="1" smtClean="0">
                <a:solidFill>
                  <a:srgbClr val="660066"/>
                </a:solidFill>
                <a:latin typeface="Comic Sans MS" panose="030F0702030302020204" pitchFamily="66" charset="0"/>
              </a:rPr>
              <a:t>invers interpolation</a:t>
            </a:r>
            <a:r>
              <a:rPr lang="en-US" altLang="en-US" sz="2000" b="1" smtClean="0">
                <a:solidFill>
                  <a:srgbClr val="660066"/>
                </a:solidFill>
                <a:latin typeface="Comic Sans MS" panose="030F0702030302020204" pitchFamily="66" charset="0"/>
              </a:rPr>
              <a:t>);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altLang="en-US" sz="2000" b="1" smtClean="0">
              <a:solidFill>
                <a:srgbClr val="660066"/>
              </a:solidFill>
              <a:latin typeface="Comic Sans MS" panose="030F0702030302020204" pitchFamily="66" charset="0"/>
            </a:endParaRPr>
          </a:p>
          <a:p>
            <a:pPr marL="533400" indent="-53340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mic Sans MS" panose="030F0702030302020204" pitchFamily="66" charset="0"/>
              </a:rPr>
              <a:t>Beberapa alternatif penulisan lain untuk rumus Newton-Gregory bisa anda baca selengkapnya di buku : Soehardjo, “Analisa Numerik”</a:t>
            </a:r>
          </a:p>
        </p:txBody>
      </p:sp>
      <p:sp>
        <p:nvSpPr>
          <p:cNvPr id="21511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42EE5C-C935-46D5-8F24-0673BB8B837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228600"/>
            <a:ext cx="8915400" cy="8382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Interpolasi Newton-Gregory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    </a:t>
            </a:r>
            <a:r>
              <a:rPr lang="en-US" altLang="en-US" sz="2000" b="1" smtClean="0">
                <a:solidFill>
                  <a:schemeClr val="bg2"/>
                </a:solidFill>
              </a:rPr>
              <a:t>(3)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685800"/>
            <a:ext cx="8839200" cy="5562600"/>
          </a:xfrm>
        </p:spPr>
        <p:txBody>
          <a:bodyPr/>
          <a:lstStyle/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contoh :</a:t>
            </a:r>
            <a:r>
              <a:rPr lang="en-US" altLang="en-US" sz="1400" b="1" smtClean="0">
                <a:latin typeface="Comic Sans MS" panose="030F0702030302020204" pitchFamily="66" charset="0"/>
              </a:rPr>
              <a:t>  carilah nilai f(x</a:t>
            </a:r>
            <a:r>
              <a:rPr lang="en-US" altLang="en-US" sz="1400" b="1" baseline="-25000" smtClean="0">
                <a:latin typeface="Comic Sans MS" panose="030F0702030302020204" pitchFamily="66" charset="0"/>
              </a:rPr>
              <a:t>s</a:t>
            </a:r>
            <a:r>
              <a:rPr lang="en-US" altLang="en-US" sz="1400" b="1" smtClean="0">
                <a:latin typeface="Comic Sans MS" panose="030F0702030302020204" pitchFamily="66" charset="0"/>
              </a:rPr>
              <a:t>) untuk x</a:t>
            </a:r>
            <a:r>
              <a:rPr lang="en-US" altLang="en-US" sz="1400" b="1" baseline="-25000" smtClean="0">
                <a:latin typeface="Comic Sans MS" panose="030F0702030302020204" pitchFamily="66" charset="0"/>
              </a:rPr>
              <a:t>s</a:t>
            </a:r>
            <a:r>
              <a:rPr lang="en-US" altLang="en-US" sz="1400" b="1" smtClean="0">
                <a:latin typeface="Comic Sans MS" panose="030F0702030302020204" pitchFamily="66" charset="0"/>
              </a:rPr>
              <a:t> = 1,03, jika diketahui fungsi tsb menghasilkan 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latin typeface="Comic Sans MS" panose="030F0702030302020204" pitchFamily="66" charset="0"/>
              </a:rPr>
              <a:t>	     nilai</a:t>
            </a:r>
            <a:r>
              <a:rPr lang="en-US" altLang="en-US" sz="1400" b="1" baseline="30000" smtClean="0">
                <a:latin typeface="Comic Sans MS" panose="030F0702030302020204" pitchFamily="66" charset="0"/>
              </a:rPr>
              <a:t>2</a:t>
            </a:r>
            <a:r>
              <a:rPr lang="en-US" altLang="en-US" sz="1400" b="1" smtClean="0">
                <a:latin typeface="Comic Sans MS" panose="030F0702030302020204" pitchFamily="66" charset="0"/>
              </a:rPr>
              <a:t> sbb :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latin typeface="Comic Sans MS" panose="030F0702030302020204" pitchFamily="66" charset="0"/>
              </a:rPr>
              <a:t>		x	 1,0	 	 1,3	 	 1,6	 	 1,9	 	 2,2	 	 2,5		 2,8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latin typeface="Comic Sans MS" panose="030F0702030302020204" pitchFamily="66" charset="0"/>
              </a:rPr>
              <a:t>		f(x)	1,449	2,060	2,645	3,216	3,779	4,338	4,898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altLang="en-US" sz="1400" b="1" smtClean="0">
              <a:latin typeface="Comic Sans MS" panose="030F0702030302020204" pitchFamily="66" charset="0"/>
            </a:endParaRP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Langkah 1 </a:t>
            </a:r>
            <a:r>
              <a:rPr lang="en-US" altLang="en-US" sz="1400" b="1" smtClean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mencari nilai beda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latin typeface="Comic Sans MS" panose="030F0702030302020204" pitchFamily="66" charset="0"/>
              </a:rPr>
              <a:t>x	f(x)		∆f(x)	 ∆</a:t>
            </a:r>
            <a:r>
              <a:rPr lang="en-US" altLang="en-US" sz="1400" b="1" baseline="30000" smtClean="0">
                <a:latin typeface="Comic Sans MS" panose="030F0702030302020204" pitchFamily="66" charset="0"/>
              </a:rPr>
              <a:t>2</a:t>
            </a:r>
            <a:r>
              <a:rPr lang="en-US" altLang="en-US" sz="1400" b="1" smtClean="0">
                <a:latin typeface="Comic Sans MS" panose="030F0702030302020204" pitchFamily="66" charset="0"/>
              </a:rPr>
              <a:t>f(x)	 	∆</a:t>
            </a:r>
            <a:r>
              <a:rPr lang="en-US" altLang="en-US" sz="1400" b="1" baseline="30000" smtClean="0">
                <a:latin typeface="Comic Sans MS" panose="030F0702030302020204" pitchFamily="66" charset="0"/>
              </a:rPr>
              <a:t>3</a:t>
            </a:r>
            <a:r>
              <a:rPr lang="en-US" altLang="en-US" sz="1400" b="1" smtClean="0">
                <a:latin typeface="Comic Sans MS" panose="030F0702030302020204" pitchFamily="66" charset="0"/>
              </a:rPr>
              <a:t>f(x)	 	∆</a:t>
            </a:r>
            <a:r>
              <a:rPr lang="en-US" altLang="en-US" sz="1400" b="1" baseline="30000" smtClean="0">
                <a:latin typeface="Comic Sans MS" panose="030F0702030302020204" pitchFamily="66" charset="0"/>
              </a:rPr>
              <a:t>4</a:t>
            </a:r>
            <a:r>
              <a:rPr lang="en-US" altLang="en-US" sz="1400" b="1" smtClean="0">
                <a:latin typeface="Comic Sans MS" panose="030F0702030302020204" pitchFamily="66" charset="0"/>
              </a:rPr>
              <a:t>f(x)	 	∆</a:t>
            </a:r>
            <a:r>
              <a:rPr lang="en-US" altLang="en-US" sz="1400" b="1" baseline="30000" smtClean="0">
                <a:latin typeface="Comic Sans MS" panose="030F0702030302020204" pitchFamily="66" charset="0"/>
              </a:rPr>
              <a:t>5</a:t>
            </a:r>
            <a:r>
              <a:rPr lang="en-US" altLang="en-US" sz="1400" b="1" smtClean="0">
                <a:latin typeface="Comic Sans MS" panose="030F0702030302020204" pitchFamily="66" charset="0"/>
              </a:rPr>
              <a:t>f(x)		∆</a:t>
            </a:r>
            <a:r>
              <a:rPr lang="en-US" altLang="en-US" sz="1400" b="1" baseline="30000" smtClean="0">
                <a:latin typeface="Comic Sans MS" panose="030F0702030302020204" pitchFamily="66" charset="0"/>
              </a:rPr>
              <a:t>6</a:t>
            </a:r>
            <a:r>
              <a:rPr lang="en-US" altLang="en-US" sz="1400" b="1" smtClean="0">
                <a:latin typeface="Comic Sans MS" panose="030F0702030302020204" pitchFamily="66" charset="0"/>
              </a:rPr>
              <a:t>f(x)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altLang="en-US" sz="1400" b="1" smtClean="0">
              <a:latin typeface="Comic Sans MS" panose="030F0702030302020204" pitchFamily="66" charset="0"/>
            </a:endParaRP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latin typeface="Comic Sans MS" panose="030F0702030302020204" pitchFamily="66" charset="0"/>
              </a:rPr>
              <a:t>1,0	</a:t>
            </a:r>
            <a:r>
              <a:rPr lang="en-US" altLang="en-US" sz="1400" b="1" u="sng" smtClean="0">
                <a:latin typeface="Comic Sans MS" panose="030F0702030302020204" pitchFamily="66" charset="0"/>
              </a:rPr>
              <a:t>1,449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latin typeface="Comic Sans MS" panose="030F0702030302020204" pitchFamily="66" charset="0"/>
              </a:rPr>
              <a:t>			</a:t>
            </a:r>
            <a:r>
              <a:rPr lang="en-US" altLang="en-US" sz="1400" b="1" u="sng" smtClean="0">
                <a:latin typeface="Comic Sans MS" panose="030F0702030302020204" pitchFamily="66" charset="0"/>
              </a:rPr>
              <a:t>0,611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latin typeface="Comic Sans MS" panose="030F0702030302020204" pitchFamily="66" charset="0"/>
              </a:rPr>
              <a:t>1,3	2,060			</a:t>
            </a:r>
            <a:r>
              <a:rPr lang="en-US" altLang="en-US" sz="1400" b="1" u="sng" smtClean="0">
                <a:latin typeface="Comic Sans MS" panose="030F0702030302020204" pitchFamily="66" charset="0"/>
              </a:rPr>
              <a:t>-0,026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latin typeface="Comic Sans MS" panose="030F0702030302020204" pitchFamily="66" charset="0"/>
              </a:rPr>
              <a:t>			0,585				</a:t>
            </a:r>
            <a:r>
              <a:rPr lang="en-US" altLang="en-US" sz="1400" b="1" u="sng" smtClean="0">
                <a:latin typeface="Comic Sans MS" panose="030F0702030302020204" pitchFamily="66" charset="0"/>
              </a:rPr>
              <a:t>0,012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latin typeface="Comic Sans MS" panose="030F0702030302020204" pitchFamily="66" charset="0"/>
              </a:rPr>
              <a:t>1,6	2,645			-0,014					</a:t>
            </a:r>
            <a:r>
              <a:rPr lang="en-US" altLang="en-US" sz="1400" b="1" u="sng" smtClean="0">
                <a:latin typeface="Comic Sans MS" panose="030F0702030302020204" pitchFamily="66" charset="0"/>
              </a:rPr>
              <a:t>-0,006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latin typeface="Comic Sans MS" panose="030F0702030302020204" pitchFamily="66" charset="0"/>
              </a:rPr>
              <a:t>			0,571				0,006					</a:t>
            </a:r>
            <a:r>
              <a:rPr lang="en-US" altLang="en-US" sz="1400" b="1" u="sng" smtClean="0">
                <a:latin typeface="Comic Sans MS" panose="030F0702030302020204" pitchFamily="66" charset="0"/>
              </a:rPr>
              <a:t>0,004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latin typeface="Comic Sans MS" panose="030F0702030302020204" pitchFamily="66" charset="0"/>
              </a:rPr>
              <a:t>1,9	3,216			-0,008					-0,002					</a:t>
            </a:r>
            <a:r>
              <a:rPr lang="en-US" altLang="en-US" sz="1400" b="1" u="sng" smtClean="0">
                <a:latin typeface="Comic Sans MS" panose="030F0702030302020204" pitchFamily="66" charset="0"/>
              </a:rPr>
              <a:t>-0,001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latin typeface="Comic Sans MS" panose="030F0702030302020204" pitchFamily="66" charset="0"/>
              </a:rPr>
              <a:t>			0,563				0,004					0,003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latin typeface="Comic Sans MS" panose="030F0702030302020204" pitchFamily="66" charset="0"/>
              </a:rPr>
              <a:t>2,2	3,779			-0,004					  0,001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latin typeface="Comic Sans MS" panose="030F0702030302020204" pitchFamily="66" charset="0"/>
              </a:rPr>
              <a:t>			0,559				0,005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latin typeface="Comic Sans MS" panose="030F0702030302020204" pitchFamily="66" charset="0"/>
              </a:rPr>
              <a:t>2,5	4,338			  0,001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latin typeface="Comic Sans MS" panose="030F0702030302020204" pitchFamily="66" charset="0"/>
              </a:rPr>
              <a:t>			0,560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latin typeface="Comic Sans MS" panose="030F0702030302020204" pitchFamily="66" charset="0"/>
              </a:rPr>
              <a:t>2,8	4,898	</a:t>
            </a:r>
          </a:p>
        </p:txBody>
      </p:sp>
      <p:sp>
        <p:nvSpPr>
          <p:cNvPr id="22535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AutoShape 5"/>
          <p:cNvSpPr>
            <a:spLocks noChangeArrowheads="1"/>
          </p:cNvSpPr>
          <p:nvPr/>
        </p:nvSpPr>
        <p:spPr bwMode="auto">
          <a:xfrm>
            <a:off x="5410200" y="2667000"/>
            <a:ext cx="3276600" cy="1066800"/>
          </a:xfrm>
          <a:prstGeom prst="cloudCallout">
            <a:avLst>
              <a:gd name="adj1" fmla="val -138083"/>
              <a:gd name="adj2" fmla="val -1637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1,03 ada di dekat titik awal. shg NGF lebih cocok digunakan.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9E6231-1838-4296-8F3F-FB47F103E99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229600" cy="5334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Materi Minggu Ini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229600" cy="4267200"/>
          </a:xfrm>
        </p:spPr>
        <p:txBody>
          <a:bodyPr/>
          <a:lstStyle/>
          <a:p>
            <a:pPr eaLnBrk="1" hangingPunct="1"/>
            <a:r>
              <a:rPr lang="en-US" altLang="en-US" sz="28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Interpolasi</a:t>
            </a:r>
          </a:p>
          <a:p>
            <a:pPr eaLnBrk="1" hangingPunct="1"/>
            <a:r>
              <a:rPr lang="en-US" altLang="en-US" sz="28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Interpolasi Polynomial</a:t>
            </a:r>
          </a:p>
          <a:p>
            <a:pPr eaLnBrk="1" hangingPunct="1"/>
            <a:r>
              <a:rPr lang="en-US" altLang="en-US" sz="28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Beda Hingga</a:t>
            </a:r>
          </a:p>
          <a:p>
            <a:pPr eaLnBrk="1" hangingPunct="1"/>
            <a:r>
              <a:rPr lang="en-US" altLang="en-US" sz="28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Interpolasi Newton-Gregory (F/B)</a:t>
            </a:r>
            <a:endParaRPr lang="en-US" altLang="en-US" sz="2800" b="1" smtClean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en-US" sz="28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Interpolasi Gauss (F/B)</a:t>
            </a:r>
          </a:p>
          <a:p>
            <a:pPr eaLnBrk="1" hangingPunct="1"/>
            <a:r>
              <a:rPr lang="en-US" altLang="en-US" sz="28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Interpolasi Lagrange</a:t>
            </a:r>
          </a:p>
          <a:p>
            <a:pPr eaLnBrk="1" hangingPunct="1"/>
            <a:r>
              <a:rPr lang="en-US" altLang="en-US" sz="28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Interpolasi Hermite</a:t>
            </a:r>
            <a:endParaRPr lang="en-US" altLang="en-US" sz="2800" b="1" smtClean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en-US" sz="2800" b="1" i="1" smtClean="0">
                <a:solidFill>
                  <a:srgbClr val="800080"/>
                </a:solidFill>
                <a:latin typeface="Comic Sans MS" panose="030F0702030302020204" pitchFamily="66" charset="0"/>
              </a:rPr>
              <a:t>Tugas V</a:t>
            </a:r>
          </a:p>
        </p:txBody>
      </p:sp>
      <p:sp>
        <p:nvSpPr>
          <p:cNvPr id="5127" name="Line 4"/>
          <p:cNvSpPr>
            <a:spLocks noChangeShapeType="1"/>
          </p:cNvSpPr>
          <p:nvPr/>
        </p:nvSpPr>
        <p:spPr bwMode="auto">
          <a:xfrm>
            <a:off x="304800" y="609600"/>
            <a:ext cx="86106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648200" y="1752600"/>
            <a:ext cx="381000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9" name="AutoShape 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048000" y="2286000"/>
            <a:ext cx="381000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30" name="AutoShape 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781800" y="2819400"/>
            <a:ext cx="381000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31" name="AutoShape 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876800" y="3352800"/>
            <a:ext cx="381000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32" name="AutoShape 10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362200" y="4876800"/>
            <a:ext cx="381000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33" name="AutoShape 12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743200" y="1219200"/>
            <a:ext cx="381000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34" name="AutoShape 13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3810000"/>
            <a:ext cx="381000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35" name="AutoShape 14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343400" y="4343400"/>
            <a:ext cx="381000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E4A9B6-2361-4D92-AB54-9F238342B21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228600"/>
            <a:ext cx="8915400" cy="8382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Interpolasi Newton-Gregory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    </a:t>
            </a:r>
            <a:r>
              <a:rPr lang="en-US" altLang="en-US" sz="2000" b="1" smtClean="0">
                <a:solidFill>
                  <a:schemeClr val="bg2"/>
                </a:solidFill>
              </a:rPr>
              <a:t>(4)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066800"/>
            <a:ext cx="8839200" cy="4876800"/>
          </a:xfrm>
        </p:spPr>
        <p:txBody>
          <a:bodyPr/>
          <a:lstStyle/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Langkah 2 </a:t>
            </a:r>
            <a:r>
              <a:rPr lang="en-US" altLang="en-US" sz="1400" b="1" smtClean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mencari nilai s (lebar interval)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altLang="en-US" sz="1400" b="1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	s = (1,03 – 1) / (1,3 – 1) = 0,1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altLang="en-US" sz="1400" b="1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altLang="en-US" sz="1400" b="1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Langkah 3 </a:t>
            </a:r>
            <a:r>
              <a:rPr lang="en-US" altLang="en-US" sz="1400" b="1" smtClean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mencari nilai f(x</a:t>
            </a:r>
            <a:r>
              <a:rPr lang="en-US" altLang="en-US" sz="1400" b="1" baseline="-25000" smtClean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s</a:t>
            </a:r>
            <a:r>
              <a:rPr lang="en-US" altLang="en-US" sz="1400" b="1" smtClean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)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altLang="en-US" sz="1400" b="1" smtClean="0">
              <a:solidFill>
                <a:srgbClr val="FF0000"/>
              </a:solidFill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					   </a:t>
            </a:r>
            <a:r>
              <a:rPr lang="en-US" alt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0,1 (0,1 – 1)			   0,1 (0,1 – 1)(0,1 – 2)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f(1,03) = 1,449 + 0,1(0,611) + 			 . -0,026 + 				   . 0,012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						   2!						  3!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		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		   0,1 (0,1 – 1)(0,1 – 2)(0,1 – 3)			 0,1 (0,1 – 1)(0,1 – 2)(0,1 – 3)(0,1 – 4)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		+						. -0,006 +								. 0,004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					4!								 5!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altLang="en-US" sz="1200" b="1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		   0,1 (0,1 – 1)(0,1 – 2)(0,1 – 3)(0,1 – 4)(0,1 – 5)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		+								     . -0,001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						 6!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altLang="en-US" sz="1200" b="1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	=  1,5118136</a:t>
            </a:r>
          </a:p>
        </p:txBody>
      </p:sp>
      <p:sp>
        <p:nvSpPr>
          <p:cNvPr id="23559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Line 5"/>
          <p:cNvSpPr>
            <a:spLocks noChangeShapeType="1"/>
          </p:cNvSpPr>
          <p:nvPr/>
        </p:nvSpPr>
        <p:spPr bwMode="auto">
          <a:xfrm>
            <a:off x="1371600" y="5029200"/>
            <a:ext cx="3581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Line 6"/>
          <p:cNvSpPr>
            <a:spLocks noChangeShapeType="1"/>
          </p:cNvSpPr>
          <p:nvPr/>
        </p:nvSpPr>
        <p:spPr bwMode="auto">
          <a:xfrm>
            <a:off x="4800600" y="4114800"/>
            <a:ext cx="304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7"/>
          <p:cNvSpPr>
            <a:spLocks noChangeShapeType="1"/>
          </p:cNvSpPr>
          <p:nvPr/>
        </p:nvSpPr>
        <p:spPr bwMode="auto">
          <a:xfrm>
            <a:off x="1371600" y="4114800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Line 8"/>
          <p:cNvSpPr>
            <a:spLocks noChangeShapeType="1"/>
          </p:cNvSpPr>
          <p:nvPr/>
        </p:nvSpPr>
        <p:spPr bwMode="auto">
          <a:xfrm>
            <a:off x="4953000" y="32766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Line 9"/>
          <p:cNvSpPr>
            <a:spLocks noChangeShapeType="1"/>
          </p:cNvSpPr>
          <p:nvPr/>
        </p:nvSpPr>
        <p:spPr bwMode="auto">
          <a:xfrm>
            <a:off x="2743200" y="32766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B940E2-6303-4233-A7E5-DCD1834A56A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228600"/>
            <a:ext cx="8915400" cy="8382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Interpolasi Newton-Gregory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    </a:t>
            </a:r>
            <a:r>
              <a:rPr lang="en-US" altLang="en-US" sz="2000" b="1" smtClean="0">
                <a:solidFill>
                  <a:schemeClr val="bg2"/>
                </a:solidFill>
              </a:rPr>
              <a:t>(5)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685800"/>
            <a:ext cx="8839200" cy="5562600"/>
          </a:xfrm>
        </p:spPr>
        <p:txBody>
          <a:bodyPr/>
          <a:lstStyle/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contoh :</a:t>
            </a:r>
            <a:r>
              <a:rPr lang="en-US" altLang="en-US" sz="1400" b="1" smtClean="0">
                <a:latin typeface="Comic Sans MS" panose="030F0702030302020204" pitchFamily="66" charset="0"/>
              </a:rPr>
              <a:t>  carilah nilai f(x</a:t>
            </a:r>
            <a:r>
              <a:rPr lang="en-US" altLang="en-US" sz="1400" b="1" baseline="-25000" smtClean="0">
                <a:latin typeface="Comic Sans MS" panose="030F0702030302020204" pitchFamily="66" charset="0"/>
              </a:rPr>
              <a:t>s</a:t>
            </a:r>
            <a:r>
              <a:rPr lang="en-US" altLang="en-US" sz="1400" b="1" smtClean="0">
                <a:latin typeface="Comic Sans MS" panose="030F0702030302020204" pitchFamily="66" charset="0"/>
              </a:rPr>
              <a:t>) untuk x</a:t>
            </a:r>
            <a:r>
              <a:rPr lang="en-US" altLang="en-US" sz="1400" b="1" baseline="-25000" smtClean="0">
                <a:latin typeface="Comic Sans MS" panose="030F0702030302020204" pitchFamily="66" charset="0"/>
              </a:rPr>
              <a:t>s</a:t>
            </a:r>
            <a:r>
              <a:rPr lang="en-US" altLang="en-US" sz="1400" b="1" smtClean="0">
                <a:latin typeface="Comic Sans MS" panose="030F0702030302020204" pitchFamily="66" charset="0"/>
              </a:rPr>
              <a:t> = 2,67, jika diketahui fungsi tsb menghasilkan 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latin typeface="Comic Sans MS" panose="030F0702030302020204" pitchFamily="66" charset="0"/>
              </a:rPr>
              <a:t>	     nilai</a:t>
            </a:r>
            <a:r>
              <a:rPr lang="en-US" altLang="en-US" sz="1400" b="1" baseline="30000" smtClean="0">
                <a:latin typeface="Comic Sans MS" panose="030F0702030302020204" pitchFamily="66" charset="0"/>
              </a:rPr>
              <a:t>2</a:t>
            </a:r>
            <a:r>
              <a:rPr lang="en-US" altLang="en-US" sz="1400" b="1" smtClean="0">
                <a:latin typeface="Comic Sans MS" panose="030F0702030302020204" pitchFamily="66" charset="0"/>
              </a:rPr>
              <a:t> sbb :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latin typeface="Comic Sans MS" panose="030F0702030302020204" pitchFamily="66" charset="0"/>
              </a:rPr>
              <a:t>		x	 1,0	 	 1,3	 	 1,6	 	 1,9	 	 2,2	 	 2,5		 2,8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latin typeface="Comic Sans MS" panose="030F0702030302020204" pitchFamily="66" charset="0"/>
              </a:rPr>
              <a:t>		f(x)	1,449	2,060	2,645	3,216	3,779	4,338	4,898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altLang="en-US" sz="1400" b="1" smtClean="0">
              <a:latin typeface="Comic Sans MS" panose="030F0702030302020204" pitchFamily="66" charset="0"/>
            </a:endParaRP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Langkah 1 </a:t>
            </a:r>
            <a:r>
              <a:rPr lang="en-US" altLang="en-US" sz="1400" b="1" smtClean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mencari nilai beda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latin typeface="Comic Sans MS" panose="030F0702030302020204" pitchFamily="66" charset="0"/>
              </a:rPr>
              <a:t>x	f(x)		∆f(x)	 ∆</a:t>
            </a:r>
            <a:r>
              <a:rPr lang="en-US" altLang="en-US" sz="1400" b="1" baseline="30000" smtClean="0">
                <a:latin typeface="Comic Sans MS" panose="030F0702030302020204" pitchFamily="66" charset="0"/>
              </a:rPr>
              <a:t>2</a:t>
            </a:r>
            <a:r>
              <a:rPr lang="en-US" altLang="en-US" sz="1400" b="1" smtClean="0">
                <a:latin typeface="Comic Sans MS" panose="030F0702030302020204" pitchFamily="66" charset="0"/>
              </a:rPr>
              <a:t>f(x)	 	∆</a:t>
            </a:r>
            <a:r>
              <a:rPr lang="en-US" altLang="en-US" sz="1400" b="1" baseline="30000" smtClean="0">
                <a:latin typeface="Comic Sans MS" panose="030F0702030302020204" pitchFamily="66" charset="0"/>
              </a:rPr>
              <a:t>3</a:t>
            </a:r>
            <a:r>
              <a:rPr lang="en-US" altLang="en-US" sz="1400" b="1" smtClean="0">
                <a:latin typeface="Comic Sans MS" panose="030F0702030302020204" pitchFamily="66" charset="0"/>
              </a:rPr>
              <a:t>f(x)	 	∆</a:t>
            </a:r>
            <a:r>
              <a:rPr lang="en-US" altLang="en-US" sz="1400" b="1" baseline="30000" smtClean="0">
                <a:latin typeface="Comic Sans MS" panose="030F0702030302020204" pitchFamily="66" charset="0"/>
              </a:rPr>
              <a:t>4</a:t>
            </a:r>
            <a:r>
              <a:rPr lang="en-US" altLang="en-US" sz="1400" b="1" smtClean="0">
                <a:latin typeface="Comic Sans MS" panose="030F0702030302020204" pitchFamily="66" charset="0"/>
              </a:rPr>
              <a:t>f(x)	 	∆</a:t>
            </a:r>
            <a:r>
              <a:rPr lang="en-US" altLang="en-US" sz="1400" b="1" baseline="30000" smtClean="0">
                <a:latin typeface="Comic Sans MS" panose="030F0702030302020204" pitchFamily="66" charset="0"/>
              </a:rPr>
              <a:t>5</a:t>
            </a:r>
            <a:r>
              <a:rPr lang="en-US" altLang="en-US" sz="1400" b="1" smtClean="0">
                <a:latin typeface="Comic Sans MS" panose="030F0702030302020204" pitchFamily="66" charset="0"/>
              </a:rPr>
              <a:t>f(x)		∆</a:t>
            </a:r>
            <a:r>
              <a:rPr lang="en-US" altLang="en-US" sz="1400" b="1" baseline="30000" smtClean="0">
                <a:latin typeface="Comic Sans MS" panose="030F0702030302020204" pitchFamily="66" charset="0"/>
              </a:rPr>
              <a:t>6</a:t>
            </a:r>
            <a:r>
              <a:rPr lang="en-US" altLang="en-US" sz="1400" b="1" smtClean="0">
                <a:latin typeface="Comic Sans MS" panose="030F0702030302020204" pitchFamily="66" charset="0"/>
              </a:rPr>
              <a:t>f(x)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altLang="en-US" sz="1400" b="1" smtClean="0">
              <a:latin typeface="Comic Sans MS" panose="030F0702030302020204" pitchFamily="66" charset="0"/>
            </a:endParaRP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latin typeface="Comic Sans MS" panose="030F0702030302020204" pitchFamily="66" charset="0"/>
              </a:rPr>
              <a:t>1,0	1,449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latin typeface="Comic Sans MS" panose="030F0702030302020204" pitchFamily="66" charset="0"/>
              </a:rPr>
              <a:t>			0,611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latin typeface="Comic Sans MS" panose="030F0702030302020204" pitchFamily="66" charset="0"/>
              </a:rPr>
              <a:t>1,3	2,060			-0,026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latin typeface="Comic Sans MS" panose="030F0702030302020204" pitchFamily="66" charset="0"/>
              </a:rPr>
              <a:t>			0,585				0,012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latin typeface="Comic Sans MS" panose="030F0702030302020204" pitchFamily="66" charset="0"/>
              </a:rPr>
              <a:t>1,6	2,645			-0,014					-0,006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latin typeface="Comic Sans MS" panose="030F0702030302020204" pitchFamily="66" charset="0"/>
              </a:rPr>
              <a:t>			0,571				0,006					0,004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latin typeface="Comic Sans MS" panose="030F0702030302020204" pitchFamily="66" charset="0"/>
              </a:rPr>
              <a:t>1,9	3,216			-0,008					-0,002					</a:t>
            </a:r>
            <a:r>
              <a:rPr lang="en-US" altLang="en-US" sz="1400" b="1" u="sng" smtClean="0">
                <a:latin typeface="Comic Sans MS" panose="030F0702030302020204" pitchFamily="66" charset="0"/>
              </a:rPr>
              <a:t>-0,001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latin typeface="Comic Sans MS" panose="030F0702030302020204" pitchFamily="66" charset="0"/>
              </a:rPr>
              <a:t>			0,563				0,004					</a:t>
            </a:r>
            <a:r>
              <a:rPr lang="en-US" altLang="en-US" sz="1400" b="1" u="sng" smtClean="0">
                <a:latin typeface="Comic Sans MS" panose="030F0702030302020204" pitchFamily="66" charset="0"/>
              </a:rPr>
              <a:t>0,003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latin typeface="Comic Sans MS" panose="030F0702030302020204" pitchFamily="66" charset="0"/>
              </a:rPr>
              <a:t>2,2	3,779			-0,004					  </a:t>
            </a:r>
            <a:r>
              <a:rPr lang="en-US" altLang="en-US" sz="1400" b="1" u="sng" smtClean="0">
                <a:latin typeface="Comic Sans MS" panose="030F0702030302020204" pitchFamily="66" charset="0"/>
              </a:rPr>
              <a:t>0,001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latin typeface="Comic Sans MS" panose="030F0702030302020204" pitchFamily="66" charset="0"/>
              </a:rPr>
              <a:t>			0,559				</a:t>
            </a:r>
            <a:r>
              <a:rPr lang="en-US" altLang="en-US" sz="1400" b="1" u="sng" smtClean="0">
                <a:latin typeface="Comic Sans MS" panose="030F0702030302020204" pitchFamily="66" charset="0"/>
              </a:rPr>
              <a:t>0,005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latin typeface="Comic Sans MS" panose="030F0702030302020204" pitchFamily="66" charset="0"/>
              </a:rPr>
              <a:t>2,5	4,338			  </a:t>
            </a:r>
            <a:r>
              <a:rPr lang="en-US" altLang="en-US" sz="1400" b="1" u="sng" smtClean="0">
                <a:latin typeface="Comic Sans MS" panose="030F0702030302020204" pitchFamily="66" charset="0"/>
              </a:rPr>
              <a:t>0,001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latin typeface="Comic Sans MS" panose="030F0702030302020204" pitchFamily="66" charset="0"/>
              </a:rPr>
              <a:t>			</a:t>
            </a:r>
            <a:r>
              <a:rPr lang="en-US" altLang="en-US" sz="1400" b="1" u="sng" smtClean="0">
                <a:latin typeface="Comic Sans MS" panose="030F0702030302020204" pitchFamily="66" charset="0"/>
              </a:rPr>
              <a:t>0,560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latin typeface="Comic Sans MS" panose="030F0702030302020204" pitchFamily="66" charset="0"/>
              </a:rPr>
              <a:t>2,8	</a:t>
            </a:r>
            <a:r>
              <a:rPr lang="en-US" altLang="en-US" sz="1400" b="1" u="sng" smtClean="0">
                <a:latin typeface="Comic Sans MS" panose="030F0702030302020204" pitchFamily="66" charset="0"/>
              </a:rPr>
              <a:t>4,898</a:t>
            </a:r>
            <a:r>
              <a:rPr lang="en-US" altLang="en-US" sz="1400" b="1" smtClean="0">
                <a:latin typeface="Comic Sans MS" panose="030F0702030302020204" pitchFamily="66" charset="0"/>
              </a:rPr>
              <a:t>	</a:t>
            </a:r>
          </a:p>
        </p:txBody>
      </p:sp>
      <p:sp>
        <p:nvSpPr>
          <p:cNvPr id="24583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AutoShape 5"/>
          <p:cNvSpPr>
            <a:spLocks noChangeArrowheads="1"/>
          </p:cNvSpPr>
          <p:nvPr/>
        </p:nvSpPr>
        <p:spPr bwMode="auto">
          <a:xfrm>
            <a:off x="5715000" y="5029200"/>
            <a:ext cx="3276600" cy="1066800"/>
          </a:xfrm>
          <a:prstGeom prst="cloudCallout">
            <a:avLst>
              <a:gd name="adj1" fmla="val -143352"/>
              <a:gd name="adj2" fmla="val 9819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2,67 ada di dekat titik akhir. Jadi NGB adalah pilihan terbaik.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47D142-BE4C-4A14-8A5F-A94C3DC3BEE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228600"/>
            <a:ext cx="8915400" cy="8382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Interpolasi Newton-Gregory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 </a:t>
            </a:r>
            <a:r>
              <a:rPr lang="en-US" altLang="en-US" sz="2000" b="1" smtClean="0">
                <a:solidFill>
                  <a:schemeClr val="bg2"/>
                </a:solidFill>
              </a:rPr>
              <a:t>(6)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685800"/>
            <a:ext cx="9067800" cy="5486400"/>
          </a:xfrm>
        </p:spPr>
        <p:txBody>
          <a:bodyPr/>
          <a:lstStyle/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Langkah 2 </a:t>
            </a:r>
            <a:r>
              <a:rPr lang="en-US" altLang="en-US" sz="1400" b="1" smtClean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mencari nilai s (lebar interval)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altLang="en-US" sz="1400" b="1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	s = (2,67 – 2,8) / (1,3 – 1) = -0,43333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altLang="en-US" sz="1400" b="1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altLang="en-US" sz="1400" b="1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Langkah 3 </a:t>
            </a:r>
            <a:r>
              <a:rPr lang="en-US" altLang="en-US" sz="1400" b="1" smtClean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mencari nilai f(x</a:t>
            </a:r>
            <a:r>
              <a:rPr lang="en-US" altLang="en-US" sz="1400" b="1" baseline="-25000" smtClean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s</a:t>
            </a:r>
            <a:r>
              <a:rPr lang="en-US" altLang="en-US" sz="1400" b="1" smtClean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)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altLang="en-US" sz="1400" b="1" smtClean="0">
              <a:solidFill>
                <a:srgbClr val="FF0000"/>
              </a:solidFill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					   	 </a:t>
            </a:r>
            <a:r>
              <a:rPr lang="en-US" alt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-0,433 (-0,433 + 1)		     -0,433 (-0,433 + 1)(-0,433 + 2)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f(1,03) = 4,898 + -0,433(0,560) + 			      . 0,001 + 						    . 0,005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						            2!						  3!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		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		   0,433 (0,433 + 1)(0,433 + 2)(0,433 + 3)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		+							    . 0,001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					    4!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					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		   0,433 (0,433 + 1)(0,433 + 2)(0,433 + 3)(0,433 + 4)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		+								          . 0,003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						 	5!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altLang="en-US" sz="1200" b="1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		   0,433 (0,433 + 1)(0,433 + 2)(0,433 + 3)(0,433 + 4)(0,433 + 5)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		+								     			   . -0,001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						 		6!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200" b="1" smtClean="0">
                <a:latin typeface="Comic Sans MS" panose="030F0702030302020204" pitchFamily="66" charset="0"/>
                <a:sym typeface="Wingdings" panose="05000000000000000000" pitchFamily="2" charset="2"/>
              </a:rPr>
              <a:t>	=  4,654783</a:t>
            </a:r>
          </a:p>
        </p:txBody>
      </p:sp>
      <p:sp>
        <p:nvSpPr>
          <p:cNvPr id="25607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Line 5"/>
          <p:cNvSpPr>
            <a:spLocks noChangeShapeType="1"/>
          </p:cNvSpPr>
          <p:nvPr/>
        </p:nvSpPr>
        <p:spPr bwMode="auto">
          <a:xfrm>
            <a:off x="1295400" y="5486400"/>
            <a:ext cx="487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6"/>
          <p:cNvSpPr>
            <a:spLocks noChangeShapeType="1"/>
          </p:cNvSpPr>
          <p:nvPr/>
        </p:nvSpPr>
        <p:spPr bwMode="auto">
          <a:xfrm>
            <a:off x="1295400" y="4572000"/>
            <a:ext cx="396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7"/>
          <p:cNvSpPr>
            <a:spLocks noChangeShapeType="1"/>
          </p:cNvSpPr>
          <p:nvPr/>
        </p:nvSpPr>
        <p:spPr bwMode="auto">
          <a:xfrm>
            <a:off x="1295400" y="3733800"/>
            <a:ext cx="312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Line 8"/>
          <p:cNvSpPr>
            <a:spLocks noChangeShapeType="1"/>
          </p:cNvSpPr>
          <p:nvPr/>
        </p:nvSpPr>
        <p:spPr bwMode="auto">
          <a:xfrm>
            <a:off x="5562600" y="2895600"/>
            <a:ext cx="2514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Line 9"/>
          <p:cNvSpPr>
            <a:spLocks noChangeShapeType="1"/>
          </p:cNvSpPr>
          <p:nvPr/>
        </p:nvSpPr>
        <p:spPr bwMode="auto">
          <a:xfrm>
            <a:off x="2971800" y="28956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AutoShape 1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152400"/>
            <a:ext cx="3810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BE71C4-FF41-47F7-954F-7D0A40F6EAD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228600"/>
            <a:ext cx="8915400" cy="8382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Interpolasi Gauss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    </a:t>
            </a:r>
            <a:r>
              <a:rPr lang="en-US" altLang="en-US" sz="2000" b="1" smtClean="0">
                <a:solidFill>
                  <a:schemeClr val="bg2"/>
                </a:solidFill>
              </a:rPr>
              <a:t>(1)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685800"/>
            <a:ext cx="8839200" cy="2667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Gauss Forward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1600" b="1" smtClean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		  s(s-1)	          s(s-1)(s-2)	    s(s-1)(s-2)(s-3)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f(x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s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 = f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+ s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∆f</a:t>
            </a:r>
            <a:r>
              <a:rPr lang="en-US" alt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+	 ∆</a:t>
            </a:r>
            <a:r>
              <a:rPr lang="en-US" alt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f</a:t>
            </a:r>
            <a:r>
              <a:rPr lang="en-US" alt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-1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+ 		    ∆</a:t>
            </a:r>
            <a:r>
              <a:rPr lang="en-US" alt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f</a:t>
            </a:r>
            <a:r>
              <a:rPr lang="en-US" alt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-1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+ 		     ∆</a:t>
            </a:r>
            <a:r>
              <a:rPr lang="en-US" alt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4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f</a:t>
            </a:r>
            <a:r>
              <a:rPr lang="en-US" alt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-2</a:t>
            </a:r>
            <a:endParaRPr lang="en-US" altLang="en-US" sz="1600" b="1" smtClean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		    2!		     3!		                4!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  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	   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s(s-1)(s-2)(s-3)(s-4)		s(s-1)(s-2)(s-3)(s-4)(s-5)</a:t>
            </a:r>
            <a:endParaRPr lang="en-US" altLang="en-US" sz="1600" b="1" smtClean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	+ 		         ∆</a:t>
            </a:r>
            <a:r>
              <a:rPr lang="en-US" alt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5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f</a:t>
            </a:r>
            <a:r>
              <a:rPr lang="en-US" alt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-2  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+				 ∆</a:t>
            </a:r>
            <a:r>
              <a:rPr lang="en-US" alt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6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f</a:t>
            </a:r>
            <a:r>
              <a:rPr lang="en-US" alt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-3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+ …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		    5!				     6!</a:t>
            </a:r>
          </a:p>
        </p:txBody>
      </p:sp>
      <p:sp>
        <p:nvSpPr>
          <p:cNvPr id="26631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Line 5"/>
          <p:cNvSpPr>
            <a:spLocks noChangeShapeType="1"/>
          </p:cNvSpPr>
          <p:nvPr/>
        </p:nvSpPr>
        <p:spPr bwMode="auto">
          <a:xfrm>
            <a:off x="2133600" y="1752600"/>
            <a:ext cx="685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Line 6"/>
          <p:cNvSpPr>
            <a:spLocks noChangeShapeType="1"/>
          </p:cNvSpPr>
          <p:nvPr/>
        </p:nvSpPr>
        <p:spPr bwMode="auto">
          <a:xfrm>
            <a:off x="3810000" y="1752600"/>
            <a:ext cx="1066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Line 7"/>
          <p:cNvSpPr>
            <a:spLocks noChangeShapeType="1"/>
          </p:cNvSpPr>
          <p:nvPr/>
        </p:nvSpPr>
        <p:spPr bwMode="auto">
          <a:xfrm>
            <a:off x="6019800" y="1752600"/>
            <a:ext cx="1676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Line 8"/>
          <p:cNvSpPr>
            <a:spLocks noChangeShapeType="1"/>
          </p:cNvSpPr>
          <p:nvPr/>
        </p:nvSpPr>
        <p:spPr bwMode="auto">
          <a:xfrm>
            <a:off x="1371600" y="2743200"/>
            <a:ext cx="2057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Line 10"/>
          <p:cNvSpPr>
            <a:spLocks noChangeShapeType="1"/>
          </p:cNvSpPr>
          <p:nvPr/>
        </p:nvSpPr>
        <p:spPr bwMode="auto">
          <a:xfrm>
            <a:off x="1447800" y="5562600"/>
            <a:ext cx="19812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11"/>
          <p:cNvSpPr>
            <a:spLocks noChangeShapeType="1"/>
          </p:cNvSpPr>
          <p:nvPr/>
        </p:nvSpPr>
        <p:spPr bwMode="auto">
          <a:xfrm>
            <a:off x="3962400" y="4495800"/>
            <a:ext cx="10668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12"/>
          <p:cNvSpPr>
            <a:spLocks noChangeShapeType="1"/>
          </p:cNvSpPr>
          <p:nvPr/>
        </p:nvSpPr>
        <p:spPr bwMode="auto">
          <a:xfrm>
            <a:off x="2286000" y="4495800"/>
            <a:ext cx="6858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13"/>
          <p:cNvSpPr>
            <a:spLocks noChangeShapeType="1"/>
          </p:cNvSpPr>
          <p:nvPr/>
        </p:nvSpPr>
        <p:spPr bwMode="auto">
          <a:xfrm>
            <a:off x="6248400" y="4495800"/>
            <a:ext cx="15240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Line 14"/>
          <p:cNvSpPr>
            <a:spLocks noChangeShapeType="1"/>
          </p:cNvSpPr>
          <p:nvPr/>
        </p:nvSpPr>
        <p:spPr bwMode="auto">
          <a:xfrm>
            <a:off x="4724400" y="2743200"/>
            <a:ext cx="2590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Rectangle 15"/>
          <p:cNvSpPr>
            <a:spLocks noChangeArrowheads="1"/>
          </p:cNvSpPr>
          <p:nvPr/>
        </p:nvSpPr>
        <p:spPr bwMode="auto">
          <a:xfrm>
            <a:off x="152400" y="3505200"/>
            <a:ext cx="8839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solidFill>
                  <a:srgbClr val="006600"/>
                </a:solidFill>
                <a:latin typeface="Comic Sans MS" panose="030F0702030302020204" pitchFamily="66" charset="0"/>
              </a:rPr>
              <a:t>Gauss Backward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 b="1">
              <a:solidFill>
                <a:srgbClr val="0066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		   s(s-1)	           s(s-1)(s-2)	     s(s-1)(s-2)(s-3)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f(x</a:t>
            </a:r>
            <a:r>
              <a:rPr lang="en-US" altLang="en-US" sz="1600" b="1" baseline="-25000">
                <a:solidFill>
                  <a:srgbClr val="006600"/>
                </a:solidFill>
                <a:latin typeface="Comic Sans MS" panose="030F0702030302020204" pitchFamily="66" charset="0"/>
              </a:rPr>
              <a:t>s</a:t>
            </a: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) = f</a:t>
            </a:r>
            <a:r>
              <a:rPr lang="en-US" altLang="en-US" sz="1600" b="1" baseline="-25000">
                <a:solidFill>
                  <a:srgbClr val="006600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 + s∆f</a:t>
            </a:r>
            <a:r>
              <a:rPr lang="en-US" altLang="en-US" sz="1600" b="1" baseline="-25000">
                <a:solidFill>
                  <a:srgbClr val="006600"/>
                </a:solidFill>
                <a:latin typeface="Comic Sans MS" panose="030F0702030302020204" pitchFamily="66" charset="0"/>
              </a:rPr>
              <a:t>-1</a:t>
            </a: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 +	 ∆</a:t>
            </a:r>
            <a:r>
              <a:rPr lang="en-US" altLang="en-US" sz="1600" b="1" baseline="30000">
                <a:solidFill>
                  <a:srgbClr val="0066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f</a:t>
            </a:r>
            <a:r>
              <a:rPr lang="en-US" altLang="en-US" sz="1600" b="1" baseline="-25000">
                <a:solidFill>
                  <a:srgbClr val="006600"/>
                </a:solidFill>
                <a:latin typeface="Comic Sans MS" panose="030F0702030302020204" pitchFamily="66" charset="0"/>
              </a:rPr>
              <a:t>-1</a:t>
            </a: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 + 		     ∆</a:t>
            </a:r>
            <a:r>
              <a:rPr lang="en-US" altLang="en-US" sz="1600" b="1" baseline="30000">
                <a:solidFill>
                  <a:srgbClr val="006600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f</a:t>
            </a:r>
            <a:r>
              <a:rPr lang="en-US" altLang="en-US" sz="1600" b="1" baseline="-25000">
                <a:solidFill>
                  <a:srgbClr val="006600"/>
                </a:solidFill>
                <a:latin typeface="Comic Sans MS" panose="030F0702030302020204" pitchFamily="66" charset="0"/>
              </a:rPr>
              <a:t>-2</a:t>
            </a: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 + 		     ∆</a:t>
            </a:r>
            <a:r>
              <a:rPr lang="en-US" altLang="en-US" sz="1600" b="1" baseline="30000">
                <a:solidFill>
                  <a:srgbClr val="006600"/>
                </a:solidFill>
                <a:latin typeface="Comic Sans MS" panose="030F0702030302020204" pitchFamily="66" charset="0"/>
              </a:rPr>
              <a:t>4</a:t>
            </a: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f</a:t>
            </a:r>
            <a:r>
              <a:rPr lang="en-US" altLang="en-US" sz="1600" b="1" baseline="-25000">
                <a:solidFill>
                  <a:srgbClr val="006600"/>
                </a:solidFill>
                <a:latin typeface="Comic Sans MS" panose="030F0702030302020204" pitchFamily="66" charset="0"/>
              </a:rPr>
              <a:t>-2</a:t>
            </a:r>
            <a:endParaRPr lang="en-US" altLang="en-US" sz="1600" b="1">
              <a:solidFill>
                <a:srgbClr val="0066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		    2!		     3!		                4!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	   s(s-1)(s-2)(s-3)(s-4)		s(s-1)(s-2)(s-3)(s-4)(s-5)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	+ 		         ∆</a:t>
            </a:r>
            <a:r>
              <a:rPr lang="en-US" altLang="en-US" sz="1600" b="1" baseline="30000">
                <a:solidFill>
                  <a:srgbClr val="006600"/>
                </a:solidFill>
                <a:latin typeface="Comic Sans MS" panose="030F0702030302020204" pitchFamily="66" charset="0"/>
              </a:rPr>
              <a:t>5</a:t>
            </a: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f</a:t>
            </a:r>
            <a:r>
              <a:rPr lang="en-US" altLang="en-US" sz="1600" b="1" baseline="-25000">
                <a:solidFill>
                  <a:srgbClr val="006600"/>
                </a:solidFill>
                <a:latin typeface="Comic Sans MS" panose="030F0702030302020204" pitchFamily="66" charset="0"/>
              </a:rPr>
              <a:t>-3  </a:t>
            </a: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+				 ∆</a:t>
            </a:r>
            <a:r>
              <a:rPr lang="en-US" altLang="en-US" sz="1600" b="1" baseline="30000">
                <a:solidFill>
                  <a:srgbClr val="006600"/>
                </a:solidFill>
                <a:latin typeface="Comic Sans MS" panose="030F0702030302020204" pitchFamily="66" charset="0"/>
              </a:rPr>
              <a:t>6</a:t>
            </a: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f</a:t>
            </a:r>
            <a:r>
              <a:rPr lang="en-US" altLang="en-US" sz="1600" b="1" baseline="-25000">
                <a:solidFill>
                  <a:srgbClr val="006600"/>
                </a:solidFill>
                <a:latin typeface="Comic Sans MS" panose="030F0702030302020204" pitchFamily="66" charset="0"/>
              </a:rPr>
              <a:t>-3</a:t>
            </a: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 + 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		    5!				     6!</a:t>
            </a:r>
          </a:p>
        </p:txBody>
      </p:sp>
      <p:sp>
        <p:nvSpPr>
          <p:cNvPr id="26642" name="Line 16"/>
          <p:cNvSpPr>
            <a:spLocks noChangeShapeType="1"/>
          </p:cNvSpPr>
          <p:nvPr/>
        </p:nvSpPr>
        <p:spPr bwMode="auto">
          <a:xfrm>
            <a:off x="4800600" y="5562600"/>
            <a:ext cx="25908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AutoShape 1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152400"/>
            <a:ext cx="3810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20ABB3-B70D-46B9-80ED-14E164BDF51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228600"/>
            <a:ext cx="8915400" cy="8382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Interpolasi Lagrange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    </a:t>
            </a:r>
            <a:r>
              <a:rPr lang="en-US" altLang="en-US" sz="2000" b="1" smtClean="0">
                <a:solidFill>
                  <a:schemeClr val="bg2"/>
                </a:solidFill>
              </a:rPr>
              <a:t>(1)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47800" y="762000"/>
            <a:ext cx="5562600" cy="3581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	     (x – 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)(x – 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)(x – 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 … (x – 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f(x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s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 =					   . f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0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	   (x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)(x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)(x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 … (x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1600" b="1" smtClean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	     (x – 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)(x – 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)(x – 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 … (x – 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         +				   . f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1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	   (x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)(x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)(x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 … (x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1600" b="1" smtClean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	+  …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1600" b="1" smtClean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	     (x – 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)(x – 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)(x – 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 … (x – 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n-1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         +				    . f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n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	   (x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)(x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)(x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 … (x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n-1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27655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Line 5"/>
          <p:cNvSpPr>
            <a:spLocks noChangeShapeType="1"/>
          </p:cNvSpPr>
          <p:nvPr/>
        </p:nvSpPr>
        <p:spPr bwMode="auto">
          <a:xfrm>
            <a:off x="2743200" y="1219200"/>
            <a:ext cx="3505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Line 8"/>
          <p:cNvSpPr>
            <a:spLocks noChangeShapeType="1"/>
          </p:cNvSpPr>
          <p:nvPr/>
        </p:nvSpPr>
        <p:spPr bwMode="auto">
          <a:xfrm>
            <a:off x="2743200" y="2286000"/>
            <a:ext cx="3505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Line 9"/>
          <p:cNvSpPr>
            <a:spLocks noChangeShapeType="1"/>
          </p:cNvSpPr>
          <p:nvPr/>
        </p:nvSpPr>
        <p:spPr bwMode="auto">
          <a:xfrm>
            <a:off x="2743200" y="3886200"/>
            <a:ext cx="3657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" name="Rectangle 10"/>
          <p:cNvSpPr>
            <a:spLocks noChangeArrowheads="1"/>
          </p:cNvSpPr>
          <p:nvPr/>
        </p:nvSpPr>
        <p:spPr bwMode="auto">
          <a:xfrm>
            <a:off x="152400" y="4572000"/>
            <a:ext cx="8839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rgbClr val="660066"/>
                </a:solidFill>
                <a:latin typeface="Comic Sans MS" panose="030F0702030302020204" pitchFamily="66" charset="0"/>
              </a:rPr>
              <a:t>Interpolasi Lagrange : </a:t>
            </a:r>
            <a:r>
              <a:rPr lang="en-US" altLang="en-US" sz="1600" b="1" i="1">
                <a:solidFill>
                  <a:srgbClr val="660066"/>
                </a:solidFill>
                <a:latin typeface="Comic Sans MS" panose="030F0702030302020204" pitchFamily="66" charset="0"/>
              </a:rPr>
              <a:t>facts and figures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600" b="1">
                <a:solidFill>
                  <a:srgbClr val="660066"/>
                </a:solidFill>
                <a:latin typeface="Comic Sans MS" panose="030F0702030302020204" pitchFamily="66" charset="0"/>
              </a:rPr>
              <a:t>Lagrange tidak memerlukan tabel beda;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600" b="1">
                <a:solidFill>
                  <a:srgbClr val="660066"/>
                </a:solidFill>
                <a:latin typeface="Comic Sans MS" panose="030F0702030302020204" pitchFamily="66" charset="0"/>
              </a:rPr>
              <a:t>Aplikatif untuk kasus </a:t>
            </a:r>
            <a:r>
              <a:rPr lang="en-US" altLang="en-US" sz="1600" b="1" i="1">
                <a:solidFill>
                  <a:srgbClr val="660066"/>
                </a:solidFill>
                <a:latin typeface="Comic Sans MS" panose="030F0702030302020204" pitchFamily="66" charset="0"/>
              </a:rPr>
              <a:t>equispaced</a:t>
            </a:r>
            <a:r>
              <a:rPr lang="en-US" altLang="en-US" sz="1600" b="1">
                <a:solidFill>
                  <a:srgbClr val="660066"/>
                </a:solidFill>
                <a:latin typeface="Comic Sans MS" panose="030F0702030302020204" pitchFamily="66" charset="0"/>
              </a:rPr>
              <a:t> (h konstan) maupun </a:t>
            </a:r>
            <a:r>
              <a:rPr lang="en-US" altLang="en-US" sz="1600" b="1" i="1">
                <a:solidFill>
                  <a:srgbClr val="660066"/>
                </a:solidFill>
                <a:latin typeface="Comic Sans MS" panose="030F0702030302020204" pitchFamily="66" charset="0"/>
              </a:rPr>
              <a:t>non-equispaced</a:t>
            </a:r>
            <a:r>
              <a:rPr lang="en-US" altLang="en-US" sz="1600" b="1">
                <a:solidFill>
                  <a:srgbClr val="660066"/>
                </a:solidFill>
                <a:latin typeface="Comic Sans MS" panose="030F0702030302020204" pitchFamily="66" charset="0"/>
              </a:rPr>
              <a:t> (h tidak konstan);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600" b="1">
                <a:solidFill>
                  <a:srgbClr val="660066"/>
                </a:solidFill>
                <a:latin typeface="Comic Sans MS" panose="030F0702030302020204" pitchFamily="66" charset="0"/>
              </a:rPr>
              <a:t>Aplikatif untuk kasus interpolasi dan </a:t>
            </a:r>
            <a:r>
              <a:rPr lang="en-US" altLang="en-US" sz="1600" b="1" i="1">
                <a:solidFill>
                  <a:srgbClr val="660066"/>
                </a:solidFill>
                <a:latin typeface="Comic Sans MS" panose="030F0702030302020204" pitchFamily="66" charset="0"/>
              </a:rPr>
              <a:t>invers interpolation</a:t>
            </a:r>
            <a:r>
              <a:rPr lang="en-US" altLang="en-US" sz="1600" b="1">
                <a:solidFill>
                  <a:srgbClr val="660066"/>
                </a:solidFill>
                <a:latin typeface="Comic Sans MS" panose="030F0702030302020204" pitchFamily="66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600" b="1">
                <a:solidFill>
                  <a:srgbClr val="660066"/>
                </a:solidFill>
                <a:latin typeface="Comic Sans MS" panose="030F0702030302020204" pitchFamily="66" charset="0"/>
              </a:rPr>
              <a:t>Efisien untuk mencari nilai fungsi di dekat titik awal, tengah, maupun akhir;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DECE80-C53F-4D31-B385-A6411C76BE8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228600"/>
            <a:ext cx="8915400" cy="8382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Interpolasi Lagrange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    </a:t>
            </a:r>
            <a:r>
              <a:rPr lang="en-US" altLang="en-US" sz="2000" b="1" smtClean="0">
                <a:solidFill>
                  <a:schemeClr val="bg2"/>
                </a:solidFill>
              </a:rPr>
              <a:t>(2)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685800"/>
            <a:ext cx="8839200" cy="53340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contoh :</a:t>
            </a:r>
            <a:r>
              <a:rPr lang="en-US" altLang="en-US" sz="1600" b="1" smtClean="0">
                <a:latin typeface="Comic Sans MS" panose="030F0702030302020204" pitchFamily="66" charset="0"/>
              </a:rPr>
              <a:t>  carilah nilai log 656, jika diketahui nilai</a:t>
            </a:r>
            <a:r>
              <a:rPr lang="en-US" altLang="en-US" sz="1600" b="1" baseline="30000" smtClean="0">
                <a:latin typeface="Comic Sans MS" panose="030F0702030302020204" pitchFamily="66" charset="0"/>
              </a:rPr>
              <a:t>2</a:t>
            </a:r>
            <a:r>
              <a:rPr lang="en-US" altLang="en-US" sz="1600" b="1" smtClean="0">
                <a:latin typeface="Comic Sans MS" panose="030F0702030302020204" pitchFamily="66" charset="0"/>
              </a:rPr>
              <a:t> log 654 = 2,8156, log 658 = 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latin typeface="Comic Sans MS" panose="030F0702030302020204" pitchFamily="66" charset="0"/>
              </a:rPr>
              <a:t>		 2,8182, log 659 = 2,8189, log 661 = 2,8202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altLang="en-US" sz="1600" b="1" smtClean="0">
              <a:latin typeface="Comic Sans MS" panose="030F0702030302020204" pitchFamily="66" charset="0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			</a:t>
            </a:r>
          </a:p>
        </p:txBody>
      </p:sp>
      <p:sp>
        <p:nvSpPr>
          <p:cNvPr id="28679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Line 6"/>
          <p:cNvSpPr>
            <a:spLocks noChangeShapeType="1"/>
          </p:cNvSpPr>
          <p:nvPr/>
        </p:nvSpPr>
        <p:spPr bwMode="auto">
          <a:xfrm>
            <a:off x="4038600" y="1828800"/>
            <a:ext cx="3581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Line 7"/>
          <p:cNvSpPr>
            <a:spLocks noChangeShapeType="1"/>
          </p:cNvSpPr>
          <p:nvPr/>
        </p:nvSpPr>
        <p:spPr bwMode="auto">
          <a:xfrm>
            <a:off x="4114800" y="2819400"/>
            <a:ext cx="3505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8"/>
          <p:cNvSpPr>
            <a:spLocks noChangeShapeType="1"/>
          </p:cNvSpPr>
          <p:nvPr/>
        </p:nvSpPr>
        <p:spPr bwMode="auto">
          <a:xfrm>
            <a:off x="4114800" y="3810000"/>
            <a:ext cx="3505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9"/>
          <p:cNvSpPr>
            <a:spLocks noChangeShapeType="1"/>
          </p:cNvSpPr>
          <p:nvPr/>
        </p:nvSpPr>
        <p:spPr bwMode="auto">
          <a:xfrm>
            <a:off x="4114800" y="4800600"/>
            <a:ext cx="3505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AutoShape 1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152400"/>
            <a:ext cx="3810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8685" name="Rectangle 11"/>
          <p:cNvSpPr>
            <a:spLocks noChangeArrowheads="1"/>
          </p:cNvSpPr>
          <p:nvPr/>
        </p:nvSpPr>
        <p:spPr bwMode="auto">
          <a:xfrm>
            <a:off x="2590800" y="1447800"/>
            <a:ext cx="63246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      (656 – 658)(656 – 659)(656 – 661)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Log 656  = 				     . (2,8156)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      (654 – 658)(654 – 659)(654 – 661)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      (656 – 654)(656 – 659)(656 – 661)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   +				     . (2,8182)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      (658 – 654)(658 – 659)(658 – 661)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      (656 – 654)(656 – 658)(656 – 661)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   +				     . (2,8189)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      (659 – 654)(659 – 658)(659 – 661)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      (656 – 654)(656 – 658)(656 – 659)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   +				     . (2,8202)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      (661 – 654)(661 – 654)(661 – 654)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=  2,8168</a:t>
            </a:r>
          </a:p>
        </p:txBody>
      </p:sp>
      <p:graphicFrame>
        <p:nvGraphicFramePr>
          <p:cNvPr id="35889" name="Group 49"/>
          <p:cNvGraphicFramePr>
            <a:graphicFrameLocks noGrp="1"/>
          </p:cNvGraphicFramePr>
          <p:nvPr>
            <p:ph sz="half" idx="2"/>
          </p:nvPr>
        </p:nvGraphicFramePr>
        <p:xfrm>
          <a:off x="381000" y="2820988"/>
          <a:ext cx="2362200" cy="16764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Nilai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2,8156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2,8182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2,8189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661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2,8202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F69DCF-0BED-47E1-8836-A78C00C066A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228600"/>
            <a:ext cx="8915400" cy="8382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Interpolasi Hermite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    </a:t>
            </a:r>
            <a:r>
              <a:rPr lang="en-US" altLang="en-US" sz="2000" b="1" smtClean="0">
                <a:solidFill>
                  <a:schemeClr val="bg2"/>
                </a:solidFill>
              </a:rPr>
              <a:t>(1)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762000"/>
            <a:ext cx="8305800" cy="3581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	     sin(x – x</a:t>
            </a:r>
            <a:r>
              <a:rPr lang="en-US" alt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 sin(x – x</a:t>
            </a:r>
            <a:r>
              <a:rPr lang="en-US" alt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 sin(x – x</a:t>
            </a:r>
            <a:r>
              <a:rPr lang="en-US" alt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 … sin(x – x</a:t>
            </a:r>
            <a:r>
              <a:rPr lang="en-US" alt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f(x</a:t>
            </a:r>
            <a:r>
              <a:rPr lang="en-US" alt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s</a:t>
            </a: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 =					    	       . f</a:t>
            </a:r>
            <a:r>
              <a:rPr lang="en-US" alt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0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	   sin(x</a:t>
            </a:r>
            <a:r>
              <a:rPr lang="en-US" alt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 sin(x</a:t>
            </a:r>
            <a:r>
              <a:rPr lang="en-US" alt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 sin(x</a:t>
            </a:r>
            <a:r>
              <a:rPr lang="en-US" alt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 … sin(x</a:t>
            </a:r>
            <a:r>
              <a:rPr lang="en-US" alt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1600" b="1" smtClean="0">
              <a:solidFill>
                <a:srgbClr val="006600"/>
              </a:solidFill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	     sin(x – x</a:t>
            </a:r>
            <a:r>
              <a:rPr lang="en-US" alt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 sin(x – x</a:t>
            </a:r>
            <a:r>
              <a:rPr lang="en-US" alt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 sin(x – x</a:t>
            </a:r>
            <a:r>
              <a:rPr lang="en-US" alt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 … sin(x – x</a:t>
            </a:r>
            <a:r>
              <a:rPr lang="en-US" alt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          +				    	        . f</a:t>
            </a:r>
            <a:r>
              <a:rPr lang="en-US" alt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1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	   sin(x</a:t>
            </a:r>
            <a:r>
              <a:rPr lang="en-US" alt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 sin(x</a:t>
            </a:r>
            <a:r>
              <a:rPr lang="en-US" alt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 sin(x</a:t>
            </a:r>
            <a:r>
              <a:rPr lang="en-US" alt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 … sin(x</a:t>
            </a:r>
            <a:r>
              <a:rPr lang="en-US" alt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1600" b="1" smtClean="0">
              <a:solidFill>
                <a:srgbClr val="006600"/>
              </a:solidFill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	+  …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1600" b="1" smtClean="0">
              <a:solidFill>
                <a:srgbClr val="006600"/>
              </a:solidFill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	     sin(x – x</a:t>
            </a:r>
            <a:r>
              <a:rPr lang="en-US" alt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 sin(x – x</a:t>
            </a:r>
            <a:r>
              <a:rPr lang="en-US" alt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 sin(x – x</a:t>
            </a:r>
            <a:r>
              <a:rPr lang="en-US" alt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 … sin(x – x</a:t>
            </a:r>
            <a:r>
              <a:rPr lang="en-US" alt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n-1</a:t>
            </a: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          +				      	         . f</a:t>
            </a:r>
            <a:r>
              <a:rPr lang="en-US" alt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n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	   sin(x</a:t>
            </a:r>
            <a:r>
              <a:rPr lang="en-US" alt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 sin(x</a:t>
            </a:r>
            <a:r>
              <a:rPr lang="en-US" alt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 sin(x</a:t>
            </a:r>
            <a:r>
              <a:rPr lang="en-US" alt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 … sin(x</a:t>
            </a:r>
            <a:r>
              <a:rPr lang="en-US" alt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 smtClean="0">
                <a:solidFill>
                  <a:srgbClr val="006600"/>
                </a:solidFill>
                <a:latin typeface="Comic Sans MS" panose="030F0702030302020204" pitchFamily="66" charset="0"/>
              </a:rPr>
              <a:t>n-1</a:t>
            </a:r>
            <a:r>
              <a:rPr lang="en-US" altLang="en-US" sz="16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29703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Line 5"/>
          <p:cNvSpPr>
            <a:spLocks noChangeShapeType="1"/>
          </p:cNvSpPr>
          <p:nvPr/>
        </p:nvSpPr>
        <p:spPr bwMode="auto">
          <a:xfrm>
            <a:off x="1600200" y="1143000"/>
            <a:ext cx="48768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Line 6"/>
          <p:cNvSpPr>
            <a:spLocks noChangeShapeType="1"/>
          </p:cNvSpPr>
          <p:nvPr/>
        </p:nvSpPr>
        <p:spPr bwMode="auto">
          <a:xfrm>
            <a:off x="1676400" y="2286000"/>
            <a:ext cx="48006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Line 7"/>
          <p:cNvSpPr>
            <a:spLocks noChangeShapeType="1"/>
          </p:cNvSpPr>
          <p:nvPr/>
        </p:nvSpPr>
        <p:spPr bwMode="auto">
          <a:xfrm>
            <a:off x="1676400" y="3886200"/>
            <a:ext cx="48768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Rectangle 8"/>
          <p:cNvSpPr>
            <a:spLocks noChangeArrowheads="1"/>
          </p:cNvSpPr>
          <p:nvPr/>
        </p:nvSpPr>
        <p:spPr bwMode="auto">
          <a:xfrm>
            <a:off x="152400" y="480060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Interpolasi Hermite : </a:t>
            </a:r>
            <a:r>
              <a:rPr lang="en-US" altLang="en-US" sz="1600" b="1" i="1">
                <a:solidFill>
                  <a:schemeClr val="accent2"/>
                </a:solidFill>
                <a:latin typeface="Comic Sans MS" panose="030F0702030302020204" pitchFamily="66" charset="0"/>
              </a:rPr>
              <a:t>facts and figures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600" b="1" i="1">
                <a:solidFill>
                  <a:schemeClr val="accent2"/>
                </a:solidFill>
                <a:latin typeface="Comic Sans MS" panose="030F0702030302020204" pitchFamily="66" charset="0"/>
              </a:rPr>
              <a:t>Hermite is truly dedicated for periodic function’s problems</a:t>
            </a:r>
            <a:r>
              <a:rPr lang="en-US" alt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 (makanya disebut juga interpolasi trigonometrik);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Karena ‘diturunkan’ dari rumus Interpolasi Lagrange, maka kelebihan &amp; kekurangannya secara umum sama dengan Interpolasi Lagrange;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423D15-450C-4318-B3E9-D272CB256CC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228600"/>
            <a:ext cx="8915400" cy="8382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Interpolasi Hermite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    </a:t>
            </a:r>
            <a:r>
              <a:rPr lang="en-US" altLang="en-US" sz="2000" b="1" smtClean="0">
                <a:solidFill>
                  <a:schemeClr val="bg2"/>
                </a:solidFill>
              </a:rPr>
              <a:t>(2)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685800"/>
            <a:ext cx="8839200" cy="83820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contoh :</a:t>
            </a:r>
            <a:r>
              <a:rPr lang="en-US" altLang="en-US" sz="1600" b="1" smtClean="0">
                <a:latin typeface="Comic Sans MS" panose="030F0702030302020204" pitchFamily="66" charset="0"/>
              </a:rPr>
              <a:t>  carilah nilai f(x) untuk x = 0,6 radian, jika diketahui tabel berikut :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latin typeface="Comic Sans MS" panose="030F0702030302020204" pitchFamily="66" charset="0"/>
              </a:rPr>
              <a:t>			x		  0,4		  0,5		   0,7		   0,8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latin typeface="Comic Sans MS" panose="030F0702030302020204" pitchFamily="66" charset="0"/>
              </a:rPr>
              <a:t>			f(x)		0,0977		0,0088		-0,1577		-0,2192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	</a:t>
            </a:r>
          </a:p>
        </p:txBody>
      </p:sp>
      <p:sp>
        <p:nvSpPr>
          <p:cNvPr id="30727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Line 5"/>
          <p:cNvSpPr>
            <a:spLocks noChangeShapeType="1"/>
          </p:cNvSpPr>
          <p:nvPr/>
        </p:nvSpPr>
        <p:spPr bwMode="auto">
          <a:xfrm>
            <a:off x="2133600" y="2286000"/>
            <a:ext cx="441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Line 6"/>
          <p:cNvSpPr>
            <a:spLocks noChangeShapeType="1"/>
          </p:cNvSpPr>
          <p:nvPr/>
        </p:nvSpPr>
        <p:spPr bwMode="auto">
          <a:xfrm>
            <a:off x="2133600" y="3200400"/>
            <a:ext cx="441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Line 7"/>
          <p:cNvSpPr>
            <a:spLocks noChangeShapeType="1"/>
          </p:cNvSpPr>
          <p:nvPr/>
        </p:nvSpPr>
        <p:spPr bwMode="auto">
          <a:xfrm>
            <a:off x="2209800" y="5181600"/>
            <a:ext cx="4343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Line 8"/>
          <p:cNvSpPr>
            <a:spLocks noChangeShapeType="1"/>
          </p:cNvSpPr>
          <p:nvPr/>
        </p:nvSpPr>
        <p:spPr bwMode="auto">
          <a:xfrm>
            <a:off x="2133600" y="4191000"/>
            <a:ext cx="441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152400"/>
            <a:ext cx="3810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733" name="Rectangle 10"/>
          <p:cNvSpPr>
            <a:spLocks noChangeArrowheads="1"/>
          </p:cNvSpPr>
          <p:nvPr/>
        </p:nvSpPr>
        <p:spPr bwMode="auto">
          <a:xfrm>
            <a:off x="609600" y="1828800"/>
            <a:ext cx="76200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      sin(0,6 – 0,5) sin(0,6 – 0,7) sin(0,6 – 0,8)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f(0,6)  = 				     	       . (0,0977)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      sin(0,4 – 0,5) sin(0,4 – 0,7) sin(0,4 – 0,8)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      sin(0,6 – 0,4) sin(0,6 – 0,7) sin(0,6 – 0,8)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   +				     	       . (0,0088)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      sin(0,5 – 0,4) sin(0,5 – 0,7) sin(0,5 – 0,8)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      sin(0,6 – 0,4) sin(0,6 – 0,5) sin(0,6 – 0,8)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   +				     	       . (-0,1577)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      sin(0,7 – 0,4) sin(0,7 – 0,5) sin(0,7 – 0,8)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      sin(0,6 – 0,4) sin(0,6 – 0,5) sin(0,6 – 0,7)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   +				     	       . (-0,2192)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      sin(0,8 – 0,4) sin(0,8 – 0,5) sin(0,8 – 0,7)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mic Sans MS" panose="030F0702030302020204" pitchFamily="66" charset="0"/>
              </a:rPr>
              <a:t>	=  - 0,07915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BD1D9D-B247-4D94-9CB7-0C8379377DB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31749" name="Line 2"/>
          <p:cNvSpPr>
            <a:spLocks noChangeShapeType="1"/>
          </p:cNvSpPr>
          <p:nvPr/>
        </p:nvSpPr>
        <p:spPr bwMode="auto">
          <a:xfrm>
            <a:off x="152400" y="457200"/>
            <a:ext cx="88392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Rectangle 3"/>
          <p:cNvSpPr>
            <a:spLocks noChangeArrowheads="1"/>
          </p:cNvSpPr>
          <p:nvPr/>
        </p:nvSpPr>
        <p:spPr bwMode="auto">
          <a:xfrm>
            <a:off x="152400" y="838200"/>
            <a:ext cx="8763000" cy="4648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en-US" sz="1400" b="1">
                <a:latin typeface="Comic Sans MS" panose="030F0702030302020204" pitchFamily="66" charset="0"/>
              </a:rPr>
              <a:t>1.  Carilah nilai y(2,1) menggunakan Interpolasi Linier, Kuadratik, NGF, dan Lagrange, jika diketahui data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2</a:t>
            </a:r>
            <a:r>
              <a:rPr lang="en-US" altLang="en-US" sz="1400" b="1">
                <a:latin typeface="Comic Sans MS" panose="030F0702030302020204" pitchFamily="66" charset="0"/>
              </a:rPr>
              <a:t> berikut  :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1400" b="1">
                <a:latin typeface="Comic Sans MS" panose="030F0702030302020204" pitchFamily="66" charset="0"/>
              </a:rPr>
              <a:t>		x	  2	  4	  6	  8	  10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1400" b="1">
                <a:latin typeface="Comic Sans MS" panose="030F0702030302020204" pitchFamily="66" charset="0"/>
              </a:rPr>
              <a:t>		y	9,68	10,96	12,32	13,76	15,28</a:t>
            </a:r>
          </a:p>
          <a:p>
            <a:pPr eaLnBrk="1" hangingPunct="1">
              <a:buFontTx/>
              <a:buNone/>
              <a:defRPr/>
            </a:pPr>
            <a:endParaRPr lang="en-US" altLang="en-US" sz="14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1400" b="1">
                <a:latin typeface="Comic Sans MS" panose="030F0702030302020204" pitchFamily="66" charset="0"/>
              </a:rPr>
              <a:t>2.  Carilah nilai e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2,00</a:t>
            </a:r>
            <a:r>
              <a:rPr lang="en-US" altLang="en-US" sz="1400" b="1">
                <a:latin typeface="Comic Sans MS" panose="030F0702030302020204" pitchFamily="66" charset="0"/>
              </a:rPr>
              <a:t> menggunakan Interpolasi NGB, jika diketahui data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2</a:t>
            </a:r>
            <a:r>
              <a:rPr lang="en-US" altLang="en-US" sz="1400" b="1">
                <a:latin typeface="Comic Sans MS" panose="030F0702030302020204" pitchFamily="66" charset="0"/>
              </a:rPr>
              <a:t> berikut :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1400" b="1">
                <a:latin typeface="Comic Sans MS" panose="030F0702030302020204" pitchFamily="66" charset="0"/>
              </a:rPr>
              <a:t>		x	  0,1	  0,6	  1,1	  1,6	  2,1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1400" b="1">
                <a:latin typeface="Comic Sans MS" panose="030F0702030302020204" pitchFamily="66" charset="0"/>
              </a:rPr>
              <a:t>		y	1,1052	1,8221	3,0042	4,9530	8,1662</a:t>
            </a:r>
          </a:p>
          <a:p>
            <a:pPr eaLnBrk="1" hangingPunct="1">
              <a:buFontTx/>
              <a:buNone/>
              <a:defRPr/>
            </a:pPr>
            <a:endParaRPr lang="en-US" altLang="en-US" sz="14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1400" b="1">
                <a:latin typeface="Comic Sans MS" panose="030F0702030302020204" pitchFamily="66" charset="0"/>
              </a:rPr>
              <a:t>3.  Carilah nilai sin(0,28) menggunakan Interpolasi Gauss Forward, Gauss Backward, dan Hermite, jika diketahui data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2</a:t>
            </a:r>
            <a:r>
              <a:rPr lang="en-US" altLang="en-US" sz="1400" b="1">
                <a:latin typeface="Comic Sans MS" panose="030F0702030302020204" pitchFamily="66" charset="0"/>
              </a:rPr>
              <a:t> berikut :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1400" b="1">
                <a:latin typeface="Comic Sans MS" panose="030F0702030302020204" pitchFamily="66" charset="0"/>
              </a:rPr>
              <a:t>		x	 0,15	 0,20	 0,25	 0,30	 0,35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1400" b="1">
                <a:latin typeface="Comic Sans MS" panose="030F0702030302020204" pitchFamily="66" charset="0"/>
              </a:rPr>
              <a:t>		sin(x)	0,1494	0,1986	0,2474	0,2955	0,3429</a:t>
            </a:r>
          </a:p>
          <a:p>
            <a:pPr eaLnBrk="1" hangingPunct="1">
              <a:buFontTx/>
              <a:buNone/>
              <a:defRPr/>
            </a:pPr>
            <a:endParaRPr lang="en-US" altLang="en-US" sz="1400" b="1">
              <a:latin typeface="Comic Sans MS" panose="030F0702030302020204" pitchFamily="66" charset="0"/>
            </a:endParaRPr>
          </a:p>
          <a:p>
            <a:pPr marL="361950" indent="-361950" eaLnBrk="1" hangingPunct="1">
              <a:buFontTx/>
              <a:buNone/>
              <a:defRPr/>
            </a:pPr>
            <a:r>
              <a:rPr lang="en-US" altLang="en-US" sz="1400" b="1">
                <a:latin typeface="Comic Sans MS" panose="030F0702030302020204" pitchFamily="66" charset="0"/>
              </a:rPr>
              <a:t>4.  Tentukan tekanan uap pada temperatur 372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0</a:t>
            </a:r>
            <a:r>
              <a:rPr lang="en-US" altLang="en-US" sz="1400" b="1">
                <a:latin typeface="Comic Sans MS" panose="030F0702030302020204" pitchFamily="66" charset="0"/>
              </a:rPr>
              <a:t>, jika diketahui hubungan antara tekanan uap dan temperatur sebuah bejana adalah sbb :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1400" b="1">
                <a:latin typeface="Comic Sans MS" panose="030F0702030302020204" pitchFamily="66" charset="0"/>
              </a:rPr>
              <a:t>		T	361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0</a:t>
            </a:r>
            <a:r>
              <a:rPr lang="en-US" altLang="en-US" sz="1400" b="1">
                <a:latin typeface="Comic Sans MS" panose="030F0702030302020204" pitchFamily="66" charset="0"/>
              </a:rPr>
              <a:t>	367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0</a:t>
            </a:r>
            <a:r>
              <a:rPr lang="en-US" altLang="en-US" sz="1400" b="1">
                <a:latin typeface="Comic Sans MS" panose="030F0702030302020204" pitchFamily="66" charset="0"/>
              </a:rPr>
              <a:t>	378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0</a:t>
            </a:r>
            <a:r>
              <a:rPr lang="en-US" altLang="en-US" sz="1400" b="1">
                <a:latin typeface="Comic Sans MS" panose="030F0702030302020204" pitchFamily="66" charset="0"/>
              </a:rPr>
              <a:t>	387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0</a:t>
            </a:r>
            <a:r>
              <a:rPr lang="en-US" altLang="en-US" sz="1400" b="1">
                <a:latin typeface="Comic Sans MS" panose="030F0702030302020204" pitchFamily="66" charset="0"/>
              </a:rPr>
              <a:t>	399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0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1400" b="1">
                <a:latin typeface="Comic Sans MS" panose="030F0702030302020204" pitchFamily="66" charset="0"/>
              </a:rPr>
              <a:t>		P	154,9	167,0	191,0	212,5	244,2	</a:t>
            </a:r>
          </a:p>
        </p:txBody>
      </p:sp>
      <p:sp>
        <p:nvSpPr>
          <p:cNvPr id="3175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-152400"/>
            <a:ext cx="8229600" cy="685800"/>
          </a:xfrm>
          <a:noFill/>
        </p:spPr>
        <p:txBody>
          <a:bodyPr/>
          <a:lstStyle/>
          <a:p>
            <a:pPr algn="l" eaLnBrk="1" hangingPunct="1"/>
            <a:r>
              <a:rPr lang="en-US" altLang="en-US" b="1" smtClean="0">
                <a:latin typeface="Albert" pitchFamily="2" charset="0"/>
              </a:rPr>
              <a:t>Latihan  </a:t>
            </a:r>
            <a:r>
              <a:rPr lang="en-US" altLang="en-US" sz="2000" b="1" smtClean="0">
                <a:solidFill>
                  <a:srgbClr val="969696"/>
                </a:solidFill>
              </a:rPr>
              <a:t>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F40DEE-ED48-4C49-9E48-EC0C31FB8AA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32773" name="Line 2"/>
          <p:cNvSpPr>
            <a:spLocks noChangeShapeType="1"/>
          </p:cNvSpPr>
          <p:nvPr/>
        </p:nvSpPr>
        <p:spPr bwMode="auto">
          <a:xfrm>
            <a:off x="152400" y="457200"/>
            <a:ext cx="88392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4" name="Rectangle 3"/>
          <p:cNvSpPr>
            <a:spLocks noChangeArrowheads="1"/>
          </p:cNvSpPr>
          <p:nvPr/>
        </p:nvSpPr>
        <p:spPr bwMode="auto">
          <a:xfrm>
            <a:off x="304800" y="1143000"/>
            <a:ext cx="8610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>
                <a:latin typeface="Comic Sans MS" panose="030F0702030302020204" pitchFamily="66" charset="0"/>
              </a:rPr>
              <a:t>5. Fungsi interpolasi polynomial yang telah anda pelajari akan sulit digunakan apabila fungsi yang hendak diinterpolasikan memiliki banyak fluktuasi, sehingga akan memerlukan banyak titik data.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latin typeface="Comic Sans MS" panose="030F0702030302020204" pitchFamily="66" charset="0"/>
              </a:rPr>
              <a:t>	metode alternatif yang dapat digunakan adalah menerapkan fungsi interpolasi polynomial untuk bagian per bagian kurva. Metode ini dikenal dengan sebutan </a:t>
            </a:r>
            <a:r>
              <a:rPr lang="en-US" altLang="en-US" sz="1800" b="1" i="1">
                <a:latin typeface="Comic Sans MS" panose="030F0702030302020204" pitchFamily="66" charset="0"/>
              </a:rPr>
              <a:t>Interpolasi Spline</a:t>
            </a:r>
            <a:r>
              <a:rPr lang="en-US" altLang="en-US" sz="1800" b="1">
                <a:latin typeface="Comic Sans MS" panose="030F0702030302020204" pitchFamily="66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latin typeface="Comic Sans MS" panose="030F0702030302020204" pitchFamily="66" charset="0"/>
              </a:rPr>
              <a:t>	buatlah sebuah paparan untuk menjelaskan tentang Interpolasi Spline, yang meliputi: konsep dasar, Spline Linier, Spline Kuadratik, &amp; Spline Kubik.</a:t>
            </a:r>
          </a:p>
        </p:txBody>
      </p:sp>
      <p:sp>
        <p:nvSpPr>
          <p:cNvPr id="32775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-152400"/>
            <a:ext cx="8229600" cy="685800"/>
          </a:xfrm>
          <a:noFill/>
        </p:spPr>
        <p:txBody>
          <a:bodyPr/>
          <a:lstStyle/>
          <a:p>
            <a:pPr algn="l" eaLnBrk="1" hangingPunct="1"/>
            <a:r>
              <a:rPr lang="en-US" altLang="en-US" b="1" smtClean="0">
                <a:latin typeface="Albert" pitchFamily="2" charset="0"/>
              </a:rPr>
              <a:t>Latihan  </a:t>
            </a:r>
            <a:r>
              <a:rPr lang="en-US" altLang="en-US" sz="2000" b="1" smtClean="0">
                <a:solidFill>
                  <a:srgbClr val="969696"/>
                </a:solidFill>
              </a:rPr>
              <a:t>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F918FE-7A37-4631-8DC7-F2DCF6D9D8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228600"/>
            <a:ext cx="8229600" cy="8382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Interpolasi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   </a:t>
            </a:r>
            <a:r>
              <a:rPr lang="en-US" altLang="en-US" sz="2000" b="1" smtClean="0">
                <a:solidFill>
                  <a:schemeClr val="bg2"/>
                </a:solidFill>
              </a:rPr>
              <a:t>(1)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655638"/>
            <a:ext cx="8686800" cy="1173162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Jika pada materi pencocokan kurva sebelumnya anda diminta menaksir </a:t>
            </a:r>
            <a:r>
              <a:rPr lang="en-US" altLang="en-US" sz="1800" b="1" u="sng" smtClean="0">
                <a:solidFill>
                  <a:srgbClr val="FF0000"/>
                </a:solidFill>
                <a:latin typeface="Comic Sans MS" panose="030F0702030302020204" pitchFamily="66" charset="0"/>
              </a:rPr>
              <a:t>bentuk fungsi</a:t>
            </a:r>
            <a:r>
              <a:rPr lang="en-US" altLang="en-US" sz="18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melalui rangkaian data, maka sekarang kita diminta untuk mengestimasi </a:t>
            </a:r>
            <a:r>
              <a:rPr lang="en-US" altLang="en-US" sz="1800" b="1" u="sng" smtClean="0">
                <a:solidFill>
                  <a:srgbClr val="FF0000"/>
                </a:solidFill>
                <a:latin typeface="Comic Sans MS" panose="030F0702030302020204" pitchFamily="66" charset="0"/>
              </a:rPr>
              <a:t>nilai fungsi</a:t>
            </a:r>
            <a:r>
              <a:rPr lang="en-US" altLang="en-US" sz="18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f(x)</a:t>
            </a:r>
            <a:r>
              <a:rPr lang="en-US" altLang="en-US" sz="18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di antara beberapa nilai fungsi yang diketahui (tanpa diketahui bentuk fungsinya).</a:t>
            </a:r>
          </a:p>
        </p:txBody>
      </p:sp>
      <p:sp>
        <p:nvSpPr>
          <p:cNvPr id="6151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Rectangle 5"/>
          <p:cNvSpPr>
            <a:spLocks noChangeArrowheads="1"/>
          </p:cNvSpPr>
          <p:nvPr/>
        </p:nvSpPr>
        <p:spPr bwMode="auto">
          <a:xfrm>
            <a:off x="152400" y="1905000"/>
            <a:ext cx="883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800" b="1">
                <a:solidFill>
                  <a:srgbClr val="008000"/>
                </a:solidFill>
                <a:latin typeface="Comic Sans MS" panose="030F0702030302020204" pitchFamily="66" charset="0"/>
              </a:rPr>
              <a:t>Suatu pendekatan yang umum dilakukan untuk masalah di atas adalah melakukan </a:t>
            </a: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interpolasi</a:t>
            </a:r>
            <a:r>
              <a:rPr lang="en-US" altLang="en-US" sz="1800" b="1">
                <a:solidFill>
                  <a:srgbClr val="008000"/>
                </a:solidFill>
                <a:latin typeface="Comic Sans MS" panose="030F0702030302020204" pitchFamily="66" charset="0"/>
              </a:rPr>
              <a:t>. Atau jika sebaliknya, disebut </a:t>
            </a: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interpolasi balik </a:t>
            </a:r>
            <a:r>
              <a:rPr lang="en-US" altLang="en-US" sz="1800" b="1">
                <a:solidFill>
                  <a:srgbClr val="006600"/>
                </a:solidFill>
                <a:latin typeface="Comic Sans MS" panose="030F0702030302020204" pitchFamily="66" charset="0"/>
              </a:rPr>
              <a:t>(</a:t>
            </a:r>
            <a:r>
              <a:rPr lang="en-US" altLang="en-US" sz="1800" b="1" i="1">
                <a:solidFill>
                  <a:srgbClr val="006600"/>
                </a:solidFill>
                <a:latin typeface="Comic Sans MS" panose="030F0702030302020204" pitchFamily="66" charset="0"/>
              </a:rPr>
              <a:t>invers interpolation</a:t>
            </a:r>
            <a:r>
              <a:rPr lang="en-US" altLang="en-US" sz="1800" b="1">
                <a:solidFill>
                  <a:srgbClr val="006600"/>
                </a:solidFill>
                <a:latin typeface="Comic Sans MS" panose="030F0702030302020204" pitchFamily="66" charset="0"/>
              </a:rPr>
              <a:t>)</a:t>
            </a:r>
            <a:r>
              <a:rPr lang="en-US" altLang="en-US" sz="1800" b="1">
                <a:solidFill>
                  <a:srgbClr val="008000"/>
                </a:solidFill>
                <a:latin typeface="Comic Sans MS" panose="030F0702030302020204" pitchFamily="66" charset="0"/>
              </a:rPr>
              <a:t>, yaitu mencari nilai variabel x dari nilai fungsi f(x) yang diketahui (atau, diketahui f(x), ditanya berapa x-nya?),.</a:t>
            </a:r>
          </a:p>
        </p:txBody>
      </p:sp>
      <p:graphicFrame>
        <p:nvGraphicFramePr>
          <p:cNvPr id="5168" name="Group 48"/>
          <p:cNvGraphicFramePr>
            <a:graphicFrameLocks noGrp="1"/>
          </p:cNvGraphicFramePr>
          <p:nvPr>
            <p:ph sz="half" idx="2"/>
          </p:nvPr>
        </p:nvGraphicFramePr>
        <p:xfrm>
          <a:off x="3048000" y="3517900"/>
          <a:ext cx="1828800" cy="24384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0,406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0,846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1,368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2,060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3,114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5,114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182" name="AutoShape 49"/>
          <p:cNvSpPr>
            <a:spLocks noChangeArrowheads="1"/>
          </p:cNvSpPr>
          <p:nvPr/>
        </p:nvSpPr>
        <p:spPr bwMode="auto">
          <a:xfrm>
            <a:off x="5334000" y="4800600"/>
            <a:ext cx="3505200" cy="914400"/>
          </a:xfrm>
          <a:prstGeom prst="wedgeRoundRectCallout">
            <a:avLst>
              <a:gd name="adj1" fmla="val -62292"/>
              <a:gd name="adj2" fmla="val -47644"/>
              <a:gd name="adj3" fmla="val 16667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660066"/>
                </a:solidFill>
                <a:latin typeface="Comic Sans MS" panose="030F0702030302020204" pitchFamily="66" charset="0"/>
              </a:rPr>
              <a:t>berapa nilai x utk f(x) = 0,5?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660066"/>
                </a:solidFill>
                <a:latin typeface="Comic Sans MS" panose="030F0702030302020204" pitchFamily="66" charset="0"/>
              </a:rPr>
              <a:t>berapa nilai x utk f(x) = 1,92?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660066"/>
                </a:solidFill>
                <a:latin typeface="Comic Sans MS" panose="030F0702030302020204" pitchFamily="66" charset="0"/>
              </a:rPr>
              <a:t>berapa nilai x utk f(x) = 3,738?</a:t>
            </a:r>
          </a:p>
        </p:txBody>
      </p:sp>
      <p:sp>
        <p:nvSpPr>
          <p:cNvPr id="6183" name="AutoShape 49"/>
          <p:cNvSpPr>
            <a:spLocks noChangeArrowheads="1"/>
          </p:cNvSpPr>
          <p:nvPr/>
        </p:nvSpPr>
        <p:spPr bwMode="auto">
          <a:xfrm>
            <a:off x="228600" y="3733800"/>
            <a:ext cx="2362200" cy="914400"/>
          </a:xfrm>
          <a:prstGeom prst="wedgeRoundRectCallout">
            <a:avLst>
              <a:gd name="adj1" fmla="val 69444"/>
              <a:gd name="adj2" fmla="val 43264"/>
              <a:gd name="adj3" fmla="val 16667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660066"/>
                </a:solidFill>
                <a:latin typeface="Comic Sans MS" panose="030F0702030302020204" pitchFamily="66" charset="0"/>
              </a:rPr>
              <a:t>berapa nilai f(0,1)?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660066"/>
                </a:solidFill>
                <a:latin typeface="Comic Sans MS" panose="030F0702030302020204" pitchFamily="66" charset="0"/>
              </a:rPr>
              <a:t>berapa nilai f(0,35)?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660066"/>
                </a:solidFill>
                <a:latin typeface="Comic Sans MS" panose="030F0702030302020204" pitchFamily="66" charset="0"/>
              </a:rPr>
              <a:t>berapa nilai f(1,16)?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295B41-6A2F-4529-BF0D-8689287FA89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228600"/>
            <a:ext cx="8229600" cy="8382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Interpolasi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   </a:t>
            </a:r>
            <a:r>
              <a:rPr lang="en-US" altLang="en-US" sz="2000" b="1" smtClean="0">
                <a:solidFill>
                  <a:schemeClr val="bg2"/>
                </a:solidFill>
              </a:rPr>
              <a:t>(2)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3581400"/>
            <a:ext cx="8686800" cy="259080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Untuk dapat menerapkan metode interpolasi, kita harus melakukan modifikasi terhadap </a:t>
            </a:r>
            <a:r>
              <a:rPr lang="en-US" altLang="en-US" sz="2000" b="1" i="1" smtClean="0">
                <a:solidFill>
                  <a:srgbClr val="000099"/>
                </a:solidFill>
                <a:latin typeface="Comic Sans MS" panose="030F0702030302020204" pitchFamily="66" charset="0"/>
              </a:rPr>
              <a:t>equispaced table</a:t>
            </a:r>
            <a:r>
              <a:rPr lang="en-US" altLang="en-US" sz="20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.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endParaRPr lang="en-US" altLang="en-US" sz="2000" b="1" smtClean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Modifikasi tersebut adalah dengan menambahkan informasi mengenai nilai</a:t>
            </a:r>
            <a:r>
              <a:rPr lang="en-US" altLang="en-US" sz="2000" b="1" baseline="30000" smtClean="0">
                <a:solidFill>
                  <a:srgbClr val="000099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0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beda-hingga fungsi f(x).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endParaRPr lang="en-US" altLang="en-US" sz="2000" b="1" smtClean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Dan selanjutnya </a:t>
            </a:r>
            <a:r>
              <a:rPr lang="en-US" altLang="en-US" sz="2000" b="1" i="1" smtClean="0">
                <a:solidFill>
                  <a:srgbClr val="000099"/>
                </a:solidFill>
                <a:latin typeface="Comic Sans MS" panose="030F0702030302020204" pitchFamily="66" charset="0"/>
              </a:rPr>
              <a:t>equispaced</a:t>
            </a:r>
            <a:r>
              <a:rPr lang="en-US" altLang="en-US" sz="20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table ini akan disebut sebagai </a:t>
            </a:r>
            <a:r>
              <a:rPr lang="en-US" altLang="en-US" sz="20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tabel beda-hingga</a:t>
            </a:r>
            <a:r>
              <a:rPr lang="en-US" altLang="en-US" sz="20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(</a:t>
            </a:r>
            <a:r>
              <a:rPr lang="en-US" altLang="en-US" sz="2000" b="1" i="1" smtClean="0">
                <a:solidFill>
                  <a:srgbClr val="000099"/>
                </a:solidFill>
                <a:latin typeface="Comic Sans MS" panose="030F0702030302020204" pitchFamily="66" charset="0"/>
              </a:rPr>
              <a:t>difference table</a:t>
            </a:r>
            <a:r>
              <a:rPr lang="en-US" altLang="en-US" sz="20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).</a:t>
            </a:r>
          </a:p>
        </p:txBody>
      </p:sp>
      <p:sp>
        <p:nvSpPr>
          <p:cNvPr id="7175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Rectangle 5"/>
          <p:cNvSpPr>
            <a:spLocks noChangeArrowheads="1"/>
          </p:cNvSpPr>
          <p:nvPr/>
        </p:nvSpPr>
        <p:spPr bwMode="auto">
          <a:xfrm>
            <a:off x="2971800" y="1219200"/>
            <a:ext cx="6019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Tabel nilai fungsi ada yang memiliki </a:t>
            </a:r>
            <a:r>
              <a:rPr lang="en-US" altLang="en-US" sz="2000" b="1">
                <a:solidFill>
                  <a:srgbClr val="006600"/>
                </a:solidFill>
                <a:latin typeface="Comic Sans MS" panose="030F0702030302020204" pitchFamily="66" charset="0"/>
              </a:rPr>
              <a:t>∆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x konstan (</a:t>
            </a:r>
            <a:r>
              <a:rPr lang="en-US" altLang="en-US" sz="2000" b="1" i="1">
                <a:solidFill>
                  <a:srgbClr val="FF0000"/>
                </a:solidFill>
                <a:latin typeface="Comic Sans MS" panose="030F0702030302020204" pitchFamily="66" charset="0"/>
              </a:rPr>
              <a:t>equispaced 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), ada pula yang tidak (</a:t>
            </a:r>
            <a:r>
              <a:rPr lang="en-US" altLang="en-US" sz="2000" b="1" i="1">
                <a:solidFill>
                  <a:srgbClr val="FF0000"/>
                </a:solidFill>
                <a:latin typeface="Comic Sans MS" panose="030F0702030302020204" pitchFamily="66" charset="0"/>
              </a:rPr>
              <a:t>non-equispaced 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).</a:t>
            </a:r>
          </a:p>
          <a:p>
            <a:pPr algn="ctr" eaLnBrk="1" hangingPunct="1"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Tabel di samping memiliki </a:t>
            </a:r>
            <a:r>
              <a:rPr lang="en-US" altLang="en-US" sz="2000" b="1">
                <a:solidFill>
                  <a:srgbClr val="006600"/>
                </a:solidFill>
                <a:latin typeface="Comic Sans MS" panose="030F0702030302020204" pitchFamily="66" charset="0"/>
              </a:rPr>
              <a:t>∆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x = 0,2 (konstan), sehingga dapat disebut </a:t>
            </a:r>
            <a:r>
              <a:rPr lang="en-US" altLang="en-US" sz="2000" b="1" i="1">
                <a:solidFill>
                  <a:srgbClr val="008000"/>
                </a:solidFill>
                <a:latin typeface="Comic Sans MS" panose="030F0702030302020204" pitchFamily="66" charset="0"/>
              </a:rPr>
              <a:t>equispaced table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7177" name="AutoShape 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152400"/>
            <a:ext cx="3810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16391" name="Group 7"/>
          <p:cNvGraphicFramePr>
            <a:graphicFrameLocks noGrp="1"/>
          </p:cNvGraphicFramePr>
          <p:nvPr>
            <p:ph sz="half" idx="2"/>
          </p:nvPr>
        </p:nvGraphicFramePr>
        <p:xfrm>
          <a:off x="304800" y="850900"/>
          <a:ext cx="2438400" cy="24384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0,406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0,846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1,368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2,060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3,114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5,114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C4C5FB-528E-4222-98BB-584697AF03D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610600" cy="563563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Interpolasi  Polynomial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  </a:t>
            </a:r>
            <a:r>
              <a:rPr lang="en-US" altLang="en-US" sz="2000" b="1" smtClean="0">
                <a:solidFill>
                  <a:schemeClr val="bg2"/>
                </a:solidFill>
              </a:rPr>
              <a:t>(1)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762000"/>
            <a:ext cx="9144000" cy="60960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Bentuk interpolasi yang paling sederhana adalah interpolasi ber-orde 1 atau </a:t>
            </a:r>
            <a:r>
              <a:rPr lang="en-US" altLang="en-US" sz="18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Interpolasi Linier</a:t>
            </a:r>
            <a:r>
              <a:rPr lang="en-US" altLang="en-US" sz="18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. Yaitu menghubungkan 2 titik data dengan sebuah garis lurus.</a:t>
            </a:r>
          </a:p>
        </p:txBody>
      </p:sp>
      <p:sp>
        <p:nvSpPr>
          <p:cNvPr id="8199" name="Line 4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Rectangle 5"/>
          <p:cNvSpPr>
            <a:spLocks noChangeArrowheads="1"/>
          </p:cNvSpPr>
          <p:nvPr/>
        </p:nvSpPr>
        <p:spPr bwMode="auto">
          <a:xfrm>
            <a:off x="4572000" y="1524000"/>
            <a:ext cx="4572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008000"/>
                </a:solidFill>
                <a:latin typeface="Comic Sans MS" panose="030F0702030302020204" pitchFamily="66" charset="0"/>
              </a:rPr>
              <a:t>Hubungan antara 2 segitiga di samping dijelaskan sbb :</a:t>
            </a:r>
          </a:p>
          <a:p>
            <a:pPr eaLnBrk="1" hangingPunct="1">
              <a:buFontTx/>
              <a:buNone/>
            </a:pPr>
            <a:endParaRPr lang="en-US" altLang="en-US" sz="1800" b="1">
              <a:solidFill>
                <a:srgbClr val="008000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008000"/>
                </a:solidFill>
                <a:latin typeface="Comic Sans MS" panose="030F0702030302020204" pitchFamily="66" charset="0"/>
              </a:rPr>
              <a:t>BC	DE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008000"/>
                </a:solidFill>
                <a:latin typeface="Comic Sans MS" panose="030F0702030302020204" pitchFamily="66" charset="0"/>
              </a:rPr>
              <a:t>      =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008000"/>
                </a:solidFill>
                <a:latin typeface="Comic Sans MS" panose="030F0702030302020204" pitchFamily="66" charset="0"/>
              </a:rPr>
              <a:t>AB	AD</a:t>
            </a:r>
          </a:p>
          <a:p>
            <a:pPr eaLnBrk="1" hangingPunct="1">
              <a:buFontTx/>
              <a:buNone/>
            </a:pPr>
            <a:endParaRPr lang="en-US" altLang="en-US" sz="1800" b="1">
              <a:solidFill>
                <a:srgbClr val="008000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008000"/>
                </a:solidFill>
                <a:latin typeface="Comic Sans MS" panose="030F0702030302020204" pitchFamily="66" charset="0"/>
              </a:rPr>
              <a:t>f(x</a:t>
            </a:r>
            <a:r>
              <a:rPr lang="en-US" altLang="en-US" sz="18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c</a:t>
            </a:r>
            <a:r>
              <a:rPr lang="en-US" altLang="en-US" sz="1800" b="1">
                <a:solidFill>
                  <a:srgbClr val="008000"/>
                </a:solidFill>
                <a:latin typeface="Comic Sans MS" panose="030F0702030302020204" pitchFamily="66" charset="0"/>
              </a:rPr>
              <a:t>) – f(x</a:t>
            </a:r>
            <a:r>
              <a:rPr lang="en-US" altLang="en-US" sz="18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a</a:t>
            </a:r>
            <a:r>
              <a:rPr lang="en-US" altLang="en-US" sz="1800" b="1">
                <a:solidFill>
                  <a:srgbClr val="008000"/>
                </a:solidFill>
                <a:latin typeface="Comic Sans MS" panose="030F0702030302020204" pitchFamily="66" charset="0"/>
              </a:rPr>
              <a:t>)	   f(x</a:t>
            </a:r>
            <a:r>
              <a:rPr lang="en-US" altLang="en-US" sz="18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e</a:t>
            </a:r>
            <a:r>
              <a:rPr lang="en-US" altLang="en-US" sz="1800" b="1">
                <a:solidFill>
                  <a:srgbClr val="008000"/>
                </a:solidFill>
                <a:latin typeface="Comic Sans MS" panose="030F0702030302020204" pitchFamily="66" charset="0"/>
              </a:rPr>
              <a:t>) – f(x</a:t>
            </a:r>
            <a:r>
              <a:rPr lang="en-US" altLang="en-US" sz="18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a</a:t>
            </a:r>
            <a:r>
              <a:rPr lang="en-US" altLang="en-US" sz="1800" b="1">
                <a:solidFill>
                  <a:srgbClr val="008000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008000"/>
                </a:solidFill>
                <a:latin typeface="Comic Sans MS" panose="030F0702030302020204" pitchFamily="66" charset="0"/>
              </a:rPr>
              <a:t>		=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008000"/>
                </a:solidFill>
                <a:latin typeface="Comic Sans MS" panose="030F0702030302020204" pitchFamily="66" charset="0"/>
              </a:rPr>
              <a:t>   x</a:t>
            </a:r>
            <a:r>
              <a:rPr lang="en-US" altLang="en-US" sz="18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c</a:t>
            </a:r>
            <a:r>
              <a:rPr lang="en-US" altLang="en-US" sz="1800" b="1">
                <a:solidFill>
                  <a:srgbClr val="008000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8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a</a:t>
            </a:r>
            <a:r>
              <a:rPr lang="en-US" altLang="en-US" sz="1800" b="1">
                <a:solidFill>
                  <a:srgbClr val="008000"/>
                </a:solidFill>
                <a:latin typeface="Comic Sans MS" panose="030F0702030302020204" pitchFamily="66" charset="0"/>
              </a:rPr>
              <a:t>	      x</a:t>
            </a:r>
            <a:r>
              <a:rPr lang="en-US" altLang="en-US" sz="18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e</a:t>
            </a:r>
            <a:r>
              <a:rPr lang="en-US" altLang="en-US" sz="1800" b="1">
                <a:solidFill>
                  <a:srgbClr val="008000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8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a</a:t>
            </a:r>
          </a:p>
          <a:p>
            <a:pPr eaLnBrk="1" hangingPunct="1">
              <a:buFontTx/>
              <a:buNone/>
            </a:pPr>
            <a:endParaRPr lang="en-US" altLang="en-US" sz="1800" b="1">
              <a:solidFill>
                <a:srgbClr val="008000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008000"/>
                </a:solidFill>
                <a:latin typeface="Comic Sans MS" panose="030F0702030302020204" pitchFamily="66" charset="0"/>
              </a:rPr>
              <a:t>		f(x</a:t>
            </a:r>
            <a:r>
              <a:rPr lang="en-US" altLang="en-US" sz="18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e</a:t>
            </a:r>
            <a:r>
              <a:rPr lang="en-US" altLang="en-US" sz="1800" b="1">
                <a:solidFill>
                  <a:srgbClr val="008000"/>
                </a:solidFill>
                <a:latin typeface="Comic Sans MS" panose="030F0702030302020204" pitchFamily="66" charset="0"/>
              </a:rPr>
              <a:t>) – f(x</a:t>
            </a:r>
            <a:r>
              <a:rPr lang="en-US" altLang="en-US" sz="18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a</a:t>
            </a:r>
            <a:r>
              <a:rPr lang="en-US" altLang="en-US" sz="1800" b="1">
                <a:solidFill>
                  <a:srgbClr val="008000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008000"/>
                </a:solidFill>
                <a:latin typeface="Comic Sans MS" panose="030F0702030302020204" pitchFamily="66" charset="0"/>
              </a:rPr>
              <a:t>f(x</a:t>
            </a:r>
            <a:r>
              <a:rPr lang="en-US" altLang="en-US" sz="18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c</a:t>
            </a:r>
            <a:r>
              <a:rPr lang="en-US" altLang="en-US" sz="1800" b="1">
                <a:solidFill>
                  <a:srgbClr val="008000"/>
                </a:solidFill>
                <a:latin typeface="Comic Sans MS" panose="030F0702030302020204" pitchFamily="66" charset="0"/>
              </a:rPr>
              <a:t>) = f(x</a:t>
            </a:r>
            <a:r>
              <a:rPr lang="en-US" altLang="en-US" sz="18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a</a:t>
            </a:r>
            <a:r>
              <a:rPr lang="en-US" altLang="en-US" sz="1800" b="1">
                <a:solidFill>
                  <a:srgbClr val="008000"/>
                </a:solidFill>
                <a:latin typeface="Comic Sans MS" panose="030F0702030302020204" pitchFamily="66" charset="0"/>
              </a:rPr>
              <a:t>) +		       (x</a:t>
            </a:r>
            <a:r>
              <a:rPr lang="en-US" altLang="en-US" sz="18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c</a:t>
            </a:r>
            <a:r>
              <a:rPr lang="en-US" altLang="en-US" sz="1800" b="1">
                <a:solidFill>
                  <a:srgbClr val="008000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8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a</a:t>
            </a:r>
            <a:r>
              <a:rPr lang="en-US" altLang="en-US" sz="1800" b="1">
                <a:solidFill>
                  <a:srgbClr val="008000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008000"/>
                </a:solidFill>
                <a:latin typeface="Comic Sans MS" panose="030F0702030302020204" pitchFamily="66" charset="0"/>
              </a:rPr>
              <a:t>		   x</a:t>
            </a:r>
            <a:r>
              <a:rPr lang="en-US" altLang="en-US" sz="18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e</a:t>
            </a:r>
            <a:r>
              <a:rPr lang="en-US" altLang="en-US" sz="1800" b="1">
                <a:solidFill>
                  <a:srgbClr val="008000"/>
                </a:solidFill>
                <a:latin typeface="Comic Sans MS" panose="030F0702030302020204" pitchFamily="66" charset="0"/>
              </a:rPr>
              <a:t> - x</a:t>
            </a:r>
            <a:r>
              <a:rPr lang="en-US" altLang="en-US" sz="18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4572000" y="2971800"/>
            <a:ext cx="4572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5562600" y="2971800"/>
            <a:ext cx="4572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4648200" y="4267200"/>
            <a:ext cx="14478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6781800" y="4267200"/>
            <a:ext cx="14478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6400800" y="5638800"/>
            <a:ext cx="14478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76200" y="5029200"/>
            <a:ext cx="4419600" cy="10779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660066"/>
                </a:solidFill>
                <a:latin typeface="Comic Sans MS" panose="030F0702030302020204" pitchFamily="66" charset="0"/>
              </a:rPr>
              <a:t>Slope (f(x</a:t>
            </a:r>
            <a:r>
              <a:rPr lang="en-US" altLang="en-US" sz="1600" b="1" baseline="-25000">
                <a:solidFill>
                  <a:srgbClr val="660066"/>
                </a:solidFill>
                <a:latin typeface="Comic Sans MS" panose="030F0702030302020204" pitchFamily="66" charset="0"/>
              </a:rPr>
              <a:t>e</a:t>
            </a:r>
            <a:r>
              <a:rPr lang="en-US" altLang="en-US" sz="1600" b="1">
                <a:solidFill>
                  <a:srgbClr val="660066"/>
                </a:solidFill>
                <a:latin typeface="Comic Sans MS" panose="030F0702030302020204" pitchFamily="66" charset="0"/>
              </a:rPr>
              <a:t>) – f(x</a:t>
            </a:r>
            <a:r>
              <a:rPr lang="en-US" altLang="en-US" sz="1600" b="1" baseline="-25000">
                <a:solidFill>
                  <a:srgbClr val="660066"/>
                </a:solidFill>
                <a:latin typeface="Comic Sans MS" panose="030F0702030302020204" pitchFamily="66" charset="0"/>
              </a:rPr>
              <a:t>a</a:t>
            </a:r>
            <a:r>
              <a:rPr lang="en-US" altLang="en-US" sz="1600" b="1">
                <a:solidFill>
                  <a:srgbClr val="660066"/>
                </a:solidFill>
                <a:latin typeface="Comic Sans MS" panose="030F0702030302020204" pitchFamily="66" charset="0"/>
              </a:rPr>
              <a:t>) / x</a:t>
            </a:r>
            <a:r>
              <a:rPr lang="en-US" altLang="en-US" sz="1600" b="1" baseline="-25000">
                <a:solidFill>
                  <a:srgbClr val="660066"/>
                </a:solidFill>
                <a:latin typeface="Comic Sans MS" panose="030F0702030302020204" pitchFamily="66" charset="0"/>
              </a:rPr>
              <a:t>e</a:t>
            </a:r>
            <a:r>
              <a:rPr lang="en-US" altLang="en-US" sz="1600" b="1">
                <a:solidFill>
                  <a:srgbClr val="660066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>
                <a:solidFill>
                  <a:srgbClr val="660066"/>
                </a:solidFill>
                <a:latin typeface="Comic Sans MS" panose="030F0702030302020204" pitchFamily="66" charset="0"/>
              </a:rPr>
              <a:t>a</a:t>
            </a:r>
            <a:r>
              <a:rPr lang="en-US" altLang="en-US" sz="1600" b="1">
                <a:solidFill>
                  <a:srgbClr val="660066"/>
                </a:solidFill>
                <a:latin typeface="Comic Sans MS" panose="030F0702030302020204" pitchFamily="66" charset="0"/>
              </a:rPr>
              <a:t>) menunjukkan kemiringan garis. Dimana semakin kecil interval di antara titik data, maka hasil perkiraan akan semakin baik.</a:t>
            </a:r>
          </a:p>
        </p:txBody>
      </p:sp>
      <p:graphicFrame>
        <p:nvGraphicFramePr>
          <p:cNvPr id="8207" name="Object 16"/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" y="1468438"/>
          <a:ext cx="4267200" cy="340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Visio" r:id="rId3" imgW="3585058" imgH="2863291" progId="Visio.Drawing.11">
                  <p:embed/>
                </p:oleObj>
              </mc:Choice>
              <mc:Fallback>
                <p:oleObj name="Visio" r:id="rId3" imgW="3585058" imgH="2863291" progId="Visio.Drawing.11">
                  <p:embed/>
                  <p:pic>
                    <p:nvPicPr>
                      <p:cNvPr id="0" name="Object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468438"/>
                        <a:ext cx="4267200" cy="340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3D16D7-18D5-4923-8F11-D1E5A22E550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610600" cy="563563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Interpolasi  Polynomial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  </a:t>
            </a:r>
            <a:r>
              <a:rPr lang="en-US" altLang="en-US" sz="2000" b="1" smtClean="0">
                <a:solidFill>
                  <a:schemeClr val="bg2"/>
                </a:solidFill>
              </a:rPr>
              <a:t>(2)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686800" cy="609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contoh : jika diketahui ln 1 = 0; ln 4 = 1,3862944; dan ln 6 = 1,7917595.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	 carilah nilai ln 2 (diketahui nilai eksak ln 2 = 0,69314718)</a:t>
            </a:r>
          </a:p>
        </p:txBody>
      </p:sp>
      <p:sp>
        <p:nvSpPr>
          <p:cNvPr id="9223" name="Line 4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Rectangle 5"/>
          <p:cNvSpPr>
            <a:spLocks noChangeArrowheads="1"/>
          </p:cNvSpPr>
          <p:nvPr/>
        </p:nvSpPr>
        <p:spPr bwMode="auto">
          <a:xfrm>
            <a:off x="0" y="2057400"/>
            <a:ext cx="4724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8000"/>
                </a:solidFill>
                <a:latin typeface="Comic Sans MS" panose="030F0702030302020204" pitchFamily="66" charset="0"/>
              </a:rPr>
              <a:t>Digunakan nilai ln 1 dan ln 6 :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8000"/>
                </a:solidFill>
                <a:latin typeface="Comic Sans MS" panose="030F0702030302020204" pitchFamily="66" charset="0"/>
              </a:rPr>
              <a:t>	    1,7917595 - 0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8000"/>
                </a:solidFill>
                <a:latin typeface="Comic Sans MS" panose="030F0702030302020204" pitchFamily="66" charset="0"/>
              </a:rPr>
              <a:t>f(2) = 0 +		  x (2-1)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8000"/>
                </a:solidFill>
                <a:latin typeface="Comic Sans MS" panose="030F0702030302020204" pitchFamily="66" charset="0"/>
              </a:rPr>
              <a:t>	          6 – 1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8000"/>
                </a:solidFill>
                <a:latin typeface="Comic Sans MS" panose="030F0702030302020204" pitchFamily="66" charset="0"/>
              </a:rPr>
              <a:t>     = 0,35835190</a:t>
            </a:r>
          </a:p>
          <a:p>
            <a:pPr eaLnBrk="1" hangingPunct="1">
              <a:buFontTx/>
              <a:buNone/>
            </a:pPr>
            <a:endParaRPr lang="en-US" altLang="en-US" sz="1600" b="1">
              <a:solidFill>
                <a:srgbClr val="008000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8000"/>
                </a:solidFill>
                <a:latin typeface="Comic Sans MS" panose="030F0702030302020204" pitchFamily="66" charset="0"/>
              </a:rPr>
              <a:t>Besar kesalahan :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8000"/>
                </a:solidFill>
                <a:latin typeface="Comic Sans MS" panose="030F0702030302020204" pitchFamily="66" charset="0"/>
              </a:rPr>
              <a:t>      0,69314718 – 0,35835190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8000"/>
                </a:solidFill>
                <a:latin typeface="Comic Sans MS" panose="030F0702030302020204" pitchFamily="66" charset="0"/>
              </a:rPr>
              <a:t>Er = 			       x 100%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8000"/>
                </a:solidFill>
                <a:latin typeface="Comic Sans MS" panose="030F0702030302020204" pitchFamily="66" charset="0"/>
              </a:rPr>
              <a:t>	      0,69314718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8000"/>
                </a:solidFill>
                <a:latin typeface="Comic Sans MS" panose="030F0702030302020204" pitchFamily="66" charset="0"/>
              </a:rPr>
              <a:t>    = 48,3%</a:t>
            </a:r>
            <a:endParaRPr lang="en-US" altLang="en-US" sz="1600" b="1" baseline="-25000">
              <a:solidFill>
                <a:srgbClr val="008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225" name="Line 8"/>
          <p:cNvSpPr>
            <a:spLocks noChangeShapeType="1"/>
          </p:cNvSpPr>
          <p:nvPr/>
        </p:nvSpPr>
        <p:spPr bwMode="auto">
          <a:xfrm>
            <a:off x="5181600" y="4800600"/>
            <a:ext cx="2590800" cy="0"/>
          </a:xfrm>
          <a:prstGeom prst="line">
            <a:avLst/>
          </a:prstGeom>
          <a:noFill/>
          <a:ln w="28575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Line 9"/>
          <p:cNvSpPr>
            <a:spLocks noChangeShapeType="1"/>
          </p:cNvSpPr>
          <p:nvPr/>
        </p:nvSpPr>
        <p:spPr bwMode="auto">
          <a:xfrm>
            <a:off x="1295400" y="2819400"/>
            <a:ext cx="16002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Line 10"/>
          <p:cNvSpPr>
            <a:spLocks noChangeShapeType="1"/>
          </p:cNvSpPr>
          <p:nvPr/>
        </p:nvSpPr>
        <p:spPr bwMode="auto">
          <a:xfrm>
            <a:off x="609600" y="4572000"/>
            <a:ext cx="26670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Line 11"/>
          <p:cNvSpPr>
            <a:spLocks noChangeShapeType="1"/>
          </p:cNvSpPr>
          <p:nvPr/>
        </p:nvSpPr>
        <p:spPr bwMode="auto">
          <a:xfrm>
            <a:off x="5867400" y="3048000"/>
            <a:ext cx="1447800" cy="0"/>
          </a:xfrm>
          <a:prstGeom prst="line">
            <a:avLst/>
          </a:prstGeom>
          <a:noFill/>
          <a:ln w="28575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4495800" y="2057400"/>
            <a:ext cx="441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660066"/>
                </a:solidFill>
                <a:latin typeface="Comic Sans MS" panose="030F0702030302020204" pitchFamily="66" charset="0"/>
              </a:rPr>
              <a:t>Digunakan interval dengan nilai lebih kecil, yaitu ln 1 dan ln 4 :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660066"/>
                </a:solidFill>
                <a:latin typeface="Comic Sans MS" panose="030F0702030302020204" pitchFamily="66" charset="0"/>
              </a:rPr>
              <a:t>	    1,3862944 - 0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660066"/>
                </a:solidFill>
                <a:latin typeface="Comic Sans MS" panose="030F0702030302020204" pitchFamily="66" charset="0"/>
              </a:rPr>
              <a:t>f(2) = 0 +		   x (2-1)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660066"/>
                </a:solidFill>
                <a:latin typeface="Comic Sans MS" panose="030F0702030302020204" pitchFamily="66" charset="0"/>
              </a:rPr>
              <a:t>	          4 – 1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660066"/>
                </a:solidFill>
                <a:latin typeface="Comic Sans MS" panose="030F0702030302020204" pitchFamily="66" charset="0"/>
              </a:rPr>
              <a:t>     = 0,46209813</a:t>
            </a:r>
          </a:p>
          <a:p>
            <a:pPr eaLnBrk="1" hangingPunct="1">
              <a:buFontTx/>
              <a:buNone/>
            </a:pPr>
            <a:endParaRPr lang="en-US" altLang="en-US" sz="1600" b="1">
              <a:solidFill>
                <a:srgbClr val="660066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660066"/>
                </a:solidFill>
                <a:latin typeface="Comic Sans MS" panose="030F0702030302020204" pitchFamily="66" charset="0"/>
              </a:rPr>
              <a:t>Besar kesalahan :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660066"/>
                </a:solidFill>
                <a:latin typeface="Comic Sans MS" panose="030F0702030302020204" pitchFamily="66" charset="0"/>
              </a:rPr>
              <a:t>      0,69314718 – 0,46209813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660066"/>
                </a:solidFill>
                <a:latin typeface="Comic Sans MS" panose="030F0702030302020204" pitchFamily="66" charset="0"/>
              </a:rPr>
              <a:t>Er = 			        x 100%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660066"/>
                </a:solidFill>
                <a:latin typeface="Comic Sans MS" panose="030F0702030302020204" pitchFamily="66" charset="0"/>
              </a:rPr>
              <a:t>	      0,69314718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660066"/>
                </a:solidFill>
                <a:latin typeface="Comic Sans MS" panose="030F0702030302020204" pitchFamily="66" charset="0"/>
              </a:rPr>
              <a:t>    = 33,3%</a:t>
            </a:r>
            <a:endParaRPr lang="en-US" altLang="en-US" sz="1600" b="1" baseline="-25000">
              <a:solidFill>
                <a:srgbClr val="660066"/>
              </a:solidFill>
              <a:latin typeface="Comic Sans MS" panose="030F0702030302020204" pitchFamily="66" charset="0"/>
            </a:endParaRPr>
          </a:p>
        </p:txBody>
      </p:sp>
      <p:sp>
        <p:nvSpPr>
          <p:cNvPr id="9230" name="Line 15"/>
          <p:cNvSpPr>
            <a:spLocks noChangeShapeType="1"/>
          </p:cNvSpPr>
          <p:nvPr/>
        </p:nvSpPr>
        <p:spPr bwMode="auto">
          <a:xfrm>
            <a:off x="4343400" y="19812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AutoShape 16"/>
          <p:cNvSpPr>
            <a:spLocks noChangeArrowheads="1"/>
          </p:cNvSpPr>
          <p:nvPr/>
        </p:nvSpPr>
        <p:spPr bwMode="auto">
          <a:xfrm>
            <a:off x="5791200" y="5486400"/>
            <a:ext cx="3200400" cy="914400"/>
          </a:xfrm>
          <a:prstGeom prst="wedgeEllipseCallout">
            <a:avLst>
              <a:gd name="adj1" fmla="val -58097"/>
              <a:gd name="adj2" fmla="val -4331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Terlihat, besar interval mempengaruhi akurasi hasil perhitungan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3B1C22-2DCE-4828-963F-684CFD3C4EA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686800" cy="487363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Interpolasi  Polynomial </a:t>
            </a:r>
            <a:r>
              <a:rPr lang="en-US" altLang="en-US" sz="1600" b="1" smtClean="0">
                <a:solidFill>
                  <a:schemeClr val="tx1"/>
                </a:solidFill>
                <a:latin typeface="Albert" pitchFamily="2" charset="0"/>
              </a:rPr>
              <a:t>  </a:t>
            </a:r>
            <a:r>
              <a:rPr lang="en-US" altLang="en-US" sz="1800" b="1" smtClean="0">
                <a:solidFill>
                  <a:schemeClr val="bg2"/>
                </a:solidFill>
              </a:rPr>
              <a:t>(3)</a:t>
            </a:r>
            <a:r>
              <a:rPr lang="en-US" altLang="en-US" sz="16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6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762000"/>
            <a:ext cx="8763000" cy="121920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Dari contoh ini terlihat bahwa walaupun kesalahan penaksiran sudah relatif kecil (33,3%), namun bagaimanapun tetap merupakan kesalahan. Hal ini disebabkan karena fungsi ln merupakan salah satu fungsi garis lengkung, yang ‘dipaksakan’ didekati (baca: interpolasi) dengan garis lurus.</a:t>
            </a:r>
          </a:p>
        </p:txBody>
      </p:sp>
      <p:sp>
        <p:nvSpPr>
          <p:cNvPr id="10247" name="Line 4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248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247650" y="2057400"/>
          <a:ext cx="5314950" cy="406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Chart" r:id="rId3" imgW="3686251" imgH="2819400" progId="Excel.Chart.8">
                  <p:embed/>
                </p:oleObj>
              </mc:Choice>
              <mc:Fallback>
                <p:oleObj name="Chart" r:id="rId3" imgW="3686251" imgH="2819400" progId="Excel.Chart.8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2057400"/>
                        <a:ext cx="5314950" cy="406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Line 11"/>
          <p:cNvSpPr>
            <a:spLocks noChangeShapeType="1"/>
          </p:cNvSpPr>
          <p:nvPr/>
        </p:nvSpPr>
        <p:spPr bwMode="auto">
          <a:xfrm flipV="1">
            <a:off x="1371600" y="3048000"/>
            <a:ext cx="2590800" cy="2209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Oval 12"/>
          <p:cNvSpPr>
            <a:spLocks noChangeArrowheads="1"/>
          </p:cNvSpPr>
          <p:nvPr/>
        </p:nvSpPr>
        <p:spPr bwMode="auto">
          <a:xfrm>
            <a:off x="2057400" y="4038600"/>
            <a:ext cx="136525" cy="1365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51" name="Oval 13"/>
          <p:cNvSpPr>
            <a:spLocks noChangeArrowheads="1"/>
          </p:cNvSpPr>
          <p:nvPr/>
        </p:nvSpPr>
        <p:spPr bwMode="auto">
          <a:xfrm>
            <a:off x="2286000" y="4359275"/>
            <a:ext cx="136525" cy="1365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52" name="AutoShape 15"/>
          <p:cNvSpPr>
            <a:spLocks noChangeArrowheads="1"/>
          </p:cNvSpPr>
          <p:nvPr/>
        </p:nvSpPr>
        <p:spPr bwMode="auto">
          <a:xfrm>
            <a:off x="1219200" y="3124200"/>
            <a:ext cx="990600" cy="685800"/>
          </a:xfrm>
          <a:prstGeom prst="wedgeEllipseCallout">
            <a:avLst>
              <a:gd name="adj1" fmla="val 42708"/>
              <a:gd name="adj2" fmla="val 810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nilai benar</a:t>
            </a:r>
          </a:p>
        </p:txBody>
      </p:sp>
      <p:sp>
        <p:nvSpPr>
          <p:cNvPr id="10253" name="AutoShape 16"/>
          <p:cNvSpPr>
            <a:spLocks noChangeArrowheads="1"/>
          </p:cNvSpPr>
          <p:nvPr/>
        </p:nvSpPr>
        <p:spPr bwMode="auto">
          <a:xfrm>
            <a:off x="2743200" y="4648200"/>
            <a:ext cx="1447800" cy="685800"/>
          </a:xfrm>
          <a:prstGeom prst="wedgeEllipseCallout">
            <a:avLst>
              <a:gd name="adj1" fmla="val -72454"/>
              <a:gd name="adj2" fmla="val -652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nilai perkiraan</a:t>
            </a:r>
          </a:p>
        </p:txBody>
      </p:sp>
      <p:sp>
        <p:nvSpPr>
          <p:cNvPr id="10254" name="AutoShape 19"/>
          <p:cNvSpPr>
            <a:spLocks noChangeArrowheads="1"/>
          </p:cNvSpPr>
          <p:nvPr/>
        </p:nvSpPr>
        <p:spPr bwMode="auto">
          <a:xfrm>
            <a:off x="3581400" y="3733800"/>
            <a:ext cx="838200" cy="381000"/>
          </a:xfrm>
          <a:prstGeom prst="wedgeEllipseCallout">
            <a:avLst>
              <a:gd name="adj1" fmla="val -83713"/>
              <a:gd name="adj2" fmla="val -77500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</a:t>
            </a:r>
            <a:r>
              <a:rPr lang="en-US" altLang="en-US" sz="1400" b="1" baseline="-25000"/>
              <a:t>1</a:t>
            </a:r>
            <a:r>
              <a:rPr lang="en-US" altLang="en-US" sz="1400" b="1"/>
              <a:t>(x)</a:t>
            </a:r>
          </a:p>
        </p:txBody>
      </p:sp>
      <p:sp>
        <p:nvSpPr>
          <p:cNvPr id="10255" name="AutoShape 21"/>
          <p:cNvSpPr>
            <a:spLocks noChangeArrowheads="1"/>
          </p:cNvSpPr>
          <p:nvPr/>
        </p:nvSpPr>
        <p:spPr bwMode="auto">
          <a:xfrm>
            <a:off x="4648200" y="2971800"/>
            <a:ext cx="1447800" cy="381000"/>
          </a:xfrm>
          <a:prstGeom prst="wedgeEllipseCallout">
            <a:avLst>
              <a:gd name="adj1" fmla="val -69519"/>
              <a:gd name="adj2" fmla="val -77500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</a:t>
            </a:r>
            <a:r>
              <a:rPr lang="en-US" altLang="en-US" sz="1400" b="1" baseline="-25000"/>
              <a:t> </a:t>
            </a:r>
            <a:r>
              <a:rPr lang="en-US" altLang="en-US" sz="1400" b="1"/>
              <a:t>(x) = ln 2</a:t>
            </a:r>
          </a:p>
        </p:txBody>
      </p:sp>
      <p:sp>
        <p:nvSpPr>
          <p:cNvPr id="10256" name="Text Box 22"/>
          <p:cNvSpPr txBox="1">
            <a:spLocks noChangeArrowheads="1"/>
          </p:cNvSpPr>
          <p:nvPr/>
        </p:nvSpPr>
        <p:spPr bwMode="auto">
          <a:xfrm>
            <a:off x="6172200" y="4219575"/>
            <a:ext cx="2514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Comic Sans MS" panose="030F0702030302020204" pitchFamily="66" charset="0"/>
              </a:rPr>
              <a:t>Indeks </a:t>
            </a: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800" b="1">
                <a:latin typeface="Comic Sans MS" panose="030F0702030302020204" pitchFamily="66" charset="0"/>
              </a:rPr>
              <a:t> pada f</a:t>
            </a:r>
            <a:r>
              <a:rPr lang="en-US" altLang="en-US" sz="18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800" b="1">
                <a:latin typeface="Comic Sans MS" panose="030F0702030302020204" pitchFamily="66" charset="0"/>
              </a:rPr>
              <a:t>(x) berarti interpolasi dilakukan dengan polynomial orde-1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48FA7A-0A59-4D04-977C-C7B64134E37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915400" cy="6096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Interpolasi  Polynomial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   </a:t>
            </a:r>
            <a:r>
              <a:rPr lang="en-US" altLang="en-US" sz="2000" b="1" smtClean="0">
                <a:solidFill>
                  <a:schemeClr val="bg2"/>
                </a:solidFill>
              </a:rPr>
              <a:t>(4)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1270" name="Line 3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152400" y="838200"/>
            <a:ext cx="8839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Jika interpolasi polynomial menggunakan polynomial ber-orde 2, maka disebut </a:t>
            </a:r>
            <a:r>
              <a:rPr lang="en-US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Interpolasi Kuadrat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. Dan agar dapat diinterpolasikan, maka bentuk umum polynomial ber-orde 2 harus ditulis menjadi :</a:t>
            </a:r>
          </a:p>
          <a:p>
            <a:pPr algn="ctr" eaLnBrk="1" hangingPunct="1"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f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(x) = b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 + b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(x – x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) + b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(x – x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)(x – x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)</a:t>
            </a:r>
            <a:endParaRPr lang="en-US" altLang="en-US" sz="2000" b="1" baseline="30000">
              <a:solidFill>
                <a:srgbClr val="008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272" name="Rectangle 5"/>
          <p:cNvSpPr>
            <a:spLocks noChangeArrowheads="1"/>
          </p:cNvSpPr>
          <p:nvPr/>
        </p:nvSpPr>
        <p:spPr bwMode="auto">
          <a:xfrm>
            <a:off x="152400" y="2590800"/>
            <a:ext cx="8839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Dan koefisien b</a:t>
            </a:r>
            <a:r>
              <a:rPr lang="en-US" altLang="en-US" sz="2000" b="1" baseline="-25000">
                <a:latin typeface="Comic Sans MS" panose="030F0702030302020204" pitchFamily="66" charset="0"/>
              </a:rPr>
              <a:t>0</a:t>
            </a:r>
            <a:r>
              <a:rPr lang="en-US" altLang="en-US" sz="2000" b="1">
                <a:latin typeface="Comic Sans MS" panose="030F0702030302020204" pitchFamily="66" charset="0"/>
              </a:rPr>
              <a:t>, b</a:t>
            </a:r>
            <a:r>
              <a:rPr lang="en-US" altLang="en-US" sz="2000" b="1" baseline="-25000">
                <a:latin typeface="Comic Sans MS" panose="030F0702030302020204" pitchFamily="66" charset="0"/>
              </a:rPr>
              <a:t>1</a:t>
            </a:r>
            <a:r>
              <a:rPr lang="en-US" altLang="en-US" sz="2000" b="1">
                <a:latin typeface="Comic Sans MS" panose="030F0702030302020204" pitchFamily="66" charset="0"/>
              </a:rPr>
              <a:t> dan b</a:t>
            </a:r>
            <a:r>
              <a:rPr lang="en-US" altLang="en-US" sz="2000" b="1" baseline="-25000">
                <a:latin typeface="Comic Sans MS" panose="030F0702030302020204" pitchFamily="66" charset="0"/>
              </a:rPr>
              <a:t>2</a:t>
            </a:r>
            <a:r>
              <a:rPr lang="en-US" altLang="en-US" sz="2000" b="1">
                <a:latin typeface="Comic Sans MS" panose="030F0702030302020204" pitchFamily="66" charset="0"/>
              </a:rPr>
              <a:t>, dapat diperoleh melalui rumus berikut :</a:t>
            </a:r>
          </a:p>
          <a:p>
            <a:pPr eaLnBrk="1" hangingPunct="1">
              <a:buFontTx/>
              <a:buNone/>
            </a:pPr>
            <a:endParaRPr lang="en-US" altLang="en-US" sz="20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b</a:t>
            </a:r>
            <a:r>
              <a:rPr lang="en-US" altLang="en-US" sz="2000" b="1" baseline="-25000">
                <a:latin typeface="Comic Sans MS" panose="030F0702030302020204" pitchFamily="66" charset="0"/>
              </a:rPr>
              <a:t>0</a:t>
            </a:r>
            <a:r>
              <a:rPr lang="en-US" altLang="en-US" sz="2000" b="1">
                <a:latin typeface="Comic Sans MS" panose="030F0702030302020204" pitchFamily="66" charset="0"/>
              </a:rPr>
              <a:t> = f(x</a:t>
            </a:r>
            <a:r>
              <a:rPr lang="en-US" altLang="en-US" sz="2000" b="1" baseline="-25000">
                <a:latin typeface="Comic Sans MS" panose="030F0702030302020204" pitchFamily="66" charset="0"/>
              </a:rPr>
              <a:t>0</a:t>
            </a:r>
            <a:r>
              <a:rPr lang="en-US" altLang="en-US" sz="2000" b="1">
                <a:latin typeface="Comic Sans MS" panose="030F0702030302020204" pitchFamily="66" charset="0"/>
              </a:rPr>
              <a:t>)					f(x</a:t>
            </a:r>
            <a:r>
              <a:rPr lang="en-US" altLang="en-US" sz="2000" b="1" baseline="-25000">
                <a:latin typeface="Comic Sans MS" panose="030F0702030302020204" pitchFamily="66" charset="0"/>
              </a:rPr>
              <a:t>1</a:t>
            </a:r>
            <a:r>
              <a:rPr lang="en-US" altLang="en-US" sz="2000" b="1">
                <a:latin typeface="Comic Sans MS" panose="030F0702030302020204" pitchFamily="66" charset="0"/>
              </a:rPr>
              <a:t>) – f(x</a:t>
            </a:r>
            <a:r>
              <a:rPr lang="en-US" altLang="en-US" sz="2000" b="1" baseline="-25000">
                <a:latin typeface="Comic Sans MS" panose="030F0702030302020204" pitchFamily="66" charset="0"/>
              </a:rPr>
              <a:t>0</a:t>
            </a:r>
            <a:r>
              <a:rPr lang="en-US" altLang="en-US" sz="2000" b="1"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					b</a:t>
            </a:r>
            <a:r>
              <a:rPr lang="en-US" altLang="en-US" sz="2000" b="1" baseline="-25000">
                <a:latin typeface="Comic Sans MS" panose="030F0702030302020204" pitchFamily="66" charset="0"/>
              </a:rPr>
              <a:t>1</a:t>
            </a:r>
            <a:r>
              <a:rPr lang="en-US" altLang="en-US" sz="2000" b="1">
                <a:latin typeface="Comic Sans MS" panose="030F0702030302020204" pitchFamily="66" charset="0"/>
              </a:rPr>
              <a:t> = 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	   		   		  	   x</a:t>
            </a:r>
            <a:r>
              <a:rPr lang="en-US" altLang="en-US" sz="2000" b="1" baseline="-25000">
                <a:latin typeface="Comic Sans MS" panose="030F0702030302020204" pitchFamily="66" charset="0"/>
              </a:rPr>
              <a:t>1</a:t>
            </a:r>
            <a:r>
              <a:rPr lang="en-US" altLang="en-US" sz="2000" b="1">
                <a:latin typeface="Comic Sans MS" panose="030F0702030302020204" pitchFamily="66" charset="0"/>
              </a:rPr>
              <a:t> – x</a:t>
            </a:r>
            <a:r>
              <a:rPr lang="en-US" altLang="en-US" sz="2000" b="1" baseline="-25000">
                <a:latin typeface="Comic Sans MS" panose="030F0702030302020204" pitchFamily="66" charset="0"/>
              </a:rPr>
              <a:t>0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	f(x</a:t>
            </a:r>
            <a:r>
              <a:rPr lang="en-US" altLang="en-US" sz="2000" b="1" baseline="-25000">
                <a:latin typeface="Comic Sans MS" panose="030F0702030302020204" pitchFamily="66" charset="0"/>
              </a:rPr>
              <a:t>2</a:t>
            </a:r>
            <a:r>
              <a:rPr lang="en-US" altLang="en-US" sz="2000" b="1">
                <a:latin typeface="Comic Sans MS" panose="030F0702030302020204" pitchFamily="66" charset="0"/>
              </a:rPr>
              <a:t>) – f(x</a:t>
            </a:r>
            <a:r>
              <a:rPr lang="en-US" altLang="en-US" sz="2000" b="1" baseline="-25000">
                <a:latin typeface="Comic Sans MS" panose="030F0702030302020204" pitchFamily="66" charset="0"/>
              </a:rPr>
              <a:t>1</a:t>
            </a:r>
            <a:r>
              <a:rPr lang="en-US" altLang="en-US" sz="2000" b="1">
                <a:latin typeface="Comic Sans MS" panose="030F0702030302020204" pitchFamily="66" charset="0"/>
              </a:rPr>
              <a:t>)	 f(x</a:t>
            </a:r>
            <a:r>
              <a:rPr lang="en-US" altLang="en-US" sz="2000" b="1" baseline="-25000">
                <a:latin typeface="Comic Sans MS" panose="030F0702030302020204" pitchFamily="66" charset="0"/>
              </a:rPr>
              <a:t>1</a:t>
            </a:r>
            <a:r>
              <a:rPr lang="en-US" altLang="en-US" sz="2000" b="1">
                <a:latin typeface="Comic Sans MS" panose="030F0702030302020204" pitchFamily="66" charset="0"/>
              </a:rPr>
              <a:t>) – f(x</a:t>
            </a:r>
            <a:r>
              <a:rPr lang="en-US" altLang="en-US" sz="2000" b="1" baseline="-25000">
                <a:latin typeface="Comic Sans MS" panose="030F0702030302020204" pitchFamily="66" charset="0"/>
              </a:rPr>
              <a:t>0</a:t>
            </a:r>
            <a:r>
              <a:rPr lang="en-US" altLang="en-US" sz="2000" b="1">
                <a:latin typeface="Comic Sans MS" panose="030F0702030302020204" pitchFamily="66" charset="0"/>
              </a:rPr>
              <a:t>)						   x</a:t>
            </a:r>
            <a:r>
              <a:rPr lang="en-US" altLang="en-US" sz="2000" b="1" baseline="-25000">
                <a:latin typeface="Comic Sans MS" panose="030F0702030302020204" pitchFamily="66" charset="0"/>
              </a:rPr>
              <a:t>2</a:t>
            </a:r>
            <a:r>
              <a:rPr lang="en-US" altLang="en-US" sz="2000" b="1">
                <a:latin typeface="Comic Sans MS" panose="030F0702030302020204" pitchFamily="66" charset="0"/>
              </a:rPr>
              <a:t> – x</a:t>
            </a:r>
            <a:r>
              <a:rPr lang="en-US" altLang="en-US" sz="2000" b="1" baseline="-25000">
                <a:latin typeface="Comic Sans MS" panose="030F0702030302020204" pitchFamily="66" charset="0"/>
              </a:rPr>
              <a:t>1</a:t>
            </a:r>
            <a:r>
              <a:rPr lang="en-US" altLang="en-US" sz="2000" b="1">
                <a:latin typeface="Comic Sans MS" panose="030F0702030302020204" pitchFamily="66" charset="0"/>
              </a:rPr>
              <a:t>	    x</a:t>
            </a:r>
            <a:r>
              <a:rPr lang="en-US" altLang="en-US" sz="2000" b="1" baseline="-25000">
                <a:latin typeface="Comic Sans MS" panose="030F0702030302020204" pitchFamily="66" charset="0"/>
              </a:rPr>
              <a:t>1</a:t>
            </a:r>
            <a:r>
              <a:rPr lang="en-US" altLang="en-US" sz="2000" b="1">
                <a:latin typeface="Comic Sans MS" panose="030F0702030302020204" pitchFamily="66" charset="0"/>
              </a:rPr>
              <a:t> – x</a:t>
            </a:r>
            <a:r>
              <a:rPr lang="en-US" altLang="en-US" sz="2000" b="1" baseline="-25000">
                <a:latin typeface="Comic Sans MS" panose="030F0702030302020204" pitchFamily="66" charset="0"/>
              </a:rPr>
              <a:t>0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b</a:t>
            </a:r>
            <a:r>
              <a:rPr lang="en-US" altLang="en-US" sz="2000" b="1" baseline="-25000">
                <a:latin typeface="Comic Sans MS" panose="030F0702030302020204" pitchFamily="66" charset="0"/>
              </a:rPr>
              <a:t>2</a:t>
            </a:r>
            <a:r>
              <a:rPr lang="en-US" altLang="en-US" sz="2000" b="1">
                <a:latin typeface="Comic Sans MS" panose="030F0702030302020204" pitchFamily="66" charset="0"/>
              </a:rPr>
              <a:t> =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		    x</a:t>
            </a:r>
            <a:r>
              <a:rPr lang="en-US" altLang="en-US" sz="2000" b="1" baseline="-25000">
                <a:latin typeface="Comic Sans MS" panose="030F0702030302020204" pitchFamily="66" charset="0"/>
              </a:rPr>
              <a:t>2</a:t>
            </a:r>
            <a:r>
              <a:rPr lang="en-US" altLang="en-US" sz="2000" b="1">
                <a:latin typeface="Comic Sans MS" panose="030F0702030302020204" pitchFamily="66" charset="0"/>
              </a:rPr>
              <a:t> – x</a:t>
            </a:r>
            <a:r>
              <a:rPr lang="en-US" altLang="en-US" sz="2000" b="1" baseline="-250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11273" name="Line 6"/>
          <p:cNvSpPr>
            <a:spLocks noChangeShapeType="1"/>
          </p:cNvSpPr>
          <p:nvPr/>
        </p:nvSpPr>
        <p:spPr bwMode="auto">
          <a:xfrm>
            <a:off x="5562600" y="3886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Line 7"/>
          <p:cNvSpPr>
            <a:spLocks noChangeShapeType="1"/>
          </p:cNvSpPr>
          <p:nvPr/>
        </p:nvSpPr>
        <p:spPr bwMode="auto">
          <a:xfrm>
            <a:off x="1143000" y="51816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Line 8"/>
          <p:cNvSpPr>
            <a:spLocks noChangeShapeType="1"/>
          </p:cNvSpPr>
          <p:nvPr/>
        </p:nvSpPr>
        <p:spPr bwMode="auto">
          <a:xfrm>
            <a:off x="3048000" y="51816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Line 9"/>
          <p:cNvSpPr>
            <a:spLocks noChangeShapeType="1"/>
          </p:cNvSpPr>
          <p:nvPr/>
        </p:nvSpPr>
        <p:spPr bwMode="auto">
          <a:xfrm>
            <a:off x="990600" y="56388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Line 10"/>
          <p:cNvSpPr>
            <a:spLocks noChangeShapeType="1"/>
          </p:cNvSpPr>
          <p:nvPr/>
        </p:nvSpPr>
        <p:spPr bwMode="auto">
          <a:xfrm>
            <a:off x="2743200" y="50292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897AF0-523E-4BDD-98BB-244F4A8177D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915400" cy="6096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Interpolasi  Polynomial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   </a:t>
            </a:r>
            <a:r>
              <a:rPr lang="en-US" altLang="en-US" sz="2000" b="1" smtClean="0">
                <a:solidFill>
                  <a:schemeClr val="bg2"/>
                </a:solidFill>
              </a:rPr>
              <a:t>(5)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2294" name="Line 4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152400" y="914400"/>
            <a:ext cx="8839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Perlu anda perhatikan bahwa, untuk n+1 titik data, hanya terdapat 1 polynomial (berderajat n atau kurang) yang melalui semua titik data tersebut.</a:t>
            </a:r>
          </a:p>
          <a:p>
            <a:pPr algn="ctr" eaLnBrk="1" hangingPunct="1">
              <a:buFontTx/>
              <a:buNone/>
            </a:pPr>
            <a:endParaRPr lang="en-US" altLang="en-US" sz="2000" b="1">
              <a:latin typeface="Comic Sans MS" panose="030F0702030302020204" pitchFamily="66" charset="0"/>
            </a:endParaRPr>
          </a:p>
          <a:p>
            <a:pPr algn="ctr" eaLnBrk="1" hangingPunct="1">
              <a:buFontTx/>
              <a:buNone/>
            </a:pPr>
            <a:r>
              <a:rPr lang="en-US" altLang="en-US" sz="2000" b="1">
                <a:solidFill>
                  <a:srgbClr val="660066"/>
                </a:solidFill>
                <a:latin typeface="Comic Sans MS" panose="030F0702030302020204" pitchFamily="66" charset="0"/>
              </a:rPr>
              <a:t>misal, hanya terdapat 1 garis lurus (polynomial orde-1) yang menghubungkan 2 titik data.</a:t>
            </a:r>
          </a:p>
          <a:p>
            <a:pPr algn="ctr" eaLnBrk="1" hangingPunct="1">
              <a:buFontTx/>
              <a:buNone/>
            </a:pPr>
            <a:r>
              <a:rPr lang="en-US" altLang="en-US" sz="2000" b="1">
                <a:solidFill>
                  <a:srgbClr val="660066"/>
                </a:solidFill>
                <a:latin typeface="Comic Sans MS" panose="030F0702030302020204" pitchFamily="66" charset="0"/>
              </a:rPr>
              <a:t>atau, 3 titik dapat dihubungkan oleh sebuah parabola (polynomial orde-2).</a:t>
            </a:r>
          </a:p>
          <a:p>
            <a:pPr algn="ctr" eaLnBrk="1" hangingPunct="1">
              <a:buFontTx/>
              <a:buNone/>
            </a:pPr>
            <a:r>
              <a:rPr lang="en-US" altLang="en-US" sz="2000" b="1">
                <a:solidFill>
                  <a:srgbClr val="660066"/>
                </a:solidFill>
                <a:latin typeface="Comic Sans MS" panose="030F0702030302020204" pitchFamily="66" charset="0"/>
              </a:rPr>
              <a:t>sedang 4 titik dapat terhubung oleh kurva polynomial orde-3, dst.</a:t>
            </a:r>
          </a:p>
        </p:txBody>
      </p:sp>
      <p:sp>
        <p:nvSpPr>
          <p:cNvPr id="12296" name="Rectangle 5"/>
          <p:cNvSpPr>
            <a:spLocks noChangeArrowheads="1"/>
          </p:cNvSpPr>
          <p:nvPr/>
        </p:nvSpPr>
        <p:spPr bwMode="auto">
          <a:xfrm>
            <a:off x="152400" y="4419600"/>
            <a:ext cx="8839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Atau secara umum bentuk polynomial orde ke-n (untuk n+1 titik data) dapat ditulis seperti berikut:</a:t>
            </a:r>
          </a:p>
          <a:p>
            <a:pPr algn="ctr" eaLnBrk="1" hangingPunct="1">
              <a:buFontTx/>
              <a:buNone/>
            </a:pPr>
            <a:endParaRPr lang="en-US" altLang="en-US" sz="2000" b="1">
              <a:solidFill>
                <a:srgbClr val="008000"/>
              </a:solidFill>
              <a:latin typeface="Comic Sans MS" panose="030F0702030302020204" pitchFamily="66" charset="0"/>
            </a:endParaRPr>
          </a:p>
          <a:p>
            <a:pPr algn="ctr" eaLnBrk="1" hangingPunct="1"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f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(x) = b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 + b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(x – x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) + … + b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(x – x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)(x – x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) … (x – x</a:t>
            </a:r>
            <a:r>
              <a:rPr lang="en-US" altLang="en-US" sz="2000" b="1" baseline="-25000">
                <a:solidFill>
                  <a:srgbClr val="008000"/>
                </a:solidFill>
                <a:latin typeface="Comic Sans MS" panose="030F0702030302020204" pitchFamily="66" charset="0"/>
              </a:rPr>
              <a:t>n-1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)	      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…(1)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4662</Words>
  <Application>Microsoft Office PowerPoint</Application>
  <PresentationFormat>On-screen Show (4:3)</PresentationFormat>
  <Paragraphs>524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 Unicode MS</vt:lpstr>
      <vt:lpstr>Albert</vt:lpstr>
      <vt:lpstr>Arial</vt:lpstr>
      <vt:lpstr>Comic Sans MS</vt:lpstr>
      <vt:lpstr>Symbol</vt:lpstr>
      <vt:lpstr>Wingdings</vt:lpstr>
      <vt:lpstr>Wingdings 3</vt:lpstr>
      <vt:lpstr>Default Design</vt:lpstr>
      <vt:lpstr>Visio</vt:lpstr>
      <vt:lpstr>Chart</vt:lpstr>
      <vt:lpstr>PENCOCOKAN KURVA: INTERPOLASI</vt:lpstr>
      <vt:lpstr>Materi Minggu Ini</vt:lpstr>
      <vt:lpstr>Interpolasi    (1) </vt:lpstr>
      <vt:lpstr>Interpolasi    (2) </vt:lpstr>
      <vt:lpstr>Interpolasi  Polynomial   (1) </vt:lpstr>
      <vt:lpstr>Interpolasi  Polynomial   (2) </vt:lpstr>
      <vt:lpstr>Interpolasi  Polynomial   (3) </vt:lpstr>
      <vt:lpstr>Interpolasi  Polynomial    (4) </vt:lpstr>
      <vt:lpstr>Interpolasi  Polynomial    (5) </vt:lpstr>
      <vt:lpstr>Interpolasi  Polynomial    (6) </vt:lpstr>
      <vt:lpstr>Interpolasi  Polynomial    (7) </vt:lpstr>
      <vt:lpstr>Interpolasi  Polynomial    (8) </vt:lpstr>
      <vt:lpstr>Beda Hingga    (1) </vt:lpstr>
      <vt:lpstr>Beda Hingga    (2) </vt:lpstr>
      <vt:lpstr>Beda Hingga    (3) </vt:lpstr>
      <vt:lpstr>Beda Hingga    (4) </vt:lpstr>
      <vt:lpstr>Interpolasi Newton-Gregory     (1) </vt:lpstr>
      <vt:lpstr>Interpolasi Newton-Gregory     (2) </vt:lpstr>
      <vt:lpstr>Interpolasi Newton-Gregory     (3) </vt:lpstr>
      <vt:lpstr>Interpolasi Newton-Gregory     (4) </vt:lpstr>
      <vt:lpstr>Interpolasi Newton-Gregory     (5) </vt:lpstr>
      <vt:lpstr>Interpolasi Newton-Gregory  (6) </vt:lpstr>
      <vt:lpstr>Interpolasi Gauss     (1) </vt:lpstr>
      <vt:lpstr>Interpolasi Lagrange     (1) </vt:lpstr>
      <vt:lpstr>Interpolasi Lagrange     (2) </vt:lpstr>
      <vt:lpstr>Interpolasi Hermite     (1) </vt:lpstr>
      <vt:lpstr>Interpolasi Hermite     (2) </vt:lpstr>
      <vt:lpstr>Latihan  (1)</vt:lpstr>
      <vt:lpstr>Latihan  (2)</vt:lpstr>
    </vt:vector>
  </TitlesOfParts>
  <Company>sby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PENCOCOKAN KURVA: INTERPOLASI</dc:title>
  <dc:creator>its</dc:creator>
  <cp:lastModifiedBy>victor</cp:lastModifiedBy>
  <cp:revision>110</cp:revision>
  <dcterms:created xsi:type="dcterms:W3CDTF">2006-05-05T05:02:14Z</dcterms:created>
  <dcterms:modified xsi:type="dcterms:W3CDTF">2024-02-28T08:24:04Z</dcterms:modified>
</cp:coreProperties>
</file>