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8" r:id="rId3"/>
    <p:sldId id="269" r:id="rId4"/>
    <p:sldId id="270" r:id="rId5"/>
    <p:sldId id="271" r:id="rId6"/>
    <p:sldId id="272" r:id="rId7"/>
    <p:sldId id="273" r:id="rId8"/>
    <p:sldId id="274" r:id="rId9"/>
    <p:sldId id="281" r:id="rId10"/>
    <p:sldId id="275" r:id="rId11"/>
    <p:sldId id="276" r:id="rId12"/>
    <p:sldId id="277" r:id="rId13"/>
    <p:sldId id="278" r:id="rId14"/>
    <p:sldId id="279" r:id="rId15"/>
    <p:sldId id="280" r:id="rId16"/>
    <p:sldId id="282" r:id="rId17"/>
    <p:sldId id="283" r:id="rId18"/>
    <p:sldId id="284" r:id="rId19"/>
    <p:sldId id="285" r:id="rId20"/>
    <p:sldId id="286" r:id="rId21"/>
    <p:sldId id="260" r:id="rId22"/>
  </p:sldIdLst>
  <p:sldSz cx="9144000" cy="6858000" type="screen4x3"/>
  <p:notesSz cx="6858000" cy="99456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0066FF"/>
    <a:srgbClr val="66FFFF"/>
    <a:srgbClr val="CCFF66"/>
    <a:srgbClr val="CCFFCC"/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35" autoAdjust="0"/>
  </p:normalViewPr>
  <p:slideViewPr>
    <p:cSldViewPr>
      <p:cViewPr varScale="1">
        <p:scale>
          <a:sx n="104" d="100"/>
          <a:sy n="104" d="100"/>
        </p:scale>
        <p:origin x="17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718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7213"/>
            <a:ext cx="29718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667D990-C969-46C0-92B1-3266D8085C9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24400"/>
            <a:ext cx="5486400" cy="447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718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47213"/>
            <a:ext cx="29718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9928947-D5BA-49DF-ACA6-7E834C98E94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23D467-777C-4469-B5FC-013FCB0AFF0B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T. Inf - ITS / 2018 - 2022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2CB908-990B-4D2A-8054-47D1B960C4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370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T. Inf - ITS / 2018 - 2022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D6BEF2-9F74-40A7-82E6-EA91579E41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97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T. Inf - ITS / 2018 - 2022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05F63F-8C69-49BD-8E3B-A3CC72B127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1309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T. Inf - ITS / 2018 - 2022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03FC68-597C-4EA6-84BF-CC97F0608D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0751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T. Inf - ITS / 2018 - 2022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B14538-3DD8-4188-8E40-3BF7501A96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2719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T. Inf - ITS / 2018 - 2022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F25839-A12B-4B6B-943A-693F626402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2160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T. Inf - ITS / 2018 - 2022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B8E3C0-6E26-40F0-A219-003C406539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8989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T. Inf - ITS / 2018 - 2022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D682B2-C1AE-470F-8855-A1C855331D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6700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T. Inf - ITS / 2018 - 2022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849724-C20F-4B25-8CEA-37E9330C34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755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T. Inf - ITS / 2018 - 2022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0A58D7-F002-4047-8C5E-D1688CB205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855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T. Inf - ITS / 2018 - 2022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D10784-B927-4A1B-A4C6-7386B74795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128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T. Inf - ITS / 2018 - 2022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F8BA45-1802-4EA1-AF4C-95E30AB886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0149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T. Inf - ITS / 2018 - 2022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9A7447-3E95-4C51-9E2C-DFC6D280DC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41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T. Inf - ITS / 2018 - 2022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5C88DF53-2765-47F0-9482-69D0DC945D3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1.xml"/><Relationship Id="rId4" Type="http://schemas.openxmlformats.org/officeDocument/2006/relationships/slide" Target="slide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828800"/>
            <a:ext cx="8305800" cy="2286000"/>
          </a:xfrm>
        </p:spPr>
        <p:txBody>
          <a:bodyPr/>
          <a:lstStyle/>
          <a:p>
            <a:pPr eaLnBrk="1" hangingPunct="1"/>
            <a:r>
              <a:rPr lang="en-US" altLang="en-US" sz="48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INTEGRASI NUMERIK</a:t>
            </a:r>
            <a:endParaRPr lang="en-US" altLang="en-US" sz="3600" b="1" smtClean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533400"/>
            <a:ext cx="6400800" cy="457200"/>
          </a:xfrm>
        </p:spPr>
        <p:txBody>
          <a:bodyPr/>
          <a:lstStyle/>
          <a:p>
            <a:pPr eaLnBrk="1" hangingPunct="1"/>
            <a:r>
              <a:rPr lang="en-US" altLang="en-US" sz="2400" b="1" smtClean="0">
                <a:latin typeface="Comic Sans MS" panose="030F0702030302020204" pitchFamily="66" charset="0"/>
              </a:rPr>
              <a:t>Pertemuan VI</a:t>
            </a:r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BAFFEA-02C2-4EFD-89CF-29EB8C5D1C5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472E21-CBBB-490F-B8EE-ADB3ECC7BD9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228600"/>
            <a:ext cx="8915400" cy="838200"/>
          </a:xfrm>
        </p:spPr>
        <p:txBody>
          <a:bodyPr/>
          <a:lstStyle/>
          <a:p>
            <a:pPr algn="l" eaLnBrk="1" hangingPunct="1"/>
            <a:r>
              <a:rPr lang="en-US" altLang="en-US" b="1" smtClean="0">
                <a:solidFill>
                  <a:schemeClr val="tx1"/>
                </a:solidFill>
                <a:latin typeface="Albert" pitchFamily="2" charset="0"/>
              </a:rPr>
              <a:t>Metode Trapezoida</a:t>
            </a:r>
            <a:r>
              <a:rPr lang="en-US" altLang="en-US" sz="1800" b="1" smtClean="0">
                <a:solidFill>
                  <a:schemeClr val="tx1"/>
                </a:solidFill>
                <a:latin typeface="Albert" pitchFamily="2" charset="0"/>
              </a:rPr>
              <a:t>     </a:t>
            </a:r>
            <a:r>
              <a:rPr lang="en-US" altLang="en-US" sz="2000" b="1" smtClean="0">
                <a:solidFill>
                  <a:schemeClr val="bg2"/>
                </a:solidFill>
              </a:rPr>
              <a:t>(5)</a:t>
            </a:r>
            <a:r>
              <a:rPr lang="en-US" altLang="en-US" sz="1800" b="1" smtClean="0">
                <a:solidFill>
                  <a:schemeClr val="tx1"/>
                </a:solidFill>
                <a:latin typeface="Albert" pitchFamily="2" charset="0"/>
              </a:rPr>
              <a:t> </a:t>
            </a:r>
            <a:endParaRPr lang="en-US" altLang="en-US" sz="1800" b="1" smtClean="0">
              <a:solidFill>
                <a:srgbClr val="969696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685800"/>
            <a:ext cx="8839200" cy="5334000"/>
          </a:xfrm>
        </p:spPr>
        <p:txBody>
          <a:bodyPr/>
          <a:lstStyle/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contoh :</a:t>
            </a:r>
            <a:r>
              <a:rPr lang="en-US" altLang="en-US" sz="1600" b="1" smtClean="0">
                <a:latin typeface="Comic Sans MS" panose="030F0702030302020204" pitchFamily="66" charset="0"/>
              </a:rPr>
              <a:t>  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600" b="1" smtClean="0">
                <a:latin typeface="Comic Sans MS" panose="030F0702030302020204" pitchFamily="66" charset="0"/>
              </a:rPr>
              <a:t>		hitunglah I = </a:t>
            </a:r>
            <a:r>
              <a:rPr lang="en-US" altLang="en-US" sz="1600" b="1" smtClean="0">
                <a:latin typeface="Comic Sans MS" panose="030F0702030302020204" pitchFamily="66" charset="0"/>
                <a:sym typeface="Symbol" panose="05050102010706020507" pitchFamily="18" charset="2"/>
              </a:rPr>
              <a:t> e</a:t>
            </a:r>
            <a:r>
              <a:rPr lang="en-US" altLang="en-US" sz="1600" b="1" baseline="30000" smtClean="0">
                <a:latin typeface="Comic Sans MS" panose="030F0702030302020204" pitchFamily="66" charset="0"/>
                <a:sym typeface="Symbol" panose="05050102010706020507" pitchFamily="18" charset="2"/>
              </a:rPr>
              <a:t>x</a:t>
            </a:r>
            <a:r>
              <a:rPr lang="en-US" altLang="en-US" sz="1600" b="1" smtClean="0">
                <a:latin typeface="Comic Sans MS" panose="030F0702030302020204" pitchFamily="66" charset="0"/>
                <a:sym typeface="Symbol" panose="05050102010706020507" pitchFamily="18" charset="2"/>
              </a:rPr>
              <a:t> dx dengan metode Trapezoida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.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altLang="en-US" sz="1600" b="1" smtClean="0">
              <a:solidFill>
                <a:schemeClr val="accent2"/>
              </a:solidFill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600" b="1" smtClean="0">
                <a:solidFill>
                  <a:srgbClr val="FF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secara analitis :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600" b="1" smtClean="0">
                <a:latin typeface="Comic Sans MS" panose="030F0702030302020204" pitchFamily="66" charset="0"/>
                <a:sym typeface="Symbol" panose="05050102010706020507" pitchFamily="18" charset="2"/>
              </a:rPr>
              <a:t>			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 = e</a:t>
            </a:r>
            <a:r>
              <a:rPr lang="en-US" altLang="en-US" sz="1600" b="1" baseline="30000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4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– e</a:t>
            </a:r>
            <a:r>
              <a:rPr lang="en-US" altLang="en-US" sz="1600" b="1" baseline="30000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0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= 53,598150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altLang="en-US" sz="1600" b="1" smtClean="0">
              <a:latin typeface="Comic Sans MS" panose="030F0702030302020204" pitchFamily="66" charset="0"/>
            </a:endParaRP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6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Integrasi Trapezoida menggunakan 1 pias (lebar * rerata tinggi) :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6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			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I  = (b – a) [(f(b) – f(a) / 2 ]</a:t>
            </a:r>
            <a:endParaRPr lang="en-US" altLang="en-US" sz="1600" b="1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600" b="1" smtClean="0">
                <a:latin typeface="Comic Sans MS" panose="030F0702030302020204" pitchFamily="66" charset="0"/>
              </a:rPr>
              <a:t>			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I  = (4 – 0)[(e</a:t>
            </a:r>
            <a:r>
              <a:rPr lang="en-US" altLang="en-US" sz="1600" b="1" baseline="30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4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 – e</a:t>
            </a:r>
            <a:r>
              <a:rPr lang="en-US" altLang="en-US" sz="1600" b="1" baseline="30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)/2] = 111,1963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			Er = [(53,598150 – 111,1963)/53,598150] x 100% = 107,46%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altLang="en-US" sz="1600" b="1" smtClean="0">
              <a:latin typeface="Comic Sans MS" panose="030F0702030302020204" pitchFamily="66" charset="0"/>
            </a:endParaRP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6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Integrasi Trapezoida menggunakan 4 pias (asumsi lebar pias (∆x) = 1) :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600" b="1" smtClean="0">
                <a:latin typeface="Comic Sans MS" panose="030F0702030302020204" pitchFamily="66" charset="0"/>
              </a:rPr>
              <a:t>			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I  = ½ [ e</a:t>
            </a:r>
            <a:r>
              <a:rPr lang="en-US" altLang="en-US" sz="1600" b="1" baseline="30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 + 2(e</a:t>
            </a:r>
            <a:r>
              <a:rPr lang="en-US" altLang="en-US" sz="1600" b="1" baseline="30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 + e</a:t>
            </a:r>
            <a:r>
              <a:rPr lang="en-US" altLang="en-US" sz="1600" b="1" baseline="30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 + e</a:t>
            </a:r>
            <a:r>
              <a:rPr lang="en-US" altLang="en-US" sz="1600" b="1" baseline="30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3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) + e</a:t>
            </a:r>
            <a:r>
              <a:rPr lang="en-US" altLang="en-US" sz="1600" b="1" baseline="30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4 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] = 57,991950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			Er = [(53,598150 – 57,991950)/53,598150] x 100% = 8,2%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altLang="en-US" sz="1600" b="1" smtClean="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6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Integrasi Trapezoida menggunakan fungsi koreksi-ujung :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600" b="1" smtClean="0">
                <a:latin typeface="Comic Sans MS" panose="030F0702030302020204" pitchFamily="66" charset="0"/>
              </a:rPr>
              <a:t>			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I  = ½ [ e</a:t>
            </a:r>
            <a:r>
              <a:rPr lang="en-US" altLang="en-US" sz="1600" b="1" baseline="30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 + 2(e</a:t>
            </a:r>
            <a:r>
              <a:rPr lang="en-US" altLang="en-US" sz="1600" b="1" baseline="30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 + e</a:t>
            </a:r>
            <a:r>
              <a:rPr lang="en-US" altLang="en-US" sz="1600" b="1" baseline="30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 + e</a:t>
            </a:r>
            <a:r>
              <a:rPr lang="en-US" altLang="en-US" sz="1600" b="1" baseline="30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3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) + e</a:t>
            </a:r>
            <a:r>
              <a:rPr lang="en-US" altLang="en-US" sz="1600" b="1" baseline="30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4 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] – 1/12 (e</a:t>
            </a:r>
            <a:r>
              <a:rPr lang="en-US" altLang="en-US" sz="1600" b="1" baseline="30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4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 – e</a:t>
            </a:r>
            <a:r>
              <a:rPr lang="en-US" altLang="en-US" sz="1600" b="1" baseline="30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) = 53,525437</a:t>
            </a:r>
          </a:p>
          <a:p>
            <a:pPr marL="533400" indent="-53340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			Er = [(53,598150 – 53,535437)/53,598150] x 100% = 0,14%</a:t>
            </a:r>
          </a:p>
        </p:txBody>
      </p:sp>
      <p:sp>
        <p:nvSpPr>
          <p:cNvPr id="14343" name="Line 4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Text Box 5"/>
          <p:cNvSpPr txBox="1">
            <a:spLocks noChangeArrowheads="1"/>
          </p:cNvSpPr>
          <p:nvPr/>
        </p:nvSpPr>
        <p:spPr bwMode="auto">
          <a:xfrm>
            <a:off x="2514600" y="8382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>
                <a:latin typeface="Comic Sans MS" panose="030F0702030302020204" pitchFamily="66" charset="0"/>
              </a:rPr>
              <a:t>4</a:t>
            </a:r>
            <a:endParaRPr lang="en-US" altLang="en-US" sz="1200" b="1" baseline="-25000">
              <a:latin typeface="Comic Sans MS" panose="030F0702030302020204" pitchFamily="66" charset="0"/>
            </a:endParaRPr>
          </a:p>
        </p:txBody>
      </p:sp>
      <p:sp>
        <p:nvSpPr>
          <p:cNvPr id="14345" name="Text Box 6"/>
          <p:cNvSpPr txBox="1">
            <a:spLocks noChangeArrowheads="1"/>
          </p:cNvSpPr>
          <p:nvPr/>
        </p:nvSpPr>
        <p:spPr bwMode="auto">
          <a:xfrm>
            <a:off x="2362200" y="1173163"/>
            <a:ext cx="381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>
                <a:latin typeface="Comic Sans MS" panose="030F0702030302020204" pitchFamily="66" charset="0"/>
              </a:rPr>
              <a:t>0</a:t>
            </a:r>
            <a:endParaRPr lang="en-US" altLang="en-US" sz="1200" b="1" baseline="-25000">
              <a:latin typeface="Comic Sans MS" panose="030F0702030302020204" pitchFamily="66" charset="0"/>
            </a:endParaRPr>
          </a:p>
        </p:txBody>
      </p:sp>
      <p:sp>
        <p:nvSpPr>
          <p:cNvPr id="14346" name="AutoShape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4400" y="152400"/>
            <a:ext cx="381000" cy="3048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DCF3E0-FCCA-4E0E-972E-B8BF1994107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76200"/>
            <a:ext cx="8229600" cy="609600"/>
          </a:xfrm>
        </p:spPr>
        <p:txBody>
          <a:bodyPr/>
          <a:lstStyle/>
          <a:p>
            <a:pPr algn="l" eaLnBrk="1" hangingPunct="1"/>
            <a:r>
              <a:rPr lang="en-US" altLang="en-US" b="1" smtClean="0">
                <a:solidFill>
                  <a:schemeClr val="tx1"/>
                </a:solidFill>
                <a:latin typeface="Albert" pitchFamily="2" charset="0"/>
              </a:rPr>
              <a:t>Metode Simpson</a:t>
            </a:r>
            <a:r>
              <a:rPr lang="en-US" altLang="en-US" sz="1600" b="1" smtClean="0">
                <a:solidFill>
                  <a:schemeClr val="tx1"/>
                </a:solidFill>
                <a:latin typeface="Albert" pitchFamily="2" charset="0"/>
              </a:rPr>
              <a:t>    </a:t>
            </a:r>
            <a:r>
              <a:rPr lang="en-US" altLang="en-US" sz="1800" b="1" smtClean="0">
                <a:solidFill>
                  <a:schemeClr val="bg2"/>
                </a:solidFill>
              </a:rPr>
              <a:t>(1)</a:t>
            </a:r>
            <a:r>
              <a:rPr lang="en-US" altLang="en-US" sz="1600" b="1" smtClean="0">
                <a:solidFill>
                  <a:schemeClr val="tx1"/>
                </a:solidFill>
                <a:latin typeface="Albert" pitchFamily="2" charset="0"/>
              </a:rPr>
              <a:t> </a:t>
            </a:r>
            <a:endParaRPr lang="en-US" altLang="en-US" sz="1600" b="1" smtClean="0">
              <a:solidFill>
                <a:srgbClr val="969696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838200"/>
            <a:ext cx="8763000" cy="9144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altLang="en-US" sz="1800" b="1" smtClean="0">
                <a:solidFill>
                  <a:srgbClr val="008000"/>
                </a:solidFill>
                <a:latin typeface="Comic Sans MS" panose="030F0702030302020204" pitchFamily="66" charset="0"/>
              </a:rPr>
              <a:t>Alternatif lain untuk mendapatkan hasil pendekatan integrasi numeris adalah dengan menggunakan polynomial ber-orde lebih tinggi (</a:t>
            </a:r>
            <a:r>
              <a:rPr lang="en-US" altLang="en-US" sz="1800" b="1" smtClean="0">
                <a:solidFill>
                  <a:srgbClr val="FF6600"/>
                </a:solidFill>
                <a:latin typeface="Comic Sans MS" panose="030F0702030302020204" pitchFamily="66" charset="0"/>
              </a:rPr>
              <a:t>ingat, metode Trapezoid hanya memanfaatkan persamaan berderajat 1</a:t>
            </a:r>
            <a:r>
              <a:rPr lang="en-US" altLang="en-US" sz="1800" b="1" smtClean="0">
                <a:solidFill>
                  <a:srgbClr val="008000"/>
                </a:solidFill>
                <a:latin typeface="Comic Sans MS" panose="030F0702030302020204" pitchFamily="66" charset="0"/>
              </a:rPr>
              <a:t>).</a:t>
            </a:r>
          </a:p>
        </p:txBody>
      </p:sp>
      <p:graphicFrame>
        <p:nvGraphicFramePr>
          <p:cNvPr id="15367" name="Object 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06388" y="3429000"/>
          <a:ext cx="4037012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Visio" r:id="rId3" imgW="5412029" imgH="2337511" progId="Visio.Drawing.11">
                  <p:embed/>
                </p:oleObj>
              </mc:Choice>
              <mc:Fallback>
                <p:oleObj name="Visio" r:id="rId3" imgW="5412029" imgH="2337511" progId="Visio.Drawing.11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3429000"/>
                        <a:ext cx="4037012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Line 4"/>
          <p:cNvSpPr>
            <a:spLocks noChangeShapeType="1"/>
          </p:cNvSpPr>
          <p:nvPr/>
        </p:nvSpPr>
        <p:spPr bwMode="auto">
          <a:xfrm>
            <a:off x="152400" y="60960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228600" y="1981200"/>
            <a:ext cx="8686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1800" b="1">
                <a:solidFill>
                  <a:srgbClr val="800080"/>
                </a:solidFill>
                <a:latin typeface="Comic Sans MS" panose="030F0702030302020204" pitchFamily="66" charset="0"/>
              </a:rPr>
              <a:t>Jika ditambahkan 1 titik diantara f(a) dan f(b), maka ada 3 titik yang dapat dihubungkan oleh sebuah polynom ber-orde 2.</a:t>
            </a:r>
          </a:p>
          <a:p>
            <a:pPr algn="ctr" eaLnBrk="1" hangingPunct="1">
              <a:buFontTx/>
              <a:buNone/>
            </a:pPr>
            <a:r>
              <a:rPr lang="en-US" altLang="en-US" sz="1800" b="1">
                <a:solidFill>
                  <a:srgbClr val="800080"/>
                </a:solidFill>
                <a:latin typeface="Comic Sans MS" panose="030F0702030302020204" pitchFamily="66" charset="0"/>
              </a:rPr>
              <a:t>Atau bisa juga digunakan polynom ber-orde 3, jika ditambahkan 2 titik di antara f(a) dan f(b).</a:t>
            </a:r>
          </a:p>
        </p:txBody>
      </p:sp>
      <p:graphicFrame>
        <p:nvGraphicFramePr>
          <p:cNvPr id="15370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724400" y="3505200"/>
          <a:ext cx="40386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Visio" r:id="rId5" imgW="5412029" imgH="2337511" progId="Visio.Drawing.11">
                  <p:embed/>
                </p:oleObj>
              </mc:Choice>
              <mc:Fallback>
                <p:oleObj name="Visio" r:id="rId5" imgW="5412029" imgH="2337511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505200"/>
                        <a:ext cx="40386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Text Box 12"/>
          <p:cNvSpPr txBox="1">
            <a:spLocks noChangeArrowheads="1"/>
          </p:cNvSpPr>
          <p:nvPr/>
        </p:nvSpPr>
        <p:spPr bwMode="auto">
          <a:xfrm>
            <a:off x="457200" y="41148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  <a:latin typeface="Comic Sans MS" panose="030F0702030302020204" pitchFamily="66" charset="0"/>
              </a:rPr>
              <a:t>f(a)</a:t>
            </a:r>
          </a:p>
        </p:txBody>
      </p:sp>
      <p:sp>
        <p:nvSpPr>
          <p:cNvPr id="15372" name="Text Box 13"/>
          <p:cNvSpPr txBox="1">
            <a:spLocks noChangeArrowheads="1"/>
          </p:cNvSpPr>
          <p:nvPr/>
        </p:nvSpPr>
        <p:spPr bwMode="auto">
          <a:xfrm>
            <a:off x="4876800" y="41910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  <a:latin typeface="Comic Sans MS" panose="030F0702030302020204" pitchFamily="66" charset="0"/>
              </a:rPr>
              <a:t>f(a)</a:t>
            </a:r>
          </a:p>
        </p:txBody>
      </p:sp>
      <p:sp>
        <p:nvSpPr>
          <p:cNvPr id="15373" name="Text Box 14"/>
          <p:cNvSpPr txBox="1">
            <a:spLocks noChangeArrowheads="1"/>
          </p:cNvSpPr>
          <p:nvPr/>
        </p:nvSpPr>
        <p:spPr bwMode="auto">
          <a:xfrm>
            <a:off x="3810000" y="41148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  <a:latin typeface="Comic Sans MS" panose="030F0702030302020204" pitchFamily="66" charset="0"/>
              </a:rPr>
              <a:t>f(b)</a:t>
            </a:r>
          </a:p>
        </p:txBody>
      </p:sp>
      <p:sp>
        <p:nvSpPr>
          <p:cNvPr id="15374" name="Text Box 15"/>
          <p:cNvSpPr txBox="1">
            <a:spLocks noChangeArrowheads="1"/>
          </p:cNvSpPr>
          <p:nvPr/>
        </p:nvSpPr>
        <p:spPr bwMode="auto">
          <a:xfrm>
            <a:off x="8229600" y="41910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  <a:latin typeface="Comic Sans MS" panose="030F0702030302020204" pitchFamily="66" charset="0"/>
              </a:rPr>
              <a:t>f(b)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41DB32-FFD5-4F9C-92D5-96AC5F73651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76200"/>
            <a:ext cx="8229600" cy="609600"/>
          </a:xfrm>
        </p:spPr>
        <p:txBody>
          <a:bodyPr/>
          <a:lstStyle/>
          <a:p>
            <a:pPr algn="l" eaLnBrk="1" hangingPunct="1"/>
            <a:r>
              <a:rPr lang="en-US" altLang="en-US" b="1" smtClean="0">
                <a:solidFill>
                  <a:schemeClr val="tx1"/>
                </a:solidFill>
                <a:latin typeface="Albert" pitchFamily="2" charset="0"/>
              </a:rPr>
              <a:t>Metode Simpson</a:t>
            </a:r>
            <a:r>
              <a:rPr lang="en-US" altLang="en-US" sz="1600" b="1" smtClean="0">
                <a:solidFill>
                  <a:schemeClr val="tx1"/>
                </a:solidFill>
                <a:latin typeface="Albert" pitchFamily="2" charset="0"/>
              </a:rPr>
              <a:t>    </a:t>
            </a:r>
            <a:r>
              <a:rPr lang="en-US" altLang="en-US" sz="1800" b="1" smtClean="0">
                <a:solidFill>
                  <a:schemeClr val="bg2"/>
                </a:solidFill>
              </a:rPr>
              <a:t>(2)</a:t>
            </a:r>
            <a:r>
              <a:rPr lang="en-US" altLang="en-US" sz="1600" b="1" smtClean="0">
                <a:solidFill>
                  <a:schemeClr val="tx1"/>
                </a:solidFill>
                <a:latin typeface="Albert" pitchFamily="2" charset="0"/>
              </a:rPr>
              <a:t> </a:t>
            </a:r>
            <a:endParaRPr lang="en-US" altLang="en-US" sz="1600" b="1" smtClean="0">
              <a:solidFill>
                <a:srgbClr val="969696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990600"/>
            <a:ext cx="8763000" cy="20574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altLang="en-US" sz="2000" b="1" smtClean="0">
                <a:solidFill>
                  <a:srgbClr val="008000"/>
                </a:solidFill>
                <a:latin typeface="Comic Sans MS" panose="030F0702030302020204" pitchFamily="66" charset="0"/>
              </a:rPr>
              <a:t>Aturan/metode Simpson menyediakan 2 pilihan pendekatan, yaitu </a:t>
            </a:r>
            <a:r>
              <a:rPr lang="en-US" altLang="en-US" sz="20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Aturan Simpson 1/3</a:t>
            </a:r>
            <a:r>
              <a:rPr lang="en-US" altLang="en-US" sz="2000" b="1" smtClean="0">
                <a:solidFill>
                  <a:srgbClr val="008000"/>
                </a:solidFill>
                <a:latin typeface="Comic Sans MS" panose="030F0702030302020204" pitchFamily="66" charset="0"/>
              </a:rPr>
              <a:t> dan </a:t>
            </a:r>
            <a:r>
              <a:rPr lang="en-US" altLang="en-US" sz="20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Aturan Simpson 3/8</a:t>
            </a:r>
            <a:r>
              <a:rPr lang="en-US" altLang="en-US" sz="2000" b="1" smtClean="0">
                <a:solidFill>
                  <a:srgbClr val="008000"/>
                </a:solidFill>
                <a:latin typeface="Comic Sans MS" panose="030F0702030302020204" pitchFamily="66" charset="0"/>
              </a:rPr>
              <a:t>.</a:t>
            </a:r>
          </a:p>
          <a:p>
            <a:pPr marL="0" indent="0" algn="ctr" eaLnBrk="1" hangingPunct="1">
              <a:buFontTx/>
              <a:buNone/>
            </a:pPr>
            <a:endParaRPr lang="en-US" altLang="en-US" sz="2000" b="1" smtClean="0">
              <a:solidFill>
                <a:srgbClr val="008000"/>
              </a:solidFill>
              <a:latin typeface="Comic Sans MS" panose="030F0702030302020204" pitchFamily="66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US" altLang="en-US" sz="2000" b="1" smtClean="0">
                <a:solidFill>
                  <a:srgbClr val="FF6600"/>
                </a:solidFill>
                <a:latin typeface="Comic Sans MS" panose="030F0702030302020204" pitchFamily="66" charset="0"/>
              </a:rPr>
              <a:t>Aturan Simpson 1/3 menggunakan rumus integral Newton-Cotes ber-orde 2 (yang diturunkan dari deret Taylor). Sementara Aturan Simpson 3/8 memanfaatkan polynomial Lagrange ber-orde 3.</a:t>
            </a:r>
            <a:r>
              <a:rPr lang="en-US" altLang="en-US" sz="2000" b="1" smtClean="0">
                <a:solidFill>
                  <a:srgbClr val="008000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16391" name="Line 5"/>
          <p:cNvSpPr>
            <a:spLocks noChangeShapeType="1"/>
          </p:cNvSpPr>
          <p:nvPr/>
        </p:nvSpPr>
        <p:spPr bwMode="auto">
          <a:xfrm>
            <a:off x="152400" y="60960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Rectangle 10"/>
          <p:cNvSpPr>
            <a:spLocks noChangeArrowheads="1"/>
          </p:cNvSpPr>
          <p:nvPr/>
        </p:nvSpPr>
        <p:spPr bwMode="auto">
          <a:xfrm>
            <a:off x="152400" y="3581400"/>
            <a:ext cx="8763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Comic Sans MS" panose="030F0702030302020204" pitchFamily="66" charset="0"/>
              </a:rPr>
              <a:t>Aturan Simpson 1/3 optimal jika menggunakan jumlah pias genap.</a:t>
            </a:r>
          </a:p>
          <a:p>
            <a:pPr algn="ctr" eaLnBrk="1" hangingPunct="1"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Comic Sans MS" panose="030F0702030302020204" pitchFamily="66" charset="0"/>
              </a:rPr>
              <a:t>Sedangkan Aturan Simpson 3/8 optimal jika menggunakan jumlah pias kelipatan 3.</a:t>
            </a:r>
          </a:p>
        </p:txBody>
      </p:sp>
      <p:sp>
        <p:nvSpPr>
          <p:cNvPr id="16393" name="Rectangle 11"/>
          <p:cNvSpPr>
            <a:spLocks noChangeArrowheads="1"/>
          </p:cNvSpPr>
          <p:nvPr/>
        </p:nvSpPr>
        <p:spPr bwMode="auto">
          <a:xfrm>
            <a:off x="152400" y="5105400"/>
            <a:ext cx="8763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000" b="1">
                <a:solidFill>
                  <a:srgbClr val="800080"/>
                </a:solidFill>
                <a:latin typeface="Comic Sans MS" panose="030F0702030302020204" pitchFamily="66" charset="0"/>
              </a:rPr>
              <a:t>Namun kelemahan metode ini adalah hanya dapat digunakan untuk permasalahan yang bersifat </a:t>
            </a:r>
            <a:r>
              <a:rPr lang="en-US" altLang="en-US" sz="2000" b="1" i="1">
                <a:solidFill>
                  <a:srgbClr val="800080"/>
                </a:solidFill>
                <a:latin typeface="Comic Sans MS" panose="030F0702030302020204" pitchFamily="66" charset="0"/>
              </a:rPr>
              <a:t>equispaced </a:t>
            </a:r>
            <a:r>
              <a:rPr lang="en-US" altLang="en-US" sz="2000" b="1">
                <a:solidFill>
                  <a:srgbClr val="800080"/>
                </a:solidFill>
                <a:latin typeface="Comic Sans MS" panose="030F0702030302020204" pitchFamily="66" charset="0"/>
              </a:rPr>
              <a:t>saja.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EA9E19-B9A0-423D-99DC-1F154971390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152400"/>
            <a:ext cx="8229600" cy="685800"/>
          </a:xfrm>
        </p:spPr>
        <p:txBody>
          <a:bodyPr/>
          <a:lstStyle/>
          <a:p>
            <a:pPr algn="l" eaLnBrk="1" hangingPunct="1"/>
            <a:r>
              <a:rPr lang="en-US" altLang="en-US" b="1" smtClean="0">
                <a:solidFill>
                  <a:schemeClr val="tx1"/>
                </a:solidFill>
                <a:latin typeface="Albert" pitchFamily="2" charset="0"/>
              </a:rPr>
              <a:t>Metode Simpson  </a:t>
            </a:r>
            <a:r>
              <a:rPr lang="en-US" altLang="en-US" sz="1800" b="1" smtClean="0">
                <a:solidFill>
                  <a:schemeClr val="bg2"/>
                </a:solidFill>
              </a:rPr>
              <a:t>(3)</a:t>
            </a:r>
            <a:r>
              <a:rPr lang="en-US" altLang="en-US" sz="1600" b="1" smtClean="0">
                <a:solidFill>
                  <a:schemeClr val="tx1"/>
                </a:solidFill>
                <a:latin typeface="Albert" pitchFamily="2" charset="0"/>
              </a:rPr>
              <a:t> </a:t>
            </a:r>
            <a:endParaRPr lang="en-US" altLang="en-US" sz="1600" b="1" smtClean="0">
              <a:solidFill>
                <a:srgbClr val="969696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95400"/>
            <a:ext cx="9144000" cy="3733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Integrasi Simpson 1/3 dapat dinyatakan sebagai berikut 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en-US" sz="1800" b="1" smtClean="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    </a:t>
            </a:r>
            <a:r>
              <a:rPr lang="en-US" altLang="en-US" sz="16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∆x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I =      [f(x</a:t>
            </a:r>
            <a:r>
              <a:rPr lang="en-US" altLang="en-US" sz="1600" b="1" baseline="-25000" smtClean="0">
                <a:solidFill>
                  <a:srgbClr val="FF0000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16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) + 4 (f(x</a:t>
            </a:r>
            <a:r>
              <a:rPr lang="en-US" altLang="en-US" sz="1600" b="1" baseline="-25000" smtClean="0">
                <a:solidFill>
                  <a:srgbClr val="FF0000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6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) + f(x</a:t>
            </a:r>
            <a:r>
              <a:rPr lang="en-US" altLang="en-US" sz="1600" b="1" baseline="-25000" smtClean="0">
                <a:solidFill>
                  <a:srgbClr val="FF0000"/>
                </a:solidFill>
                <a:latin typeface="Comic Sans MS" panose="030F0702030302020204" pitchFamily="66" charset="0"/>
              </a:rPr>
              <a:t>3</a:t>
            </a:r>
            <a:r>
              <a:rPr lang="en-US" altLang="en-US" sz="16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) + … + f(x</a:t>
            </a:r>
            <a:r>
              <a:rPr lang="en-US" altLang="en-US" sz="1600" b="1" baseline="-25000" smtClean="0">
                <a:solidFill>
                  <a:srgbClr val="FF0000"/>
                </a:solidFill>
                <a:latin typeface="Comic Sans MS" panose="030F0702030302020204" pitchFamily="66" charset="0"/>
              </a:rPr>
              <a:t>n-1</a:t>
            </a:r>
            <a:r>
              <a:rPr lang="en-US" altLang="en-US" sz="16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)) + 2 (f(x</a:t>
            </a:r>
            <a:r>
              <a:rPr lang="en-US" altLang="en-US" sz="1600" b="1" baseline="-25000" smtClean="0">
                <a:solidFill>
                  <a:srgbClr val="FF0000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6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) + f(x</a:t>
            </a:r>
            <a:r>
              <a:rPr lang="en-US" altLang="en-US" sz="1600" b="1" baseline="-25000" smtClean="0">
                <a:solidFill>
                  <a:srgbClr val="FF0000"/>
                </a:solidFill>
                <a:latin typeface="Comic Sans MS" panose="030F0702030302020204" pitchFamily="66" charset="0"/>
              </a:rPr>
              <a:t>4</a:t>
            </a:r>
            <a:r>
              <a:rPr lang="en-US" altLang="en-US" sz="16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) + … + f(x</a:t>
            </a:r>
            <a:r>
              <a:rPr lang="en-US" altLang="en-US" sz="1600" b="1" baseline="-25000" smtClean="0">
                <a:solidFill>
                  <a:srgbClr val="FF0000"/>
                </a:solidFill>
                <a:latin typeface="Comic Sans MS" panose="030F0702030302020204" pitchFamily="66" charset="0"/>
              </a:rPr>
              <a:t>n-2</a:t>
            </a:r>
            <a:r>
              <a:rPr lang="en-US" altLang="en-US" sz="16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) + f(x</a:t>
            </a:r>
            <a:r>
              <a:rPr lang="en-US" altLang="en-US" sz="1600" b="1" baseline="-25000" smtClean="0">
                <a:solidFill>
                  <a:srgbClr val="FF0000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16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))]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     3	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en-US" sz="1600" b="1" smtClean="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en-US" sz="1800" b="1" smtClean="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en-US" sz="1800" b="1" smtClean="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Sedangkan Integrasi Simpson 3/8 adalah seperti berikut 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en-US" sz="1800" b="1" smtClean="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    </a:t>
            </a:r>
            <a:r>
              <a:rPr lang="en-US" altLang="en-US" sz="14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3∆x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14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I =      [f(x</a:t>
            </a:r>
            <a:r>
              <a:rPr lang="en-US" altLang="en-US" sz="1400" b="1" baseline="-25000" smtClean="0">
                <a:solidFill>
                  <a:srgbClr val="FF0000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14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) + 3 (f(x</a:t>
            </a:r>
            <a:r>
              <a:rPr lang="en-US" altLang="en-US" sz="1400" b="1" baseline="-25000" smtClean="0">
                <a:solidFill>
                  <a:srgbClr val="FF0000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4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) + f(x</a:t>
            </a:r>
            <a:r>
              <a:rPr lang="en-US" altLang="en-US" sz="1400" b="1" baseline="-25000" smtClean="0">
                <a:solidFill>
                  <a:srgbClr val="FF0000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4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) + f(x</a:t>
            </a:r>
            <a:r>
              <a:rPr lang="en-US" altLang="en-US" sz="1400" b="1" baseline="-25000" smtClean="0">
                <a:solidFill>
                  <a:srgbClr val="FF0000"/>
                </a:solidFill>
                <a:latin typeface="Comic Sans MS" panose="030F0702030302020204" pitchFamily="66" charset="0"/>
              </a:rPr>
              <a:t>4</a:t>
            </a:r>
            <a:r>
              <a:rPr lang="en-US" altLang="en-US" sz="14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) + f(x</a:t>
            </a:r>
            <a:r>
              <a:rPr lang="en-US" altLang="en-US" sz="1400" b="1" baseline="-25000" smtClean="0">
                <a:solidFill>
                  <a:srgbClr val="FF0000"/>
                </a:solidFill>
                <a:latin typeface="Comic Sans MS" panose="030F0702030302020204" pitchFamily="66" charset="0"/>
              </a:rPr>
              <a:t>5</a:t>
            </a:r>
            <a:r>
              <a:rPr lang="en-US" altLang="en-US" sz="14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) + … + f(x</a:t>
            </a:r>
            <a:r>
              <a:rPr lang="en-US" altLang="en-US" sz="1400" b="1" baseline="-25000" smtClean="0">
                <a:solidFill>
                  <a:srgbClr val="FF0000"/>
                </a:solidFill>
                <a:latin typeface="Comic Sans MS" panose="030F0702030302020204" pitchFamily="66" charset="0"/>
              </a:rPr>
              <a:t>n-1</a:t>
            </a:r>
            <a:r>
              <a:rPr lang="en-US" altLang="en-US" sz="14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)) + 3 (f(x</a:t>
            </a:r>
            <a:r>
              <a:rPr lang="en-US" altLang="en-US" sz="1400" b="1" baseline="-25000" smtClean="0">
                <a:solidFill>
                  <a:srgbClr val="FF0000"/>
                </a:solidFill>
                <a:latin typeface="Comic Sans MS" panose="030F0702030302020204" pitchFamily="66" charset="0"/>
              </a:rPr>
              <a:t>3</a:t>
            </a:r>
            <a:r>
              <a:rPr lang="en-US" altLang="en-US" sz="14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) + f(x</a:t>
            </a:r>
            <a:r>
              <a:rPr lang="en-US" altLang="en-US" sz="1400" b="1" baseline="-25000" smtClean="0">
                <a:solidFill>
                  <a:srgbClr val="FF0000"/>
                </a:solidFill>
                <a:latin typeface="Comic Sans MS" panose="030F0702030302020204" pitchFamily="66" charset="0"/>
              </a:rPr>
              <a:t>6</a:t>
            </a:r>
            <a:r>
              <a:rPr lang="en-US" altLang="en-US" sz="14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) + … + f(x</a:t>
            </a:r>
            <a:r>
              <a:rPr lang="en-US" altLang="en-US" sz="1400" b="1" baseline="-25000" smtClean="0">
                <a:solidFill>
                  <a:srgbClr val="FF0000"/>
                </a:solidFill>
                <a:latin typeface="Comic Sans MS" panose="030F0702030302020204" pitchFamily="66" charset="0"/>
              </a:rPr>
              <a:t>n-3</a:t>
            </a:r>
            <a:r>
              <a:rPr lang="en-US" altLang="en-US" sz="14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) + f(x</a:t>
            </a:r>
            <a:r>
              <a:rPr lang="en-US" altLang="en-US" sz="1400" b="1" baseline="-25000" smtClean="0">
                <a:solidFill>
                  <a:srgbClr val="FF0000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14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))]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14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      8</a:t>
            </a:r>
          </a:p>
        </p:txBody>
      </p:sp>
      <p:sp>
        <p:nvSpPr>
          <p:cNvPr id="17415" name="Line 4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Line 24"/>
          <p:cNvSpPr>
            <a:spLocks noChangeShapeType="1"/>
          </p:cNvSpPr>
          <p:nvPr/>
        </p:nvSpPr>
        <p:spPr bwMode="auto">
          <a:xfrm>
            <a:off x="457200" y="2362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7" name="Line 25"/>
          <p:cNvSpPr>
            <a:spLocks noChangeShapeType="1"/>
          </p:cNvSpPr>
          <p:nvPr/>
        </p:nvSpPr>
        <p:spPr bwMode="auto">
          <a:xfrm>
            <a:off x="457200" y="4572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78455A-02AC-43CA-8A4C-5BD7DC8A045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228600"/>
            <a:ext cx="8915400" cy="838200"/>
          </a:xfrm>
        </p:spPr>
        <p:txBody>
          <a:bodyPr/>
          <a:lstStyle/>
          <a:p>
            <a:pPr algn="l" eaLnBrk="1" hangingPunct="1"/>
            <a:r>
              <a:rPr lang="en-US" altLang="en-US" b="1" smtClean="0">
                <a:solidFill>
                  <a:schemeClr val="tx1"/>
                </a:solidFill>
                <a:latin typeface="Albert" pitchFamily="2" charset="0"/>
              </a:rPr>
              <a:t>Metode Simpson</a:t>
            </a:r>
            <a:r>
              <a:rPr lang="en-US" altLang="en-US" sz="1800" b="1" smtClean="0">
                <a:solidFill>
                  <a:schemeClr val="tx1"/>
                </a:solidFill>
                <a:latin typeface="Albert" pitchFamily="2" charset="0"/>
              </a:rPr>
              <a:t>     </a:t>
            </a:r>
            <a:r>
              <a:rPr lang="en-US" altLang="en-US" sz="2000" b="1" smtClean="0">
                <a:solidFill>
                  <a:schemeClr val="bg2"/>
                </a:solidFill>
              </a:rPr>
              <a:t>(4)</a:t>
            </a:r>
            <a:r>
              <a:rPr lang="en-US" altLang="en-US" sz="1800" b="1" smtClean="0">
                <a:solidFill>
                  <a:schemeClr val="tx1"/>
                </a:solidFill>
                <a:latin typeface="Albert" pitchFamily="2" charset="0"/>
              </a:rPr>
              <a:t> </a:t>
            </a:r>
            <a:endParaRPr lang="en-US" altLang="en-US" sz="1800" b="1" smtClean="0">
              <a:solidFill>
                <a:srgbClr val="969696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685800"/>
            <a:ext cx="8839200" cy="5029200"/>
          </a:xfrm>
        </p:spPr>
        <p:txBody>
          <a:bodyPr/>
          <a:lstStyle/>
          <a:p>
            <a:pPr marL="0" indent="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contoh :</a:t>
            </a:r>
            <a:r>
              <a:rPr lang="en-US" altLang="en-US" sz="1600" b="1" smtClean="0">
                <a:latin typeface="Comic Sans MS" panose="030F0702030302020204" pitchFamily="66" charset="0"/>
              </a:rPr>
              <a:t>  </a:t>
            </a:r>
          </a:p>
          <a:p>
            <a:pPr marL="0" indent="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600" b="1" smtClean="0">
                <a:latin typeface="Comic Sans MS" panose="030F0702030302020204" pitchFamily="66" charset="0"/>
              </a:rPr>
              <a:t>	hitunglah I = </a:t>
            </a:r>
            <a:r>
              <a:rPr lang="en-US" altLang="en-US" sz="1600" b="1" smtClean="0">
                <a:latin typeface="Comic Sans MS" panose="030F0702030302020204" pitchFamily="66" charset="0"/>
                <a:sym typeface="Symbol" panose="05050102010706020507" pitchFamily="18" charset="2"/>
              </a:rPr>
              <a:t> e</a:t>
            </a:r>
            <a:r>
              <a:rPr lang="en-US" altLang="en-US" sz="1600" b="1" baseline="30000" smtClean="0">
                <a:latin typeface="Comic Sans MS" panose="030F0702030302020204" pitchFamily="66" charset="0"/>
                <a:sym typeface="Symbol" panose="05050102010706020507" pitchFamily="18" charset="2"/>
              </a:rPr>
              <a:t>x</a:t>
            </a:r>
            <a:r>
              <a:rPr lang="en-US" altLang="en-US" sz="1600" b="1" smtClean="0">
                <a:latin typeface="Comic Sans MS" panose="030F0702030302020204" pitchFamily="66" charset="0"/>
                <a:sym typeface="Symbol" panose="05050102010706020507" pitchFamily="18" charset="2"/>
              </a:rPr>
              <a:t> dx dengan metode Simpson 1/3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.</a:t>
            </a:r>
          </a:p>
          <a:p>
            <a:pPr marL="0" indent="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altLang="en-US" sz="1600" b="1" smtClean="0">
              <a:solidFill>
                <a:schemeClr val="accent2"/>
              </a:solidFill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marL="0" indent="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altLang="en-US" sz="1600" b="1" smtClean="0">
              <a:solidFill>
                <a:schemeClr val="accent2"/>
              </a:solidFill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marL="0" indent="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600" b="1" smtClean="0">
                <a:solidFill>
                  <a:srgbClr val="FF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secara analitis :</a:t>
            </a:r>
          </a:p>
          <a:p>
            <a:pPr marL="0" indent="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600" b="1" smtClean="0">
                <a:latin typeface="Comic Sans MS" panose="030F0702030302020204" pitchFamily="66" charset="0"/>
                <a:sym typeface="Symbol" panose="05050102010706020507" pitchFamily="18" charset="2"/>
              </a:rPr>
              <a:t>	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 = e</a:t>
            </a:r>
            <a:r>
              <a:rPr lang="en-US" altLang="en-US" sz="1600" b="1" baseline="30000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4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– e</a:t>
            </a:r>
            <a:r>
              <a:rPr lang="en-US" altLang="en-US" sz="1600" b="1" baseline="30000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0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= 53,598150</a:t>
            </a:r>
          </a:p>
          <a:p>
            <a:pPr marL="0" indent="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altLang="en-US" sz="1600" b="1" smtClean="0">
              <a:latin typeface="Comic Sans MS" panose="030F0702030302020204" pitchFamily="66" charset="0"/>
            </a:endParaRPr>
          </a:p>
          <a:p>
            <a:pPr marL="0" indent="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6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Integrasi Simpson 1/3 menggunakan 2 pias (krn Simpson paling sedikit membutuhkan 3 titik). Itu berarti ∆x = (b – a)/2 :</a:t>
            </a:r>
          </a:p>
          <a:p>
            <a:pPr marL="0" indent="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	I  = ((b – a)/2 . 1/3) [ f(a) + 4f(c) + f(b) ]</a:t>
            </a:r>
          </a:p>
          <a:p>
            <a:pPr marL="0" indent="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	I  = (b – a)/6 [ f(a) + 4f(c) + f(b) ]</a:t>
            </a:r>
            <a:r>
              <a:rPr lang="en-US" altLang="en-US" sz="1600" b="1" smtClean="0">
                <a:latin typeface="Comic Sans MS" panose="030F0702030302020204" pitchFamily="66" charset="0"/>
              </a:rPr>
              <a:t>		</a:t>
            </a:r>
          </a:p>
          <a:p>
            <a:pPr marL="0" indent="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	I  = (4 – 0)/6 [ e</a:t>
            </a:r>
            <a:r>
              <a:rPr lang="en-US" altLang="en-US" sz="1600" b="1" baseline="30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0 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+ 4e</a:t>
            </a:r>
            <a:r>
              <a:rPr lang="en-US" altLang="en-US" sz="1600" b="1" baseline="30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 + e</a:t>
            </a:r>
            <a:r>
              <a:rPr lang="en-US" altLang="en-US" sz="1600" b="1" baseline="30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4 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] = 56,7696</a:t>
            </a:r>
          </a:p>
          <a:p>
            <a:pPr marL="0" indent="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	Er = [(53,598150 – 56,7696)/53,598150] x 100% = 5,917%</a:t>
            </a:r>
          </a:p>
          <a:p>
            <a:pPr marL="0" indent="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altLang="en-US" sz="1600" b="1" smtClean="0">
              <a:latin typeface="Comic Sans MS" panose="030F0702030302020204" pitchFamily="66" charset="0"/>
            </a:endParaRPr>
          </a:p>
          <a:p>
            <a:pPr marL="0" indent="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6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Integrasi Simpson 1/3 menggunakan 4 pias (asumsi lebar pias (∆x) = 1) :</a:t>
            </a:r>
          </a:p>
          <a:p>
            <a:pPr marL="0" indent="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600" b="1" smtClean="0">
                <a:latin typeface="Comic Sans MS" panose="030F0702030302020204" pitchFamily="66" charset="0"/>
              </a:rPr>
              <a:t>	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I  = (1 . 1/3) [ e</a:t>
            </a:r>
            <a:r>
              <a:rPr lang="en-US" altLang="en-US" sz="1600" b="1" baseline="30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 + 4(e</a:t>
            </a:r>
            <a:r>
              <a:rPr lang="en-US" altLang="en-US" sz="1600" b="1" baseline="30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 + e</a:t>
            </a:r>
            <a:r>
              <a:rPr lang="en-US" altLang="en-US" sz="1600" b="1" baseline="30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3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) + 2e</a:t>
            </a:r>
            <a:r>
              <a:rPr lang="en-US" altLang="en-US" sz="1600" b="1" baseline="30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2 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+ e</a:t>
            </a:r>
            <a:r>
              <a:rPr lang="en-US" altLang="en-US" sz="1600" b="1" baseline="30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4 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] = 53,863846</a:t>
            </a:r>
          </a:p>
          <a:p>
            <a:pPr marL="0" indent="0" eaLnBrk="1" hangingPunct="1"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	Er = [(53,598150 – 53,863846)/53,598150] x 100% = 0,5%</a:t>
            </a:r>
          </a:p>
        </p:txBody>
      </p:sp>
      <p:sp>
        <p:nvSpPr>
          <p:cNvPr id="18439" name="Line 4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Text Box 5"/>
          <p:cNvSpPr txBox="1">
            <a:spLocks noChangeArrowheads="1"/>
          </p:cNvSpPr>
          <p:nvPr/>
        </p:nvSpPr>
        <p:spPr bwMode="auto">
          <a:xfrm>
            <a:off x="2514600" y="8382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>
                <a:latin typeface="Comic Sans MS" panose="030F0702030302020204" pitchFamily="66" charset="0"/>
              </a:rPr>
              <a:t>4</a:t>
            </a:r>
            <a:endParaRPr lang="en-US" altLang="en-US" sz="1200" b="1" baseline="-25000">
              <a:latin typeface="Comic Sans MS" panose="030F0702030302020204" pitchFamily="66" charset="0"/>
            </a:endParaRPr>
          </a:p>
        </p:txBody>
      </p:sp>
      <p:sp>
        <p:nvSpPr>
          <p:cNvPr id="18441" name="Text Box 6"/>
          <p:cNvSpPr txBox="1">
            <a:spLocks noChangeArrowheads="1"/>
          </p:cNvSpPr>
          <p:nvPr/>
        </p:nvSpPr>
        <p:spPr bwMode="auto">
          <a:xfrm>
            <a:off x="2362200" y="12192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>
                <a:latin typeface="Comic Sans MS" panose="030F0702030302020204" pitchFamily="66" charset="0"/>
              </a:rPr>
              <a:t>0</a:t>
            </a:r>
            <a:endParaRPr lang="en-US" altLang="en-US" sz="1200" b="1" baseline="-250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D03088-3C14-4756-A996-0BF29E63170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228600"/>
            <a:ext cx="8915400" cy="838200"/>
          </a:xfrm>
        </p:spPr>
        <p:txBody>
          <a:bodyPr/>
          <a:lstStyle/>
          <a:p>
            <a:pPr algn="l" eaLnBrk="1" hangingPunct="1"/>
            <a:r>
              <a:rPr lang="en-US" altLang="en-US" b="1" smtClean="0">
                <a:solidFill>
                  <a:schemeClr val="tx1"/>
                </a:solidFill>
                <a:latin typeface="Albert" pitchFamily="2" charset="0"/>
              </a:rPr>
              <a:t>Metode Simpson</a:t>
            </a:r>
            <a:r>
              <a:rPr lang="en-US" altLang="en-US" sz="1800" b="1" smtClean="0">
                <a:solidFill>
                  <a:schemeClr val="tx1"/>
                </a:solidFill>
                <a:latin typeface="Albert" pitchFamily="2" charset="0"/>
              </a:rPr>
              <a:t>     </a:t>
            </a:r>
            <a:r>
              <a:rPr lang="en-US" altLang="en-US" sz="2000" b="1" smtClean="0">
                <a:solidFill>
                  <a:schemeClr val="bg2"/>
                </a:solidFill>
              </a:rPr>
              <a:t>(5)</a:t>
            </a:r>
            <a:r>
              <a:rPr lang="en-US" altLang="en-US" sz="1800" b="1" smtClean="0">
                <a:solidFill>
                  <a:schemeClr val="tx1"/>
                </a:solidFill>
                <a:latin typeface="Albert" pitchFamily="2" charset="0"/>
              </a:rPr>
              <a:t> </a:t>
            </a:r>
            <a:endParaRPr lang="en-US" altLang="en-US" sz="1800" b="1" smtClean="0">
              <a:solidFill>
                <a:srgbClr val="969696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685800"/>
            <a:ext cx="8839200" cy="5486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contoh :</a:t>
            </a:r>
            <a:r>
              <a:rPr lang="en-US" altLang="en-US" sz="1400" b="1" smtClean="0">
                <a:latin typeface="Comic Sans MS" panose="030F0702030302020204" pitchFamily="66" charset="0"/>
              </a:rPr>
              <a:t>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 smtClean="0">
                <a:latin typeface="Comic Sans MS" panose="030F0702030302020204" pitchFamily="66" charset="0"/>
              </a:rPr>
              <a:t>	hitunglah I = </a:t>
            </a:r>
            <a:r>
              <a:rPr lang="en-US" altLang="en-US" sz="1400" b="1" smtClean="0">
                <a:latin typeface="Comic Sans MS" panose="030F0702030302020204" pitchFamily="66" charset="0"/>
                <a:sym typeface="Symbol" panose="05050102010706020507" pitchFamily="18" charset="2"/>
              </a:rPr>
              <a:t> e</a:t>
            </a:r>
            <a:r>
              <a:rPr lang="en-US" altLang="en-US" sz="1400" b="1" baseline="30000" smtClean="0">
                <a:latin typeface="Comic Sans MS" panose="030F0702030302020204" pitchFamily="66" charset="0"/>
                <a:sym typeface="Symbol" panose="05050102010706020507" pitchFamily="18" charset="2"/>
              </a:rPr>
              <a:t>x</a:t>
            </a:r>
            <a:r>
              <a:rPr lang="en-US" altLang="en-US" sz="1400" b="1" smtClean="0">
                <a:latin typeface="Comic Sans MS" panose="030F0702030302020204" pitchFamily="66" charset="0"/>
                <a:sym typeface="Symbol" panose="05050102010706020507" pitchFamily="18" charset="2"/>
              </a:rPr>
              <a:t> dx dengan metode Simpson 3/8</a:t>
            </a:r>
            <a:r>
              <a:rPr lang="en-US" altLang="en-US" sz="1400" b="1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altLang="en-US" sz="1400" b="1" smtClean="0">
              <a:solidFill>
                <a:schemeClr val="accent2"/>
              </a:solidFill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altLang="en-US" sz="1400" b="1" smtClean="0">
              <a:solidFill>
                <a:srgbClr val="FF0000"/>
              </a:solidFill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 smtClean="0">
                <a:solidFill>
                  <a:srgbClr val="FF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secara analitis 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 smtClean="0">
                <a:latin typeface="Comic Sans MS" panose="030F0702030302020204" pitchFamily="66" charset="0"/>
                <a:sym typeface="Symbol" panose="05050102010706020507" pitchFamily="18" charset="2"/>
              </a:rPr>
              <a:t>	</a:t>
            </a:r>
            <a:r>
              <a:rPr lang="en-US" altLang="en-US" sz="1400" b="1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 = e</a:t>
            </a:r>
            <a:r>
              <a:rPr lang="en-US" altLang="en-US" sz="1400" b="1" baseline="30000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4</a:t>
            </a:r>
            <a:r>
              <a:rPr lang="en-US" altLang="en-US" sz="1400" b="1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– e</a:t>
            </a:r>
            <a:r>
              <a:rPr lang="en-US" altLang="en-US" sz="1400" b="1" baseline="30000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0</a:t>
            </a:r>
            <a:r>
              <a:rPr lang="en-US" altLang="en-US" sz="1400" b="1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= 53,598150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altLang="en-US" sz="1400" b="1" smtClean="0">
              <a:latin typeface="Comic Sans MS" panose="030F0702030302020204" pitchFamily="66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Integrasi Simpson 3/8 menggunakan 3 pias (krn Simpson 3/8 membutuhkan paling sedikit 4 titik).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Atau berarti ∆x = (b – a)/3 :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	I  = ((b – a)/3 . 3/8) [ f(a) + 3f(c) + 3f(d) + f(b) ]</a:t>
            </a:r>
            <a:r>
              <a:rPr lang="en-US" altLang="en-US" sz="1400" b="1" smtClean="0">
                <a:latin typeface="Comic Sans MS" panose="030F0702030302020204" pitchFamily="66" charset="0"/>
              </a:rPr>
              <a:t>		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	I  = (4 – 0)/8 [ e</a:t>
            </a:r>
            <a:r>
              <a:rPr lang="en-US" altLang="en-US" sz="1400" b="1" baseline="30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0 </a:t>
            </a:r>
            <a:r>
              <a:rPr lang="en-US" altLang="en-US" sz="14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+ 3e</a:t>
            </a:r>
            <a:r>
              <a:rPr lang="en-US" altLang="en-US" sz="1400" b="1" baseline="30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1,3333 </a:t>
            </a:r>
            <a:r>
              <a:rPr lang="en-US" altLang="en-US" sz="14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+ 3e</a:t>
            </a:r>
            <a:r>
              <a:rPr lang="en-US" altLang="en-US" sz="1400" b="1" baseline="30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2,6667</a:t>
            </a:r>
            <a:r>
              <a:rPr lang="en-US" altLang="en-US" sz="14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 +e</a:t>
            </a:r>
            <a:r>
              <a:rPr lang="en-US" altLang="en-US" sz="1400" b="1" baseline="30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4 </a:t>
            </a:r>
            <a:r>
              <a:rPr lang="en-US" altLang="en-US" sz="14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] = 55,07798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	Er = [(53,598150 – 55,07798)/53,598150] x 100% = 2,761%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altLang="en-US" sz="1400" b="1" smtClean="0">
              <a:latin typeface="Comic Sans MS" panose="030F0702030302020204" pitchFamily="66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Integrasi gabungan Simpson 1/3 dan 3/8 (asumsi digunakan 5 pias dengan ∆x = 0,8) 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 smtClean="0">
                <a:latin typeface="Comic Sans MS" panose="030F0702030302020204" pitchFamily="66" charset="0"/>
              </a:rPr>
              <a:t>	</a:t>
            </a:r>
            <a:r>
              <a:rPr lang="en-US" altLang="en-US" sz="14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jadi </a:t>
            </a:r>
            <a:r>
              <a:rPr lang="en-US" altLang="en-US" sz="14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batas</a:t>
            </a:r>
            <a:r>
              <a:rPr lang="en-US" altLang="en-US" sz="1400" b="1" baseline="30000" smtClean="0">
                <a:solidFill>
                  <a:srgbClr val="000099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4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 pias adalah : e</a:t>
            </a:r>
            <a:r>
              <a:rPr lang="en-US" altLang="en-US" sz="1400" b="1" baseline="30000" smtClean="0">
                <a:solidFill>
                  <a:srgbClr val="000099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14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, e</a:t>
            </a:r>
            <a:r>
              <a:rPr lang="en-US" altLang="en-US" sz="1400" b="1" baseline="30000" smtClean="0">
                <a:solidFill>
                  <a:srgbClr val="000099"/>
                </a:solidFill>
                <a:latin typeface="Comic Sans MS" panose="030F0702030302020204" pitchFamily="66" charset="0"/>
              </a:rPr>
              <a:t>0,8</a:t>
            </a:r>
            <a:r>
              <a:rPr lang="en-US" altLang="en-US" sz="14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, e</a:t>
            </a:r>
            <a:r>
              <a:rPr lang="en-US" altLang="en-US" sz="1400" b="1" baseline="30000" smtClean="0">
                <a:solidFill>
                  <a:srgbClr val="000099"/>
                </a:solidFill>
                <a:latin typeface="Comic Sans MS" panose="030F0702030302020204" pitchFamily="66" charset="0"/>
              </a:rPr>
              <a:t>1,6</a:t>
            </a:r>
            <a:r>
              <a:rPr lang="en-US" altLang="en-US" sz="14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, e</a:t>
            </a:r>
            <a:r>
              <a:rPr lang="en-US" altLang="en-US" sz="1400" b="1" baseline="30000" smtClean="0">
                <a:solidFill>
                  <a:srgbClr val="000099"/>
                </a:solidFill>
                <a:latin typeface="Comic Sans MS" panose="030F0702030302020204" pitchFamily="66" charset="0"/>
              </a:rPr>
              <a:t>2,4</a:t>
            </a:r>
            <a:r>
              <a:rPr lang="en-US" altLang="en-US" sz="14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, e</a:t>
            </a:r>
            <a:r>
              <a:rPr lang="en-US" altLang="en-US" sz="1400" b="1" baseline="30000" smtClean="0">
                <a:solidFill>
                  <a:srgbClr val="000099"/>
                </a:solidFill>
                <a:latin typeface="Comic Sans MS" panose="030F0702030302020204" pitchFamily="66" charset="0"/>
              </a:rPr>
              <a:t>3,2</a:t>
            </a:r>
            <a:r>
              <a:rPr lang="en-US" altLang="en-US" sz="14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, dan e</a:t>
            </a:r>
            <a:r>
              <a:rPr lang="en-US" altLang="en-US" sz="1400" b="1" baseline="30000" smtClean="0">
                <a:solidFill>
                  <a:srgbClr val="000099"/>
                </a:solidFill>
                <a:latin typeface="Comic Sans MS" panose="030F0702030302020204" pitchFamily="66" charset="0"/>
              </a:rPr>
              <a:t>4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	2 pias pertama dengan Simpson 1/3 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		I</a:t>
            </a:r>
            <a:r>
              <a:rPr lang="en-US" altLang="en-US" sz="1400" b="1" baseline="-25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1-2</a:t>
            </a:r>
            <a:r>
              <a:rPr lang="en-US" altLang="en-US" sz="14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   = (1,6 – 0)/6 [ e</a:t>
            </a:r>
            <a:r>
              <a:rPr lang="en-US" altLang="en-US" sz="1400" b="1" baseline="30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14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 + 4 e</a:t>
            </a:r>
            <a:r>
              <a:rPr lang="en-US" altLang="en-US" sz="1400" b="1" baseline="30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0,8</a:t>
            </a:r>
            <a:r>
              <a:rPr lang="en-US" altLang="en-US" sz="14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 + e</a:t>
            </a:r>
            <a:r>
              <a:rPr lang="en-US" altLang="en-US" sz="1400" b="1" baseline="30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1,6 </a:t>
            </a:r>
            <a:r>
              <a:rPr lang="en-US" altLang="en-US" sz="14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] = 3,96138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	3 pias selanjutnya dengan Simpson 3/8 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		I</a:t>
            </a:r>
            <a:r>
              <a:rPr lang="en-US" altLang="en-US" sz="1400" b="1" baseline="-25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3-4-5</a:t>
            </a:r>
            <a:r>
              <a:rPr lang="en-US" altLang="en-US" sz="14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  = (4 – 1,6)/8 [ e</a:t>
            </a:r>
            <a:r>
              <a:rPr lang="en-US" altLang="en-US" sz="1400" b="1" baseline="30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1,6</a:t>
            </a:r>
            <a:r>
              <a:rPr lang="en-US" altLang="en-US" sz="14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 + 3 e</a:t>
            </a:r>
            <a:r>
              <a:rPr lang="en-US" altLang="en-US" sz="1400" b="1" baseline="30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2,4</a:t>
            </a:r>
            <a:r>
              <a:rPr lang="en-US" altLang="en-US" sz="14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 + 3 e</a:t>
            </a:r>
            <a:r>
              <a:rPr lang="en-US" altLang="en-US" sz="1400" b="1" baseline="30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3,2 </a:t>
            </a:r>
            <a:r>
              <a:rPr lang="en-US" altLang="en-US" sz="14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+ e</a:t>
            </a:r>
            <a:r>
              <a:rPr lang="en-US" altLang="en-US" sz="1400" b="1" baseline="30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4 </a:t>
            </a:r>
            <a:r>
              <a:rPr lang="en-US" altLang="en-US" sz="14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] = 49,86549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	Integral total 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		Itot   = I</a:t>
            </a:r>
            <a:r>
              <a:rPr lang="en-US" altLang="en-US" sz="1400" b="1" baseline="-25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1-2</a:t>
            </a:r>
            <a:r>
              <a:rPr lang="en-US" altLang="en-US" sz="14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 + I</a:t>
            </a:r>
            <a:r>
              <a:rPr lang="en-US" altLang="en-US" sz="1400" b="1" baseline="-25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3-4-5</a:t>
            </a:r>
            <a:r>
              <a:rPr lang="en-US" altLang="en-US" sz="14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  =  53,826873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altLang="en-US" sz="1400" b="1" smtClean="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	Er = [(53,598150 – 53,826873)/53,598150] x 100% = 0,427%</a:t>
            </a:r>
          </a:p>
        </p:txBody>
      </p:sp>
      <p:sp>
        <p:nvSpPr>
          <p:cNvPr id="19463" name="Line 4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4" name="Text Box 5"/>
          <p:cNvSpPr txBox="1">
            <a:spLocks noChangeArrowheads="1"/>
          </p:cNvSpPr>
          <p:nvPr/>
        </p:nvSpPr>
        <p:spPr bwMode="auto">
          <a:xfrm>
            <a:off x="2286000" y="715963"/>
            <a:ext cx="381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>
                <a:latin typeface="Comic Sans MS" panose="030F0702030302020204" pitchFamily="66" charset="0"/>
              </a:rPr>
              <a:t>4</a:t>
            </a:r>
            <a:endParaRPr lang="en-US" altLang="en-US" sz="1200" b="1" baseline="-25000">
              <a:latin typeface="Comic Sans MS" panose="030F0702030302020204" pitchFamily="66" charset="0"/>
            </a:endParaRPr>
          </a:p>
        </p:txBody>
      </p:sp>
      <p:sp>
        <p:nvSpPr>
          <p:cNvPr id="19465" name="Text Box 6"/>
          <p:cNvSpPr txBox="1">
            <a:spLocks noChangeArrowheads="1"/>
          </p:cNvSpPr>
          <p:nvPr/>
        </p:nvSpPr>
        <p:spPr bwMode="auto">
          <a:xfrm>
            <a:off x="2209800" y="11430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>
                <a:latin typeface="Comic Sans MS" panose="030F0702030302020204" pitchFamily="66" charset="0"/>
              </a:rPr>
              <a:t>0</a:t>
            </a:r>
            <a:endParaRPr lang="en-US" altLang="en-US" sz="1200" b="1" baseline="-25000">
              <a:latin typeface="Comic Sans MS" panose="030F0702030302020204" pitchFamily="66" charset="0"/>
            </a:endParaRPr>
          </a:p>
        </p:txBody>
      </p:sp>
      <p:sp>
        <p:nvSpPr>
          <p:cNvPr id="19466" name="AutoShape 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4400" y="152400"/>
            <a:ext cx="381000" cy="3048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EDF1AD-697A-42FD-B154-E68E9A1483C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152400"/>
            <a:ext cx="8229600" cy="838200"/>
          </a:xfrm>
        </p:spPr>
        <p:txBody>
          <a:bodyPr/>
          <a:lstStyle/>
          <a:p>
            <a:pPr algn="l" eaLnBrk="1" hangingPunct="1"/>
            <a:r>
              <a:rPr lang="en-US" altLang="en-US" b="1" smtClean="0">
                <a:solidFill>
                  <a:schemeClr val="tx1"/>
                </a:solidFill>
                <a:latin typeface="Albert" pitchFamily="2" charset="0"/>
              </a:rPr>
              <a:t>Metode Kuadratur</a:t>
            </a:r>
            <a:r>
              <a:rPr lang="en-US" altLang="en-US" sz="1800" b="1" smtClean="0">
                <a:solidFill>
                  <a:schemeClr val="tx1"/>
                </a:solidFill>
                <a:latin typeface="Albert" pitchFamily="2" charset="0"/>
              </a:rPr>
              <a:t>    </a:t>
            </a:r>
            <a:r>
              <a:rPr lang="en-US" altLang="en-US" sz="2000" b="1" smtClean="0">
                <a:solidFill>
                  <a:schemeClr val="bg2"/>
                </a:solidFill>
              </a:rPr>
              <a:t>(1)</a:t>
            </a:r>
            <a:r>
              <a:rPr lang="en-US" altLang="en-US" sz="1800" b="1" smtClean="0">
                <a:solidFill>
                  <a:schemeClr val="tx1"/>
                </a:solidFill>
                <a:latin typeface="Albert" pitchFamily="2" charset="0"/>
              </a:rPr>
              <a:t> </a:t>
            </a:r>
            <a:endParaRPr lang="en-US" altLang="en-US" sz="1800" b="1" smtClean="0">
              <a:solidFill>
                <a:srgbClr val="969696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3962400"/>
            <a:ext cx="8686800" cy="6858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altLang="en-US" sz="18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Metode Kuadratur Gauss mengembangkan bentuk dasar rumus Gauss-Legendre, sebagai berikut :</a:t>
            </a:r>
          </a:p>
        </p:txBody>
      </p:sp>
      <p:sp>
        <p:nvSpPr>
          <p:cNvPr id="20487" name="Line 4"/>
          <p:cNvSpPr>
            <a:spLocks noChangeShapeType="1"/>
          </p:cNvSpPr>
          <p:nvPr/>
        </p:nvSpPr>
        <p:spPr bwMode="auto">
          <a:xfrm>
            <a:off x="152400" y="60960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0488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381000" y="1069975"/>
          <a:ext cx="8305800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Visio" r:id="rId3" imgW="9832238" imgH="2703271" progId="Visio.Drawing.11">
                  <p:embed/>
                </p:oleObj>
              </mc:Choice>
              <mc:Fallback>
                <p:oleObj name="Visio" r:id="rId3" imgW="9832238" imgH="2703271" progId="Visio.Drawing.11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69975"/>
                        <a:ext cx="8305800" cy="228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Rectangle 8"/>
          <p:cNvSpPr>
            <a:spLocks noChangeArrowheads="1"/>
          </p:cNvSpPr>
          <p:nvPr/>
        </p:nvSpPr>
        <p:spPr bwMode="auto">
          <a:xfrm>
            <a:off x="685800" y="4800600"/>
            <a:ext cx="55626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0099"/>
                </a:solidFill>
                <a:latin typeface="Comic Sans MS" panose="030F0702030302020204" pitchFamily="66" charset="0"/>
              </a:rPr>
              <a:t>Dengan 2 titik  :	I = c</a:t>
            </a:r>
            <a:r>
              <a:rPr lang="en-US" altLang="en-US" sz="1600" b="1" baseline="-25000">
                <a:solidFill>
                  <a:srgbClr val="000099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600" b="1">
                <a:solidFill>
                  <a:srgbClr val="000099"/>
                </a:solidFill>
                <a:latin typeface="Comic Sans MS" panose="030F0702030302020204" pitchFamily="66" charset="0"/>
              </a:rPr>
              <a:t>f(x</a:t>
            </a:r>
            <a:r>
              <a:rPr lang="en-US" altLang="en-US" sz="1600" b="1" baseline="-25000">
                <a:solidFill>
                  <a:srgbClr val="000099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600" b="1">
                <a:solidFill>
                  <a:srgbClr val="000099"/>
                </a:solidFill>
                <a:latin typeface="Comic Sans MS" panose="030F0702030302020204" pitchFamily="66" charset="0"/>
              </a:rPr>
              <a:t>) + c</a:t>
            </a:r>
            <a:r>
              <a:rPr lang="en-US" altLang="en-US" sz="1600" b="1" baseline="-25000">
                <a:solidFill>
                  <a:srgbClr val="000099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600" b="1">
                <a:solidFill>
                  <a:srgbClr val="000099"/>
                </a:solidFill>
                <a:latin typeface="Comic Sans MS" panose="030F0702030302020204" pitchFamily="66" charset="0"/>
              </a:rPr>
              <a:t>f(x</a:t>
            </a:r>
            <a:r>
              <a:rPr lang="en-US" altLang="en-US" sz="1600" b="1" baseline="-25000">
                <a:solidFill>
                  <a:srgbClr val="000099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600" b="1">
                <a:solidFill>
                  <a:srgbClr val="000099"/>
                </a:solidFill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0099"/>
                </a:solidFill>
                <a:latin typeface="Comic Sans MS" panose="030F0702030302020204" pitchFamily="66" charset="0"/>
              </a:rPr>
              <a:t>Dengan n titik  :	I = c</a:t>
            </a:r>
            <a:r>
              <a:rPr lang="en-US" altLang="en-US" sz="1600" b="1" baseline="-25000">
                <a:solidFill>
                  <a:srgbClr val="000099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600" b="1">
                <a:solidFill>
                  <a:srgbClr val="000099"/>
                </a:solidFill>
                <a:latin typeface="Comic Sans MS" panose="030F0702030302020204" pitchFamily="66" charset="0"/>
              </a:rPr>
              <a:t>f(x</a:t>
            </a:r>
            <a:r>
              <a:rPr lang="en-US" altLang="en-US" sz="1600" b="1" baseline="-25000">
                <a:solidFill>
                  <a:srgbClr val="000099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600" b="1">
                <a:solidFill>
                  <a:srgbClr val="000099"/>
                </a:solidFill>
                <a:latin typeface="Comic Sans MS" panose="030F0702030302020204" pitchFamily="66" charset="0"/>
              </a:rPr>
              <a:t>) + c</a:t>
            </a:r>
            <a:r>
              <a:rPr lang="en-US" altLang="en-US" sz="1600" b="1" baseline="-25000">
                <a:solidFill>
                  <a:srgbClr val="000099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600" b="1">
                <a:solidFill>
                  <a:srgbClr val="000099"/>
                </a:solidFill>
                <a:latin typeface="Comic Sans MS" panose="030F0702030302020204" pitchFamily="66" charset="0"/>
              </a:rPr>
              <a:t>f(x</a:t>
            </a:r>
            <a:r>
              <a:rPr lang="en-US" altLang="en-US" sz="1600" b="1" baseline="-25000">
                <a:solidFill>
                  <a:srgbClr val="000099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600" b="1">
                <a:solidFill>
                  <a:srgbClr val="000099"/>
                </a:solidFill>
                <a:latin typeface="Comic Sans MS" panose="030F0702030302020204" pitchFamily="66" charset="0"/>
              </a:rPr>
              <a:t>) + … + c</a:t>
            </a:r>
            <a:r>
              <a:rPr lang="en-US" altLang="en-US" sz="1600" b="1" baseline="-25000">
                <a:solidFill>
                  <a:srgbClr val="000099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1600" b="1">
                <a:solidFill>
                  <a:srgbClr val="000099"/>
                </a:solidFill>
                <a:latin typeface="Comic Sans MS" panose="030F0702030302020204" pitchFamily="66" charset="0"/>
              </a:rPr>
              <a:t>f(x</a:t>
            </a:r>
            <a:r>
              <a:rPr lang="en-US" altLang="en-US" sz="1600" b="1" baseline="-25000">
                <a:solidFill>
                  <a:srgbClr val="000099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1600" b="1">
                <a:solidFill>
                  <a:srgbClr val="000099"/>
                </a:solidFill>
                <a:latin typeface="Comic Sans MS" panose="030F0702030302020204" pitchFamily="66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FE6DE6-FE76-4CE0-8DF2-84FACD551C5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21509" name="Rectangle 8"/>
          <p:cNvSpPr>
            <a:spLocks noChangeArrowheads="1"/>
          </p:cNvSpPr>
          <p:nvPr/>
        </p:nvSpPr>
        <p:spPr bwMode="auto">
          <a:xfrm>
            <a:off x="5334000" y="3276600"/>
            <a:ext cx="2819400" cy="1447800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15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152400"/>
            <a:ext cx="8229600" cy="838200"/>
          </a:xfrm>
        </p:spPr>
        <p:txBody>
          <a:bodyPr/>
          <a:lstStyle/>
          <a:p>
            <a:pPr algn="l" eaLnBrk="1" hangingPunct="1"/>
            <a:r>
              <a:rPr lang="en-US" altLang="en-US" b="1" smtClean="0">
                <a:solidFill>
                  <a:schemeClr val="tx1"/>
                </a:solidFill>
                <a:latin typeface="Albert" pitchFamily="2" charset="0"/>
              </a:rPr>
              <a:t>Metode Kuadratur</a:t>
            </a:r>
            <a:r>
              <a:rPr lang="en-US" altLang="en-US" sz="1800" b="1" smtClean="0">
                <a:solidFill>
                  <a:schemeClr val="tx1"/>
                </a:solidFill>
                <a:latin typeface="Albert" pitchFamily="2" charset="0"/>
              </a:rPr>
              <a:t>    </a:t>
            </a:r>
            <a:r>
              <a:rPr lang="en-US" altLang="en-US" sz="2000" b="1" smtClean="0">
                <a:solidFill>
                  <a:schemeClr val="bg2"/>
                </a:solidFill>
              </a:rPr>
              <a:t>(2)</a:t>
            </a:r>
            <a:r>
              <a:rPr lang="en-US" altLang="en-US" sz="1800" b="1" smtClean="0">
                <a:solidFill>
                  <a:schemeClr val="tx1"/>
                </a:solidFill>
                <a:latin typeface="Albert" pitchFamily="2" charset="0"/>
              </a:rPr>
              <a:t> </a:t>
            </a:r>
            <a:endParaRPr lang="en-US" altLang="en-US" sz="1800" b="1" smtClean="0">
              <a:solidFill>
                <a:srgbClr val="969696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215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762000"/>
            <a:ext cx="8686800" cy="914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18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Persamaan I = c</a:t>
            </a:r>
            <a:r>
              <a:rPr lang="en-US" altLang="en-US" sz="18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8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f(x</a:t>
            </a:r>
            <a:r>
              <a:rPr lang="en-US" altLang="en-US" sz="18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8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) + c</a:t>
            </a:r>
            <a:r>
              <a:rPr lang="en-US" altLang="en-US" sz="18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8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f(x</a:t>
            </a:r>
            <a:r>
              <a:rPr lang="en-US" altLang="en-US" sz="18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8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) memiliki 4 variabel tak diketahui : c</a:t>
            </a:r>
            <a:r>
              <a:rPr lang="en-US" altLang="en-US" sz="18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8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, c</a:t>
            </a:r>
            <a:r>
              <a:rPr lang="en-US" altLang="en-US" sz="18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8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, x</a:t>
            </a:r>
            <a:r>
              <a:rPr lang="en-US" altLang="en-US" sz="18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8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, dan x</a:t>
            </a:r>
            <a:r>
              <a:rPr lang="en-US" altLang="en-US" sz="18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8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. Sehingga diperlukan 4 persamaan untuk mendapatkan keempat nilai variabel tersebut.</a:t>
            </a:r>
          </a:p>
        </p:txBody>
      </p:sp>
      <p:sp>
        <p:nvSpPr>
          <p:cNvPr id="21512" name="Line 4"/>
          <p:cNvSpPr>
            <a:spLocks noChangeShapeType="1"/>
          </p:cNvSpPr>
          <p:nvPr/>
        </p:nvSpPr>
        <p:spPr bwMode="auto">
          <a:xfrm>
            <a:off x="152400" y="60960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Rectangle 7"/>
          <p:cNvSpPr>
            <a:spLocks noChangeArrowheads="1"/>
          </p:cNvSpPr>
          <p:nvPr/>
        </p:nvSpPr>
        <p:spPr bwMode="auto">
          <a:xfrm>
            <a:off x="228600" y="1905000"/>
            <a:ext cx="86868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tabLst>
                <a:tab pos="13716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3716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371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800080"/>
                </a:solidFill>
                <a:latin typeface="Comic Sans MS" panose="030F0702030302020204" pitchFamily="66" charset="0"/>
              </a:rPr>
              <a:t>Jika diinginkan bahwa integrasi metode kuadratur dapat diaplikasikan untuk menghitung integral sebuah </a:t>
            </a:r>
            <a:r>
              <a:rPr lang="en-US" altLang="en-US" sz="1800" b="1" i="1">
                <a:solidFill>
                  <a:srgbClr val="800080"/>
                </a:solidFill>
                <a:latin typeface="Comic Sans MS" panose="030F0702030302020204" pitchFamily="66" charset="0"/>
              </a:rPr>
              <a:t>konstanta</a:t>
            </a:r>
            <a:r>
              <a:rPr lang="en-US" altLang="en-US" sz="1800" b="1">
                <a:solidFill>
                  <a:srgbClr val="800080"/>
                </a:solidFill>
                <a:latin typeface="Comic Sans MS" panose="030F0702030302020204" pitchFamily="66" charset="0"/>
              </a:rPr>
              <a:t>, </a:t>
            </a:r>
            <a:r>
              <a:rPr lang="en-US" altLang="en-US" sz="1800" b="1" i="1">
                <a:solidFill>
                  <a:srgbClr val="800080"/>
                </a:solidFill>
                <a:latin typeface="Comic Sans MS" panose="030F0702030302020204" pitchFamily="66" charset="0"/>
              </a:rPr>
              <a:t>fungsi linier</a:t>
            </a:r>
            <a:r>
              <a:rPr lang="en-US" altLang="en-US" sz="1800" b="1">
                <a:solidFill>
                  <a:srgbClr val="800080"/>
                </a:solidFill>
                <a:latin typeface="Comic Sans MS" panose="030F0702030302020204" pitchFamily="66" charset="0"/>
              </a:rPr>
              <a:t>, </a:t>
            </a:r>
            <a:r>
              <a:rPr lang="en-US" altLang="en-US" sz="1800" b="1" i="1">
                <a:solidFill>
                  <a:srgbClr val="800080"/>
                </a:solidFill>
                <a:latin typeface="Comic Sans MS" panose="030F0702030302020204" pitchFamily="66" charset="0"/>
              </a:rPr>
              <a:t>fungsi parabola</a:t>
            </a:r>
            <a:r>
              <a:rPr lang="en-US" altLang="en-US" sz="1800" b="1">
                <a:solidFill>
                  <a:srgbClr val="800080"/>
                </a:solidFill>
                <a:latin typeface="Comic Sans MS" panose="030F0702030302020204" pitchFamily="66" charset="0"/>
              </a:rPr>
              <a:t>, dan </a:t>
            </a:r>
            <a:r>
              <a:rPr lang="en-US" altLang="en-US" sz="1800" b="1" i="1">
                <a:solidFill>
                  <a:srgbClr val="800080"/>
                </a:solidFill>
                <a:latin typeface="Comic Sans MS" panose="030F0702030302020204" pitchFamily="66" charset="0"/>
              </a:rPr>
              <a:t>fungsi kubik</a:t>
            </a:r>
            <a:r>
              <a:rPr lang="en-US" altLang="en-US" sz="1800" b="1">
                <a:solidFill>
                  <a:srgbClr val="800080"/>
                </a:solidFill>
                <a:latin typeface="Comic Sans MS" panose="030F0702030302020204" pitchFamily="66" charset="0"/>
              </a:rPr>
              <a:t>, maka tentunya persamaan I = c</a:t>
            </a:r>
            <a:r>
              <a:rPr lang="en-US" altLang="en-US" sz="1800" b="1" baseline="-25000">
                <a:solidFill>
                  <a:srgbClr val="800080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800" b="1">
                <a:solidFill>
                  <a:srgbClr val="800080"/>
                </a:solidFill>
                <a:latin typeface="Comic Sans MS" panose="030F0702030302020204" pitchFamily="66" charset="0"/>
              </a:rPr>
              <a:t>f(x</a:t>
            </a:r>
            <a:r>
              <a:rPr lang="en-US" altLang="en-US" sz="1800" b="1" baseline="-25000">
                <a:solidFill>
                  <a:srgbClr val="800080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800" b="1">
                <a:solidFill>
                  <a:srgbClr val="800080"/>
                </a:solidFill>
                <a:latin typeface="Comic Sans MS" panose="030F0702030302020204" pitchFamily="66" charset="0"/>
              </a:rPr>
              <a:t>) + c</a:t>
            </a:r>
            <a:r>
              <a:rPr lang="en-US" altLang="en-US" sz="1800" b="1" baseline="-25000">
                <a:solidFill>
                  <a:srgbClr val="800080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800" b="1">
                <a:solidFill>
                  <a:srgbClr val="800080"/>
                </a:solidFill>
                <a:latin typeface="Comic Sans MS" panose="030F0702030302020204" pitchFamily="66" charset="0"/>
              </a:rPr>
              <a:t>f(x</a:t>
            </a:r>
            <a:r>
              <a:rPr lang="en-US" altLang="en-US" sz="1800" b="1" baseline="-25000">
                <a:solidFill>
                  <a:srgbClr val="800080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800" b="1">
                <a:solidFill>
                  <a:srgbClr val="800080"/>
                </a:solidFill>
                <a:latin typeface="Comic Sans MS" panose="030F0702030302020204" pitchFamily="66" charset="0"/>
              </a:rPr>
              <a:t>) harus dapat memenuhi integral dari keempat fungsi tersebut. Sehingga :</a:t>
            </a:r>
          </a:p>
          <a:p>
            <a:pPr eaLnBrk="1" hangingPunct="1">
              <a:buFontTx/>
              <a:buNone/>
            </a:pPr>
            <a:endParaRPr lang="en-US" altLang="en-US" sz="1800" b="1">
              <a:solidFill>
                <a:srgbClr val="800080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</a:rPr>
              <a:t>f(x) = x</a:t>
            </a:r>
            <a:r>
              <a:rPr lang="en-US" altLang="en-US" sz="1600" b="1" baseline="30000">
                <a:solidFill>
                  <a:srgbClr val="800080"/>
                </a:solidFill>
                <a:latin typeface="Comic Sans MS" panose="030F0702030302020204" pitchFamily="66" charset="0"/>
              </a:rPr>
              <a:t>3</a:t>
            </a: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</a:rPr>
              <a:t>	</a:t>
            </a:r>
            <a:r>
              <a:rPr lang="en-US" altLang="en-US" sz="1600" b="1">
                <a:solidFill>
                  <a:schemeClr val="folHlink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</a:t>
            </a: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	c</a:t>
            </a:r>
            <a:r>
              <a:rPr lang="en-US" altLang="en-US" sz="1600" b="1" baseline="-25000">
                <a:solidFill>
                  <a:srgbClr val="80008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1</a:t>
            </a: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f(x</a:t>
            </a:r>
            <a:r>
              <a:rPr lang="en-US" altLang="en-US" sz="1600" b="1" baseline="-25000">
                <a:solidFill>
                  <a:srgbClr val="80008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1</a:t>
            </a: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) + c</a:t>
            </a:r>
            <a:r>
              <a:rPr lang="en-US" altLang="en-US" sz="1600" b="1" baseline="-25000">
                <a:solidFill>
                  <a:srgbClr val="80008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2</a:t>
            </a: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f(x</a:t>
            </a:r>
            <a:r>
              <a:rPr lang="en-US" altLang="en-US" sz="1600" b="1" baseline="-25000">
                <a:solidFill>
                  <a:srgbClr val="80008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2</a:t>
            </a: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)  =  </a:t>
            </a: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 x</a:t>
            </a:r>
            <a:r>
              <a:rPr lang="en-US" altLang="en-US" sz="1600" b="1" baseline="30000">
                <a:solidFill>
                  <a:srgbClr val="80008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3</a:t>
            </a: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</a:rPr>
              <a:t> dx  =     0     =  c</a:t>
            </a:r>
            <a:r>
              <a:rPr lang="en-US" altLang="en-US" sz="1600" b="1" baseline="-25000">
                <a:solidFill>
                  <a:srgbClr val="800080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</a:rPr>
              <a:t>x</a:t>
            </a:r>
            <a:r>
              <a:rPr lang="en-US" altLang="en-US" sz="1600" b="1" baseline="-25000">
                <a:solidFill>
                  <a:srgbClr val="800080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600" b="1" baseline="30000">
                <a:solidFill>
                  <a:srgbClr val="800080"/>
                </a:solidFill>
                <a:latin typeface="Comic Sans MS" panose="030F0702030302020204" pitchFamily="66" charset="0"/>
              </a:rPr>
              <a:t>3</a:t>
            </a: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</a:rPr>
              <a:t> + c</a:t>
            </a:r>
            <a:r>
              <a:rPr lang="en-US" altLang="en-US" sz="1600" b="1" baseline="-25000">
                <a:solidFill>
                  <a:srgbClr val="800080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</a:rPr>
              <a:t>x</a:t>
            </a:r>
            <a:r>
              <a:rPr lang="en-US" altLang="en-US" sz="1600" b="1" baseline="-25000">
                <a:solidFill>
                  <a:srgbClr val="800080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600" b="1" baseline="30000">
                <a:solidFill>
                  <a:srgbClr val="800080"/>
                </a:solidFill>
                <a:latin typeface="Comic Sans MS" panose="030F0702030302020204" pitchFamily="66" charset="0"/>
              </a:rPr>
              <a:t>3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</a:rPr>
              <a:t>f(x) = x</a:t>
            </a:r>
            <a:r>
              <a:rPr lang="en-US" altLang="en-US" sz="1600" b="1" baseline="30000">
                <a:solidFill>
                  <a:srgbClr val="800080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</a:rPr>
              <a:t>	</a:t>
            </a:r>
            <a:r>
              <a:rPr lang="en-US" altLang="en-US" sz="1600" b="1">
                <a:solidFill>
                  <a:schemeClr val="folHlink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</a:t>
            </a: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	c</a:t>
            </a:r>
            <a:r>
              <a:rPr lang="en-US" altLang="en-US" sz="1600" b="1" baseline="-25000">
                <a:solidFill>
                  <a:srgbClr val="80008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1</a:t>
            </a: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f(x</a:t>
            </a:r>
            <a:r>
              <a:rPr lang="en-US" altLang="en-US" sz="1600" b="1" baseline="-25000">
                <a:solidFill>
                  <a:srgbClr val="80008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1</a:t>
            </a: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) + c</a:t>
            </a:r>
            <a:r>
              <a:rPr lang="en-US" altLang="en-US" sz="1600" b="1" baseline="-25000">
                <a:solidFill>
                  <a:srgbClr val="80008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2</a:t>
            </a: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f(x</a:t>
            </a:r>
            <a:r>
              <a:rPr lang="en-US" altLang="en-US" sz="1600" b="1" baseline="-25000">
                <a:solidFill>
                  <a:srgbClr val="80008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2</a:t>
            </a: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)  =  </a:t>
            </a: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 x</a:t>
            </a:r>
            <a:r>
              <a:rPr lang="en-US" altLang="en-US" sz="1600" b="1" baseline="30000">
                <a:solidFill>
                  <a:srgbClr val="80008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</a:rPr>
              <a:t> dx  =    2/3   =  c</a:t>
            </a:r>
            <a:r>
              <a:rPr lang="en-US" altLang="en-US" sz="1600" b="1" baseline="-25000">
                <a:solidFill>
                  <a:srgbClr val="800080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</a:rPr>
              <a:t>x</a:t>
            </a:r>
            <a:r>
              <a:rPr lang="en-US" altLang="en-US" sz="1600" b="1" baseline="-25000">
                <a:solidFill>
                  <a:srgbClr val="800080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600" b="1" baseline="30000">
                <a:solidFill>
                  <a:srgbClr val="800080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</a:rPr>
              <a:t> + c</a:t>
            </a:r>
            <a:r>
              <a:rPr lang="en-US" altLang="en-US" sz="1600" b="1" baseline="-25000">
                <a:solidFill>
                  <a:srgbClr val="800080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</a:rPr>
              <a:t>x</a:t>
            </a:r>
            <a:r>
              <a:rPr lang="en-US" altLang="en-US" sz="1600" b="1" baseline="-25000">
                <a:solidFill>
                  <a:srgbClr val="800080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600" b="1" baseline="30000">
                <a:solidFill>
                  <a:srgbClr val="800080"/>
                </a:solidFill>
                <a:latin typeface="Comic Sans MS" panose="030F0702030302020204" pitchFamily="66" charset="0"/>
              </a:rPr>
              <a:t>2</a:t>
            </a:r>
            <a:endParaRPr lang="en-US" altLang="en-US" sz="1600" b="1">
              <a:solidFill>
                <a:srgbClr val="800080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</a:rPr>
              <a:t>f(x) = x	</a:t>
            </a:r>
            <a:r>
              <a:rPr lang="en-US" altLang="en-US" sz="1600" b="1">
                <a:solidFill>
                  <a:schemeClr val="folHlink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</a:t>
            </a: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	c</a:t>
            </a:r>
            <a:r>
              <a:rPr lang="en-US" altLang="en-US" sz="1600" b="1" baseline="-25000">
                <a:solidFill>
                  <a:srgbClr val="80008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1</a:t>
            </a: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f(x</a:t>
            </a:r>
            <a:r>
              <a:rPr lang="en-US" altLang="en-US" sz="1600" b="1" baseline="-25000">
                <a:solidFill>
                  <a:srgbClr val="80008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1</a:t>
            </a: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) + c</a:t>
            </a:r>
            <a:r>
              <a:rPr lang="en-US" altLang="en-US" sz="1600" b="1" baseline="-25000">
                <a:solidFill>
                  <a:srgbClr val="80008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2</a:t>
            </a: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f(x</a:t>
            </a:r>
            <a:r>
              <a:rPr lang="en-US" altLang="en-US" sz="1600" b="1" baseline="-25000">
                <a:solidFill>
                  <a:srgbClr val="80008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2</a:t>
            </a: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)  =  </a:t>
            </a: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 x </a:t>
            </a: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</a:rPr>
              <a:t> dx  =     0     =  c</a:t>
            </a:r>
            <a:r>
              <a:rPr lang="en-US" altLang="en-US" sz="1600" b="1" baseline="-25000">
                <a:solidFill>
                  <a:srgbClr val="800080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</a:rPr>
              <a:t>x</a:t>
            </a:r>
            <a:r>
              <a:rPr lang="en-US" altLang="en-US" sz="1600" b="1" baseline="-25000">
                <a:solidFill>
                  <a:srgbClr val="800080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</a:rPr>
              <a:t>  + c</a:t>
            </a:r>
            <a:r>
              <a:rPr lang="en-US" altLang="en-US" sz="1600" b="1" baseline="-25000">
                <a:solidFill>
                  <a:srgbClr val="800080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</a:rPr>
              <a:t>x</a:t>
            </a:r>
            <a:r>
              <a:rPr lang="en-US" altLang="en-US" sz="1600" b="1" baseline="-25000">
                <a:solidFill>
                  <a:srgbClr val="800080"/>
                </a:solidFill>
                <a:latin typeface="Comic Sans MS" panose="030F0702030302020204" pitchFamily="66" charset="0"/>
              </a:rPr>
              <a:t>2</a:t>
            </a:r>
            <a:endParaRPr lang="en-US" altLang="en-US" sz="1600" b="1">
              <a:solidFill>
                <a:srgbClr val="800080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</a:rPr>
              <a:t>f(x) = 1	</a:t>
            </a:r>
            <a:r>
              <a:rPr lang="en-US" altLang="en-US" sz="1600" b="1">
                <a:solidFill>
                  <a:schemeClr val="folHlink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</a:t>
            </a: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	c</a:t>
            </a:r>
            <a:r>
              <a:rPr lang="en-US" altLang="en-US" sz="1600" b="1" baseline="-25000">
                <a:solidFill>
                  <a:srgbClr val="80008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1</a:t>
            </a: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f(x</a:t>
            </a:r>
            <a:r>
              <a:rPr lang="en-US" altLang="en-US" sz="1600" b="1" baseline="-25000">
                <a:solidFill>
                  <a:srgbClr val="80008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1</a:t>
            </a: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) + c</a:t>
            </a:r>
            <a:r>
              <a:rPr lang="en-US" altLang="en-US" sz="1600" b="1" baseline="-25000">
                <a:solidFill>
                  <a:srgbClr val="80008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2</a:t>
            </a: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f(x</a:t>
            </a:r>
            <a:r>
              <a:rPr lang="en-US" altLang="en-US" sz="1600" b="1" baseline="-25000">
                <a:solidFill>
                  <a:srgbClr val="80008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2</a:t>
            </a: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)  =  </a:t>
            </a: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 1</a:t>
            </a: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</a:rPr>
              <a:t>  dx  =     2     =    c</a:t>
            </a:r>
            <a:r>
              <a:rPr lang="en-US" altLang="en-US" sz="1600" b="1" baseline="-25000">
                <a:solidFill>
                  <a:srgbClr val="800080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</a:rPr>
              <a:t>  +   c</a:t>
            </a:r>
            <a:r>
              <a:rPr lang="en-US" altLang="en-US" sz="1600" b="1" baseline="-25000">
                <a:solidFill>
                  <a:srgbClr val="800080"/>
                </a:solidFill>
                <a:latin typeface="Comic Sans MS" panose="030F0702030302020204" pitchFamily="66" charset="0"/>
              </a:rPr>
              <a:t>2</a:t>
            </a:r>
            <a:endParaRPr lang="en-US" altLang="en-US" sz="1600" b="1">
              <a:solidFill>
                <a:srgbClr val="800080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endParaRPr lang="en-US" altLang="en-US" sz="1600" b="1">
              <a:solidFill>
                <a:srgbClr val="800080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</a:rPr>
              <a:t>Himpunan penyelesaian dari sistem persamaan tersebut adalah :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</a:rPr>
              <a:t>c</a:t>
            </a:r>
            <a:r>
              <a:rPr lang="en-US" altLang="en-US" sz="1600" b="1" baseline="-25000">
                <a:solidFill>
                  <a:srgbClr val="800080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</a:rPr>
              <a:t> = c</a:t>
            </a:r>
            <a:r>
              <a:rPr lang="en-US" altLang="en-US" sz="1600" b="1" baseline="-25000">
                <a:solidFill>
                  <a:srgbClr val="800080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</a:rPr>
              <a:t> = 1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</a:rPr>
              <a:t>x</a:t>
            </a:r>
            <a:r>
              <a:rPr lang="en-US" altLang="en-US" sz="1600" b="1" baseline="-25000">
                <a:solidFill>
                  <a:srgbClr val="800080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</a:rPr>
              <a:t> = - 1/</a:t>
            </a: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3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x</a:t>
            </a:r>
            <a:r>
              <a:rPr lang="en-US" altLang="en-US" sz="1600" b="1" baseline="-25000">
                <a:solidFill>
                  <a:srgbClr val="80008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=</a:t>
            </a: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</a:rPr>
              <a:t> 1/</a:t>
            </a: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3</a:t>
            </a:r>
          </a:p>
        </p:txBody>
      </p:sp>
      <p:sp>
        <p:nvSpPr>
          <p:cNvPr id="21514" name="Text Box 9"/>
          <p:cNvSpPr txBox="1">
            <a:spLocks noChangeArrowheads="1"/>
          </p:cNvSpPr>
          <p:nvPr/>
        </p:nvSpPr>
        <p:spPr bwMode="auto">
          <a:xfrm>
            <a:off x="4191000" y="3260725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000" b="1">
                <a:solidFill>
                  <a:srgbClr val="800080"/>
                </a:solidFill>
                <a:latin typeface="Comic Sans MS" panose="030F0702030302020204" pitchFamily="66" charset="0"/>
              </a:rPr>
              <a:t>1</a:t>
            </a:r>
            <a:endParaRPr lang="en-US" altLang="en-US" sz="1000" b="1" baseline="-250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21515" name="Text Box 10"/>
          <p:cNvSpPr txBox="1">
            <a:spLocks noChangeArrowheads="1"/>
          </p:cNvSpPr>
          <p:nvPr/>
        </p:nvSpPr>
        <p:spPr bwMode="auto">
          <a:xfrm>
            <a:off x="4191000" y="3565525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000" b="1">
                <a:solidFill>
                  <a:srgbClr val="800080"/>
                </a:solidFill>
                <a:latin typeface="Comic Sans MS" panose="030F0702030302020204" pitchFamily="66" charset="0"/>
              </a:rPr>
              <a:t>1</a:t>
            </a:r>
            <a:endParaRPr lang="en-US" altLang="en-US" sz="1000" b="1" baseline="-250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21516" name="Text Box 11"/>
          <p:cNvSpPr txBox="1">
            <a:spLocks noChangeArrowheads="1"/>
          </p:cNvSpPr>
          <p:nvPr/>
        </p:nvSpPr>
        <p:spPr bwMode="auto">
          <a:xfrm>
            <a:off x="4191000" y="3870325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000" b="1">
                <a:solidFill>
                  <a:srgbClr val="800080"/>
                </a:solidFill>
                <a:latin typeface="Comic Sans MS" panose="030F0702030302020204" pitchFamily="66" charset="0"/>
              </a:rPr>
              <a:t>1</a:t>
            </a:r>
            <a:endParaRPr lang="en-US" altLang="en-US" sz="1000" b="1" baseline="-250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21517" name="Text Box 12"/>
          <p:cNvSpPr txBox="1">
            <a:spLocks noChangeArrowheads="1"/>
          </p:cNvSpPr>
          <p:nvPr/>
        </p:nvSpPr>
        <p:spPr bwMode="auto">
          <a:xfrm>
            <a:off x="4191000" y="4175125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000" b="1">
                <a:solidFill>
                  <a:srgbClr val="800080"/>
                </a:solidFill>
                <a:latin typeface="Comic Sans MS" panose="030F0702030302020204" pitchFamily="66" charset="0"/>
              </a:rPr>
              <a:t>1</a:t>
            </a:r>
            <a:endParaRPr lang="en-US" altLang="en-US" sz="1000" b="1" baseline="-250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21518" name="Text Box 13"/>
          <p:cNvSpPr txBox="1">
            <a:spLocks noChangeArrowheads="1"/>
          </p:cNvSpPr>
          <p:nvPr/>
        </p:nvSpPr>
        <p:spPr bwMode="auto">
          <a:xfrm>
            <a:off x="3962400" y="3565525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000" b="1">
                <a:solidFill>
                  <a:srgbClr val="800080"/>
                </a:solidFill>
                <a:latin typeface="Comic Sans MS" panose="030F0702030302020204" pitchFamily="66" charset="0"/>
              </a:rPr>
              <a:t>-1</a:t>
            </a:r>
            <a:endParaRPr lang="en-US" altLang="en-US" sz="1000" b="1" baseline="-250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21519" name="Text Box 14"/>
          <p:cNvSpPr txBox="1">
            <a:spLocks noChangeArrowheads="1"/>
          </p:cNvSpPr>
          <p:nvPr/>
        </p:nvSpPr>
        <p:spPr bwMode="auto">
          <a:xfrm>
            <a:off x="3962400" y="3870325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000" b="1">
                <a:solidFill>
                  <a:srgbClr val="800080"/>
                </a:solidFill>
                <a:latin typeface="Comic Sans MS" panose="030F0702030302020204" pitchFamily="66" charset="0"/>
              </a:rPr>
              <a:t>-1</a:t>
            </a:r>
            <a:endParaRPr lang="en-US" altLang="en-US" sz="1000" b="1" baseline="-250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21520" name="Text Box 15"/>
          <p:cNvSpPr txBox="1">
            <a:spLocks noChangeArrowheads="1"/>
          </p:cNvSpPr>
          <p:nvPr/>
        </p:nvSpPr>
        <p:spPr bwMode="auto">
          <a:xfrm>
            <a:off x="3962400" y="4175125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000" b="1">
                <a:solidFill>
                  <a:srgbClr val="800080"/>
                </a:solidFill>
                <a:latin typeface="Comic Sans MS" panose="030F0702030302020204" pitchFamily="66" charset="0"/>
              </a:rPr>
              <a:t>-1</a:t>
            </a:r>
            <a:endParaRPr lang="en-US" altLang="en-US" sz="1000" b="1" baseline="-250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21521" name="Text Box 16"/>
          <p:cNvSpPr txBox="1">
            <a:spLocks noChangeArrowheads="1"/>
          </p:cNvSpPr>
          <p:nvPr/>
        </p:nvSpPr>
        <p:spPr bwMode="auto">
          <a:xfrm>
            <a:off x="3962400" y="4479925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000" b="1">
                <a:solidFill>
                  <a:srgbClr val="800080"/>
                </a:solidFill>
                <a:latin typeface="Comic Sans MS" panose="030F0702030302020204" pitchFamily="66" charset="0"/>
              </a:rPr>
              <a:t>-1</a:t>
            </a:r>
            <a:endParaRPr lang="en-US" altLang="en-US" sz="1000" b="1" baseline="-250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21522" name="AutoShape 17"/>
          <p:cNvSpPr>
            <a:spLocks noChangeArrowheads="1"/>
          </p:cNvSpPr>
          <p:nvPr/>
        </p:nvSpPr>
        <p:spPr bwMode="auto">
          <a:xfrm>
            <a:off x="3962400" y="5181600"/>
            <a:ext cx="4876800" cy="1066800"/>
          </a:xfrm>
          <a:prstGeom prst="cloudCallout">
            <a:avLst>
              <a:gd name="adj1" fmla="val -93847"/>
              <a:gd name="adj2" fmla="val 2083"/>
            </a:avLst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Comic Sans MS" panose="030F0702030302020204" pitchFamily="66" charset="0"/>
              </a:rPr>
              <a:t>Tabel nilai c dan x untuk 3, 4, 5, dan 6 titik dapat dilihat di buku Chapra-Canale 5</a:t>
            </a:r>
            <a:r>
              <a:rPr lang="en-US" altLang="en-US" sz="1200" b="1" baseline="30000">
                <a:latin typeface="Comic Sans MS" panose="030F0702030302020204" pitchFamily="66" charset="0"/>
              </a:rPr>
              <a:t>th</a:t>
            </a:r>
            <a:r>
              <a:rPr lang="en-US" altLang="en-US" sz="1200" b="1">
                <a:latin typeface="Comic Sans MS" panose="030F0702030302020204" pitchFamily="66" charset="0"/>
              </a:rPr>
              <a:t> ed hal. 626 (terjemahan edisi 1 hal 539)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F5F957-5B49-48AD-98D7-96979615A0C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-152400"/>
            <a:ext cx="8229600" cy="838200"/>
          </a:xfrm>
        </p:spPr>
        <p:txBody>
          <a:bodyPr/>
          <a:lstStyle/>
          <a:p>
            <a:pPr algn="l" eaLnBrk="1" hangingPunct="1"/>
            <a:r>
              <a:rPr lang="en-US" altLang="en-US" b="1" smtClean="0">
                <a:solidFill>
                  <a:schemeClr val="tx1"/>
                </a:solidFill>
                <a:latin typeface="Albert" pitchFamily="2" charset="0"/>
              </a:rPr>
              <a:t>Metode Kuadratur</a:t>
            </a:r>
            <a:r>
              <a:rPr lang="en-US" altLang="en-US" sz="1800" b="1" smtClean="0">
                <a:solidFill>
                  <a:schemeClr val="tx1"/>
                </a:solidFill>
                <a:latin typeface="Albert" pitchFamily="2" charset="0"/>
              </a:rPr>
              <a:t>    </a:t>
            </a:r>
            <a:r>
              <a:rPr lang="en-US" altLang="en-US" sz="2000" b="1" smtClean="0">
                <a:solidFill>
                  <a:schemeClr val="bg2"/>
                </a:solidFill>
              </a:rPr>
              <a:t>(3)</a:t>
            </a:r>
            <a:r>
              <a:rPr lang="en-US" altLang="en-US" sz="1800" b="1" smtClean="0">
                <a:solidFill>
                  <a:schemeClr val="tx1"/>
                </a:solidFill>
                <a:latin typeface="Albert" pitchFamily="2" charset="0"/>
              </a:rPr>
              <a:t> </a:t>
            </a:r>
            <a:endParaRPr lang="en-US" altLang="en-US" sz="1800" b="1" smtClean="0">
              <a:solidFill>
                <a:srgbClr val="969696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2253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90600"/>
            <a:ext cx="8686800" cy="1447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Sehingga rumus Integrasi Gauss-Legendre 2 titik dapat dinyatakan sebagai berikut 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			I  =  c</a:t>
            </a:r>
            <a:r>
              <a:rPr lang="en-US" altLang="en-US" sz="18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8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f(x</a:t>
            </a:r>
            <a:r>
              <a:rPr lang="en-US" altLang="en-US" sz="18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8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) + c</a:t>
            </a:r>
            <a:r>
              <a:rPr lang="en-US" altLang="en-US" sz="18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8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f(x</a:t>
            </a:r>
            <a:r>
              <a:rPr lang="en-US" altLang="en-US" sz="18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8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en-US" sz="1800" b="1" smtClean="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			I  =  f(</a:t>
            </a:r>
            <a:r>
              <a:rPr lang="en-US" altLang="en-US" sz="18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- 1/</a:t>
            </a:r>
            <a:r>
              <a:rPr lang="en-US" altLang="en-US" sz="1800" b="1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3) + </a:t>
            </a:r>
            <a:r>
              <a:rPr lang="en-US" altLang="en-US" sz="18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f(</a:t>
            </a:r>
            <a:r>
              <a:rPr lang="en-US" altLang="en-US" sz="18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1/</a:t>
            </a:r>
            <a:r>
              <a:rPr lang="en-US" altLang="en-US" sz="1800" b="1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3)</a:t>
            </a:r>
          </a:p>
        </p:txBody>
      </p:sp>
      <p:sp>
        <p:nvSpPr>
          <p:cNvPr id="22535" name="Line 5"/>
          <p:cNvSpPr>
            <a:spLocks noChangeShapeType="1"/>
          </p:cNvSpPr>
          <p:nvPr/>
        </p:nvSpPr>
        <p:spPr bwMode="auto">
          <a:xfrm>
            <a:off x="152400" y="60960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6" name="Rectangle 6"/>
          <p:cNvSpPr>
            <a:spLocks noChangeArrowheads="1"/>
          </p:cNvSpPr>
          <p:nvPr/>
        </p:nvSpPr>
        <p:spPr bwMode="auto">
          <a:xfrm>
            <a:off x="228600" y="3200400"/>
            <a:ext cx="86868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tabLst>
                <a:tab pos="13716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3716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371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800080"/>
                </a:solidFill>
                <a:latin typeface="Comic Sans MS" panose="030F0702030302020204" pitchFamily="66" charset="0"/>
              </a:rPr>
              <a:t>Dengan alasan agar mudah diaplikasikan pada semua bentuk kasus, Integrasi Gauss-Legendre sengaja diatur agar memiliki batas</a:t>
            </a:r>
            <a:r>
              <a:rPr lang="en-US" altLang="en-US" sz="1800" b="1" baseline="30000">
                <a:solidFill>
                  <a:srgbClr val="800080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800" b="1">
                <a:solidFill>
                  <a:srgbClr val="800080"/>
                </a:solidFill>
                <a:latin typeface="Comic Sans MS" panose="030F0702030302020204" pitchFamily="66" charset="0"/>
              </a:rPr>
              <a:t> -1 sampai dengan 1. Oleh karenanya perlu dilakukan transformasi batas integral terhadap semua permasalahan yang akan diselesaikan dengan rumusan ini. Yaitu :</a:t>
            </a:r>
          </a:p>
          <a:p>
            <a:pPr eaLnBrk="1" hangingPunct="1">
              <a:buFontTx/>
              <a:buNone/>
            </a:pPr>
            <a:endParaRPr lang="en-US" altLang="en-US" sz="1800" b="1">
              <a:solidFill>
                <a:srgbClr val="800080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800080"/>
                </a:solidFill>
                <a:latin typeface="Comic Sans MS" panose="030F0702030302020204" pitchFamily="66" charset="0"/>
              </a:rPr>
              <a:t>            (b + a) + (b – a) x</a:t>
            </a:r>
            <a:r>
              <a:rPr lang="en-US" altLang="en-US" sz="1800" b="1" baseline="-25000">
                <a:solidFill>
                  <a:srgbClr val="800080"/>
                </a:solidFill>
                <a:latin typeface="Comic Sans MS" panose="030F0702030302020204" pitchFamily="66" charset="0"/>
              </a:rPr>
              <a:t>d</a:t>
            </a:r>
            <a:r>
              <a:rPr lang="en-US" altLang="en-US" sz="1800" b="1">
                <a:solidFill>
                  <a:srgbClr val="800080"/>
                </a:solidFill>
                <a:latin typeface="Comic Sans MS" panose="030F0702030302020204" pitchFamily="66" charset="0"/>
              </a:rPr>
              <a:t>			  b - a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800080"/>
                </a:solidFill>
                <a:latin typeface="Comic Sans MS" panose="030F0702030302020204" pitchFamily="66" charset="0"/>
              </a:rPr>
              <a:t>       x = 					    dx = 	  d x</a:t>
            </a:r>
            <a:r>
              <a:rPr lang="en-US" altLang="en-US" sz="1800" b="1" baseline="-25000">
                <a:solidFill>
                  <a:srgbClr val="800080"/>
                </a:solidFill>
                <a:latin typeface="Comic Sans MS" panose="030F0702030302020204" pitchFamily="66" charset="0"/>
              </a:rPr>
              <a:t>d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800080"/>
                </a:solidFill>
                <a:latin typeface="Comic Sans MS" panose="030F0702030302020204" pitchFamily="66" charset="0"/>
              </a:rPr>
              <a:t>	       2				     2</a:t>
            </a:r>
            <a:endParaRPr lang="en-US" altLang="en-US" sz="1600" b="1">
              <a:solidFill>
                <a:srgbClr val="800080"/>
              </a:solidFill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22537" name="Line 7"/>
          <p:cNvSpPr>
            <a:spLocks noChangeShapeType="1"/>
          </p:cNvSpPr>
          <p:nvPr/>
        </p:nvSpPr>
        <p:spPr bwMode="auto">
          <a:xfrm>
            <a:off x="1447800" y="5181600"/>
            <a:ext cx="2286000" cy="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8" name="Line 8"/>
          <p:cNvSpPr>
            <a:spLocks noChangeShapeType="1"/>
          </p:cNvSpPr>
          <p:nvPr/>
        </p:nvSpPr>
        <p:spPr bwMode="auto">
          <a:xfrm>
            <a:off x="6019800" y="5181600"/>
            <a:ext cx="609600" cy="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44BCBE-2A68-45B2-BFC8-4ECC3D3C4A1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228600"/>
            <a:ext cx="8915400" cy="838200"/>
          </a:xfrm>
        </p:spPr>
        <p:txBody>
          <a:bodyPr/>
          <a:lstStyle/>
          <a:p>
            <a:pPr algn="l" eaLnBrk="1" hangingPunct="1"/>
            <a:r>
              <a:rPr lang="en-US" altLang="en-US" b="1" smtClean="0">
                <a:solidFill>
                  <a:schemeClr val="tx1"/>
                </a:solidFill>
                <a:latin typeface="Albert" pitchFamily="2" charset="0"/>
              </a:rPr>
              <a:t>Metode Kuadratur</a:t>
            </a:r>
            <a:r>
              <a:rPr lang="en-US" altLang="en-US" sz="1800" b="1" smtClean="0">
                <a:solidFill>
                  <a:schemeClr val="tx1"/>
                </a:solidFill>
                <a:latin typeface="Albert" pitchFamily="2" charset="0"/>
              </a:rPr>
              <a:t>     </a:t>
            </a:r>
            <a:r>
              <a:rPr lang="en-US" altLang="en-US" sz="2000" b="1" smtClean="0">
                <a:solidFill>
                  <a:schemeClr val="bg2"/>
                </a:solidFill>
              </a:rPr>
              <a:t>(4)</a:t>
            </a:r>
            <a:r>
              <a:rPr lang="en-US" altLang="en-US" sz="1800" b="1" smtClean="0">
                <a:solidFill>
                  <a:schemeClr val="tx1"/>
                </a:solidFill>
                <a:latin typeface="Albert" pitchFamily="2" charset="0"/>
              </a:rPr>
              <a:t> </a:t>
            </a:r>
            <a:endParaRPr lang="en-US" altLang="en-US" sz="1800" b="1" smtClean="0">
              <a:solidFill>
                <a:srgbClr val="969696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685800"/>
            <a:ext cx="8839200" cy="5486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contoh :</a:t>
            </a:r>
            <a:r>
              <a:rPr lang="en-US" altLang="en-US" sz="1600" b="1" smtClean="0">
                <a:latin typeface="Comic Sans MS" panose="030F0702030302020204" pitchFamily="66" charset="0"/>
              </a:rPr>
              <a:t>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600" b="1" smtClean="0">
                <a:latin typeface="Comic Sans MS" panose="030F0702030302020204" pitchFamily="66" charset="0"/>
              </a:rPr>
              <a:t>	hitunglah I = </a:t>
            </a:r>
            <a:r>
              <a:rPr lang="en-US" altLang="en-US" sz="1600" b="1" smtClean="0">
                <a:latin typeface="Comic Sans MS" panose="030F0702030302020204" pitchFamily="66" charset="0"/>
                <a:sym typeface="Symbol" panose="05050102010706020507" pitchFamily="18" charset="2"/>
              </a:rPr>
              <a:t> e</a:t>
            </a:r>
            <a:r>
              <a:rPr lang="en-US" altLang="en-US" sz="1600" b="1" baseline="30000" smtClean="0">
                <a:latin typeface="Comic Sans MS" panose="030F0702030302020204" pitchFamily="66" charset="0"/>
                <a:sym typeface="Symbol" panose="05050102010706020507" pitchFamily="18" charset="2"/>
              </a:rPr>
              <a:t>x</a:t>
            </a:r>
            <a:r>
              <a:rPr lang="en-US" altLang="en-US" sz="1600" b="1" smtClean="0">
                <a:latin typeface="Comic Sans MS" panose="030F0702030302020204" pitchFamily="66" charset="0"/>
                <a:sym typeface="Symbol" panose="05050102010706020507" pitchFamily="18" charset="2"/>
              </a:rPr>
              <a:t> dx dengan metode Kuadratur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altLang="en-US" sz="1600" b="1" smtClean="0">
              <a:solidFill>
                <a:schemeClr val="accent2"/>
              </a:solidFill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600" b="1" smtClean="0">
                <a:solidFill>
                  <a:srgbClr val="FF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secara analitis 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600" b="1" smtClean="0">
                <a:latin typeface="Comic Sans MS" panose="030F0702030302020204" pitchFamily="66" charset="0"/>
                <a:sym typeface="Symbol" panose="05050102010706020507" pitchFamily="18" charset="2"/>
              </a:rPr>
              <a:t>	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 = e</a:t>
            </a:r>
            <a:r>
              <a:rPr lang="en-US" altLang="en-US" sz="1600" b="1" baseline="30000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4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– e</a:t>
            </a:r>
            <a:r>
              <a:rPr lang="en-US" altLang="en-US" sz="1600" b="1" baseline="30000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0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= 53,598150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altLang="en-US" sz="1600" b="1" smtClean="0">
              <a:latin typeface="Comic Sans MS" panose="030F0702030302020204" pitchFamily="66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6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menggunakan metode Kuadratur 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a = 0	b = 4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altLang="en-US" sz="1600" b="1" smtClean="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     (4+0)+(4-0)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x = 	         x</a:t>
            </a:r>
            <a:r>
              <a:rPr lang="en-US" altLang="en-US" sz="1600" b="1" baseline="-25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d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 = 2 + 2 x</a:t>
            </a:r>
            <a:r>
              <a:rPr lang="en-US" altLang="en-US" sz="1600" b="1" baseline="-25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d			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dx = 2 d x</a:t>
            </a:r>
            <a:r>
              <a:rPr lang="en-US" altLang="en-US" sz="1600" b="1" baseline="-25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d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	 2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altLang="en-US" sz="1600" b="1" smtClean="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 e</a:t>
            </a:r>
            <a:r>
              <a:rPr lang="en-US" altLang="en-US" sz="1600" b="1" baseline="30000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x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dx =  e</a:t>
            </a:r>
            <a:r>
              <a:rPr lang="en-US" altLang="en-US" sz="1600" b="1" baseline="50000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2+2x</a:t>
            </a:r>
            <a:r>
              <a:rPr lang="en-US" altLang="en-US" sz="1600" b="1" baseline="20000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d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2 d x</a:t>
            </a:r>
            <a:r>
              <a:rPr lang="en-US" altLang="en-US" sz="1600" b="1" baseline="-25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d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altLang="en-US" sz="1600" b="1" smtClean="0">
              <a:solidFill>
                <a:schemeClr val="accent2"/>
              </a:solidFill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altLang="en-US" sz="1600" b="1" smtClean="0">
              <a:solidFill>
                <a:schemeClr val="accent2"/>
              </a:solidFill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Untuk x</a:t>
            </a:r>
            <a:r>
              <a:rPr lang="en-US" altLang="en-US" sz="1600" b="1" baseline="-25000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1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= 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- 1/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3  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 f(x</a:t>
            </a:r>
            <a:r>
              <a:rPr lang="en-US" altLang="en-US" sz="1600" b="1" baseline="-25000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1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) dx</a:t>
            </a:r>
            <a:r>
              <a:rPr lang="en-US" altLang="en-US" sz="1600" b="1" baseline="-25000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1  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=  e</a:t>
            </a:r>
            <a:r>
              <a:rPr lang="en-US" altLang="en-US" sz="1600" b="1" baseline="50000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2+2(</a:t>
            </a:r>
            <a:r>
              <a:rPr lang="en-US" altLang="en-US" sz="1600" b="1" baseline="50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- 1/</a:t>
            </a:r>
            <a:r>
              <a:rPr lang="en-US" altLang="en-US" sz="1600" b="1" baseline="50000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3)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2 d x</a:t>
            </a:r>
            <a:r>
              <a:rPr lang="en-US" altLang="en-US" sz="1600" b="1" baseline="-25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d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=   4,6573501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Untuk x</a:t>
            </a:r>
            <a:r>
              <a:rPr lang="en-US" altLang="en-US" sz="1600" b="1" baseline="-25000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=    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1/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3  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 f(x</a:t>
            </a:r>
            <a:r>
              <a:rPr lang="en-US" altLang="en-US" sz="1600" b="1" baseline="-25000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) dx</a:t>
            </a:r>
            <a:r>
              <a:rPr lang="en-US" altLang="en-US" sz="1600" b="1" baseline="-25000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=  e</a:t>
            </a:r>
            <a:r>
              <a:rPr lang="en-US" altLang="en-US" sz="1600" b="1" baseline="50000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2+2(</a:t>
            </a:r>
            <a:r>
              <a:rPr lang="en-US" altLang="en-US" sz="1600" b="1" baseline="50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1/</a:t>
            </a:r>
            <a:r>
              <a:rPr lang="en-US" altLang="en-US" sz="1600" b="1" baseline="50000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3)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2 d x</a:t>
            </a:r>
            <a:r>
              <a:rPr lang="en-US" altLang="en-US" sz="1600" b="1" baseline="-25000" smtClean="0">
                <a:solidFill>
                  <a:schemeClr val="accent2"/>
                </a:solidFill>
                <a:latin typeface="Comic Sans MS" panose="030F0702030302020204" pitchFamily="66" charset="0"/>
              </a:rPr>
              <a:t>d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  = 46,8920297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altLang="en-US" sz="1600" b="1" smtClean="0">
              <a:solidFill>
                <a:schemeClr val="accent2"/>
              </a:solidFill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en-US" sz="1600" b="1" baseline="-25000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tot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=  f(x</a:t>
            </a:r>
            <a:r>
              <a:rPr lang="en-US" altLang="en-US" sz="1600" b="1" baseline="-25000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1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) dx</a:t>
            </a:r>
            <a:r>
              <a:rPr lang="en-US" altLang="en-US" sz="1600" b="1" baseline="-25000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1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+  f(x</a:t>
            </a:r>
            <a:r>
              <a:rPr lang="en-US" altLang="en-US" sz="1600" b="1" baseline="-25000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) dx</a:t>
            </a:r>
            <a:r>
              <a:rPr lang="en-US" altLang="en-US" sz="1600" b="1" baseline="-25000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= 51,549380		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		Er = 3,82%</a:t>
            </a:r>
          </a:p>
        </p:txBody>
      </p:sp>
      <p:sp>
        <p:nvSpPr>
          <p:cNvPr id="23559" name="Line 4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0" name="Text Box 5"/>
          <p:cNvSpPr txBox="1">
            <a:spLocks noChangeArrowheads="1"/>
          </p:cNvSpPr>
          <p:nvPr/>
        </p:nvSpPr>
        <p:spPr bwMode="auto">
          <a:xfrm>
            <a:off x="2514600" y="7620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>
                <a:latin typeface="Comic Sans MS" panose="030F0702030302020204" pitchFamily="66" charset="0"/>
              </a:rPr>
              <a:t>4</a:t>
            </a:r>
            <a:endParaRPr lang="en-US" altLang="en-US" sz="1200" b="1" baseline="-25000">
              <a:latin typeface="Comic Sans MS" panose="030F0702030302020204" pitchFamily="66" charset="0"/>
            </a:endParaRPr>
          </a:p>
        </p:txBody>
      </p:sp>
      <p:sp>
        <p:nvSpPr>
          <p:cNvPr id="23561" name="Text Box 6"/>
          <p:cNvSpPr txBox="1">
            <a:spLocks noChangeArrowheads="1"/>
          </p:cNvSpPr>
          <p:nvPr/>
        </p:nvSpPr>
        <p:spPr bwMode="auto">
          <a:xfrm>
            <a:off x="2362200" y="11430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>
                <a:latin typeface="Comic Sans MS" panose="030F0702030302020204" pitchFamily="66" charset="0"/>
              </a:rPr>
              <a:t>0</a:t>
            </a:r>
            <a:endParaRPr lang="en-US" altLang="en-US" sz="1200" b="1" baseline="-25000">
              <a:latin typeface="Comic Sans MS" panose="030F0702030302020204" pitchFamily="66" charset="0"/>
            </a:endParaRPr>
          </a:p>
        </p:txBody>
      </p:sp>
      <p:sp>
        <p:nvSpPr>
          <p:cNvPr id="23562" name="Text Box 7"/>
          <p:cNvSpPr txBox="1">
            <a:spLocks noChangeArrowheads="1"/>
          </p:cNvSpPr>
          <p:nvPr/>
        </p:nvSpPr>
        <p:spPr bwMode="auto">
          <a:xfrm>
            <a:off x="228600" y="3992563"/>
            <a:ext cx="381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>
                <a:solidFill>
                  <a:schemeClr val="accent2"/>
                </a:solidFill>
                <a:latin typeface="Comic Sans MS" panose="030F0702030302020204" pitchFamily="66" charset="0"/>
              </a:rPr>
              <a:t>4</a:t>
            </a:r>
            <a:endParaRPr lang="en-US" altLang="en-US" sz="1200" b="1" baseline="-2500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23563" name="Text Box 8"/>
          <p:cNvSpPr txBox="1">
            <a:spLocks noChangeArrowheads="1"/>
          </p:cNvSpPr>
          <p:nvPr/>
        </p:nvSpPr>
        <p:spPr bwMode="auto">
          <a:xfrm>
            <a:off x="76200" y="4373563"/>
            <a:ext cx="381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>
                <a:solidFill>
                  <a:schemeClr val="accent2"/>
                </a:solidFill>
                <a:latin typeface="Comic Sans MS" panose="030F0702030302020204" pitchFamily="66" charset="0"/>
              </a:rPr>
              <a:t>0</a:t>
            </a:r>
            <a:endParaRPr lang="en-US" altLang="en-US" sz="1200" b="1" baseline="-2500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23564" name="Text Box 9"/>
          <p:cNvSpPr txBox="1">
            <a:spLocks noChangeArrowheads="1"/>
          </p:cNvSpPr>
          <p:nvPr/>
        </p:nvSpPr>
        <p:spPr bwMode="auto">
          <a:xfrm>
            <a:off x="1219200" y="3990975"/>
            <a:ext cx="381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>
                <a:solidFill>
                  <a:schemeClr val="accent2"/>
                </a:solidFill>
                <a:latin typeface="Comic Sans MS" panose="030F0702030302020204" pitchFamily="66" charset="0"/>
              </a:rPr>
              <a:t>1</a:t>
            </a:r>
            <a:endParaRPr lang="en-US" altLang="en-US" sz="1200" b="1" baseline="-2500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23565" name="Text Box 10"/>
          <p:cNvSpPr txBox="1">
            <a:spLocks noChangeArrowheads="1"/>
          </p:cNvSpPr>
          <p:nvPr/>
        </p:nvSpPr>
        <p:spPr bwMode="auto">
          <a:xfrm>
            <a:off x="990600" y="4373563"/>
            <a:ext cx="381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>
                <a:solidFill>
                  <a:schemeClr val="accent2"/>
                </a:solidFill>
                <a:latin typeface="Comic Sans MS" panose="030F0702030302020204" pitchFamily="66" charset="0"/>
              </a:rPr>
              <a:t>-1</a:t>
            </a:r>
            <a:endParaRPr lang="en-US" altLang="en-US" sz="1200" b="1" baseline="-2500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23566" name="Line 11"/>
          <p:cNvSpPr>
            <a:spLocks noChangeShapeType="1"/>
          </p:cNvSpPr>
          <p:nvPr/>
        </p:nvSpPr>
        <p:spPr bwMode="auto">
          <a:xfrm>
            <a:off x="685800" y="3505200"/>
            <a:ext cx="1143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7" name="AutoShape 1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4400" y="152400"/>
            <a:ext cx="381000" cy="3048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2C6F65-25FF-444E-B7E2-C39ACECBA4F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229600" cy="533400"/>
          </a:xfrm>
        </p:spPr>
        <p:txBody>
          <a:bodyPr/>
          <a:lstStyle/>
          <a:p>
            <a:pPr algn="l" eaLnBrk="1" hangingPunct="1"/>
            <a:r>
              <a:rPr lang="en-US" altLang="en-US" b="1" smtClean="0">
                <a:solidFill>
                  <a:schemeClr val="tx1"/>
                </a:solidFill>
                <a:latin typeface="Albert" pitchFamily="2" charset="0"/>
              </a:rPr>
              <a:t>Materi Minggu Ini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68425"/>
            <a:ext cx="8229600" cy="24415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b="1" smtClean="0">
                <a:solidFill>
                  <a:srgbClr val="000066"/>
                </a:solidFill>
                <a:latin typeface="Comic Sans MS" panose="030F0702030302020204" pitchFamily="66" charset="0"/>
              </a:rPr>
              <a:t>Integrasi Numerik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		</a:t>
            </a:r>
            <a:r>
              <a:rPr lang="en-US" altLang="en-US" sz="28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Metode Trapezoida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		</a:t>
            </a:r>
            <a:r>
              <a:rPr lang="en-US" altLang="en-US" sz="2800" b="1" smtClean="0">
                <a:solidFill>
                  <a:srgbClr val="0000FF"/>
                </a:solidFill>
                <a:latin typeface="Comic Sans MS" panose="030F0702030302020204" pitchFamily="66" charset="0"/>
              </a:rPr>
              <a:t>Metode Simpson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		</a:t>
            </a:r>
            <a:r>
              <a:rPr lang="en-US" altLang="en-US" sz="2800" b="1" smtClean="0">
                <a:solidFill>
                  <a:srgbClr val="0066FF"/>
                </a:solidFill>
                <a:latin typeface="Comic Sans MS" panose="030F0702030302020204" pitchFamily="66" charset="0"/>
              </a:rPr>
              <a:t>Metode Kuadratur</a:t>
            </a:r>
            <a:endParaRPr lang="en-US" altLang="en-US" sz="2800" b="1" smtClean="0">
              <a:solidFill>
                <a:srgbClr val="66CCFF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b="1" i="1" smtClean="0">
                <a:solidFill>
                  <a:srgbClr val="800080"/>
                </a:solidFill>
                <a:latin typeface="Comic Sans MS" panose="030F0702030302020204" pitchFamily="66" charset="0"/>
              </a:rPr>
              <a:t>Tugas VI</a:t>
            </a:r>
          </a:p>
        </p:txBody>
      </p:sp>
      <p:sp>
        <p:nvSpPr>
          <p:cNvPr id="6151" name="Line 4"/>
          <p:cNvSpPr>
            <a:spLocks noChangeShapeType="1"/>
          </p:cNvSpPr>
          <p:nvPr/>
        </p:nvSpPr>
        <p:spPr bwMode="auto">
          <a:xfrm>
            <a:off x="304800" y="609600"/>
            <a:ext cx="86106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AutoShape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718050" y="1447800"/>
            <a:ext cx="381000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153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062538" y="1941513"/>
            <a:ext cx="381000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154" name="AutoShape 1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895600" y="3275013"/>
            <a:ext cx="381000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155" name="AutoShape 12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2382838"/>
            <a:ext cx="381000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156" name="AutoShape 14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800600" y="2852738"/>
            <a:ext cx="381000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D09CB1-A8F6-45AE-BE3E-3C32B202869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24581" name="Line 2"/>
          <p:cNvSpPr>
            <a:spLocks noChangeShapeType="1"/>
          </p:cNvSpPr>
          <p:nvPr/>
        </p:nvSpPr>
        <p:spPr bwMode="auto">
          <a:xfrm>
            <a:off x="152400" y="533400"/>
            <a:ext cx="88392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2" name="Rectangle 3"/>
          <p:cNvSpPr>
            <a:spLocks noChangeArrowheads="1"/>
          </p:cNvSpPr>
          <p:nvPr/>
        </p:nvSpPr>
        <p:spPr bwMode="auto">
          <a:xfrm>
            <a:off x="152400" y="1143000"/>
            <a:ext cx="8763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1.  Carilah f(x) dx dari data-data berikut dengan batas x=1 sampai x=7 menggunakan integrasi Trapezoida, Simpson 1/3, Simpson 3/8, dan Kuadratur jika diketahui data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2</a:t>
            </a:r>
            <a:r>
              <a:rPr lang="en-US" altLang="en-US" sz="1400" b="1">
                <a:latin typeface="Comic Sans MS" panose="030F0702030302020204" pitchFamily="66" charset="0"/>
              </a:rPr>
              <a:t> berikut :</a:t>
            </a:r>
          </a:p>
          <a:p>
            <a:pPr eaLnBrk="1" hangingPunct="1"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		x	  1,0	  2,0	  3,0	   4,0	   5,0	   6,0	  7,0</a:t>
            </a:r>
          </a:p>
          <a:p>
            <a:pPr eaLnBrk="1" hangingPunct="1"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		f(x)	1,8287	5,6575	11,4862	19,3149	29,1437	40,9724	54,8011</a:t>
            </a:r>
          </a:p>
          <a:p>
            <a:pPr eaLnBrk="1" hangingPunct="1">
              <a:buFontTx/>
              <a:buNone/>
            </a:pPr>
            <a:endParaRPr lang="en-US" altLang="en-US" sz="1400" b="1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		x	  1,0	  2,0	  3,0	   4,0	   5,0	   6,0	   7,0</a:t>
            </a:r>
            <a:endParaRPr lang="en-US" altLang="en-US" sz="1400" b="1" baseline="30000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		f(x)	2,1353	6,2707	12,4060	20,5413	30,6767	42,8120	56,9473</a:t>
            </a:r>
          </a:p>
          <a:p>
            <a:pPr eaLnBrk="1" hangingPunct="1">
              <a:buFontTx/>
              <a:buNone/>
            </a:pPr>
            <a:endParaRPr lang="en-US" altLang="en-US" sz="1400" b="1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		x	  1,0	  2,0	  3,0	   4,0	   5,0	   6,0	   7,0</a:t>
            </a:r>
            <a:endParaRPr lang="en-US" altLang="en-US" sz="1400" b="1" baseline="30000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		f(x)	1,8419	5,6838	11,5257	19,3676	29,2095	41,0514	54,8933 	</a:t>
            </a:r>
          </a:p>
          <a:p>
            <a:pPr eaLnBrk="1" hangingPunct="1">
              <a:buFontTx/>
              <a:buNone/>
            </a:pPr>
            <a:endParaRPr lang="en-US" altLang="en-US" sz="1400" b="1">
              <a:latin typeface="Comic Sans MS" panose="030F0702030302020204" pitchFamily="66" charset="0"/>
            </a:endParaRPr>
          </a:p>
        </p:txBody>
      </p:sp>
      <p:sp>
        <p:nvSpPr>
          <p:cNvPr id="24583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" y="-152400"/>
            <a:ext cx="8229600" cy="685800"/>
          </a:xfrm>
          <a:noFill/>
        </p:spPr>
        <p:txBody>
          <a:bodyPr/>
          <a:lstStyle/>
          <a:p>
            <a:pPr algn="l" eaLnBrk="1" hangingPunct="1"/>
            <a:r>
              <a:rPr lang="en-US" altLang="en-US" b="1" smtClean="0">
                <a:latin typeface="Albert" pitchFamily="2" charset="0"/>
              </a:rPr>
              <a:t>Latihan</a:t>
            </a:r>
            <a:endParaRPr lang="en-US" altLang="en-US" sz="2400" b="1" smtClean="0">
              <a:solidFill>
                <a:srgbClr val="96969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79AEFD-AC11-47A3-9C2A-E03A423EAAC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25605" name="Line 2"/>
          <p:cNvSpPr>
            <a:spLocks noChangeShapeType="1"/>
          </p:cNvSpPr>
          <p:nvPr/>
        </p:nvSpPr>
        <p:spPr bwMode="auto">
          <a:xfrm>
            <a:off x="152400" y="685800"/>
            <a:ext cx="88392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Rectangle 3"/>
          <p:cNvSpPr>
            <a:spLocks noChangeArrowheads="1"/>
          </p:cNvSpPr>
          <p:nvPr/>
        </p:nvSpPr>
        <p:spPr bwMode="auto">
          <a:xfrm>
            <a:off x="381000" y="1143000"/>
            <a:ext cx="8305800" cy="1752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 eaLnBrk="1" hangingPunct="1">
              <a:spcBef>
                <a:spcPct val="20000"/>
              </a:spcBef>
              <a:defRPr/>
            </a:pPr>
            <a:r>
              <a:rPr lang="en-US" altLang="en-US" sz="2000" b="1" dirty="0">
                <a:latin typeface="Comic Sans MS" panose="030F0702030302020204" pitchFamily="66" charset="0"/>
              </a:rPr>
              <a:t>Salah </a:t>
            </a:r>
            <a:r>
              <a:rPr lang="en-US" altLang="en-US" sz="2000" b="1" dirty="0" err="1">
                <a:latin typeface="Comic Sans MS" panose="030F0702030302020204" pitchFamily="66" charset="0"/>
              </a:rPr>
              <a:t>satu</a:t>
            </a:r>
            <a:r>
              <a:rPr lang="en-US" altLang="en-US" sz="2000" b="1" dirty="0">
                <a:latin typeface="Comic Sans MS" panose="030F0702030302020204" pitchFamily="66" charset="0"/>
              </a:rPr>
              <a:t> </a:t>
            </a:r>
            <a:r>
              <a:rPr lang="en-US" altLang="en-US" sz="2000" b="1" dirty="0" err="1">
                <a:latin typeface="Comic Sans MS" panose="030F0702030302020204" pitchFamily="66" charset="0"/>
              </a:rPr>
              <a:t>kelemahan</a:t>
            </a:r>
            <a:r>
              <a:rPr lang="en-US" altLang="en-US" sz="2000" b="1" dirty="0">
                <a:latin typeface="Comic Sans MS" panose="030F0702030302020204" pitchFamily="66" charset="0"/>
              </a:rPr>
              <a:t> </a:t>
            </a:r>
            <a:r>
              <a:rPr lang="en-US" altLang="en-US" sz="2000" b="1" dirty="0" err="1">
                <a:latin typeface="Comic Sans MS" panose="030F0702030302020204" pitchFamily="66" charset="0"/>
              </a:rPr>
              <a:t>dari</a:t>
            </a:r>
            <a:r>
              <a:rPr lang="en-US" altLang="en-US" sz="2000" b="1" dirty="0">
                <a:latin typeface="Comic Sans MS" panose="030F0702030302020204" pitchFamily="66" charset="0"/>
              </a:rPr>
              <a:t> </a:t>
            </a:r>
            <a:r>
              <a:rPr lang="en-US" altLang="en-US" sz="2000" b="1" dirty="0" err="1">
                <a:latin typeface="Comic Sans MS" panose="030F0702030302020204" pitchFamily="66" charset="0"/>
              </a:rPr>
              <a:t>metode</a:t>
            </a:r>
            <a:r>
              <a:rPr lang="en-US" altLang="en-US" sz="2000" b="1" dirty="0">
                <a:latin typeface="Comic Sans MS" panose="030F0702030302020204" pitchFamily="66" charset="0"/>
              </a:rPr>
              <a:t> Trapezoidal </a:t>
            </a:r>
            <a:r>
              <a:rPr lang="en-US" altLang="en-US" sz="2000" b="1" dirty="0" err="1">
                <a:latin typeface="Comic Sans MS" panose="030F0702030302020204" pitchFamily="66" charset="0"/>
              </a:rPr>
              <a:t>adalah</a:t>
            </a:r>
            <a:r>
              <a:rPr lang="en-US" altLang="en-US" sz="2000" b="1" dirty="0">
                <a:latin typeface="Comic Sans MS" panose="030F0702030302020204" pitchFamily="66" charset="0"/>
              </a:rPr>
              <a:t> </a:t>
            </a:r>
            <a:r>
              <a:rPr lang="en-US" altLang="en-US" sz="2000" b="1" dirty="0" err="1">
                <a:latin typeface="Comic Sans MS" panose="030F0702030302020204" pitchFamily="66" charset="0"/>
              </a:rPr>
              <a:t>kita</a:t>
            </a:r>
            <a:r>
              <a:rPr lang="en-US" altLang="en-US" sz="2000" b="1" dirty="0">
                <a:latin typeface="Comic Sans MS" panose="030F0702030302020204" pitchFamily="66" charset="0"/>
              </a:rPr>
              <a:t> </a:t>
            </a:r>
            <a:r>
              <a:rPr lang="en-US" altLang="en-US" sz="2000" b="1" dirty="0" err="1">
                <a:latin typeface="Comic Sans MS" panose="030F0702030302020204" pitchFamily="66" charset="0"/>
              </a:rPr>
              <a:t>harus</a:t>
            </a:r>
            <a:r>
              <a:rPr lang="en-US" altLang="en-US" sz="2000" b="1" dirty="0">
                <a:latin typeface="Comic Sans MS" panose="030F0702030302020204" pitchFamily="66" charset="0"/>
              </a:rPr>
              <a:t> </a:t>
            </a:r>
            <a:r>
              <a:rPr lang="en-US" altLang="en-US" sz="2000" b="1" dirty="0" err="1">
                <a:latin typeface="Comic Sans MS" panose="030F0702030302020204" pitchFamily="66" charset="0"/>
              </a:rPr>
              <a:t>menggunakan</a:t>
            </a:r>
            <a:r>
              <a:rPr lang="en-US" altLang="en-US" sz="2000" b="1" dirty="0">
                <a:latin typeface="Comic Sans MS" panose="030F0702030302020204" pitchFamily="66" charset="0"/>
              </a:rPr>
              <a:t> </a:t>
            </a:r>
            <a:r>
              <a:rPr lang="en-US" altLang="en-US" sz="2000" b="1" dirty="0" err="1">
                <a:latin typeface="Comic Sans MS" panose="030F0702030302020204" pitchFamily="66" charset="0"/>
              </a:rPr>
              <a:t>jumlah</a:t>
            </a:r>
            <a:r>
              <a:rPr lang="en-US" altLang="en-US" sz="2000" b="1" dirty="0">
                <a:latin typeface="Comic Sans MS" panose="030F0702030302020204" pitchFamily="66" charset="0"/>
              </a:rPr>
              <a:t> interval yang </a:t>
            </a:r>
            <a:r>
              <a:rPr lang="en-US" altLang="en-US" sz="2000" b="1" dirty="0" err="1">
                <a:latin typeface="Comic Sans MS" panose="030F0702030302020204" pitchFamily="66" charset="0"/>
              </a:rPr>
              <a:t>besar</a:t>
            </a:r>
            <a:r>
              <a:rPr lang="en-US" altLang="en-US" sz="2000" b="1" dirty="0">
                <a:latin typeface="Comic Sans MS" panose="030F0702030302020204" pitchFamily="66" charset="0"/>
              </a:rPr>
              <a:t> </a:t>
            </a:r>
            <a:r>
              <a:rPr lang="en-US" altLang="en-US" sz="2000" b="1" dirty="0" err="1">
                <a:latin typeface="Comic Sans MS" panose="030F0702030302020204" pitchFamily="66" charset="0"/>
              </a:rPr>
              <a:t>untuk</a:t>
            </a:r>
            <a:r>
              <a:rPr lang="en-US" altLang="en-US" sz="2000" b="1" dirty="0">
                <a:latin typeface="Comic Sans MS" panose="030F0702030302020204" pitchFamily="66" charset="0"/>
              </a:rPr>
              <a:t> </a:t>
            </a:r>
            <a:r>
              <a:rPr lang="en-US" altLang="en-US" sz="2000" b="1" dirty="0" err="1">
                <a:latin typeface="Comic Sans MS" panose="030F0702030302020204" pitchFamily="66" charset="0"/>
              </a:rPr>
              <a:t>memperoleh</a:t>
            </a:r>
            <a:r>
              <a:rPr lang="en-US" altLang="en-US" sz="2000" b="1" dirty="0">
                <a:latin typeface="Comic Sans MS" panose="030F0702030302020204" pitchFamily="66" charset="0"/>
              </a:rPr>
              <a:t> </a:t>
            </a:r>
            <a:r>
              <a:rPr lang="en-US" altLang="en-US" sz="2000" b="1" dirty="0" err="1">
                <a:latin typeface="Comic Sans MS" panose="030F0702030302020204" pitchFamily="66" charset="0"/>
              </a:rPr>
              <a:t>akurasi</a:t>
            </a:r>
            <a:r>
              <a:rPr lang="en-US" altLang="en-US" sz="2000" b="1" dirty="0">
                <a:latin typeface="Comic Sans MS" panose="030F0702030302020204" pitchFamily="66" charset="0"/>
              </a:rPr>
              <a:t> yang </a:t>
            </a:r>
            <a:r>
              <a:rPr lang="en-US" altLang="en-US" sz="2000" b="1" dirty="0" err="1">
                <a:latin typeface="Comic Sans MS" panose="030F0702030302020204" pitchFamily="66" charset="0"/>
              </a:rPr>
              <a:t>diharapkan</a:t>
            </a:r>
            <a:r>
              <a:rPr lang="en-US" altLang="en-US" sz="2000" b="1" dirty="0">
                <a:latin typeface="Comic Sans MS" panose="030F0702030302020204" pitchFamily="66" charset="0"/>
              </a:rPr>
              <a:t>. </a:t>
            </a:r>
            <a:r>
              <a:rPr lang="en-US" altLang="en-US" sz="2000" b="1" dirty="0" err="1">
                <a:latin typeface="Comic Sans MS" panose="030F0702030302020204" pitchFamily="66" charset="0"/>
              </a:rPr>
              <a:t>Buatlah</a:t>
            </a:r>
            <a:r>
              <a:rPr lang="en-US" altLang="en-US" sz="2000" b="1" dirty="0">
                <a:latin typeface="Comic Sans MS" panose="030F0702030302020204" pitchFamily="66" charset="0"/>
              </a:rPr>
              <a:t> </a:t>
            </a:r>
            <a:r>
              <a:rPr lang="en-US" altLang="en-US" sz="2000" b="1" dirty="0" err="1">
                <a:latin typeface="Comic Sans MS" panose="030F0702030302020204" pitchFamily="66" charset="0"/>
              </a:rPr>
              <a:t>sebuah</a:t>
            </a:r>
            <a:r>
              <a:rPr lang="en-US" altLang="en-US" sz="2000" b="1" dirty="0">
                <a:latin typeface="Comic Sans MS" panose="030F0702030302020204" pitchFamily="66" charset="0"/>
              </a:rPr>
              <a:t> program </a:t>
            </a:r>
            <a:r>
              <a:rPr lang="en-US" altLang="en-US" sz="2000" b="1" dirty="0" err="1">
                <a:latin typeface="Comic Sans MS" panose="030F0702030302020204" pitchFamily="66" charset="0"/>
              </a:rPr>
              <a:t>komputer</a:t>
            </a:r>
            <a:r>
              <a:rPr lang="en-US" altLang="en-US" sz="2000" b="1" dirty="0">
                <a:latin typeface="Comic Sans MS" panose="030F0702030302020204" pitchFamily="66" charset="0"/>
              </a:rPr>
              <a:t> </a:t>
            </a:r>
            <a:r>
              <a:rPr lang="en-US" altLang="en-US" sz="2000" b="1" dirty="0" err="1">
                <a:latin typeface="Comic Sans MS" panose="030F0702030302020204" pitchFamily="66" charset="0"/>
              </a:rPr>
              <a:t>untuk</a:t>
            </a:r>
            <a:r>
              <a:rPr lang="en-US" altLang="en-US" sz="2000" b="1" dirty="0">
                <a:latin typeface="Comic Sans MS" panose="030F0702030302020204" pitchFamily="66" charset="0"/>
              </a:rPr>
              <a:t> </a:t>
            </a:r>
            <a:r>
              <a:rPr lang="en-US" altLang="en-US" sz="2000" b="1" dirty="0" err="1">
                <a:latin typeface="Comic Sans MS" panose="030F0702030302020204" pitchFamily="66" charset="0"/>
              </a:rPr>
              <a:t>menjelaskan</a:t>
            </a:r>
            <a:r>
              <a:rPr lang="en-US" altLang="en-US" sz="2000" b="1" dirty="0">
                <a:latin typeface="Comic Sans MS" panose="030F0702030302020204" pitchFamily="66" charset="0"/>
              </a:rPr>
              <a:t> </a:t>
            </a:r>
            <a:r>
              <a:rPr lang="en-US" altLang="en-US" sz="2000" b="1" dirty="0" err="1">
                <a:latin typeface="Comic Sans MS" panose="030F0702030302020204" pitchFamily="66" charset="0"/>
              </a:rPr>
              <a:t>bagaimana</a:t>
            </a:r>
            <a:r>
              <a:rPr lang="en-US" altLang="en-US" sz="2000" b="1" dirty="0">
                <a:latin typeface="Comic Sans MS" panose="030F0702030302020204" pitchFamily="66" charset="0"/>
              </a:rPr>
              <a:t> </a:t>
            </a:r>
            <a:r>
              <a:rPr lang="en-US" altLang="en-US" sz="2000" b="1" dirty="0" err="1">
                <a:latin typeface="Comic Sans MS" panose="030F0702030302020204" pitchFamily="66" charset="0"/>
              </a:rPr>
              <a:t>metode</a:t>
            </a:r>
            <a:r>
              <a:rPr lang="en-US" altLang="en-US" sz="2000" b="1" dirty="0">
                <a:latin typeface="Comic Sans MS" panose="030F0702030302020204" pitchFamily="66" charset="0"/>
              </a:rPr>
              <a:t> </a:t>
            </a:r>
            <a:r>
              <a:rPr lang="en-US" altLang="en-US" sz="2000" b="1" i="1" dirty="0">
                <a:latin typeface="Comic Sans MS" panose="030F0702030302020204" pitchFamily="66" charset="0"/>
              </a:rPr>
              <a:t>Integrasi Romberg </a:t>
            </a:r>
            <a:r>
              <a:rPr lang="en-US" altLang="en-US" sz="2000" b="1" dirty="0" err="1">
                <a:latin typeface="Comic Sans MS" panose="030F0702030302020204" pitchFamily="66" charset="0"/>
              </a:rPr>
              <a:t>dapat</a:t>
            </a:r>
            <a:r>
              <a:rPr lang="en-US" altLang="en-US" sz="2000" b="1" dirty="0">
                <a:latin typeface="Comic Sans MS" panose="030F0702030302020204" pitchFamily="66" charset="0"/>
              </a:rPr>
              <a:t> </a:t>
            </a:r>
            <a:r>
              <a:rPr lang="en-US" altLang="en-US" sz="2000" b="1" dirty="0" err="1">
                <a:latin typeface="Comic Sans MS" panose="030F0702030302020204" pitchFamily="66" charset="0"/>
              </a:rPr>
              <a:t>mengatasi</a:t>
            </a:r>
            <a:r>
              <a:rPr lang="en-US" altLang="en-US" sz="2000" b="1" dirty="0">
                <a:latin typeface="Comic Sans MS" panose="030F0702030302020204" pitchFamily="66" charset="0"/>
              </a:rPr>
              <a:t> </a:t>
            </a:r>
            <a:r>
              <a:rPr lang="en-US" altLang="en-US" sz="2000" b="1" dirty="0" err="1">
                <a:latin typeface="Comic Sans MS" panose="030F0702030302020204" pitchFamily="66" charset="0"/>
              </a:rPr>
              <a:t>kelemahan</a:t>
            </a:r>
            <a:r>
              <a:rPr lang="en-US" altLang="en-US" sz="2000" b="1" dirty="0">
                <a:latin typeface="Comic Sans MS" panose="030F0702030302020204" pitchFamily="66" charset="0"/>
              </a:rPr>
              <a:t> </a:t>
            </a:r>
            <a:r>
              <a:rPr lang="en-US" altLang="en-US" sz="2000" b="1" dirty="0" err="1">
                <a:latin typeface="Comic Sans MS" panose="030F0702030302020204" pitchFamily="66" charset="0"/>
              </a:rPr>
              <a:t>tersebut</a:t>
            </a:r>
            <a:r>
              <a:rPr lang="en-US" altLang="en-US" sz="2000" b="1" dirty="0">
                <a:latin typeface="Comic Sans MS" panose="030F0702030302020204" pitchFamily="66" charset="0"/>
              </a:rPr>
              <a:t>.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en-US" sz="2000" b="1" dirty="0">
                <a:latin typeface="Comic Sans MS" panose="030F0702030302020204" pitchFamily="66" charset="0"/>
              </a:rPr>
              <a:t>	</a:t>
            </a:r>
          </a:p>
        </p:txBody>
      </p:sp>
      <p:sp>
        <p:nvSpPr>
          <p:cNvPr id="25607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" y="-76200"/>
            <a:ext cx="8229600" cy="685800"/>
          </a:xfrm>
          <a:noFill/>
        </p:spPr>
        <p:txBody>
          <a:bodyPr/>
          <a:lstStyle/>
          <a:p>
            <a:pPr algn="l" eaLnBrk="1" hangingPunct="1"/>
            <a:r>
              <a:rPr lang="en-US" altLang="en-US" b="1" smtClean="0">
                <a:latin typeface="Albert" pitchFamily="2" charset="0"/>
              </a:rPr>
              <a:t>Praktikum - 2</a:t>
            </a:r>
            <a:endParaRPr lang="en-US" altLang="en-US" sz="2000" b="1" smtClean="0">
              <a:solidFill>
                <a:srgbClr val="96969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EE59B2-1838-40CA-8597-D60F8E08ED7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152400"/>
            <a:ext cx="8229600" cy="762000"/>
          </a:xfrm>
        </p:spPr>
        <p:txBody>
          <a:bodyPr/>
          <a:lstStyle/>
          <a:p>
            <a:pPr algn="l" eaLnBrk="1" hangingPunct="1"/>
            <a:r>
              <a:rPr lang="en-US" altLang="en-US" b="1" smtClean="0">
                <a:solidFill>
                  <a:schemeClr val="tx1"/>
                </a:solidFill>
                <a:latin typeface="Albert" pitchFamily="2" charset="0"/>
              </a:rPr>
              <a:t>Integrasi Numerik</a:t>
            </a:r>
            <a:r>
              <a:rPr lang="en-US" altLang="en-US" sz="1800" b="1" smtClean="0">
                <a:solidFill>
                  <a:schemeClr val="tx1"/>
                </a:solidFill>
                <a:latin typeface="Albert" pitchFamily="2" charset="0"/>
              </a:rPr>
              <a:t>    </a:t>
            </a:r>
            <a:r>
              <a:rPr lang="en-US" altLang="en-US" sz="2000" b="1" smtClean="0">
                <a:solidFill>
                  <a:schemeClr val="bg2"/>
                </a:solidFill>
              </a:rPr>
              <a:t>(1)</a:t>
            </a:r>
            <a:r>
              <a:rPr lang="en-US" altLang="en-US" sz="1800" b="1" smtClean="0">
                <a:solidFill>
                  <a:schemeClr val="tx1"/>
                </a:solidFill>
                <a:latin typeface="Albert" pitchFamily="2" charset="0"/>
              </a:rPr>
              <a:t> </a:t>
            </a:r>
            <a:endParaRPr lang="en-US" altLang="en-US" sz="1800" b="1" smtClean="0">
              <a:solidFill>
                <a:srgbClr val="969696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762000"/>
            <a:ext cx="8686800" cy="2133600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Integrasi suatu fungsi secara umum dinyatakan sebagai :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</a:pPr>
            <a:endParaRPr lang="en-US" altLang="en-US" sz="2000" b="1" smtClean="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 marL="0" indent="0" algn="ctr" eaLnBrk="1" hangingPunct="1">
              <a:lnSpc>
                <a:spcPct val="80000"/>
              </a:lnSpc>
              <a:buFontTx/>
              <a:buNone/>
            </a:pPr>
            <a:endParaRPr lang="en-US" altLang="en-US" sz="2000" b="1" smtClean="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 marL="0" indent="0" algn="ctr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I = </a:t>
            </a:r>
            <a:r>
              <a:rPr lang="en-US" altLang="en-US" sz="2000" b="1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</a:t>
            </a:r>
            <a:r>
              <a:rPr lang="en-US" altLang="en-US" sz="20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 f(x) dx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</a:pPr>
            <a:endParaRPr lang="en-US" altLang="en-US" sz="2000" b="1" smtClean="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 marL="0" indent="0" algn="ctr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yang memberikan makna nilai luasan/area yang dibatasi oleh fungsi f(x), sumbu x, x = a, dan x = b.</a:t>
            </a:r>
          </a:p>
        </p:txBody>
      </p:sp>
      <p:sp>
        <p:nvSpPr>
          <p:cNvPr id="7175" name="Line 4"/>
          <p:cNvSpPr>
            <a:spLocks noChangeShapeType="1"/>
          </p:cNvSpPr>
          <p:nvPr/>
        </p:nvSpPr>
        <p:spPr bwMode="auto">
          <a:xfrm>
            <a:off x="152400" y="60960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Text Box 9"/>
          <p:cNvSpPr txBox="1">
            <a:spLocks noChangeArrowheads="1"/>
          </p:cNvSpPr>
          <p:nvPr/>
        </p:nvSpPr>
        <p:spPr bwMode="auto">
          <a:xfrm>
            <a:off x="4267200" y="14478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7177" name="Text Box 10"/>
          <p:cNvSpPr txBox="1">
            <a:spLocks noChangeArrowheads="1"/>
          </p:cNvSpPr>
          <p:nvPr/>
        </p:nvSpPr>
        <p:spPr bwMode="auto">
          <a:xfrm>
            <a:off x="4191000" y="19050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a</a:t>
            </a:r>
          </a:p>
        </p:txBody>
      </p:sp>
      <p:graphicFrame>
        <p:nvGraphicFramePr>
          <p:cNvPr id="7178" name="Object 11"/>
          <p:cNvGraphicFramePr>
            <a:graphicFrameLocks noGrp="1" noChangeAspect="1"/>
          </p:cNvGraphicFramePr>
          <p:nvPr>
            <p:ph sz="half" idx="2"/>
          </p:nvPr>
        </p:nvGraphicFramePr>
        <p:xfrm>
          <a:off x="2590800" y="3065463"/>
          <a:ext cx="3810000" cy="319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Visio" r:id="rId3" imgW="2978506" imgH="2497531" progId="Visio.Drawing.11">
                  <p:embed/>
                </p:oleObj>
              </mc:Choice>
              <mc:Fallback>
                <p:oleObj name="Visio" r:id="rId3" imgW="2978506" imgH="2497531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065463"/>
                        <a:ext cx="3810000" cy="319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C71948-69B2-422D-A7E8-95788171EE3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8229600" cy="563563"/>
          </a:xfrm>
        </p:spPr>
        <p:txBody>
          <a:bodyPr/>
          <a:lstStyle/>
          <a:p>
            <a:pPr algn="l" eaLnBrk="1" hangingPunct="1"/>
            <a:r>
              <a:rPr lang="en-US" altLang="en-US" sz="4000" b="1" smtClean="0">
                <a:solidFill>
                  <a:schemeClr val="tx1"/>
                </a:solidFill>
                <a:latin typeface="Albert" pitchFamily="2" charset="0"/>
              </a:rPr>
              <a:t>Integrasi Numerik</a:t>
            </a:r>
            <a:r>
              <a:rPr lang="en-US" altLang="en-US" sz="1600" b="1" smtClean="0">
                <a:solidFill>
                  <a:schemeClr val="tx1"/>
                </a:solidFill>
                <a:latin typeface="Albert" pitchFamily="2" charset="0"/>
              </a:rPr>
              <a:t>    </a:t>
            </a:r>
            <a:r>
              <a:rPr lang="en-US" altLang="en-US" sz="1800" b="1" smtClean="0">
                <a:solidFill>
                  <a:schemeClr val="bg2"/>
                </a:solidFill>
              </a:rPr>
              <a:t>(2)</a:t>
            </a:r>
            <a:r>
              <a:rPr lang="en-US" altLang="en-US" sz="1600" b="1" smtClean="0">
                <a:solidFill>
                  <a:schemeClr val="tx1"/>
                </a:solidFill>
                <a:latin typeface="Albert" pitchFamily="2" charset="0"/>
              </a:rPr>
              <a:t> </a:t>
            </a:r>
            <a:endParaRPr lang="en-US" altLang="en-US" sz="1600" b="1" smtClean="0">
              <a:solidFill>
                <a:srgbClr val="969696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8198" name="Line 4"/>
          <p:cNvSpPr>
            <a:spLocks noChangeShapeType="1"/>
          </p:cNvSpPr>
          <p:nvPr/>
        </p:nvSpPr>
        <p:spPr bwMode="auto">
          <a:xfrm>
            <a:off x="152400" y="60960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" name="Rectangle 5"/>
          <p:cNvSpPr>
            <a:spLocks noChangeArrowheads="1"/>
          </p:cNvSpPr>
          <p:nvPr/>
        </p:nvSpPr>
        <p:spPr bwMode="auto">
          <a:xfrm>
            <a:off x="152400" y="914400"/>
            <a:ext cx="8839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000" b="1">
                <a:solidFill>
                  <a:srgbClr val="800080"/>
                </a:solidFill>
                <a:latin typeface="Comic Sans MS" panose="030F0702030302020204" pitchFamily="66" charset="0"/>
              </a:rPr>
              <a:t>Menyelesaikan permasalahan integrasi secara analitis sudah anda pelajari. Yang belum adalah mencari nilai integral sebuah fungsi melalui pendekatan numeris.</a:t>
            </a:r>
            <a:endParaRPr lang="en-US" altLang="en-US" sz="2000" b="1" baseline="3000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8200" name="Rectangle 6"/>
          <p:cNvSpPr>
            <a:spLocks noChangeArrowheads="1"/>
          </p:cNvSpPr>
          <p:nvPr/>
        </p:nvSpPr>
        <p:spPr bwMode="auto">
          <a:xfrm>
            <a:off x="152400" y="2286000"/>
            <a:ext cx="8839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Comic Sans MS" panose="030F0702030302020204" pitchFamily="66" charset="0"/>
              </a:rPr>
              <a:t>Integrasi numeris</a:t>
            </a:r>
            <a:r>
              <a:rPr lang="en-US" altLang="en-US" sz="2000" b="1">
                <a:solidFill>
                  <a:srgbClr val="FF6600"/>
                </a:solidFill>
                <a:latin typeface="Comic Sans MS" panose="030F0702030302020204" pitchFamily="66" charset="0"/>
              </a:rPr>
              <a:t> diperlukan, jika :</a:t>
            </a:r>
          </a:p>
          <a:p>
            <a:pPr algn="ctr" eaLnBrk="1" hangingPunct="1">
              <a:buFontTx/>
              <a:buNone/>
            </a:pPr>
            <a:r>
              <a:rPr lang="en-US" altLang="en-US" sz="2000" b="1">
                <a:solidFill>
                  <a:srgbClr val="FF6600"/>
                </a:solidFill>
                <a:latin typeface="Comic Sans MS" panose="030F0702030302020204" pitchFamily="66" charset="0"/>
              </a:rPr>
              <a:t>Integrasi analitis tidak mungkin (terlalu sulit) dilakukan; atau</a:t>
            </a:r>
          </a:p>
          <a:p>
            <a:pPr algn="ctr" eaLnBrk="1" hangingPunct="1">
              <a:buFontTx/>
              <a:buNone/>
            </a:pPr>
            <a:r>
              <a:rPr lang="en-US" altLang="en-US" sz="2000" b="1">
                <a:solidFill>
                  <a:srgbClr val="FF6600"/>
                </a:solidFill>
                <a:latin typeface="Comic Sans MS" panose="030F0702030302020204" pitchFamily="66" charset="0"/>
              </a:rPr>
              <a:t>Fungsi asal tidak diketahui, tapi tersedia himpunan nilai fungsinya.</a:t>
            </a:r>
            <a:endParaRPr lang="en-US" altLang="en-US" sz="2000" b="1" baseline="30000">
              <a:solidFill>
                <a:srgbClr val="FF6600"/>
              </a:solidFill>
              <a:latin typeface="Comic Sans MS" panose="030F0702030302020204" pitchFamily="66" charset="0"/>
            </a:endParaRPr>
          </a:p>
        </p:txBody>
      </p:sp>
      <p:sp>
        <p:nvSpPr>
          <p:cNvPr id="8201" name="Rectangle 16"/>
          <p:cNvSpPr>
            <a:spLocks noChangeArrowheads="1"/>
          </p:cNvSpPr>
          <p:nvPr/>
        </p:nvSpPr>
        <p:spPr bwMode="auto">
          <a:xfrm>
            <a:off x="152400" y="365760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Comic Sans MS" panose="030F0702030302020204" pitchFamily="66" charset="0"/>
              </a:rPr>
              <a:t>Konsep penyelesaian integrasi secara numeris sebenarnya mudah, yaitu kita bagi luasan dimaksud menjadi pilar</a:t>
            </a:r>
            <a:r>
              <a:rPr lang="en-US" altLang="en-US" sz="2000" b="1" baseline="30000">
                <a:solidFill>
                  <a:schemeClr val="accent2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2000" b="1">
                <a:solidFill>
                  <a:schemeClr val="accent2"/>
                </a:solidFill>
                <a:latin typeface="Comic Sans MS" panose="030F0702030302020204" pitchFamily="66" charset="0"/>
              </a:rPr>
              <a:t>/pias</a:t>
            </a:r>
            <a:r>
              <a:rPr lang="en-US" altLang="en-US" sz="2000" b="1" baseline="30000">
                <a:solidFill>
                  <a:schemeClr val="accent2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2000" b="1">
                <a:solidFill>
                  <a:schemeClr val="accent2"/>
                </a:solidFill>
                <a:latin typeface="Comic Sans MS" panose="030F0702030302020204" pitchFamily="66" charset="0"/>
              </a:rPr>
              <a:t>. Dan nilai integrasi yang kita cari adalah jumlah luasan dari semua pias tersebut.</a:t>
            </a:r>
            <a:endParaRPr lang="en-US" altLang="en-US" sz="2000" b="1" baseline="3000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8202" name="Rectangle 17"/>
          <p:cNvSpPr>
            <a:spLocks noChangeArrowheads="1"/>
          </p:cNvSpPr>
          <p:nvPr/>
        </p:nvSpPr>
        <p:spPr bwMode="auto">
          <a:xfrm>
            <a:off x="152400" y="5257800"/>
            <a:ext cx="8839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Secara umum, metode integrasi numeris dapat dibedakan menjadi 2, yaitu kelompok </a:t>
            </a:r>
            <a:r>
              <a:rPr lang="en-US" altLang="en-US" sz="2000" b="1">
                <a:solidFill>
                  <a:srgbClr val="FF0000"/>
                </a:solidFill>
                <a:latin typeface="Comic Sans MS" panose="030F0702030302020204" pitchFamily="66" charset="0"/>
              </a:rPr>
              <a:t>metode Newton-Cotes</a:t>
            </a: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 dan </a:t>
            </a:r>
            <a:r>
              <a:rPr lang="en-US" altLang="en-US" sz="2000" b="1">
                <a:solidFill>
                  <a:srgbClr val="FF0000"/>
                </a:solidFill>
                <a:latin typeface="Comic Sans MS" panose="030F0702030302020204" pitchFamily="66" charset="0"/>
              </a:rPr>
              <a:t>metode Gauss</a:t>
            </a: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.</a:t>
            </a:r>
            <a:endParaRPr lang="en-US" altLang="en-US" sz="2000" b="1" baseline="30000">
              <a:solidFill>
                <a:srgbClr val="008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203" name="AutoShape 1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4400" y="152400"/>
            <a:ext cx="381000" cy="3048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CC5CAF-AC51-4785-8775-2E4575237A2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152400"/>
            <a:ext cx="8229600" cy="838200"/>
          </a:xfrm>
        </p:spPr>
        <p:txBody>
          <a:bodyPr/>
          <a:lstStyle/>
          <a:p>
            <a:pPr algn="l" eaLnBrk="1" hangingPunct="1"/>
            <a:r>
              <a:rPr lang="en-US" altLang="en-US" b="1" smtClean="0">
                <a:solidFill>
                  <a:schemeClr val="tx1"/>
                </a:solidFill>
                <a:latin typeface="Albert" pitchFamily="2" charset="0"/>
              </a:rPr>
              <a:t>Metode Trapezoida</a:t>
            </a:r>
            <a:r>
              <a:rPr lang="en-US" altLang="en-US" sz="1800" b="1" smtClean="0">
                <a:solidFill>
                  <a:schemeClr val="tx1"/>
                </a:solidFill>
                <a:latin typeface="Albert" pitchFamily="2" charset="0"/>
              </a:rPr>
              <a:t>    </a:t>
            </a:r>
            <a:r>
              <a:rPr lang="en-US" altLang="en-US" sz="2000" b="1" smtClean="0">
                <a:solidFill>
                  <a:schemeClr val="bg2"/>
                </a:solidFill>
              </a:rPr>
              <a:t>(1)</a:t>
            </a:r>
            <a:r>
              <a:rPr lang="en-US" altLang="en-US" sz="1800" b="1" smtClean="0">
                <a:solidFill>
                  <a:schemeClr val="tx1"/>
                </a:solidFill>
                <a:latin typeface="Albert" pitchFamily="2" charset="0"/>
              </a:rPr>
              <a:t> </a:t>
            </a:r>
            <a:endParaRPr lang="en-US" altLang="en-US" sz="1800" b="1" smtClean="0">
              <a:solidFill>
                <a:srgbClr val="969696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3429000"/>
            <a:ext cx="8686800" cy="27432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altLang="en-US" sz="18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Cara termudah mempelajari integrasi numerik adalah dengan mengaplikasikan metode Trapezoida. Metode  ini masuk dalam kelompok </a:t>
            </a:r>
            <a:r>
              <a:rPr lang="en-US" altLang="en-US" sz="18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metode Newton-Cotes orde-1</a:t>
            </a:r>
            <a:r>
              <a:rPr lang="en-US" altLang="en-US" sz="18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.</a:t>
            </a:r>
          </a:p>
          <a:p>
            <a:pPr marL="0" indent="0" algn="ctr" eaLnBrk="1" hangingPunct="1">
              <a:buFontTx/>
              <a:buNone/>
            </a:pPr>
            <a:endParaRPr lang="en-US" altLang="en-US" sz="1800" b="1" smtClean="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US" altLang="en-US" sz="18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Disebut orde-1 karena kita akan menggantikan kurva lengkung fungsi f(x) dengan garis lurus (</a:t>
            </a:r>
            <a:r>
              <a:rPr lang="en-US" altLang="en-US" sz="1800" b="1" smtClean="0">
                <a:solidFill>
                  <a:srgbClr val="FF6600"/>
                </a:solidFill>
                <a:latin typeface="Comic Sans MS" panose="030F0702030302020204" pitchFamily="66" charset="0"/>
              </a:rPr>
              <a:t>lihat garis lurus antara f(a) dan f(b)</a:t>
            </a:r>
            <a:r>
              <a:rPr lang="en-US" altLang="en-US" sz="18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).</a:t>
            </a:r>
          </a:p>
          <a:p>
            <a:pPr marL="0" indent="0" algn="ctr" eaLnBrk="1" hangingPunct="1">
              <a:buFontTx/>
              <a:buNone/>
            </a:pPr>
            <a:endParaRPr lang="en-US" altLang="en-US" sz="1800" b="1" smtClean="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US" altLang="en-US" sz="18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 Sehingga integrasi f(x) adalah luasan trapesium yang dibatasi oleh sumbu X, f(a), f(b), dan garis lurus yang menghubungkan f(a) dengan f(b).</a:t>
            </a:r>
          </a:p>
        </p:txBody>
      </p:sp>
      <p:sp>
        <p:nvSpPr>
          <p:cNvPr id="9223" name="Line 4"/>
          <p:cNvSpPr>
            <a:spLocks noChangeShapeType="1"/>
          </p:cNvSpPr>
          <p:nvPr/>
        </p:nvSpPr>
        <p:spPr bwMode="auto">
          <a:xfrm>
            <a:off x="152400" y="60960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9224" name="Object 15"/>
          <p:cNvGraphicFramePr>
            <a:graphicFrameLocks noGrp="1" noChangeAspect="1"/>
          </p:cNvGraphicFramePr>
          <p:nvPr>
            <p:ph sz="half" idx="2"/>
          </p:nvPr>
        </p:nvGraphicFramePr>
        <p:xfrm>
          <a:off x="1143000" y="838200"/>
          <a:ext cx="6553200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Visio" r:id="rId3" imgW="6658966" imgH="2497531" progId="Visio.Drawing.11">
                  <p:embed/>
                </p:oleObj>
              </mc:Choice>
              <mc:Fallback>
                <p:oleObj name="Visio" r:id="rId3" imgW="6658966" imgH="2497531" progId="Visio.Drawing.11">
                  <p:embed/>
                  <p:pic>
                    <p:nvPicPr>
                      <p:cNvPr id="0" name="Object 1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838200"/>
                        <a:ext cx="6553200" cy="245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748C39-2623-4163-9DE8-936308664F7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152400"/>
            <a:ext cx="8229600" cy="838200"/>
          </a:xfrm>
        </p:spPr>
        <p:txBody>
          <a:bodyPr/>
          <a:lstStyle/>
          <a:p>
            <a:pPr algn="l" eaLnBrk="1" hangingPunct="1"/>
            <a:r>
              <a:rPr lang="en-US" altLang="en-US" b="1" smtClean="0">
                <a:solidFill>
                  <a:schemeClr val="tx1"/>
                </a:solidFill>
                <a:latin typeface="Albert" pitchFamily="2" charset="0"/>
              </a:rPr>
              <a:t>Metode Trapezoida</a:t>
            </a:r>
            <a:r>
              <a:rPr lang="en-US" altLang="en-US" sz="1800" b="1" smtClean="0">
                <a:solidFill>
                  <a:schemeClr val="tx1"/>
                </a:solidFill>
                <a:latin typeface="Albert" pitchFamily="2" charset="0"/>
              </a:rPr>
              <a:t>    </a:t>
            </a:r>
            <a:r>
              <a:rPr lang="en-US" altLang="en-US" sz="2000" b="1" smtClean="0">
                <a:solidFill>
                  <a:schemeClr val="bg2"/>
                </a:solidFill>
              </a:rPr>
              <a:t>(2)</a:t>
            </a:r>
            <a:r>
              <a:rPr lang="en-US" altLang="en-US" sz="1800" b="1" smtClean="0">
                <a:solidFill>
                  <a:schemeClr val="tx1"/>
                </a:solidFill>
                <a:latin typeface="Albert" pitchFamily="2" charset="0"/>
              </a:rPr>
              <a:t> </a:t>
            </a:r>
            <a:endParaRPr lang="en-US" altLang="en-US" sz="1800" b="1" smtClean="0">
              <a:solidFill>
                <a:srgbClr val="969696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48200" y="1828800"/>
            <a:ext cx="4038600" cy="1905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1800" b="1" smtClean="0">
                <a:solidFill>
                  <a:srgbClr val="800080"/>
                </a:solidFill>
                <a:latin typeface="Comic Sans MS" panose="030F0702030302020204" pitchFamily="66" charset="0"/>
              </a:rPr>
              <a:t>Secara geometris, luasan arsiran dapat didekati sebagai berikut :</a:t>
            </a:r>
          </a:p>
          <a:p>
            <a:pPr marL="0" indent="0" eaLnBrk="1" hangingPunct="1">
              <a:buFontTx/>
              <a:buNone/>
            </a:pPr>
            <a:endParaRPr lang="en-US" altLang="en-US" sz="1800" b="1" smtClean="0">
              <a:solidFill>
                <a:srgbClr val="800080"/>
              </a:solidFill>
              <a:latin typeface="Comic Sans MS" panose="030F0702030302020204" pitchFamily="66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1800" b="1" smtClean="0">
                <a:solidFill>
                  <a:srgbClr val="800080"/>
                </a:solidFill>
                <a:latin typeface="Comic Sans MS" panose="030F0702030302020204" pitchFamily="66" charset="0"/>
              </a:rPr>
              <a:t>	    	    f(a) + f(b)</a:t>
            </a:r>
          </a:p>
          <a:p>
            <a:pPr marL="0" indent="0" eaLnBrk="1" hangingPunct="1">
              <a:buFontTx/>
              <a:buNone/>
            </a:pPr>
            <a:r>
              <a:rPr lang="en-US" altLang="en-US" sz="1800" b="1" smtClean="0">
                <a:solidFill>
                  <a:srgbClr val="800080"/>
                </a:solidFill>
                <a:latin typeface="Comic Sans MS" panose="030F0702030302020204" pitchFamily="66" charset="0"/>
              </a:rPr>
              <a:t>	I </a:t>
            </a:r>
            <a:r>
              <a:rPr lang="en-US" altLang="en-US" sz="1800" b="1" smtClean="0">
                <a:solidFill>
                  <a:srgbClr val="80008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</a:t>
            </a:r>
            <a:r>
              <a:rPr lang="en-US" altLang="en-US" sz="1800" b="1" smtClean="0">
                <a:solidFill>
                  <a:srgbClr val="800080"/>
                </a:solidFill>
                <a:latin typeface="Comic Sans MS" panose="030F0702030302020204" pitchFamily="66" charset="0"/>
              </a:rPr>
              <a:t> (b – a) </a:t>
            </a:r>
          </a:p>
          <a:p>
            <a:pPr marL="0" indent="0" eaLnBrk="1" hangingPunct="1">
              <a:buFontTx/>
              <a:buNone/>
            </a:pPr>
            <a:r>
              <a:rPr lang="en-US" altLang="en-US" sz="1800" b="1" smtClean="0">
                <a:solidFill>
                  <a:srgbClr val="800080"/>
                </a:solidFill>
                <a:latin typeface="Comic Sans MS" panose="030F0702030302020204" pitchFamily="66" charset="0"/>
              </a:rPr>
              <a:t>			2</a:t>
            </a:r>
          </a:p>
        </p:txBody>
      </p:sp>
      <p:sp>
        <p:nvSpPr>
          <p:cNvPr id="10247" name="Line 4"/>
          <p:cNvSpPr>
            <a:spLocks noChangeShapeType="1"/>
          </p:cNvSpPr>
          <p:nvPr/>
        </p:nvSpPr>
        <p:spPr bwMode="auto">
          <a:xfrm>
            <a:off x="152400" y="60960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Line 6"/>
          <p:cNvSpPr>
            <a:spLocks noChangeShapeType="1"/>
          </p:cNvSpPr>
          <p:nvPr/>
        </p:nvSpPr>
        <p:spPr bwMode="auto">
          <a:xfrm>
            <a:off x="7010400" y="3276600"/>
            <a:ext cx="1143000" cy="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249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152400" y="998538"/>
          <a:ext cx="3962400" cy="319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Visio" r:id="rId3" imgW="3100121" imgH="2497531" progId="Visio.Drawing.11">
                  <p:embed/>
                </p:oleObj>
              </mc:Choice>
              <mc:Fallback>
                <p:oleObj name="Visio" r:id="rId3" imgW="3100121" imgH="2497531" progId="Visio.Drawing.11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998538"/>
                        <a:ext cx="3962400" cy="319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Rectangle 11"/>
          <p:cNvSpPr>
            <a:spLocks noChangeArrowheads="1"/>
          </p:cNvSpPr>
          <p:nvPr/>
        </p:nvSpPr>
        <p:spPr bwMode="auto">
          <a:xfrm>
            <a:off x="228600" y="4724400"/>
            <a:ext cx="8686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1800" b="1">
                <a:solidFill>
                  <a:srgbClr val="008000"/>
                </a:solidFill>
                <a:latin typeface="Comic Sans MS" panose="030F0702030302020204" pitchFamily="66" charset="0"/>
              </a:rPr>
              <a:t>Tapi pendekatan dengan 1 buah trapesoida akan menyebabkan kesalahan taksiran yang cukup besar (</a:t>
            </a:r>
            <a:r>
              <a:rPr lang="en-US" altLang="en-US" sz="1800" b="1">
                <a:solidFill>
                  <a:srgbClr val="FF6600"/>
                </a:solidFill>
                <a:latin typeface="Comic Sans MS" panose="030F0702030302020204" pitchFamily="66" charset="0"/>
              </a:rPr>
              <a:t>lihat area yang tidak terarsir di antara kurva f(x) dengan garis f(a)-f(b)</a:t>
            </a:r>
            <a:r>
              <a:rPr lang="en-US" altLang="en-US" sz="1800" b="1">
                <a:solidFill>
                  <a:srgbClr val="008000"/>
                </a:solidFill>
                <a:latin typeface="Comic Sans MS" panose="030F0702030302020204" pitchFamily="66" charset="0"/>
              </a:rPr>
              <a:t>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73A9B1-ED8A-4CCD-BD65-37C7AAC157C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152400"/>
            <a:ext cx="8229600" cy="838200"/>
          </a:xfrm>
        </p:spPr>
        <p:txBody>
          <a:bodyPr/>
          <a:lstStyle/>
          <a:p>
            <a:pPr algn="l" eaLnBrk="1" hangingPunct="1"/>
            <a:r>
              <a:rPr lang="en-US" altLang="en-US" b="1" smtClean="0">
                <a:solidFill>
                  <a:schemeClr val="tx1"/>
                </a:solidFill>
                <a:latin typeface="Albert" pitchFamily="2" charset="0"/>
              </a:rPr>
              <a:t>Metode Trapezoida</a:t>
            </a:r>
            <a:r>
              <a:rPr lang="en-US" altLang="en-US" sz="1800" b="1" smtClean="0">
                <a:solidFill>
                  <a:schemeClr val="tx1"/>
                </a:solidFill>
                <a:latin typeface="Albert" pitchFamily="2" charset="0"/>
              </a:rPr>
              <a:t>    </a:t>
            </a:r>
            <a:r>
              <a:rPr lang="en-US" altLang="en-US" sz="2000" b="1" smtClean="0">
                <a:solidFill>
                  <a:schemeClr val="bg2"/>
                </a:solidFill>
              </a:rPr>
              <a:t>(3)</a:t>
            </a:r>
            <a:r>
              <a:rPr lang="en-US" altLang="en-US" sz="1800" b="1" smtClean="0">
                <a:solidFill>
                  <a:schemeClr val="tx1"/>
                </a:solidFill>
                <a:latin typeface="Albert" pitchFamily="2" charset="0"/>
              </a:rPr>
              <a:t> </a:t>
            </a:r>
            <a:endParaRPr lang="en-US" altLang="en-US" sz="1800" b="1" smtClean="0">
              <a:solidFill>
                <a:srgbClr val="969696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762000"/>
            <a:ext cx="8686800" cy="9906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altLang="en-US" sz="18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Alternatif yang lebih baik adalah dengan membuat banyak pias/trapezoids. Dengan demikian ruang yang tidak </a:t>
            </a:r>
            <a:r>
              <a:rPr lang="en-US" altLang="en-US" sz="1800" b="1" i="1" smtClean="0">
                <a:solidFill>
                  <a:srgbClr val="000099"/>
                </a:solidFill>
                <a:latin typeface="Comic Sans MS" panose="030F0702030302020204" pitchFamily="66" charset="0"/>
              </a:rPr>
              <a:t>ter-cover</a:t>
            </a:r>
            <a:r>
              <a:rPr lang="en-US" altLang="en-US" sz="18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 arsiran dapat diminimalkan. (selain juga untuk mengantisipasi bentuk kurva fungsi yang kompleks)</a:t>
            </a:r>
          </a:p>
        </p:txBody>
      </p:sp>
      <p:sp>
        <p:nvSpPr>
          <p:cNvPr id="11271" name="Line 4"/>
          <p:cNvSpPr>
            <a:spLocks noChangeShapeType="1"/>
          </p:cNvSpPr>
          <p:nvPr/>
        </p:nvSpPr>
        <p:spPr bwMode="auto">
          <a:xfrm>
            <a:off x="152400" y="60960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1272" name="Object 11"/>
          <p:cNvGraphicFramePr>
            <a:graphicFrameLocks noGrp="1" noChangeAspect="1"/>
          </p:cNvGraphicFramePr>
          <p:nvPr>
            <p:ph sz="half" idx="2"/>
          </p:nvPr>
        </p:nvGraphicFramePr>
        <p:xfrm>
          <a:off x="1219200" y="2819400"/>
          <a:ext cx="6934200" cy="334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Visio" r:id="rId3" imgW="5649773" imgH="2726131" progId="Visio.Drawing.11">
                  <p:embed/>
                </p:oleObj>
              </mc:Choice>
              <mc:Fallback>
                <p:oleObj name="Visio" r:id="rId3" imgW="5649773" imgH="2726131" progId="Visio.Drawing.11">
                  <p:embed/>
                  <p:pic>
                    <p:nvPicPr>
                      <p:cNvPr id="0" name="Object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819400"/>
                        <a:ext cx="6934200" cy="334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Rectangle 14"/>
          <p:cNvSpPr>
            <a:spLocks noChangeArrowheads="1"/>
          </p:cNvSpPr>
          <p:nvPr/>
        </p:nvSpPr>
        <p:spPr bwMode="auto">
          <a:xfrm>
            <a:off x="228600" y="1905000"/>
            <a:ext cx="8686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1800" b="1">
                <a:solidFill>
                  <a:srgbClr val="008000"/>
                </a:solidFill>
                <a:latin typeface="Comic Sans MS" panose="030F0702030302020204" pitchFamily="66" charset="0"/>
              </a:rPr>
              <a:t>Didn’t know why, tetapi ada referensi yg menyebutkan bahwa metode Trapezoida lebih efektif jika menggunakan jumlah pias ganjil.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00C894-9F94-45E6-844A-258F00D2F52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152400"/>
            <a:ext cx="8229600" cy="685800"/>
          </a:xfrm>
        </p:spPr>
        <p:txBody>
          <a:bodyPr/>
          <a:lstStyle/>
          <a:p>
            <a:pPr algn="l" eaLnBrk="1" hangingPunct="1"/>
            <a:r>
              <a:rPr lang="en-US" altLang="en-US" b="1" smtClean="0">
                <a:solidFill>
                  <a:schemeClr val="tx1"/>
                </a:solidFill>
                <a:latin typeface="Albert" pitchFamily="2" charset="0"/>
              </a:rPr>
              <a:t>Metode Trapezoida</a:t>
            </a:r>
            <a:r>
              <a:rPr lang="en-US" altLang="en-US" sz="1600" b="1" smtClean="0">
                <a:solidFill>
                  <a:schemeClr val="tx1"/>
                </a:solidFill>
                <a:latin typeface="Albert" pitchFamily="2" charset="0"/>
              </a:rPr>
              <a:t>    </a:t>
            </a:r>
            <a:r>
              <a:rPr lang="en-US" altLang="en-US" sz="1800" b="1" smtClean="0">
                <a:solidFill>
                  <a:schemeClr val="bg2"/>
                </a:solidFill>
              </a:rPr>
              <a:t>(4)</a:t>
            </a:r>
            <a:r>
              <a:rPr lang="en-US" altLang="en-US" sz="1600" b="1" smtClean="0">
                <a:solidFill>
                  <a:schemeClr val="tx1"/>
                </a:solidFill>
                <a:latin typeface="Albert" pitchFamily="2" charset="0"/>
              </a:rPr>
              <a:t> </a:t>
            </a:r>
            <a:endParaRPr lang="en-US" altLang="en-US" sz="1600" b="1" smtClean="0">
              <a:solidFill>
                <a:srgbClr val="969696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Integral total untuk permasalahan </a:t>
            </a:r>
            <a:r>
              <a:rPr lang="en-US" altLang="en-US" sz="1600" b="1" i="1" smtClean="0">
                <a:solidFill>
                  <a:srgbClr val="000099"/>
                </a:solidFill>
                <a:latin typeface="Comic Sans MS" panose="030F0702030302020204" pitchFamily="66" charset="0"/>
              </a:rPr>
              <a:t>equispaced</a:t>
            </a: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 dapat ditulis sebagai :</a:t>
            </a:r>
          </a:p>
          <a:p>
            <a:pPr marL="0" indent="0" eaLnBrk="1" hangingPunct="1">
              <a:buFontTx/>
              <a:buNone/>
            </a:pPr>
            <a:endParaRPr lang="en-US" altLang="en-US" sz="1600" b="1" smtClean="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I = 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</a:t>
            </a: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 f(x) dx + 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</a:t>
            </a: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 f(x) dx + … + 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</a:t>
            </a: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 f(x) dx</a:t>
            </a:r>
          </a:p>
          <a:p>
            <a:pPr marL="0" indent="0" eaLnBrk="1" hangingPunct="1">
              <a:buFontTx/>
              <a:buNone/>
            </a:pPr>
            <a:endParaRPr lang="en-US" altLang="en-US" sz="1600" b="1" smtClean="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atau,     f(x</a:t>
            </a:r>
            <a:r>
              <a:rPr lang="en-US" alt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) + f(x</a:t>
            </a:r>
            <a:r>
              <a:rPr lang="en-US" alt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)	     f(x</a:t>
            </a:r>
            <a:r>
              <a:rPr lang="en-US" alt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) + f(x</a:t>
            </a:r>
            <a:r>
              <a:rPr lang="en-US" alt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)		    f(x</a:t>
            </a:r>
            <a:r>
              <a:rPr lang="en-US" alt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) + f(x</a:t>
            </a:r>
            <a:r>
              <a:rPr lang="en-US" altLang="en-US" sz="1600" b="1" baseline="-25000" smtClean="0">
                <a:solidFill>
                  <a:srgbClr val="000099"/>
                </a:solidFill>
                <a:latin typeface="Comic Sans MS" panose="030F0702030302020204" pitchFamily="66" charset="0"/>
              </a:rPr>
              <a:t>n-1</a:t>
            </a: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)</a:t>
            </a:r>
          </a:p>
          <a:p>
            <a:pPr marL="0" indent="0" eaLnBrk="1" hangingPunct="1">
              <a:buFontTx/>
              <a:buNone/>
            </a:pP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I =  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∆</a:t>
            </a: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x		      +   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∆</a:t>
            </a: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x		 + … +  </a:t>
            </a: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∆</a:t>
            </a: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x</a:t>
            </a:r>
          </a:p>
          <a:p>
            <a:pPr marL="0" indent="0" eaLnBrk="1" hangingPunct="1">
              <a:buFontTx/>
              <a:buNone/>
            </a:pP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	       2		           2		           2</a:t>
            </a:r>
          </a:p>
          <a:p>
            <a:pPr marL="0" indent="0" eaLnBrk="1" hangingPunct="1">
              <a:buFontTx/>
              <a:buNone/>
            </a:pPr>
            <a:endParaRPr lang="en-US" altLang="en-US" sz="1600" b="1" smtClean="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atau,	      </a:t>
            </a:r>
            <a:r>
              <a:rPr lang="en-US" altLang="en-US" sz="16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∆x</a:t>
            </a:r>
          </a:p>
          <a:p>
            <a:pPr marL="0" indent="0" eaLnBrk="1" hangingPunct="1">
              <a:buFontTx/>
              <a:buNone/>
            </a:pPr>
            <a:r>
              <a:rPr lang="en-US" altLang="en-US" sz="16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	I =	[ f(x</a:t>
            </a:r>
            <a:r>
              <a:rPr lang="en-US" altLang="en-US" sz="1600" b="1" baseline="-25000" smtClean="0">
                <a:solidFill>
                  <a:srgbClr val="FF0000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16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) + 2 </a:t>
            </a:r>
            <a:r>
              <a:rPr lang="en-US" altLang="en-US" sz="1600" b="1" smtClean="0">
                <a:solidFill>
                  <a:srgbClr val="FF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</a:t>
            </a:r>
            <a:r>
              <a:rPr lang="en-US" altLang="en-US" sz="16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 f(x</a:t>
            </a:r>
            <a:r>
              <a:rPr lang="en-US" altLang="en-US" sz="1600" b="1" baseline="-25000" smtClean="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16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) + f(x</a:t>
            </a:r>
            <a:r>
              <a:rPr lang="en-US" altLang="en-US" sz="1600" b="1" baseline="-25000" smtClean="0">
                <a:solidFill>
                  <a:srgbClr val="FF0000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16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) ]</a:t>
            </a:r>
          </a:p>
          <a:p>
            <a:pPr marL="0" indent="0" eaLnBrk="1" hangingPunct="1">
              <a:buFontTx/>
              <a:buNone/>
            </a:pPr>
            <a:r>
              <a:rPr lang="en-US" altLang="en-US" sz="16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	       2</a:t>
            </a:r>
          </a:p>
          <a:p>
            <a:pPr marL="0" indent="0" eaLnBrk="1" hangingPunct="1">
              <a:buFontTx/>
              <a:buNone/>
            </a:pPr>
            <a:endParaRPr lang="en-US" altLang="en-US" sz="1600" b="1" smtClean="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atau jika fungsi koreksi-ujung diakomodasi ke dalam persamaan Trapezoida :</a:t>
            </a:r>
          </a:p>
          <a:p>
            <a:pPr marL="0" indent="0" eaLnBrk="1" hangingPunct="1">
              <a:buFontTx/>
              <a:buNone/>
            </a:pPr>
            <a:r>
              <a:rPr lang="en-US" altLang="en-US" sz="1600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	      </a:t>
            </a:r>
            <a:r>
              <a:rPr lang="en-US" altLang="en-US" sz="16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∆x      			    ∆x</a:t>
            </a:r>
            <a:r>
              <a:rPr lang="en-US" altLang="en-US" sz="1600" b="1" baseline="30000" smtClean="0">
                <a:solidFill>
                  <a:srgbClr val="FF0000"/>
                </a:solidFill>
                <a:latin typeface="Comic Sans MS" panose="030F0702030302020204" pitchFamily="66" charset="0"/>
              </a:rPr>
              <a:t>2</a:t>
            </a:r>
          </a:p>
          <a:p>
            <a:pPr marL="0" indent="0" eaLnBrk="1" hangingPunct="1">
              <a:buFontTx/>
              <a:buNone/>
            </a:pPr>
            <a:r>
              <a:rPr lang="en-US" altLang="en-US" sz="16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	I =	[ f(x</a:t>
            </a:r>
            <a:r>
              <a:rPr lang="en-US" altLang="en-US" sz="1600" b="1" baseline="-25000" smtClean="0">
                <a:solidFill>
                  <a:srgbClr val="FF0000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16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) + 2 </a:t>
            </a:r>
            <a:r>
              <a:rPr lang="en-US" altLang="en-US" sz="1600" b="1" smtClean="0">
                <a:solidFill>
                  <a:srgbClr val="FF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</a:t>
            </a:r>
            <a:r>
              <a:rPr lang="en-US" altLang="en-US" sz="16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 f(x</a:t>
            </a:r>
            <a:r>
              <a:rPr lang="en-US" altLang="en-US" sz="1600" b="1" baseline="-25000" smtClean="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16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) + f(x</a:t>
            </a:r>
            <a:r>
              <a:rPr lang="en-US" altLang="en-US" sz="1600" b="1" baseline="-25000" smtClean="0">
                <a:solidFill>
                  <a:srgbClr val="FF0000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16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) ] -        [ f’(x</a:t>
            </a:r>
            <a:r>
              <a:rPr lang="en-US" altLang="en-US" sz="1600" b="1" baseline="-25000" smtClean="0">
                <a:solidFill>
                  <a:srgbClr val="FF0000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16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) – f’(x</a:t>
            </a:r>
            <a:r>
              <a:rPr lang="en-US" altLang="en-US" sz="1600" b="1" baseline="-25000" smtClean="0">
                <a:solidFill>
                  <a:srgbClr val="FF0000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16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) ]</a:t>
            </a:r>
          </a:p>
          <a:p>
            <a:pPr marL="0" indent="0" eaLnBrk="1" hangingPunct="1">
              <a:buFontTx/>
              <a:buNone/>
            </a:pPr>
            <a:r>
              <a:rPr lang="en-US" altLang="en-US" sz="16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	       2				     12</a:t>
            </a:r>
          </a:p>
          <a:p>
            <a:pPr marL="0" indent="0" eaLnBrk="1" hangingPunct="1">
              <a:buFontTx/>
              <a:buNone/>
            </a:pPr>
            <a:endParaRPr lang="en-US" altLang="en-US" sz="1600" b="1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295" name="Line 4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533400" y="16002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>
                <a:solidFill>
                  <a:schemeClr val="accent2"/>
                </a:solidFill>
                <a:latin typeface="Comic Sans MS" panose="030F0702030302020204" pitchFamily="66" charset="0"/>
              </a:rPr>
              <a:t>x</a:t>
            </a:r>
            <a:r>
              <a:rPr lang="en-US" altLang="en-US" sz="1200" b="1" baseline="-25000">
                <a:solidFill>
                  <a:schemeClr val="accent2"/>
                </a:solidFill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12297" name="Text Box 11"/>
          <p:cNvSpPr txBox="1">
            <a:spLocks noChangeArrowheads="1"/>
          </p:cNvSpPr>
          <p:nvPr/>
        </p:nvSpPr>
        <p:spPr bwMode="auto">
          <a:xfrm>
            <a:off x="685800" y="12192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>
                <a:solidFill>
                  <a:schemeClr val="accent2"/>
                </a:solidFill>
                <a:latin typeface="Comic Sans MS" panose="030F0702030302020204" pitchFamily="66" charset="0"/>
              </a:rPr>
              <a:t>x</a:t>
            </a:r>
            <a:r>
              <a:rPr lang="en-US" altLang="en-US" sz="1200" b="1" baseline="-25000">
                <a:solidFill>
                  <a:schemeClr val="accent2"/>
                </a:solidFill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2298" name="Text Box 12"/>
          <p:cNvSpPr txBox="1">
            <a:spLocks noChangeArrowheads="1"/>
          </p:cNvSpPr>
          <p:nvPr/>
        </p:nvSpPr>
        <p:spPr bwMode="auto">
          <a:xfrm>
            <a:off x="1676400" y="16002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>
                <a:solidFill>
                  <a:schemeClr val="accent2"/>
                </a:solidFill>
                <a:latin typeface="Comic Sans MS" panose="030F0702030302020204" pitchFamily="66" charset="0"/>
              </a:rPr>
              <a:t>x</a:t>
            </a:r>
            <a:r>
              <a:rPr lang="en-US" altLang="en-US" sz="1200" b="1" baseline="-25000">
                <a:solidFill>
                  <a:schemeClr val="accent2"/>
                </a:solidFill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2299" name="Text Box 13"/>
          <p:cNvSpPr txBox="1">
            <a:spLocks noChangeArrowheads="1"/>
          </p:cNvSpPr>
          <p:nvPr/>
        </p:nvSpPr>
        <p:spPr bwMode="auto">
          <a:xfrm>
            <a:off x="1828800" y="12192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>
                <a:solidFill>
                  <a:schemeClr val="accent2"/>
                </a:solidFill>
                <a:latin typeface="Comic Sans MS" panose="030F0702030302020204" pitchFamily="66" charset="0"/>
              </a:rPr>
              <a:t>x</a:t>
            </a:r>
            <a:r>
              <a:rPr lang="en-US" altLang="en-US" sz="1200" b="1" baseline="-25000">
                <a:solidFill>
                  <a:schemeClr val="accent2"/>
                </a:solidFill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2300" name="Text Box 14"/>
          <p:cNvSpPr txBox="1">
            <a:spLocks noChangeArrowheads="1"/>
          </p:cNvSpPr>
          <p:nvPr/>
        </p:nvSpPr>
        <p:spPr bwMode="auto">
          <a:xfrm>
            <a:off x="3276600" y="1630363"/>
            <a:ext cx="533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>
                <a:solidFill>
                  <a:schemeClr val="accent2"/>
                </a:solidFill>
                <a:latin typeface="Comic Sans MS" panose="030F0702030302020204" pitchFamily="66" charset="0"/>
              </a:rPr>
              <a:t>x</a:t>
            </a:r>
            <a:r>
              <a:rPr lang="en-US" altLang="en-US" sz="1200" b="1" baseline="-25000">
                <a:solidFill>
                  <a:schemeClr val="accent2"/>
                </a:solidFill>
                <a:latin typeface="Comic Sans MS" panose="030F0702030302020204" pitchFamily="66" charset="0"/>
              </a:rPr>
              <a:t>n-1</a:t>
            </a:r>
          </a:p>
        </p:txBody>
      </p:sp>
      <p:sp>
        <p:nvSpPr>
          <p:cNvPr id="12301" name="Text Box 15"/>
          <p:cNvSpPr txBox="1">
            <a:spLocks noChangeArrowheads="1"/>
          </p:cNvSpPr>
          <p:nvPr/>
        </p:nvSpPr>
        <p:spPr bwMode="auto">
          <a:xfrm>
            <a:off x="3429000" y="12192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>
                <a:solidFill>
                  <a:schemeClr val="accent2"/>
                </a:solidFill>
                <a:latin typeface="Comic Sans MS" panose="030F0702030302020204" pitchFamily="66" charset="0"/>
              </a:rPr>
              <a:t>x</a:t>
            </a:r>
            <a:r>
              <a:rPr lang="en-US" altLang="en-US" sz="1200" b="1" baseline="-25000">
                <a:solidFill>
                  <a:schemeClr val="accent2"/>
                </a:solidFill>
                <a:latin typeface="Comic Sans MS" panose="030F0702030302020204" pitchFamily="66" charset="0"/>
              </a:rPr>
              <a:t>n</a:t>
            </a:r>
          </a:p>
        </p:txBody>
      </p: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3124200" y="3306763"/>
            <a:ext cx="457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>
                <a:solidFill>
                  <a:srgbClr val="FF0000"/>
                </a:solidFill>
                <a:latin typeface="Comic Sans MS" panose="030F0702030302020204" pitchFamily="66" charset="0"/>
              </a:rPr>
              <a:t>n-1</a:t>
            </a:r>
            <a:endParaRPr lang="en-US" altLang="en-US" sz="1200" b="1" baseline="-25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303" name="Text Box 17"/>
          <p:cNvSpPr txBox="1">
            <a:spLocks noChangeArrowheads="1"/>
          </p:cNvSpPr>
          <p:nvPr/>
        </p:nvSpPr>
        <p:spPr bwMode="auto">
          <a:xfrm>
            <a:off x="3124200" y="3687763"/>
            <a:ext cx="457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>
                <a:solidFill>
                  <a:srgbClr val="FF0000"/>
                </a:solidFill>
                <a:latin typeface="Comic Sans MS" panose="030F0702030302020204" pitchFamily="66" charset="0"/>
              </a:rPr>
              <a:t>i=1</a:t>
            </a:r>
            <a:endParaRPr lang="en-US" altLang="en-US" sz="1200" b="1" baseline="-25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304" name="Line 18"/>
          <p:cNvSpPr>
            <a:spLocks noChangeShapeType="1"/>
          </p:cNvSpPr>
          <p:nvPr/>
        </p:nvSpPr>
        <p:spPr bwMode="auto">
          <a:xfrm>
            <a:off x="1752600" y="36576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Text Box 19"/>
          <p:cNvSpPr txBox="1">
            <a:spLocks noChangeArrowheads="1"/>
          </p:cNvSpPr>
          <p:nvPr/>
        </p:nvSpPr>
        <p:spPr bwMode="auto">
          <a:xfrm>
            <a:off x="3124200" y="4754563"/>
            <a:ext cx="457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>
                <a:solidFill>
                  <a:srgbClr val="FF0000"/>
                </a:solidFill>
                <a:latin typeface="Comic Sans MS" panose="030F0702030302020204" pitchFamily="66" charset="0"/>
              </a:rPr>
              <a:t>n-1</a:t>
            </a:r>
            <a:endParaRPr lang="en-US" altLang="en-US" sz="1200" b="1" baseline="-25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306" name="Text Box 20"/>
          <p:cNvSpPr txBox="1">
            <a:spLocks noChangeArrowheads="1"/>
          </p:cNvSpPr>
          <p:nvPr/>
        </p:nvSpPr>
        <p:spPr bwMode="auto">
          <a:xfrm>
            <a:off x="3124200" y="5135563"/>
            <a:ext cx="457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>
                <a:solidFill>
                  <a:srgbClr val="FF0000"/>
                </a:solidFill>
                <a:latin typeface="Comic Sans MS" panose="030F0702030302020204" pitchFamily="66" charset="0"/>
              </a:rPr>
              <a:t>i=1</a:t>
            </a:r>
            <a:endParaRPr lang="en-US" altLang="en-US" sz="1200" b="1" baseline="-25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307" name="Line 21"/>
          <p:cNvSpPr>
            <a:spLocks noChangeShapeType="1"/>
          </p:cNvSpPr>
          <p:nvPr/>
        </p:nvSpPr>
        <p:spPr bwMode="auto">
          <a:xfrm>
            <a:off x="1752600" y="51054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8" name="Line 22"/>
          <p:cNvSpPr>
            <a:spLocks noChangeShapeType="1"/>
          </p:cNvSpPr>
          <p:nvPr/>
        </p:nvSpPr>
        <p:spPr bwMode="auto">
          <a:xfrm>
            <a:off x="5257800" y="51054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1295400" y="2438400"/>
            <a:ext cx="1143000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505200" y="2438400"/>
            <a:ext cx="1143000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172200" y="2438400"/>
            <a:ext cx="1371600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3E3A75-2728-4B5D-93E1-6F18F79CFB4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152400"/>
            <a:ext cx="8229600" cy="838200"/>
          </a:xfrm>
        </p:spPr>
        <p:txBody>
          <a:bodyPr/>
          <a:lstStyle/>
          <a:p>
            <a:pPr algn="l" eaLnBrk="1" hangingPunct="1"/>
            <a:r>
              <a:rPr lang="en-US" altLang="en-US" b="1" smtClean="0">
                <a:solidFill>
                  <a:schemeClr val="tx1"/>
                </a:solidFill>
                <a:latin typeface="Albert" pitchFamily="2" charset="0"/>
              </a:rPr>
              <a:t>Metode Trapezoida</a:t>
            </a:r>
            <a:r>
              <a:rPr lang="en-US" altLang="en-US" sz="1800" b="1" smtClean="0">
                <a:solidFill>
                  <a:schemeClr val="tx1"/>
                </a:solidFill>
                <a:latin typeface="Albert" pitchFamily="2" charset="0"/>
              </a:rPr>
              <a:t>    </a:t>
            </a:r>
            <a:r>
              <a:rPr lang="en-US" altLang="en-US" sz="2000" b="1" smtClean="0">
                <a:solidFill>
                  <a:schemeClr val="bg2"/>
                </a:solidFill>
              </a:rPr>
              <a:t>(6)</a:t>
            </a:r>
            <a:r>
              <a:rPr lang="en-US" altLang="en-US" sz="1800" b="1" smtClean="0">
                <a:solidFill>
                  <a:schemeClr val="tx1"/>
                </a:solidFill>
                <a:latin typeface="Albert" pitchFamily="2" charset="0"/>
              </a:rPr>
              <a:t> </a:t>
            </a:r>
            <a:endParaRPr lang="en-US" altLang="en-US" sz="1800" b="1" smtClean="0">
              <a:solidFill>
                <a:srgbClr val="969696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685800"/>
            <a:ext cx="9067800" cy="533400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Jika dijumpai kasus dimana harus dibuat pias</a:t>
            </a:r>
            <a:r>
              <a:rPr lang="en-US" altLang="en-US" sz="1600" b="1" baseline="30000" smtClean="0">
                <a:solidFill>
                  <a:srgbClr val="000099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 dengan lebar tidak sama (</a:t>
            </a:r>
            <a:r>
              <a:rPr lang="en-US" altLang="en-US" sz="1600" b="1" i="1" smtClean="0">
                <a:solidFill>
                  <a:srgbClr val="000099"/>
                </a:solidFill>
                <a:latin typeface="Comic Sans MS" panose="030F0702030302020204" pitchFamily="66" charset="0"/>
              </a:rPr>
              <a:t>non equispaced</a:t>
            </a: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), maka metode Trapezoida dapat digunakan dengan sedikit modifikasi.</a:t>
            </a:r>
          </a:p>
        </p:txBody>
      </p:sp>
      <p:sp>
        <p:nvSpPr>
          <p:cNvPr id="13319" name="Line 4"/>
          <p:cNvSpPr>
            <a:spLocks noChangeShapeType="1"/>
          </p:cNvSpPr>
          <p:nvPr/>
        </p:nvSpPr>
        <p:spPr bwMode="auto">
          <a:xfrm>
            <a:off x="152400" y="60960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" name="Rectangle 6"/>
          <p:cNvSpPr>
            <a:spLocks noChangeArrowheads="1"/>
          </p:cNvSpPr>
          <p:nvPr/>
        </p:nvSpPr>
        <p:spPr bwMode="auto">
          <a:xfrm>
            <a:off x="838200" y="4191000"/>
            <a:ext cx="77724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  <a:latin typeface="Comic Sans MS" panose="030F0702030302020204" pitchFamily="66" charset="0"/>
              </a:rPr>
              <a:t>	f(x</a:t>
            </a:r>
            <a:r>
              <a:rPr lang="en-US" altLang="en-US" sz="14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400" b="1">
                <a:solidFill>
                  <a:srgbClr val="FF0000"/>
                </a:solidFill>
                <a:latin typeface="Comic Sans MS" panose="030F0702030302020204" pitchFamily="66" charset="0"/>
              </a:rPr>
              <a:t>) + f(x</a:t>
            </a:r>
            <a:r>
              <a:rPr lang="en-US" altLang="en-US" sz="14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1400" b="1">
                <a:solidFill>
                  <a:srgbClr val="FF0000"/>
                </a:solidFill>
                <a:latin typeface="Comic Sans MS" panose="030F0702030302020204" pitchFamily="66" charset="0"/>
              </a:rPr>
              <a:t>)	    f(x</a:t>
            </a:r>
            <a:r>
              <a:rPr lang="en-US" altLang="en-US" sz="14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400" b="1">
                <a:solidFill>
                  <a:srgbClr val="FF0000"/>
                </a:solidFill>
                <a:latin typeface="Comic Sans MS" panose="030F0702030302020204" pitchFamily="66" charset="0"/>
              </a:rPr>
              <a:t>) + f(x</a:t>
            </a:r>
            <a:r>
              <a:rPr lang="en-US" altLang="en-US" sz="14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400" b="1">
                <a:solidFill>
                  <a:srgbClr val="FF0000"/>
                </a:solidFill>
                <a:latin typeface="Comic Sans MS" panose="030F0702030302020204" pitchFamily="66" charset="0"/>
              </a:rPr>
              <a:t>)		   f(x</a:t>
            </a:r>
            <a:r>
              <a:rPr lang="en-US" altLang="en-US" sz="14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1400" b="1">
                <a:solidFill>
                  <a:srgbClr val="FF0000"/>
                </a:solidFill>
                <a:latin typeface="Comic Sans MS" panose="030F0702030302020204" pitchFamily="66" charset="0"/>
              </a:rPr>
              <a:t>) + f(x</a:t>
            </a:r>
            <a:r>
              <a:rPr lang="en-US" altLang="en-US" sz="14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n-1</a:t>
            </a:r>
            <a:r>
              <a:rPr lang="en-US" altLang="en-US" sz="1400" b="1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  <a:latin typeface="Comic Sans MS" panose="030F0702030302020204" pitchFamily="66" charset="0"/>
              </a:rPr>
              <a:t>I = ∆x</a:t>
            </a:r>
            <a:r>
              <a:rPr lang="en-US" altLang="en-US" sz="14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400" b="1">
                <a:solidFill>
                  <a:srgbClr val="FF0000"/>
                </a:solidFill>
                <a:latin typeface="Comic Sans MS" panose="030F0702030302020204" pitchFamily="66" charset="0"/>
              </a:rPr>
              <a:t>		      + ∆x</a:t>
            </a:r>
            <a:r>
              <a:rPr lang="en-US" altLang="en-US" sz="14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2		 </a:t>
            </a:r>
            <a:r>
              <a:rPr lang="en-US" altLang="en-US" sz="1400" b="1">
                <a:solidFill>
                  <a:srgbClr val="FF0000"/>
                </a:solidFill>
                <a:latin typeface="Comic Sans MS" panose="030F0702030302020204" pitchFamily="66" charset="0"/>
              </a:rPr>
              <a:t>+ … + ∆x</a:t>
            </a:r>
            <a:r>
              <a:rPr lang="en-US" altLang="en-US" sz="14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n</a:t>
            </a:r>
            <a:endParaRPr lang="en-US" altLang="en-US" sz="1400" b="1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  <a:latin typeface="Comic Sans MS" panose="030F0702030302020204" pitchFamily="66" charset="0"/>
              </a:rPr>
              <a:t> 	      2		          2			         2</a:t>
            </a:r>
          </a:p>
          <a:p>
            <a:pPr eaLnBrk="1" hangingPunct="1"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atau,</a:t>
            </a:r>
          </a:p>
          <a:p>
            <a:pPr eaLnBrk="1" hangingPunct="1"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  <a:latin typeface="Comic Sans MS" panose="030F0702030302020204" pitchFamily="66" charset="0"/>
              </a:rPr>
              <a:t>     (x</a:t>
            </a:r>
            <a:r>
              <a:rPr lang="en-US" altLang="en-US" sz="14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400" b="1">
                <a:solidFill>
                  <a:srgbClr val="FF0000"/>
                </a:solidFill>
                <a:latin typeface="Comic Sans MS" panose="030F0702030302020204" pitchFamily="66" charset="0"/>
              </a:rPr>
              <a:t> – x</a:t>
            </a:r>
            <a:r>
              <a:rPr lang="en-US" altLang="en-US" sz="14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1400" b="1">
                <a:solidFill>
                  <a:srgbClr val="FF0000"/>
                </a:solidFill>
                <a:latin typeface="Comic Sans MS" panose="030F0702030302020204" pitchFamily="66" charset="0"/>
              </a:rPr>
              <a:t>)	     (x</a:t>
            </a:r>
            <a:r>
              <a:rPr lang="en-US" altLang="en-US" sz="14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400" b="1">
                <a:solidFill>
                  <a:srgbClr val="FF0000"/>
                </a:solidFill>
                <a:latin typeface="Comic Sans MS" panose="030F0702030302020204" pitchFamily="66" charset="0"/>
              </a:rPr>
              <a:t> – x</a:t>
            </a:r>
            <a:r>
              <a:rPr lang="en-US" altLang="en-US" sz="14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400" b="1">
                <a:solidFill>
                  <a:srgbClr val="FF0000"/>
                </a:solidFill>
                <a:latin typeface="Comic Sans MS" panose="030F0702030302020204" pitchFamily="66" charset="0"/>
              </a:rPr>
              <a:t>)	           (x</a:t>
            </a:r>
            <a:r>
              <a:rPr lang="en-US" altLang="en-US" sz="14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1400" b="1">
                <a:solidFill>
                  <a:srgbClr val="FF0000"/>
                </a:solidFill>
                <a:latin typeface="Comic Sans MS" panose="030F0702030302020204" pitchFamily="66" charset="0"/>
              </a:rPr>
              <a:t> – x</a:t>
            </a:r>
            <a:r>
              <a:rPr lang="en-US" altLang="en-US" sz="14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n-1</a:t>
            </a:r>
            <a:r>
              <a:rPr lang="en-US" altLang="en-US" sz="1400" b="1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  <a:latin typeface="Comic Sans MS" panose="030F0702030302020204" pitchFamily="66" charset="0"/>
              </a:rPr>
              <a:t>I = 	    (f</a:t>
            </a:r>
            <a:r>
              <a:rPr lang="en-US" altLang="en-US" sz="14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400" b="1">
                <a:solidFill>
                  <a:srgbClr val="FF0000"/>
                </a:solidFill>
                <a:latin typeface="Comic Sans MS" panose="030F0702030302020204" pitchFamily="66" charset="0"/>
              </a:rPr>
              <a:t> + f</a:t>
            </a:r>
            <a:r>
              <a:rPr lang="en-US" altLang="en-US" sz="14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1400" b="1">
                <a:solidFill>
                  <a:srgbClr val="FF0000"/>
                </a:solidFill>
                <a:latin typeface="Comic Sans MS" panose="030F0702030302020204" pitchFamily="66" charset="0"/>
              </a:rPr>
              <a:t>) +	     (f</a:t>
            </a:r>
            <a:r>
              <a:rPr lang="en-US" altLang="en-US" sz="14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400" b="1">
                <a:solidFill>
                  <a:srgbClr val="FF0000"/>
                </a:solidFill>
                <a:latin typeface="Comic Sans MS" panose="030F0702030302020204" pitchFamily="66" charset="0"/>
              </a:rPr>
              <a:t> + f</a:t>
            </a:r>
            <a:r>
              <a:rPr lang="en-US" altLang="en-US" sz="14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400" b="1">
                <a:solidFill>
                  <a:srgbClr val="FF0000"/>
                </a:solidFill>
                <a:latin typeface="Comic Sans MS" panose="030F0702030302020204" pitchFamily="66" charset="0"/>
              </a:rPr>
              <a:t>) + … + 	            (f</a:t>
            </a:r>
            <a:r>
              <a:rPr lang="en-US" altLang="en-US" sz="14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1400" b="1">
                <a:solidFill>
                  <a:srgbClr val="FF0000"/>
                </a:solidFill>
                <a:latin typeface="Comic Sans MS" panose="030F0702030302020204" pitchFamily="66" charset="0"/>
              </a:rPr>
              <a:t> + f</a:t>
            </a:r>
            <a:r>
              <a:rPr lang="en-US" altLang="en-US" sz="14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n-1</a:t>
            </a:r>
            <a:r>
              <a:rPr lang="en-US" altLang="en-US" sz="1400" b="1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  <a:latin typeface="Comic Sans MS" panose="030F0702030302020204" pitchFamily="66" charset="0"/>
              </a:rPr>
              <a:t>         2		         2			    2</a:t>
            </a:r>
          </a:p>
        </p:txBody>
      </p:sp>
      <p:graphicFrame>
        <p:nvGraphicFramePr>
          <p:cNvPr id="13321" name="Object 13"/>
          <p:cNvGraphicFramePr>
            <a:graphicFrameLocks noGrp="1" noChangeAspect="1"/>
          </p:cNvGraphicFramePr>
          <p:nvPr>
            <p:ph sz="half" idx="2"/>
          </p:nvPr>
        </p:nvGraphicFramePr>
        <p:xfrm>
          <a:off x="2133600" y="1295400"/>
          <a:ext cx="4495800" cy="257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Visio" r:id="rId3" imgW="3142488" imgH="2131771" progId="Visio.Drawing.11">
                  <p:embed/>
                </p:oleObj>
              </mc:Choice>
              <mc:Fallback>
                <p:oleObj name="Visio" r:id="rId3" imgW="3142488" imgH="2131771" progId="Visio.Drawing.11">
                  <p:embed/>
                  <p:pic>
                    <p:nvPicPr>
                      <p:cNvPr id="0" name="Object 1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295400"/>
                        <a:ext cx="4495800" cy="2570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Line 14"/>
          <p:cNvSpPr>
            <a:spLocks noChangeShapeType="1"/>
          </p:cNvSpPr>
          <p:nvPr/>
        </p:nvSpPr>
        <p:spPr bwMode="auto">
          <a:xfrm>
            <a:off x="1828800" y="4572000"/>
            <a:ext cx="1066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" name="Line 15"/>
          <p:cNvSpPr>
            <a:spLocks noChangeShapeType="1"/>
          </p:cNvSpPr>
          <p:nvPr/>
        </p:nvSpPr>
        <p:spPr bwMode="auto">
          <a:xfrm>
            <a:off x="3962400" y="4572000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Line 16"/>
          <p:cNvSpPr>
            <a:spLocks noChangeShapeType="1"/>
          </p:cNvSpPr>
          <p:nvPr/>
        </p:nvSpPr>
        <p:spPr bwMode="auto">
          <a:xfrm>
            <a:off x="6629400" y="4572000"/>
            <a:ext cx="1219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" name="Line 17"/>
          <p:cNvSpPr>
            <a:spLocks noChangeShapeType="1"/>
          </p:cNvSpPr>
          <p:nvPr/>
        </p:nvSpPr>
        <p:spPr bwMode="auto">
          <a:xfrm>
            <a:off x="1295400" y="5638800"/>
            <a:ext cx="762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6" name="Line 18"/>
          <p:cNvSpPr>
            <a:spLocks noChangeShapeType="1"/>
          </p:cNvSpPr>
          <p:nvPr/>
        </p:nvSpPr>
        <p:spPr bwMode="auto">
          <a:xfrm>
            <a:off x="3124200" y="5638800"/>
            <a:ext cx="762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7" name="Line 19"/>
          <p:cNvSpPr>
            <a:spLocks noChangeShapeType="1"/>
          </p:cNvSpPr>
          <p:nvPr/>
        </p:nvSpPr>
        <p:spPr bwMode="auto">
          <a:xfrm>
            <a:off x="5486400" y="5638800"/>
            <a:ext cx="762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2397</Words>
  <Application>Microsoft Office PowerPoint</Application>
  <PresentationFormat>On-screen Show (4:3)</PresentationFormat>
  <Paragraphs>270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 Unicode MS</vt:lpstr>
      <vt:lpstr>Albert</vt:lpstr>
      <vt:lpstr>Arial</vt:lpstr>
      <vt:lpstr>Comic Sans MS</vt:lpstr>
      <vt:lpstr>Symbol</vt:lpstr>
      <vt:lpstr>Wingdings</vt:lpstr>
      <vt:lpstr>Default Design</vt:lpstr>
      <vt:lpstr>Visio</vt:lpstr>
      <vt:lpstr>INTEGRASI NUMERIK</vt:lpstr>
      <vt:lpstr>Materi Minggu Ini</vt:lpstr>
      <vt:lpstr>Integrasi Numerik    (1) </vt:lpstr>
      <vt:lpstr>Integrasi Numerik    (2) </vt:lpstr>
      <vt:lpstr>Metode Trapezoida    (1) </vt:lpstr>
      <vt:lpstr>Metode Trapezoida    (2) </vt:lpstr>
      <vt:lpstr>Metode Trapezoida    (3) </vt:lpstr>
      <vt:lpstr>Metode Trapezoida    (4) </vt:lpstr>
      <vt:lpstr>Metode Trapezoida    (6) </vt:lpstr>
      <vt:lpstr>Metode Trapezoida     (5) </vt:lpstr>
      <vt:lpstr>Metode Simpson    (1) </vt:lpstr>
      <vt:lpstr>Metode Simpson    (2) </vt:lpstr>
      <vt:lpstr>Metode Simpson  (3) </vt:lpstr>
      <vt:lpstr>Metode Simpson     (4) </vt:lpstr>
      <vt:lpstr>Metode Simpson     (5) </vt:lpstr>
      <vt:lpstr>Metode Kuadratur    (1) </vt:lpstr>
      <vt:lpstr>Metode Kuadratur    (2) </vt:lpstr>
      <vt:lpstr>Metode Kuadratur    (3) </vt:lpstr>
      <vt:lpstr>Metode Kuadratur     (4) </vt:lpstr>
      <vt:lpstr>Latihan</vt:lpstr>
      <vt:lpstr>Praktikum - 2</vt:lpstr>
    </vt:vector>
  </TitlesOfParts>
  <Company>sby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DIFERENSIASI &amp; INTEGRASI NUMERIK</dc:title>
  <dc:creator>its</dc:creator>
  <cp:lastModifiedBy>victor</cp:lastModifiedBy>
  <cp:revision>109</cp:revision>
  <dcterms:created xsi:type="dcterms:W3CDTF">2006-05-20T09:01:59Z</dcterms:created>
  <dcterms:modified xsi:type="dcterms:W3CDTF">2024-02-28T08:25:55Z</dcterms:modified>
</cp:coreProperties>
</file>