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84" r:id="rId4"/>
    <p:sldId id="285" r:id="rId5"/>
    <p:sldId id="259" r:id="rId6"/>
    <p:sldId id="267" r:id="rId7"/>
    <p:sldId id="260" r:id="rId8"/>
    <p:sldId id="263" r:id="rId9"/>
    <p:sldId id="283" r:id="rId10"/>
    <p:sldId id="286" r:id="rId11"/>
    <p:sldId id="265" r:id="rId12"/>
    <p:sldId id="268" r:id="rId13"/>
    <p:sldId id="287" r:id="rId14"/>
    <p:sldId id="266" r:id="rId15"/>
  </p:sldIdLst>
  <p:sldSz cx="9144000" cy="6858000" type="screen4x3"/>
  <p:notesSz cx="6858000" cy="99456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0066"/>
    <a:srgbClr val="FF0000"/>
    <a:srgbClr val="006600"/>
    <a:srgbClr val="FFFF00"/>
    <a:srgbClr val="0066FF"/>
    <a:srgbClr val="3399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110" d="100"/>
          <a:sy n="110" d="100"/>
        </p:scale>
        <p:origin x="156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0.xml"/><Relationship Id="rId1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7213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fld id="{B999B77E-83DA-4C32-BB65-6CD5D2B67CA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4563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defTabSz="919163">
              <a:defRPr sz="1200"/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70" tIns="45935" rIns="91870" bIns="4593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/>
            </a:lvl1pPr>
          </a:lstStyle>
          <a:p>
            <a:fld id="{1DCB2995-B545-4F3E-A760-4B6F0967E97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Pertemuan 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Teknik Informatika  ITS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BC1DC5-2737-484C-A990-A2FEA93F2C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Pertemuan 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Teknik Informatika  ITS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A9C48-5A2F-4A2B-B55C-363DBC8EB2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Pertemuan 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Teknik Informatika  ITS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0D18A-8BDA-45F9-AF7D-06B316ACEF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Pertemuan 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Teknik Informatika  ITS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3088A25-B983-42C2-8290-1816C3A98C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Pertemuan 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Teknik Informatika  ITS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DE0E1-4D1F-4DEC-B32A-C6C4E960EF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Pertemuan 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Teknik Informatika  ITS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76B89-E8B1-45D8-9328-A9D407CDB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Pertemuan 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Teknik Informatika  ITS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9E3219-7EFE-4CA9-85F8-26CBC0A322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Pertemuan I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Teknik Informatika  ITS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A9CFF3-BEB5-4231-A155-02F0627A69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Pertemuan 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Teknik Informatika  ITS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EE72B-A6C9-4FE1-8AD3-6E3F1A6A97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Pertemuan 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Teknik Informatika  ITS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A3C551-B9D0-458E-A8E3-EEF6416DE3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Pertemuan 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Teknik Informatika  ITS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AD0E4-CEE0-4FEC-A30E-345B3273D3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Pertemuan 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Teknik Informatika  ITS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C001C-CD4F-41AB-A3CE-2E23321D3F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Pertemuan I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Teknik Informatika  ITS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E36BFD-FE5E-4C19-AD23-BFCEA2A506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1219200"/>
          </a:xfrm>
        </p:spPr>
        <p:txBody>
          <a:bodyPr/>
          <a:lstStyle/>
          <a:p>
            <a:r>
              <a:rPr lang="en-US" sz="4000" b="1">
                <a:latin typeface="Comic Sans MS" pitchFamily="66" charset="0"/>
              </a:rPr>
              <a:t>TEORI BAHASA &amp;</a:t>
            </a:r>
            <a:br>
              <a:rPr lang="en-US" sz="4000" b="1">
                <a:latin typeface="Comic Sans MS" pitchFamily="66" charset="0"/>
              </a:rPr>
            </a:br>
            <a:r>
              <a:rPr lang="en-US" sz="4000" b="1">
                <a:latin typeface="Comic Sans MS" pitchFamily="66" charset="0"/>
              </a:rPr>
              <a:t>OPERASI </a:t>
            </a:r>
            <a:r>
              <a:rPr lang="en-US" sz="4000" b="1" smtClean="0">
                <a:latin typeface="Comic Sans MS" pitchFamily="66" charset="0"/>
              </a:rPr>
              <a:t>MATEMATIS</a:t>
            </a:r>
            <a:endParaRPr lang="en-US" sz="4000" b="1">
              <a:latin typeface="Comic Sans MS" pitchFamily="66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24000" y="2286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b="1">
                <a:solidFill>
                  <a:schemeClr val="bg2"/>
                </a:solidFill>
                <a:latin typeface="Lucida Sans Unicode" pitchFamily="34" charset="0"/>
              </a:rPr>
              <a:t>PERTEMUAN  </a:t>
            </a:r>
            <a:r>
              <a:rPr lang="en-US" b="1" smtClean="0">
                <a:solidFill>
                  <a:schemeClr val="bg2"/>
                </a:solidFill>
                <a:latin typeface="Lucida Sans Unicode" pitchFamily="34" charset="0"/>
              </a:rPr>
              <a:t>I</a:t>
            </a:r>
            <a:endParaRPr lang="en-US" sz="1600">
              <a:solidFill>
                <a:schemeClr val="bg2"/>
              </a:solidFill>
              <a:latin typeface="Lucida Sans Unicode" pitchFamily="34" charset="0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876800"/>
            <a:ext cx="6781800" cy="137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smtClean="0">
                <a:latin typeface="Lucida Sans Unicode" pitchFamily="34" charset="0"/>
              </a:rPr>
              <a:t>DEPARTEMEN </a:t>
            </a:r>
            <a:r>
              <a:rPr lang="en-US" sz="2000" b="1">
                <a:latin typeface="Lucida Sans Unicode" pitchFamily="34" charset="0"/>
              </a:rPr>
              <a:t>TEKNIK INFORMATIKA</a:t>
            </a:r>
          </a:p>
          <a:p>
            <a:pPr>
              <a:lnSpc>
                <a:spcPct val="90000"/>
              </a:lnSpc>
            </a:pPr>
            <a:r>
              <a:rPr lang="en-US" sz="2000" b="1">
                <a:latin typeface="Lucida Sans Unicode" pitchFamily="34" charset="0"/>
              </a:rPr>
              <a:t>FAKULTAS </a:t>
            </a:r>
            <a:r>
              <a:rPr lang="en-US" sz="2000" b="1" smtClean="0">
                <a:latin typeface="Lucida Sans Unicode" pitchFamily="34" charset="0"/>
              </a:rPr>
              <a:t>TEKNIK ELEKTRO &amp; INFORMATIKA CERDAS</a:t>
            </a:r>
            <a:endParaRPr lang="en-US" sz="2000" b="1">
              <a:latin typeface="Lucida Sans Unicode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>
                <a:latin typeface="Lucida Sans Unicode" pitchFamily="34" charset="0"/>
              </a:rPr>
              <a:t>INSTITUT TEKNOLOGI SEPULUH NOPEMBER</a:t>
            </a:r>
          </a:p>
          <a:p>
            <a:pPr>
              <a:lnSpc>
                <a:spcPct val="90000"/>
              </a:lnSpc>
            </a:pPr>
            <a:r>
              <a:rPr lang="en-US" sz="2000" b="1" smtClean="0">
                <a:latin typeface="Lucida Sans Unicode" pitchFamily="34" charset="0"/>
              </a:rPr>
              <a:t>2023 </a:t>
            </a:r>
            <a:r>
              <a:rPr lang="en-US" sz="2000" b="1">
                <a:latin typeface="Lucida Sans Unicode" pitchFamily="34" charset="0"/>
              </a:rPr>
              <a:t>- </a:t>
            </a:r>
            <a:r>
              <a:rPr lang="en-US" sz="2000" b="1" smtClean="0">
                <a:latin typeface="Lucida Sans Unicode" pitchFamily="34" charset="0"/>
              </a:rPr>
              <a:t>2027</a:t>
            </a:r>
            <a:endParaRPr lang="en-US" sz="2000" b="1">
              <a:latin typeface="Lucida Sans Unicode" pitchFamily="34" charset="0"/>
            </a:endParaRP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752600" y="3006725"/>
            <a:ext cx="5791200" cy="1031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Mahasiswa memahami bahasa sebagai himpunan dan operasi</a:t>
            </a:r>
            <a:r>
              <a:rPr lang="en-US" sz="2000" baseline="30000">
                <a:solidFill>
                  <a:srgbClr val="0000FF"/>
                </a:solidFill>
              </a:rPr>
              <a:t>2</a:t>
            </a:r>
            <a:r>
              <a:rPr lang="en-US" sz="2000">
                <a:solidFill>
                  <a:srgbClr val="0000FF"/>
                </a:solidFill>
              </a:rPr>
              <a:t>-nya, cara mendefinisikan bahasa, serta cara mengenali anggota</a:t>
            </a:r>
            <a:r>
              <a:rPr lang="en-US" sz="2000" baseline="30000">
                <a:solidFill>
                  <a:srgbClr val="0000FF"/>
                </a:solidFill>
              </a:rPr>
              <a:t>2</a:t>
            </a:r>
            <a:r>
              <a:rPr lang="en-US" sz="2000">
                <a:solidFill>
                  <a:srgbClr val="0000FF"/>
                </a:solidFill>
              </a:rPr>
              <a:t> bahasa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676400" y="2589212"/>
            <a:ext cx="57912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Pertemuan I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Teknik Informatika  ITS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2294-6250-41F7-A89F-B30022BD6375}" type="slidenum">
              <a:rPr lang="en-US"/>
              <a:pPr/>
              <a:t>10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457200"/>
          </a:xfrm>
        </p:spPr>
        <p:txBody>
          <a:bodyPr/>
          <a:lstStyle/>
          <a:p>
            <a:pPr algn="l"/>
            <a:r>
              <a:rPr lang="en-US" sz="4000" b="1">
                <a:latin typeface="Comic Sans MS" pitchFamily="66" charset="0"/>
              </a:rPr>
              <a:t>OPERASI PADA BAHASA  </a:t>
            </a:r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(4)</a:t>
            </a: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228600" y="609600"/>
            <a:ext cx="86868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447800" y="914400"/>
            <a:ext cx="64658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Misalkan kita akan mendefinisikan himpunan bilangan genap.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81000" y="2667000"/>
            <a:ext cx="853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1.    2 adalah anggota himpunan bilangan genap </a:t>
            </a:r>
            <a:r>
              <a:rPr lang="en-US" sz="1800" i="1">
                <a:solidFill>
                  <a:schemeClr val="bg2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(2 adalah sebuah obyek dasar)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381000" y="3124200"/>
            <a:ext cx="8610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sz="18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2.   Jika x adalah anggota dalam himpunan tersebut, maka x + 2 juga </a:t>
            </a:r>
          </a:p>
          <a:p>
            <a:pPr marL="457200" indent="-457200"/>
            <a:r>
              <a:rPr lang="en-US" sz="18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merupakan anggota himpunan bilangan genap </a:t>
            </a:r>
            <a:r>
              <a:rPr lang="en-US" sz="1800" i="1">
                <a:solidFill>
                  <a:schemeClr val="bg2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(x + 2 adalah aturan yang dapat memproduksi anggota himpunan bilangan genap yang lain seperti 4, 6, 8, dst)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368300" y="4419600"/>
            <a:ext cx="85471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Tx/>
              <a:buAutoNum type="arabicPeriod" startAt="3"/>
            </a:pPr>
            <a:r>
              <a:rPr lang="en-US" sz="18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Jika y adalah anggota himpunan bilangan genap, maka y pasti dihasilkan dari aturan di atas </a:t>
            </a:r>
            <a:r>
              <a:rPr lang="en-US" sz="1800" i="1">
                <a:solidFill>
                  <a:schemeClr val="bg2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(deklarasi bahwa x + 2 adalah satu</a:t>
            </a:r>
            <a:r>
              <a:rPr lang="en-US" sz="1800" i="1" baseline="30000">
                <a:solidFill>
                  <a:schemeClr val="bg2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2</a:t>
            </a:r>
            <a:r>
              <a:rPr lang="en-US" sz="1800" i="1">
                <a:solidFill>
                  <a:schemeClr val="bg2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nya aturan untuk memproduksi elemen himpunan bilangan genap)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228600" y="914400"/>
            <a:ext cx="1058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Contoh :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304800" y="1828800"/>
            <a:ext cx="861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Melalui definisi rekursif, masalah di atas dapat didekati dengan tahapan penyelesaian seperti berikut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Pertemuan I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Teknik Informatika  ITS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77515-DF5F-46E9-85F7-F334D39971E7}" type="slidenum">
              <a:rPr lang="en-US"/>
              <a:pPr/>
              <a:t>11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772400" cy="533400"/>
          </a:xfrm>
        </p:spPr>
        <p:txBody>
          <a:bodyPr/>
          <a:lstStyle/>
          <a:p>
            <a:pPr algn="l"/>
            <a:r>
              <a:rPr lang="en-US" sz="4000" b="1">
                <a:latin typeface="Comic Sans MS" pitchFamily="66" charset="0"/>
              </a:rPr>
              <a:t>OPERASI PADA BAHASA  </a:t>
            </a:r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(5)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5720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>
                <a:solidFill>
                  <a:srgbClr val="0000CC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Contoh :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Misal terdapat bahasa </a:t>
            </a:r>
            <a:r>
              <a:rPr lang="en-US" sz="1800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L</a:t>
            </a:r>
            <a:r>
              <a:rPr lang="en-US" sz="1800" b="1" baseline="-25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1</a:t>
            </a:r>
            <a:r>
              <a:rPr lang="en-US" sz="1800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= { , x, xx, xxx, … }</a:t>
            </a:r>
            <a:r>
              <a:rPr lang="en-US" sz="18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. Melalui Definisi Rekursif, bahasa L</a:t>
            </a:r>
            <a:r>
              <a:rPr lang="en-US" sz="1800" baseline="-25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1</a:t>
            </a:r>
            <a:r>
              <a:rPr lang="en-US" sz="18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dapat dinyatakan melalui cara berikut :</a:t>
            </a:r>
          </a:p>
          <a:p>
            <a:pPr marL="0" indent="0">
              <a:buFont typeface="Wingdings" pitchFamily="2" charset="2"/>
              <a:buAutoNum type="arabicPeriod"/>
            </a:pPr>
            <a:r>
              <a:rPr lang="en-US" sz="18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 </a:t>
            </a:r>
            <a:r>
              <a:rPr lang="en-US" sz="180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  adalah anggota L</a:t>
            </a:r>
            <a:r>
              <a:rPr lang="en-US" sz="1800" baseline="-2500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1</a:t>
            </a:r>
            <a:endParaRPr lang="en-US" sz="1800">
              <a:solidFill>
                <a:srgbClr val="FF0000"/>
              </a:solidFill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0" indent="0">
              <a:buFont typeface="Wingdings" pitchFamily="2" charset="2"/>
              <a:buAutoNum type="arabicPeriod"/>
            </a:pPr>
            <a:r>
              <a:rPr lang="en-US" sz="18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</a:t>
            </a:r>
            <a:r>
              <a:rPr lang="en-US" sz="180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Jika Q adalah sebarang string di L</a:t>
            </a:r>
            <a:r>
              <a:rPr lang="en-US" sz="1800" baseline="-2500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1</a:t>
            </a:r>
            <a:r>
              <a:rPr lang="en-US" sz="180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, maka xQ juga merupakan string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   dalam L</a:t>
            </a:r>
            <a:r>
              <a:rPr lang="en-US" sz="1800" baseline="-2500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1</a:t>
            </a:r>
            <a:endParaRPr lang="en-US" sz="1800">
              <a:solidFill>
                <a:srgbClr val="FF0000"/>
              </a:solidFill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0" indent="0">
              <a:buFont typeface="Wingdings" pitchFamily="2" charset="2"/>
              <a:buNone/>
            </a:pPr>
            <a:endParaRPr lang="en-US" sz="1800">
              <a:solidFill>
                <a:srgbClr val="FF0000"/>
              </a:solidFill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0" indent="0">
              <a:buFont typeface="Wingdings" pitchFamily="2" charset="2"/>
              <a:buNone/>
            </a:pPr>
            <a:endParaRPr lang="en-US" sz="180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800">
                <a:solidFill>
                  <a:srgbClr val="0000CC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Contoh :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Misal terdapat bahasa </a:t>
            </a:r>
            <a:r>
              <a:rPr lang="en-US" sz="1800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L</a:t>
            </a:r>
            <a:r>
              <a:rPr lang="en-US" sz="1800" b="1" baseline="-25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2</a:t>
            </a:r>
            <a:r>
              <a:rPr lang="en-US" sz="1800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= { x, xxx, xxxxx, … }</a:t>
            </a:r>
            <a:r>
              <a:rPr lang="en-US" sz="18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. Melalui Definisi Rekursif, bahasa L</a:t>
            </a:r>
            <a:r>
              <a:rPr lang="en-US" sz="1800" baseline="-25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2</a:t>
            </a:r>
            <a:r>
              <a:rPr lang="en-US" sz="18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dapat dinyatakan melalui cara berikut :</a:t>
            </a:r>
          </a:p>
          <a:p>
            <a:pPr marL="0" indent="0">
              <a:buFont typeface="Wingdings" pitchFamily="2" charset="2"/>
              <a:buAutoNum type="arabicPeriod"/>
            </a:pPr>
            <a:r>
              <a:rPr lang="en-US" sz="18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 </a:t>
            </a:r>
            <a:r>
              <a:rPr lang="en-US" sz="180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x  adalah anggota L</a:t>
            </a:r>
            <a:r>
              <a:rPr lang="en-US" sz="1800" baseline="-2500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2</a:t>
            </a:r>
            <a:endParaRPr lang="en-US" sz="1800">
              <a:solidFill>
                <a:srgbClr val="FF0000"/>
              </a:solidFill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0" indent="0">
              <a:buFont typeface="Wingdings" pitchFamily="2" charset="2"/>
              <a:buAutoNum type="arabicPeriod"/>
            </a:pPr>
            <a:r>
              <a:rPr lang="en-US" sz="18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</a:t>
            </a:r>
            <a:r>
              <a:rPr lang="en-US" sz="180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Jika Q adalah sebarang string di L</a:t>
            </a:r>
            <a:r>
              <a:rPr lang="en-US" sz="1800" baseline="-2500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2</a:t>
            </a:r>
            <a:r>
              <a:rPr lang="en-US" sz="180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, maka xxQ juga merupakan string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   dalam L</a:t>
            </a:r>
            <a:r>
              <a:rPr lang="en-US" sz="1800" baseline="-2500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2</a:t>
            </a:r>
            <a:endParaRPr lang="en-US" sz="1800">
              <a:solidFill>
                <a:srgbClr val="FF0000"/>
              </a:solidFill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381000" y="685800"/>
            <a:ext cx="83820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93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3048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Pertemuan I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Teknik Informatika  ITS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461E-981B-4F9A-9ECF-8C5615D61893}" type="slidenum">
              <a:rPr lang="en-US"/>
              <a:pPr/>
              <a:t>12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533400"/>
          </a:xfrm>
        </p:spPr>
        <p:txBody>
          <a:bodyPr/>
          <a:lstStyle/>
          <a:p>
            <a:pPr algn="l"/>
            <a:r>
              <a:rPr lang="en-US" sz="3600" b="1">
                <a:latin typeface="Comic Sans MS" pitchFamily="66" charset="0"/>
              </a:rPr>
              <a:t>METODE PENDEFINISIAN </a:t>
            </a:r>
            <a:r>
              <a:rPr lang="en-US" sz="3600" b="1" smtClean="0">
                <a:latin typeface="Comic Sans MS" pitchFamily="66" charset="0"/>
              </a:rPr>
              <a:t>BAHASA</a:t>
            </a:r>
            <a:endParaRPr lang="en-US" sz="2000" b="1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4343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000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Metode untuk mendefinisikan bahasa secara berhingga (untuk bahasa yang tidak berhingga) adalah melalui :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endParaRPr lang="en-US" sz="2000" b="1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Char char="§"/>
              <a:tabLst>
                <a:tab pos="288925" algn="l"/>
              </a:tabLst>
            </a:pPr>
            <a:r>
              <a:rPr lang="en-US" sz="2000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Grammar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000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kita dapat membangun sebuah kalimat dengan sintaksis yang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000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 benar sesuai dengan kaidah yang telah ditetapkan pada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000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 serangkaian aturan yang disebut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production</a:t>
            </a:r>
            <a:r>
              <a:rPr lang="en-US" sz="2000" b="1">
                <a:solidFill>
                  <a:schemeClr val="bg2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(s)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endParaRPr lang="en-US" sz="2000" b="1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Char char="§"/>
              <a:tabLst>
                <a:tab pos="288925" algn="l"/>
              </a:tabLst>
            </a:pPr>
            <a:r>
              <a:rPr lang="en-US" sz="2000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Recognizer</a:t>
            </a:r>
            <a:r>
              <a:rPr lang="en-US" sz="2000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atau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Finite Automata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000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diberikan sebuah input string, maka recognizer akan melakukan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000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penelusuran karakter per karakter untuk mengetahui apakah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000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input string tersebut merupakan anggota suatu bahasa tertentu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288925" algn="l"/>
              </a:tabLst>
            </a:pPr>
            <a:r>
              <a:rPr lang="en-US" sz="2000" b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 atau tidak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152400" y="685800"/>
            <a:ext cx="87630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Pertemuan I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Teknik Informatika  ITS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822D-0533-47D2-847D-F6CDAB699030}" type="slidenum">
              <a:rPr lang="en-US"/>
              <a:pPr/>
              <a:t>13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772400" cy="533400"/>
          </a:xfrm>
        </p:spPr>
        <p:txBody>
          <a:bodyPr/>
          <a:lstStyle/>
          <a:p>
            <a:pPr algn="l"/>
            <a:r>
              <a:rPr lang="en-US" sz="4000" b="1">
                <a:latin typeface="Comic Sans MS" pitchFamily="66" charset="0"/>
              </a:rPr>
              <a:t>TUGAS MINGGUAN </a:t>
            </a:r>
            <a:r>
              <a:rPr lang="en-US" sz="4000" b="1" smtClean="0">
                <a:latin typeface="Comic Sans MS" pitchFamily="66" charset="0"/>
              </a:rPr>
              <a:t>I  </a:t>
            </a:r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(1)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6482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pitchFamily="2" charset="2"/>
              <a:buAutoNum type="arabicPeriod"/>
              <a:tabLst>
                <a:tab pos="51752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    Misal terdapat bahasa S* dengan S = { a, b}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terdapat berapa banyak kata dalam bahasa di atas yang memiliki :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a.  Length(2)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b.  Length(3)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c.  Length(n)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tabLst>
                <a:tab pos="517525" algn="l"/>
              </a:tabLst>
            </a:pPr>
            <a:endParaRPr lang="en-US" sz="160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AutoNum type="arabicPeriod" startAt="2"/>
              <a:tabLst>
                <a:tab pos="51752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   Misal terdapat bahasa S* dengan S = {a, ab, ba}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a.  apakah string (abbba) adalah anggota bahasa di atas?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b.  Adakah cara lain untuk menjelaskan bahasa di atas (yang pasti bukan bahasa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     dengan string yang tidak mengandung bbb)?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tabLst>
                <a:tab pos="517525" algn="l"/>
              </a:tabLst>
            </a:pPr>
            <a:endParaRPr lang="en-US" sz="160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AutoNum type="arabicPeriod" startAt="3"/>
              <a:tabLst>
                <a:tab pos="51752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Misalkan terdapat sebuah himpunan string S = { a, bb, bab, abaab }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a.  Apakah abbabaabab dan abaabbabbaabb terdapat dalam S* ?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b.  Adakah string pada S* yang memiliki karakter b berjumlah ganjil ?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tabLst>
                <a:tab pos="517525" algn="l"/>
              </a:tabLst>
            </a:pPr>
            <a:endParaRPr lang="en-US" sz="160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AutoNum type="arabicPeriod" startAt="4"/>
              <a:tabLst>
                <a:tab pos="51752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a.   Misal S = {ab, bb} dan T = {ab, bb, bbbb}. Tunjukkan bahwa S* = T*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   b.   Misal S = {ab, bb} dan T = {ab, bb, bbb}. Tunjukkan bahwa S* </a:t>
            </a:r>
            <a:r>
              <a:rPr lang="en-US" sz="2000" b="1">
                <a:sym typeface="Symbol" pitchFamily="18" charset="2"/>
              </a:rPr>
              <a:t></a:t>
            </a: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T*,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   tetapi S* </a:t>
            </a:r>
            <a:r>
              <a:rPr lang="en-US" sz="2000" b="1">
                <a:sym typeface="Symbol" pitchFamily="18" charset="2"/>
              </a:rPr>
              <a:t> </a:t>
            </a: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T*</a:t>
            </a: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381000" y="685800"/>
            <a:ext cx="83820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Pertemuan I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Teknik Informatika  ITS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D014-70B1-4C4A-BBF1-447526E31A00}" type="slidenum">
              <a:rPr lang="en-US"/>
              <a:pPr/>
              <a:t>14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772400" cy="533400"/>
          </a:xfrm>
        </p:spPr>
        <p:txBody>
          <a:bodyPr/>
          <a:lstStyle/>
          <a:p>
            <a:pPr algn="l"/>
            <a:r>
              <a:rPr lang="en-US" sz="4000" b="1">
                <a:latin typeface="Comic Sans MS" pitchFamily="66" charset="0"/>
              </a:rPr>
              <a:t>TUGAS MINGGUAN </a:t>
            </a:r>
            <a:r>
              <a:rPr lang="en-US" sz="4000" b="1" smtClean="0">
                <a:latin typeface="Comic Sans MS" pitchFamily="66" charset="0"/>
              </a:rPr>
              <a:t>I  </a:t>
            </a:r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(2)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3581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5.a.  Buktikan jika x ada dalam palindrome, maka xn juga terdapat dalam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palindrome tersebut.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  b.  Buktikan bahwa pada sebarang himpunan palindrome, jumlah string dengan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length(3) akan sama dengan jumlah string dengan length(4)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517525" algn="l"/>
              </a:tabLst>
            </a:pPr>
            <a:endParaRPr lang="en-US" sz="160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6.     Buktikan bahwa untuk semua himpunan S : (S</a:t>
            </a:r>
            <a:r>
              <a:rPr lang="en-US" sz="1600" baseline="30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+</a:t>
            </a: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)* = (S*)</a:t>
            </a:r>
            <a:r>
              <a:rPr lang="en-US" sz="1600" baseline="30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+</a:t>
            </a:r>
            <a:endParaRPr lang="en-US" sz="160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517525" algn="l"/>
              </a:tabLst>
            </a:pPr>
            <a:endParaRPr lang="en-US" sz="160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7.     Buatlah Definisi Rekursif untuk :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a.  Himpunan bilangan ganjil { 1, 3, 5, 7, … }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b.  Bahasa S* dengan S = { aa, b }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517525" algn="l"/>
              </a:tabLst>
            </a:pPr>
            <a:r>
              <a:rPr lang="en-US" sz="16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c.  Himpunan The Powers_of_Two = { 1, 2, 4, 8, 16, … }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381000" y="685800"/>
            <a:ext cx="83820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7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3048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Pertemuan I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Teknik Informatika  ITS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7736C-E171-4981-9301-2F78E01D93B6}" type="slidenum">
              <a:rPr lang="en-US"/>
              <a:pPr/>
              <a:t>2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772400" cy="533400"/>
          </a:xfrm>
        </p:spPr>
        <p:txBody>
          <a:bodyPr/>
          <a:lstStyle/>
          <a:p>
            <a:pPr algn="l"/>
            <a:r>
              <a:rPr lang="en-US" sz="4000" b="1">
                <a:latin typeface="Comic Sans MS" pitchFamily="66" charset="0"/>
              </a:rPr>
              <a:t>MATERI PERTEMUAN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458200" cy="24384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Terminologi Bahasa</a:t>
            </a:r>
          </a:p>
          <a:p>
            <a:pPr>
              <a:buFont typeface="Wingdings" pitchFamily="2" charset="2"/>
              <a:buChar char="§"/>
            </a:pPr>
            <a:r>
              <a:rPr lang="en-US" b="1">
                <a:solidFill>
                  <a:srgbClr val="3333FF"/>
                </a:solidFill>
                <a:latin typeface="Comic Sans MS" pitchFamily="66" charset="0"/>
              </a:rPr>
              <a:t>Operasi pada Bahasa</a:t>
            </a:r>
          </a:p>
          <a:p>
            <a:pPr>
              <a:buFont typeface="Wingdings" pitchFamily="2" charset="2"/>
              <a:buChar char="§"/>
            </a:pPr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Metode Pendefinisian Bahasa</a:t>
            </a:r>
          </a:p>
          <a:p>
            <a:pPr>
              <a:buFont typeface="Wingdings" pitchFamily="2" charset="2"/>
              <a:buChar char="§"/>
            </a:pPr>
            <a:r>
              <a:rPr lang="en-US" b="1">
                <a:solidFill>
                  <a:srgbClr val="3333FF"/>
                </a:solidFill>
                <a:latin typeface="Comic Sans MS" pitchFamily="66" charset="0"/>
              </a:rPr>
              <a:t>Tugas Mingguan </a:t>
            </a:r>
            <a:r>
              <a:rPr lang="en-US" b="1" smtClean="0">
                <a:solidFill>
                  <a:srgbClr val="3333FF"/>
                </a:solidFill>
                <a:latin typeface="Comic Sans MS" pitchFamily="66" charset="0"/>
              </a:rPr>
              <a:t>I</a:t>
            </a:r>
            <a:endParaRPr lang="en-US" b="1">
              <a:solidFill>
                <a:srgbClr val="3333FF"/>
              </a:solidFill>
              <a:latin typeface="Comic Sans MS" pitchFamily="66" charset="0"/>
            </a:endParaRPr>
          </a:p>
        </p:txBody>
      </p:sp>
      <p:sp>
        <p:nvSpPr>
          <p:cNvPr id="410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724400" y="1981200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AutoShape 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105400" y="2590800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381000" y="685800"/>
            <a:ext cx="84582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3" name="AutoShape 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705600" y="3200400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3733800"/>
            <a:ext cx="304800" cy="2286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Pertemuan I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Teknik Informatika  ITS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2F0D-4E53-478C-B728-93427A58FE44}" type="slidenum">
              <a:rPr lang="en-US"/>
              <a:pPr/>
              <a:t>3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533400"/>
          </a:xfrm>
        </p:spPr>
        <p:txBody>
          <a:bodyPr/>
          <a:lstStyle/>
          <a:p>
            <a:pPr algn="l"/>
            <a:r>
              <a:rPr lang="en-US" sz="4000" b="1">
                <a:latin typeface="Comic Sans MS" pitchFamily="66" charset="0"/>
              </a:rPr>
              <a:t>TERMINOLOGI BAHASA  </a:t>
            </a:r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(1)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228600" y="685800"/>
            <a:ext cx="86868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81000" y="1117600"/>
            <a:ext cx="85344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omic Sans MS" pitchFamily="66" charset="0"/>
              </a:rPr>
              <a:t>Manfaat bahasa adalah sebagai media komunikasi yang menggunakan sekumpulan simbol dan dikombinasikan menurut aturan sintaksis tertentu (grammar).</a:t>
            </a:r>
          </a:p>
          <a:p>
            <a:pPr algn="ctr"/>
            <a:endParaRPr lang="en-US" b="1">
              <a:solidFill>
                <a:schemeClr val="accent2"/>
              </a:solidFill>
              <a:latin typeface="Comic Sans MS" pitchFamily="66" charset="0"/>
            </a:endParaRPr>
          </a:p>
          <a:p>
            <a:pPr algn="ctr"/>
            <a:endParaRPr lang="en-US" b="1">
              <a:latin typeface="Comic Sans MS" pitchFamily="66" charset="0"/>
            </a:endParaRPr>
          </a:p>
          <a:p>
            <a:pPr algn="ctr"/>
            <a:r>
              <a:rPr lang="en-US" b="1">
                <a:solidFill>
                  <a:srgbClr val="006600"/>
                </a:solidFill>
                <a:latin typeface="Comic Sans MS" pitchFamily="66" charset="0"/>
              </a:rPr>
              <a:t>Sementara Semantik bahasa mendefinisikan bagaimana sebuah kalimat dapat diinterpretasikan/diartikan secara benar (sesuai dengan grammar-nya).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152400" y="4876800"/>
            <a:ext cx="8763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rgbClr val="660066"/>
                </a:solidFill>
                <a:latin typeface="Comic Sans MS" pitchFamily="66" charset="0"/>
              </a:rPr>
              <a:t>Terminologi penting di dalam memahami teori bahasa adalah pemahaman terhadap</a:t>
            </a:r>
            <a:r>
              <a:rPr lang="en-US" b="1">
                <a:latin typeface="Comic Sans MS" pitchFamily="66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alphabet</a:t>
            </a:r>
            <a:r>
              <a:rPr lang="en-US" b="1">
                <a:latin typeface="Comic Sans MS" pitchFamily="66" charset="0"/>
              </a:rPr>
              <a:t> </a:t>
            </a:r>
            <a:r>
              <a:rPr lang="en-US" b="1">
                <a:solidFill>
                  <a:srgbClr val="660066"/>
                </a:solidFill>
                <a:latin typeface="Comic Sans MS" pitchFamily="66" charset="0"/>
              </a:rPr>
              <a:t>dan</a:t>
            </a:r>
            <a:r>
              <a:rPr lang="en-US" b="1">
                <a:latin typeface="Comic Sans MS" pitchFamily="66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Comic Sans MS" pitchFamily="66" charset="0"/>
              </a:rPr>
              <a:t>string</a:t>
            </a:r>
            <a:r>
              <a:rPr lang="en-US" b="1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Pertemuan I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Teknik Informatika  ITS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7971-9B34-4805-9672-81080F893748}" type="slidenum">
              <a:rPr lang="en-US"/>
              <a:pPr/>
              <a:t>4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533400"/>
          </a:xfrm>
        </p:spPr>
        <p:txBody>
          <a:bodyPr/>
          <a:lstStyle/>
          <a:p>
            <a:pPr algn="l"/>
            <a:r>
              <a:rPr lang="en-US" sz="4000" b="1">
                <a:latin typeface="Comic Sans MS" pitchFamily="66" charset="0"/>
              </a:rPr>
              <a:t>TERMINOLOGI BAHASA  </a:t>
            </a:r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(2)</a:t>
            </a: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228600" y="685800"/>
            <a:ext cx="86868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895600" y="1116013"/>
            <a:ext cx="3219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66"/>
                </a:solidFill>
                <a:latin typeface="Comic Sans MS" pitchFamily="66" charset="0"/>
              </a:rPr>
              <a:t>Bahasa = { Kalimat }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286000" y="2259013"/>
            <a:ext cx="4675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CC"/>
                </a:solidFill>
                <a:latin typeface="Comic Sans MS" pitchFamily="66" charset="0"/>
              </a:rPr>
              <a:t>Kalimat = { Kata atau String }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2244725" y="3402013"/>
            <a:ext cx="489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Kata atau String = { Karakter }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219200" y="5611813"/>
            <a:ext cx="7029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99FF"/>
                </a:solidFill>
                <a:latin typeface="Comic Sans MS" pitchFamily="66" charset="0"/>
              </a:rPr>
              <a:t>Bahasa = { { {Alphabet </a:t>
            </a:r>
            <a:r>
              <a:rPr lang="en-US" b="1">
                <a:solidFill>
                  <a:srgbClr val="3399FF"/>
                </a:solidFill>
                <a:latin typeface="Comic Sans MS" pitchFamily="66" charset="0"/>
                <a:sym typeface="Symbol" pitchFamily="18" charset="2"/>
              </a:rPr>
              <a:t> Digit  Symbol</a:t>
            </a:r>
            <a:r>
              <a:rPr lang="en-US" b="1">
                <a:solidFill>
                  <a:srgbClr val="3399FF"/>
                </a:solidFill>
                <a:latin typeface="Comic Sans MS" pitchFamily="66" charset="0"/>
              </a:rPr>
              <a:t> } } }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1524000" y="4468813"/>
            <a:ext cx="6459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FF"/>
                </a:solidFill>
                <a:latin typeface="Comic Sans MS" pitchFamily="66" charset="0"/>
              </a:rPr>
              <a:t>Karakter = { Alphabet </a:t>
            </a:r>
            <a:r>
              <a:rPr lang="en-US" b="1">
                <a:solidFill>
                  <a:srgbClr val="0066FF"/>
                </a:solidFill>
                <a:latin typeface="Comic Sans MS" pitchFamily="66" charset="0"/>
                <a:sym typeface="Symbol" pitchFamily="18" charset="2"/>
              </a:rPr>
              <a:t> Digit  Symbol</a:t>
            </a:r>
            <a:r>
              <a:rPr lang="en-US" b="1">
                <a:solidFill>
                  <a:srgbClr val="0066FF"/>
                </a:solidFill>
                <a:latin typeface="Comic Sans MS" pitchFamily="66" charset="0"/>
              </a:rPr>
              <a:t> }</a:t>
            </a:r>
          </a:p>
        </p:txBody>
      </p:sp>
      <p:sp>
        <p:nvSpPr>
          <p:cNvPr id="37899" name="AutoShape 11"/>
          <p:cNvSpPr>
            <a:spLocks noChangeArrowheads="1"/>
          </p:cNvSpPr>
          <p:nvPr/>
        </p:nvSpPr>
        <p:spPr bwMode="auto">
          <a:xfrm>
            <a:off x="3581400" y="1600200"/>
            <a:ext cx="1600200" cy="609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7900" name="AutoShape 12"/>
          <p:cNvSpPr>
            <a:spLocks noChangeArrowheads="1"/>
          </p:cNvSpPr>
          <p:nvPr/>
        </p:nvSpPr>
        <p:spPr bwMode="auto">
          <a:xfrm>
            <a:off x="3581400" y="2743200"/>
            <a:ext cx="1600200" cy="609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7901" name="AutoShape 13"/>
          <p:cNvSpPr>
            <a:spLocks noChangeArrowheads="1"/>
          </p:cNvSpPr>
          <p:nvPr/>
        </p:nvSpPr>
        <p:spPr bwMode="auto">
          <a:xfrm>
            <a:off x="3581400" y="3886200"/>
            <a:ext cx="1600200" cy="609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7902" name="AutoShape 14"/>
          <p:cNvSpPr>
            <a:spLocks noChangeArrowheads="1"/>
          </p:cNvSpPr>
          <p:nvPr/>
        </p:nvSpPr>
        <p:spPr bwMode="auto">
          <a:xfrm>
            <a:off x="3581400" y="4953000"/>
            <a:ext cx="1600200" cy="609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Pertemuan I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Teknik Informatika  ITS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9856-F143-4194-941B-A886CBC5A83C}" type="slidenum">
              <a:rPr lang="en-US"/>
              <a:pPr/>
              <a:t>5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772400" cy="533400"/>
          </a:xfrm>
        </p:spPr>
        <p:txBody>
          <a:bodyPr/>
          <a:lstStyle/>
          <a:p>
            <a:pPr algn="l"/>
            <a:r>
              <a:rPr lang="en-US" sz="4000" b="1">
                <a:latin typeface="Comic Sans MS" pitchFamily="66" charset="0"/>
              </a:rPr>
              <a:t>TERMINOLOGI BAHASA  </a:t>
            </a:r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(3)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solidFill>
                  <a:srgbClr val="0000CC"/>
                </a:solidFill>
                <a:latin typeface="Comic Sans MS" pitchFamily="66" charset="0"/>
              </a:rPr>
              <a:t>Misal terdapat sebuah himpunan alphabet  </a:t>
            </a:r>
            <a:r>
              <a:rPr lang="en-US" sz="2400">
                <a:solidFill>
                  <a:srgbClr val="0000CC"/>
                </a:solidFill>
                <a:latin typeface="Comic Sans MS" pitchFamily="66" charset="0"/>
                <a:sym typeface="Symbol" pitchFamily="18" charset="2"/>
              </a:rPr>
              <a:t> = {x}</a:t>
            </a:r>
          </a:p>
          <a:p>
            <a:pPr>
              <a:buFont typeface="Wingdings" pitchFamily="2" charset="2"/>
              <a:buNone/>
            </a:pPr>
            <a:endParaRPr lang="en-US" sz="2400">
              <a:solidFill>
                <a:srgbClr val="0000CC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sz="2000">
                <a:latin typeface="Comic Sans MS" pitchFamily="66" charset="0"/>
                <a:sym typeface="Symbol" pitchFamily="18" charset="2"/>
              </a:rPr>
              <a:t>dan misalkan akan didefinisikan sebuah bahasa L</a:t>
            </a:r>
            <a:r>
              <a:rPr lang="en-US" sz="2000" baseline="-25000"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Comic Sans MS" pitchFamily="66" charset="0"/>
                <a:sym typeface="Symbol" pitchFamily="18" charset="2"/>
              </a:rPr>
              <a:t>			L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 = { x, xx, xxx, xxxx, … }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omic Sans MS" pitchFamily="66" charset="0"/>
                <a:sym typeface="Symbol" pitchFamily="18" charset="2"/>
              </a:rPr>
              <a:t>Maka L</a:t>
            </a:r>
            <a:r>
              <a:rPr lang="en-US" sz="2000" baseline="-25000"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 dapat dinyatakan secara formal sebagai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Comic Sans MS" pitchFamily="66" charset="0"/>
                <a:sym typeface="Symbol" pitchFamily="18" charset="2"/>
              </a:rPr>
              <a:t>			</a:t>
            </a:r>
            <a:r>
              <a:rPr lang="en-US" sz="24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L</a:t>
            </a:r>
            <a:r>
              <a:rPr lang="en-US" sz="2400" baseline="-25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1 </a:t>
            </a:r>
            <a:r>
              <a:rPr lang="en-US" sz="24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= { x</a:t>
            </a:r>
            <a:r>
              <a:rPr lang="en-US" sz="2400" baseline="30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24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,  untuk n = 1, 2, 3, … }</a:t>
            </a:r>
          </a:p>
          <a:p>
            <a:pPr>
              <a:buFont typeface="Wingdings" pitchFamily="2" charset="2"/>
              <a:buNone/>
            </a:pPr>
            <a:endParaRPr lang="en-US" sz="2400">
              <a:latin typeface="Comic Sans MS" pitchFamily="66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sz="2000">
                <a:latin typeface="Comic Sans MS" pitchFamily="66" charset="0"/>
                <a:sym typeface="Symbol" pitchFamily="18" charset="2"/>
              </a:rPr>
              <a:t>Atau, didefinisikan sebuah bahasa L</a:t>
            </a:r>
            <a:r>
              <a:rPr lang="en-US" sz="2000" baseline="-25000">
                <a:latin typeface="Comic Sans MS" pitchFamily="66" charset="0"/>
                <a:sym typeface="Symbol" pitchFamily="18" charset="2"/>
              </a:rPr>
              <a:t>2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Comic Sans MS" pitchFamily="66" charset="0"/>
                <a:sym typeface="Symbol" pitchFamily="18" charset="2"/>
              </a:rPr>
              <a:t>			L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 = { x, xxx, xxxxx, … }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latin typeface="Comic Sans MS" pitchFamily="66" charset="0"/>
                <a:sym typeface="Symbol" pitchFamily="18" charset="2"/>
              </a:rPr>
              <a:t>secara formal, L</a:t>
            </a:r>
            <a:r>
              <a:rPr lang="en-US" sz="2000" baseline="-25000"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 dapat dinyatakan sebagai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latin typeface="Comic Sans MS" pitchFamily="66" charset="0"/>
                <a:sym typeface="Symbol" pitchFamily="18" charset="2"/>
              </a:rPr>
              <a:t>			</a:t>
            </a:r>
            <a:r>
              <a:rPr lang="en-US" sz="24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L</a:t>
            </a:r>
            <a:r>
              <a:rPr lang="en-US" sz="2400" baseline="-25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2</a:t>
            </a:r>
            <a:r>
              <a:rPr lang="en-US" sz="24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 = { x</a:t>
            </a:r>
            <a:r>
              <a:rPr lang="en-US" sz="2400" baseline="30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24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,  untuk n = 1, 3, 5, .. }</a:t>
            </a:r>
            <a:endParaRPr lang="en-US" sz="24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381000" y="685800"/>
            <a:ext cx="83820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304800"/>
            <a:ext cx="304800" cy="2286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Pertemuan I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Teknik Informatika  ITS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6E75-5C94-49E4-A81B-BDC9CD7C2262}" type="slidenum">
              <a:rPr lang="en-US"/>
              <a:pPr/>
              <a:t>6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144000" cy="457200"/>
          </a:xfrm>
        </p:spPr>
        <p:txBody>
          <a:bodyPr/>
          <a:lstStyle/>
          <a:p>
            <a:pPr algn="l"/>
            <a:r>
              <a:rPr lang="en-US" sz="3600" b="1" smtClean="0">
                <a:latin typeface="Comic Sans MS" pitchFamily="66" charset="0"/>
              </a:rPr>
              <a:t>TERMINOLOGI BAHASA  </a:t>
            </a:r>
            <a:r>
              <a:rPr lang="en-US" sz="1800" b="1" smtClean="0">
                <a:solidFill>
                  <a:schemeClr val="bg2"/>
                </a:solidFill>
                <a:latin typeface="Comic Sans MS" pitchFamily="66" charset="0"/>
              </a:rPr>
              <a:t>(4)</a:t>
            </a:r>
            <a:endParaRPr lang="en-US" sz="2000" b="1">
              <a:solidFill>
                <a:schemeClr val="bg2"/>
              </a:solidFill>
              <a:latin typeface="Comic Sans MS" pitchFamily="66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39624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660066"/>
                </a:solidFill>
                <a:latin typeface="Comic Sans MS" pitchFamily="66" charset="0"/>
              </a:rPr>
              <a:t>Jumlah alphabet dan digit memang berhingga (</a:t>
            </a:r>
            <a:r>
              <a:rPr lang="en-US" sz="2000" b="1" i="1">
                <a:solidFill>
                  <a:srgbClr val="660066"/>
                </a:solidFill>
                <a:latin typeface="Comic Sans MS" pitchFamily="66" charset="0"/>
              </a:rPr>
              <a:t>finite</a:t>
            </a:r>
            <a:r>
              <a:rPr lang="en-US" sz="2000" b="1">
                <a:solidFill>
                  <a:srgbClr val="660066"/>
                </a:solidFill>
                <a:latin typeface="Comic Sans MS" pitchFamily="66" charset="0"/>
              </a:rPr>
              <a:t>).</a:t>
            </a:r>
          </a:p>
          <a:p>
            <a:pPr marL="0" indent="0"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660066"/>
                </a:solidFill>
                <a:latin typeface="Comic Sans MS" pitchFamily="66" charset="0"/>
              </a:rPr>
              <a:t>Tetapi, jumlah string/kata dan kalimat yang dapat dibentuk dari kombinasi alphabet dan digit tersebut bisa tak berhingga (</a:t>
            </a:r>
            <a:r>
              <a:rPr lang="en-US" sz="2000" b="1" i="1">
                <a:solidFill>
                  <a:srgbClr val="660066"/>
                </a:solidFill>
                <a:latin typeface="Comic Sans MS" pitchFamily="66" charset="0"/>
              </a:rPr>
              <a:t>infinite</a:t>
            </a:r>
            <a:r>
              <a:rPr lang="en-US" sz="2000" b="1">
                <a:solidFill>
                  <a:srgbClr val="660066"/>
                </a:solidFill>
                <a:latin typeface="Comic Sans MS" pitchFamily="66" charset="0"/>
              </a:rPr>
              <a:t>) !!!</a:t>
            </a:r>
          </a:p>
          <a:p>
            <a:pPr marL="0" indent="0" algn="ctr">
              <a:lnSpc>
                <a:spcPct val="80000"/>
              </a:lnSpc>
              <a:buFont typeface="Wingdings" pitchFamily="2" charset="2"/>
              <a:buNone/>
            </a:pPr>
            <a:endParaRPr lang="en-US" sz="2000" b="1">
              <a:solidFill>
                <a:srgbClr val="660066"/>
              </a:solidFill>
              <a:latin typeface="Comic Sans MS" pitchFamily="66" charset="0"/>
            </a:endParaRPr>
          </a:p>
          <a:p>
            <a:pPr marL="0" indent="0" algn="ctr">
              <a:lnSpc>
                <a:spcPct val="80000"/>
              </a:lnSpc>
              <a:buFont typeface="Wingdings" pitchFamily="2" charset="2"/>
              <a:buNone/>
            </a:pPr>
            <a:endParaRPr lang="en-US" sz="2000" b="1">
              <a:solidFill>
                <a:srgbClr val="660066"/>
              </a:solidFill>
              <a:latin typeface="Comic Sans MS" pitchFamily="66" charset="0"/>
            </a:endParaRPr>
          </a:p>
          <a:p>
            <a:pPr marL="0" indent="0"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009900"/>
                </a:solidFill>
                <a:latin typeface="Comic Sans MS" pitchFamily="66" charset="0"/>
              </a:rPr>
              <a:t>Oleh karenanya, untuk mendefinisikan sebuah bahasa, umumnya tidak dilakukan dengan cara me-</a:t>
            </a:r>
            <a:r>
              <a:rPr lang="en-US" sz="2000" b="1" i="1">
                <a:solidFill>
                  <a:srgbClr val="009900"/>
                </a:solidFill>
                <a:latin typeface="Comic Sans MS" pitchFamily="66" charset="0"/>
              </a:rPr>
              <a:t>listing</a:t>
            </a:r>
            <a:r>
              <a:rPr lang="en-US" sz="2000" b="1">
                <a:solidFill>
                  <a:srgbClr val="009900"/>
                </a:solidFill>
                <a:latin typeface="Comic Sans MS" pitchFamily="66" charset="0"/>
              </a:rPr>
              <a:t> semua string dan kalimat yang dimiliki oleh bahasa tersebut, melainkan dengan mengemukakan syarat</a:t>
            </a:r>
            <a:r>
              <a:rPr lang="en-US" sz="2000" b="1" baseline="30000">
                <a:solidFill>
                  <a:srgbClr val="009900"/>
                </a:solidFill>
                <a:latin typeface="Comic Sans MS" pitchFamily="66" charset="0"/>
              </a:rPr>
              <a:t>2</a:t>
            </a:r>
            <a:r>
              <a:rPr lang="en-US" sz="2000" b="1">
                <a:solidFill>
                  <a:srgbClr val="009900"/>
                </a:solidFill>
                <a:latin typeface="Comic Sans MS" pitchFamily="66" charset="0"/>
              </a:rPr>
              <a:t> yang dimiliki oleh bahasa yang bersangkutan.</a:t>
            </a:r>
          </a:p>
          <a:p>
            <a:pPr marL="0" indent="0" algn="ctr">
              <a:lnSpc>
                <a:spcPct val="80000"/>
              </a:lnSpc>
              <a:buFont typeface="Wingdings" pitchFamily="2" charset="2"/>
              <a:buNone/>
            </a:pPr>
            <a:endParaRPr lang="en-US" sz="2000" b="1">
              <a:latin typeface="Comic Sans MS" pitchFamily="66" charset="0"/>
            </a:endParaRPr>
          </a:p>
          <a:p>
            <a:pPr marL="0" indent="0" algn="ctr">
              <a:lnSpc>
                <a:spcPct val="80000"/>
              </a:lnSpc>
              <a:buFont typeface="Wingdings" pitchFamily="2" charset="2"/>
              <a:buNone/>
            </a:pPr>
            <a:endParaRPr lang="en-US" sz="2000" b="1">
              <a:latin typeface="Comic Sans MS" pitchFamily="66" charset="0"/>
            </a:endParaRPr>
          </a:p>
          <a:p>
            <a:pPr marL="0" indent="0"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0000CC"/>
                </a:solidFill>
                <a:latin typeface="Comic Sans MS" pitchFamily="66" charset="0"/>
              </a:rPr>
              <a:t>Dengan kata lain, karena bahasa adalah suatu bentuk himpunan, maka cara mengekspresikan himpunan yang paling praktis adalah melalui</a:t>
            </a:r>
            <a:r>
              <a:rPr lang="en-US" sz="2000" b="1">
                <a:latin typeface="Comic Sans MS" pitchFamily="66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</a:rPr>
              <a:t>set theoritic notation</a:t>
            </a:r>
            <a:r>
              <a:rPr lang="en-US" sz="2000" b="1">
                <a:latin typeface="Comic Sans MS" pitchFamily="66" charset="0"/>
              </a:rPr>
              <a:t>.</a:t>
            </a:r>
            <a:endParaRPr lang="en-US" sz="2000">
              <a:solidFill>
                <a:schemeClr val="bg2"/>
              </a:solidFill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Pertemuan I</a:t>
            </a:r>
            <a:endParaRPr lang="en-US"/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Teknik Informatika  ITS</a:t>
            </a:r>
            <a:endParaRPr lang="en-US"/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B60D-00AE-4B0C-9DE8-C12FB3B93CB3}" type="slidenum">
              <a:rPr lang="en-US"/>
              <a:pPr/>
              <a:t>7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7772400" cy="381000"/>
          </a:xfrm>
        </p:spPr>
        <p:txBody>
          <a:bodyPr/>
          <a:lstStyle/>
          <a:p>
            <a:pPr algn="l"/>
            <a:r>
              <a:rPr lang="en-US" sz="4000" b="1">
                <a:latin typeface="Comic Sans MS" pitchFamily="66" charset="0"/>
              </a:rPr>
              <a:t>OPERASI PADA BAHASA  </a:t>
            </a:r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(1)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04800" y="609600"/>
            <a:ext cx="83820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6212" name="Group 68"/>
          <p:cNvGraphicFramePr>
            <a:graphicFrameLocks noGrp="1"/>
          </p:cNvGraphicFramePr>
          <p:nvPr>
            <p:ph type="tbl" idx="1"/>
          </p:nvPr>
        </p:nvGraphicFramePr>
        <p:xfrm>
          <a:off x="457200" y="1827213"/>
          <a:ext cx="8305800" cy="4118610"/>
        </p:xfrm>
        <a:graphic>
          <a:graphicData uri="http://schemas.openxmlformats.org/drawingml/2006/table">
            <a:tbl>
              <a:tblPr/>
              <a:tblGrid>
                <a:gridCol w="519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9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Nama Operasi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Simbol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Keterangan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</a:rPr>
                        <a:t>UNION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 M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{ s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 s ada di L atau M }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</a:rPr>
                        <a:t>CONCATENATION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 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{ st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  s ada di L dan t ada di M }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</a:rPr>
                        <a:t>KLEENE CLOSURE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L*  =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i = 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  L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i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  (penggabungan nol atau lebih L)</a:t>
                      </a:r>
                      <a:endParaRPr kumimoji="0" lang="en-US" sz="1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</a:rPr>
                        <a:t>POSITIVE CLOSURE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</a:t>
                      </a:r>
                      <a:r>
                        <a:rPr kumimoji="0" lang="en-US" sz="1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+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 = 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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i = 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  L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i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sym typeface="Symbol" pitchFamily="18" charset="2"/>
                        </a:rPr>
                        <a:t>   (penggabungan satu atau lebih L)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 Narrow" pitchFamily="34" charset="0"/>
                        </a:rPr>
                        <a:t>REVERSE of 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Rev(x)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Sebuah string x yang ditulis dalam urutan terbalik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 Narrow" pitchFamily="34" charset="0"/>
                        </a:rPr>
                        <a:t>LENGTH of STRING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Length(x)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Menghitung jumlah karakter pada sebuah string 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PALINDROME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x = Rev(x)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Rangkaian karakter dalam sebuah string x yang ditulis dalam urutan terbalik tetap menghasilkan string 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11" name="Text Box 67"/>
          <p:cNvSpPr txBox="1">
            <a:spLocks noChangeArrowheads="1"/>
          </p:cNvSpPr>
          <p:nvPr/>
        </p:nvSpPr>
        <p:spPr bwMode="auto">
          <a:xfrm>
            <a:off x="304800" y="882650"/>
            <a:ext cx="8534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mic Sans MS" pitchFamily="66" charset="0"/>
              </a:rPr>
              <a:t>Misalkan terdapat 2 himpunan karakter sebarang L dan M. Maka operasi</a:t>
            </a:r>
            <a:r>
              <a:rPr lang="en-US" sz="1800" baseline="30000">
                <a:latin typeface="Comic Sans MS" pitchFamily="66" charset="0"/>
              </a:rPr>
              <a:t>2</a:t>
            </a:r>
            <a:r>
              <a:rPr lang="en-US" sz="1800">
                <a:latin typeface="Comic Sans MS" pitchFamily="66" charset="0"/>
              </a:rPr>
              <a:t> yang dapat dilakukan terhadap kedua himpunan tersebut antara lain adalah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Pertemuan I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Teknik Informatika  ITS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2C7A1-DC73-41E8-BF43-17984B910018}" type="slidenum">
              <a:rPr lang="en-US"/>
              <a:pPr/>
              <a:t>8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772400" cy="533400"/>
          </a:xfrm>
        </p:spPr>
        <p:txBody>
          <a:bodyPr/>
          <a:lstStyle/>
          <a:p>
            <a:pPr algn="l"/>
            <a:r>
              <a:rPr lang="en-US" sz="4000" b="1">
                <a:latin typeface="Comic Sans MS" pitchFamily="66" charset="0"/>
              </a:rPr>
              <a:t>OPERASI PADA BAHASA  </a:t>
            </a:r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(2)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724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00CC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Contoh :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Misal terdapat himpunan string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S = { a, aa, aaa }  dan  T = { bb, bbb }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Maka,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	S  T = { a, aa, aaa, bb, bbb }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	S T    = { abb, abbb, aabb, aabbb, aaabb, aaabbb }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00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00CC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Contoh :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Misal terdapat sebuah himpunan alphabet  = { 0, 1 }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Maka * = { , 0, 1, 00, 01, 10, 11, 000, … }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 sz="2000">
              <a:latin typeface="Comic Sans MS" pitchFamily="66" charset="0"/>
              <a:cs typeface="Lucida Sans Unicode" pitchFamily="34" charset="0"/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solidFill>
                  <a:srgbClr val="0000CC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Contoh :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Misal terdapat sebuah himpunan alphabet  = { x }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Maka </a:t>
            </a:r>
            <a:r>
              <a:rPr lang="en-US" sz="2000" baseline="30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+</a:t>
            </a: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= { x, xx, xxx, … }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381000" y="685800"/>
            <a:ext cx="83820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Pertemuan I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Teknik Informatika  ITS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B5B2B-F10A-4A57-AC60-75E95233DAD2}" type="slidenum">
              <a:rPr lang="en-US"/>
              <a:pPr/>
              <a:t>9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457200"/>
          </a:xfrm>
        </p:spPr>
        <p:txBody>
          <a:bodyPr/>
          <a:lstStyle/>
          <a:p>
            <a:pPr algn="l"/>
            <a:r>
              <a:rPr lang="en-US" sz="4000" b="1">
                <a:latin typeface="Comic Sans MS" pitchFamily="66" charset="0"/>
              </a:rPr>
              <a:t>OPERASI PADA BAHASA  </a:t>
            </a:r>
            <a:r>
              <a:rPr lang="en-US" sz="2000" b="1">
                <a:solidFill>
                  <a:schemeClr val="bg2"/>
                </a:solidFill>
                <a:latin typeface="Comic Sans MS" pitchFamily="66" charset="0"/>
              </a:rPr>
              <a:t>(3)</a:t>
            </a: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228600" y="609600"/>
            <a:ext cx="8686800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52400" y="83820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Definisi Rekursif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04800" y="3717925"/>
            <a:ext cx="76787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1.    Menentukan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obyek dasar</a:t>
            </a: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dari himpunan yang akan dibentuk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04800" y="4251325"/>
            <a:ext cx="85534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Tx/>
              <a:buAutoNum type="arabicPeriod" startAt="2"/>
            </a:pP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Menentukan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aturan</a:t>
            </a:r>
            <a:r>
              <a:rPr lang="en-US" sz="2000" b="1" baseline="30000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2</a:t>
            </a: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untuk membangkitkan obyek</a:t>
            </a:r>
            <a:r>
              <a:rPr lang="en-US" sz="2000" baseline="30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2</a:t>
            </a: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lain </a:t>
            </a:r>
          </a:p>
          <a:p>
            <a:pPr marL="457200" indent="-457200"/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	dalam himpunan tersebut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304800" y="5089525"/>
            <a:ext cx="853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buFontTx/>
              <a:buAutoNum type="arabicPeriod" startAt="3"/>
            </a:pP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Mendeklarasikan bahwa tidak ada obyek</a:t>
            </a:r>
            <a:r>
              <a:rPr lang="en-US" sz="2000" baseline="30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2</a:t>
            </a: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lain yang dapat dibentuk, kecuali menggunakan aturan di atas.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381000" y="1431925"/>
            <a:ext cx="845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Secara umum, definisi rekursif dapat diartikan sebagai upaya untuk mendefinisikan sebuah himpunan melalui penerapan (sebuah/ sekelompok) aturan secara berulang-ulang.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228600" y="2879725"/>
            <a:ext cx="868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Mendefinisikan himpunan melalui 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Definisi Rekursif</a:t>
            </a: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 akan melibatkan </a:t>
            </a:r>
            <a:r>
              <a:rPr lang="en-US" sz="2000" i="1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three-steps process</a:t>
            </a:r>
            <a:r>
              <a:rPr lang="en-US" sz="2000">
                <a:latin typeface="Comic Sans MS" pitchFamily="66" charset="0"/>
                <a:cs typeface="Lucida Sans Unicode" pitchFamily="34" charset="0"/>
                <a:sym typeface="Symbol" pitchFamily="18" charset="2"/>
              </a:rPr>
              <a:t>, yaitu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1450</Words>
  <Application>Microsoft Office PowerPoint</Application>
  <PresentationFormat>On-screen Show (4:3)</PresentationFormat>
  <Paragraphs>206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Narrow</vt:lpstr>
      <vt:lpstr>Comic Sans MS</vt:lpstr>
      <vt:lpstr>Lucida Sans Unicode</vt:lpstr>
      <vt:lpstr>Symbol</vt:lpstr>
      <vt:lpstr>Times New Roman</vt:lpstr>
      <vt:lpstr>Wingdings</vt:lpstr>
      <vt:lpstr>Default Design</vt:lpstr>
      <vt:lpstr>TEORI BAHASA &amp; OPERASI MATEMATIS</vt:lpstr>
      <vt:lpstr>MATERI PERTEMUAN</vt:lpstr>
      <vt:lpstr>TERMINOLOGI BAHASA  (1)</vt:lpstr>
      <vt:lpstr>TERMINOLOGI BAHASA  (2)</vt:lpstr>
      <vt:lpstr>TERMINOLOGI BAHASA  (3)</vt:lpstr>
      <vt:lpstr>TERMINOLOGI BAHASA  (4)</vt:lpstr>
      <vt:lpstr>OPERASI PADA BAHASA  (1)</vt:lpstr>
      <vt:lpstr>OPERASI PADA BAHASA  (2)</vt:lpstr>
      <vt:lpstr>OPERASI PADA BAHASA  (3)</vt:lpstr>
      <vt:lpstr>OPERASI PADA BAHASA  (4)</vt:lpstr>
      <vt:lpstr>OPERASI PADA BAHASA  (5)</vt:lpstr>
      <vt:lpstr>METODE PENDEFINISIAN BAHASA</vt:lpstr>
      <vt:lpstr>TUGAS MINGGUAN I  (1)</vt:lpstr>
      <vt:lpstr>TUGAS MINGGUAN I  (2)</vt:lpstr>
    </vt:vector>
  </TitlesOfParts>
  <Company>Umum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TEORI BAHASA</dc:title>
  <dc:creator>Master</dc:creator>
  <cp:lastModifiedBy>victor</cp:lastModifiedBy>
  <cp:revision>93</cp:revision>
  <dcterms:created xsi:type="dcterms:W3CDTF">2004-09-28T02:31:11Z</dcterms:created>
  <dcterms:modified xsi:type="dcterms:W3CDTF">2023-02-08T07:59:47Z</dcterms:modified>
</cp:coreProperties>
</file>