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3" r:id="rId12"/>
  </p:sldIdLst>
  <p:sldSz cx="9144000" cy="6858000" type="screen4x3"/>
  <p:notesSz cx="6858000" cy="99456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660066"/>
    <a:srgbClr val="FFFF99"/>
    <a:srgbClr val="9933FF"/>
    <a:srgbClr val="069A0D"/>
    <a:srgbClr val="00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7213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53FDA07-A2A5-4BEE-B686-2466FCA423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5029200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4880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ECD3CC0-175B-4EA8-A96A-B22682BE0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Pertemuan III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Teknik Informatika ITS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171D5-20B5-4C17-BED8-3DA467DEFA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Pertemuan III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Teknik Informatika ITS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D18EF-7212-4CF7-A711-63CF67AC7F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Pertemuan III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Teknik Informatika ITS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B9ECE-52DE-4121-8107-6103DABB06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Pertemuan III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Teknik Informatika ITS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125D8-5FDE-4E42-A7BE-19AD15928C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Pertemuan III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Teknik Informatika ITS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F6CF9-559B-4BA4-B3E1-120D26CD0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Pertemuan III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Teknik Informatika ITS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E3752-BDE7-4D43-BB90-1DBE5B25C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Pertemuan III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Teknik Informatika ITS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C579D-76FB-46A2-AE96-6461057CD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Pertemuan III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Teknik Informatika ITS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F436E-6945-49A1-BF04-A0F235663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Pertemuan III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Teknik Informatika ITS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5E566-D52E-4369-95B1-035628E313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Pertemuan III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Teknik Informatika ITS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CF42C-0B92-4EEF-909E-34AF905EEF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Pertemuan III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Teknik Informatika ITS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52523-F401-415E-B949-05CA7EB871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Pertemuan III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Teknik Informatika ITS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28297-8199-4AFA-AC90-B5F0927CBD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smtClean="0"/>
              <a:t>Pertemuan III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Teknik Informatika ITS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70CECFC-C0C9-4BB6-9401-77C4B24DD7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slide" Target="slide2.x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143000"/>
            <a:ext cx="71628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latin typeface="Comic Sans MS" pitchFamily="66" charset="0"/>
              </a:rPr>
              <a:t>REGULAR EXPRESSION &amp;  AUTOMATA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0" y="228600"/>
            <a:ext cx="6400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1">
                <a:solidFill>
                  <a:schemeClr val="bg2"/>
                </a:solidFill>
                <a:latin typeface="Lucida Sans Unicode" pitchFamily="34" charset="0"/>
              </a:rPr>
              <a:t>PERTEMUAN  </a:t>
            </a:r>
            <a:r>
              <a:rPr lang="en-US" b="1" smtClean="0">
                <a:solidFill>
                  <a:schemeClr val="bg2"/>
                </a:solidFill>
                <a:latin typeface="Lucida Sans Unicode" pitchFamily="34" charset="0"/>
              </a:rPr>
              <a:t>III</a:t>
            </a:r>
            <a:endParaRPr lang="en-US" sz="1600">
              <a:solidFill>
                <a:schemeClr val="bg2"/>
              </a:solidFill>
              <a:latin typeface="Lucida Sans Unicode" pitchFamily="34" charset="0"/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295400" y="2895600"/>
            <a:ext cx="6629400" cy="727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Mahasiswa memahami Regular Expression dan Automaton sebagai alat pendefinisi serta pengenal anggota bahasa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447800" y="2514600"/>
            <a:ext cx="63246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181100" y="4724400"/>
            <a:ext cx="6781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b="1" smtClean="0">
                <a:latin typeface="Lucida Sans Unicode" pitchFamily="34" charset="0"/>
              </a:rPr>
              <a:t>DEPARTEMEN </a:t>
            </a:r>
            <a:r>
              <a:rPr lang="en-US" sz="2000" b="1">
                <a:latin typeface="Lucida Sans Unicode" pitchFamily="34" charset="0"/>
              </a:rPr>
              <a:t>TEKNIK INFORMATIKA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Lucida Sans Unicode" pitchFamily="34" charset="0"/>
              </a:rPr>
              <a:t>FAKULTAS </a:t>
            </a:r>
            <a:r>
              <a:rPr lang="en-US" sz="2000" b="1" smtClean="0">
                <a:latin typeface="Lucida Sans Unicode" pitchFamily="34" charset="0"/>
              </a:rPr>
              <a:t>TEKNIK ELEKTRO &amp; INFORMATIKA CERDAS</a:t>
            </a:r>
            <a:endParaRPr lang="en-US" sz="2000" b="1">
              <a:latin typeface="Lucida Sans Unicode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>
                <a:latin typeface="Lucida Sans Unicode" pitchFamily="34" charset="0"/>
              </a:rPr>
              <a:t>INSTITUT TEKNOLOGI SEPULUH NOPEMBER</a:t>
            </a:r>
          </a:p>
          <a:p>
            <a:pPr>
              <a:lnSpc>
                <a:spcPct val="90000"/>
              </a:lnSpc>
            </a:pPr>
            <a:r>
              <a:rPr lang="en-US" sz="2000" b="1" smtClean="0">
                <a:latin typeface="Lucida Sans Unicode" pitchFamily="34" charset="0"/>
              </a:rPr>
              <a:t>2023 </a:t>
            </a:r>
            <a:r>
              <a:rPr lang="en-US" sz="2000" b="1">
                <a:latin typeface="Lucida Sans Unicode" pitchFamily="34" charset="0"/>
              </a:rPr>
              <a:t>- </a:t>
            </a:r>
            <a:r>
              <a:rPr lang="en-US" sz="2000" b="1" smtClean="0">
                <a:latin typeface="Lucida Sans Unicode" pitchFamily="34" charset="0"/>
              </a:rPr>
              <a:t>2027</a:t>
            </a:r>
            <a:endParaRPr lang="en-US" sz="2000" b="1">
              <a:latin typeface="Lucida Sans Unicode" pitchFamily="34" charset="0"/>
            </a:endParaRPr>
          </a:p>
        </p:txBody>
      </p:sp>
    </p:spTree>
  </p:cSld>
  <p:clrMapOvr>
    <a:masterClrMapping/>
  </p:clrMapOvr>
  <p:transition advTm="34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Pertemuan III</a:t>
            </a:r>
          </a:p>
        </p:txBody>
      </p:sp>
      <p:sp>
        <p:nvSpPr>
          <p:cNvPr id="307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Teknik Informatika ITS</a:t>
            </a:r>
          </a:p>
        </p:txBody>
      </p:sp>
      <p:sp>
        <p:nvSpPr>
          <p:cNvPr id="30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92ACD5-A733-4CC9-9376-071FD3481475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533400"/>
          </a:xfrm>
        </p:spPr>
        <p:txBody>
          <a:bodyPr/>
          <a:lstStyle/>
          <a:p>
            <a:pPr algn="l" eaLnBrk="1" hangingPunct="1"/>
            <a:r>
              <a:rPr lang="en-US" sz="4000" b="1" smtClean="0">
                <a:latin typeface="Comic Sans MS" pitchFamily="66" charset="0"/>
              </a:rPr>
              <a:t>FINITE STATE DIAGRAM </a:t>
            </a:r>
            <a:r>
              <a:rPr lang="en-US" sz="2000" b="1" smtClean="0">
                <a:solidFill>
                  <a:schemeClr val="bg2"/>
                </a:solidFill>
                <a:latin typeface="Comic Sans MS" pitchFamily="66" charset="0"/>
              </a:rPr>
              <a:t>(3)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886200"/>
            <a:ext cx="2743200" cy="2209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tabLst>
                <a:tab pos="395288" algn="l"/>
              </a:tabLst>
            </a:pPr>
            <a:r>
              <a:rPr lang="en-US" sz="1600" b="1" smtClean="0">
                <a:solidFill>
                  <a:srgbClr val="0000CC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Contoh :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395288" algn="l"/>
              </a:tabLst>
            </a:pPr>
            <a:endParaRPr lang="en-US" sz="1600" b="1" smtClean="0">
              <a:solidFill>
                <a:srgbClr val="0000CC"/>
              </a:solidFill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0" indent="0" eaLnBrk="1" hangingPunct="1">
              <a:buFont typeface="Wingdings" pitchFamily="2" charset="2"/>
              <a:buNone/>
              <a:tabLst>
                <a:tab pos="395288" algn="l"/>
              </a:tabLst>
            </a:pPr>
            <a:r>
              <a:rPr lang="en-US" sz="1600" b="1" smtClean="0">
                <a:latin typeface="Lucida Sans Unicode" pitchFamily="34" charset="0"/>
                <a:cs typeface="Lucida Sans Unicode" pitchFamily="34" charset="0"/>
                <a:sym typeface="Symbol" pitchFamily="18" charset="2"/>
              </a:rPr>
              <a:t>Untuk input string  111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395288" algn="l"/>
              </a:tabLst>
            </a:pPr>
            <a:endParaRPr lang="en-US" sz="1600" b="1" smtClean="0">
              <a:latin typeface="Lucida Sans Unicode" pitchFamily="34" charset="0"/>
              <a:cs typeface="Lucida Sans Unicode" pitchFamily="34" charset="0"/>
              <a:sym typeface="Symbol" pitchFamily="18" charset="2"/>
            </a:endParaRPr>
          </a:p>
          <a:p>
            <a:pPr marL="0" indent="0" eaLnBrk="1" hangingPunct="1">
              <a:buFont typeface="Wingdings" pitchFamily="2" charset="2"/>
              <a:buNone/>
              <a:tabLst>
                <a:tab pos="395288" algn="l"/>
              </a:tabLst>
            </a:pPr>
            <a:r>
              <a:rPr lang="en-US" sz="1600" b="1" smtClean="0">
                <a:latin typeface="Lucida Sans Unicode" pitchFamily="34" charset="0"/>
                <a:cs typeface="Lucida Sans Unicode" pitchFamily="34" charset="0"/>
                <a:sym typeface="Symbol" pitchFamily="18" charset="2"/>
              </a:rPr>
              <a:t>Untuk input string  101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395288" algn="l"/>
              </a:tabLst>
            </a:pPr>
            <a:endParaRPr lang="en-US" sz="1600" b="1" smtClean="0">
              <a:latin typeface="Lucida Sans Unicode" pitchFamily="34" charset="0"/>
              <a:cs typeface="Lucida Sans Unicode" pitchFamily="34" charset="0"/>
              <a:sym typeface="Symbol" pitchFamily="18" charset="2"/>
            </a:endParaRPr>
          </a:p>
          <a:p>
            <a:pPr marL="0" indent="0" eaLnBrk="1" hangingPunct="1">
              <a:buFont typeface="Wingdings" pitchFamily="2" charset="2"/>
              <a:buNone/>
              <a:tabLst>
                <a:tab pos="395288" algn="l"/>
              </a:tabLst>
            </a:pPr>
            <a:r>
              <a:rPr lang="en-US" sz="1600" b="1" smtClean="0">
                <a:latin typeface="Lucida Sans Unicode" pitchFamily="34" charset="0"/>
                <a:cs typeface="Lucida Sans Unicode" pitchFamily="34" charset="0"/>
                <a:sym typeface="Symbol" pitchFamily="18" charset="2"/>
              </a:rPr>
              <a:t>Untuk input string  1001</a:t>
            </a:r>
          </a:p>
        </p:txBody>
      </p:sp>
      <p:sp>
        <p:nvSpPr>
          <p:cNvPr id="3080" name="Line 4"/>
          <p:cNvSpPr>
            <a:spLocks noChangeShapeType="1"/>
          </p:cNvSpPr>
          <p:nvPr/>
        </p:nvSpPr>
        <p:spPr bwMode="auto">
          <a:xfrm>
            <a:off x="381000" y="685800"/>
            <a:ext cx="83820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1" name="Rectangle 5"/>
          <p:cNvSpPr>
            <a:spLocks noChangeArrowheads="1"/>
          </p:cNvSpPr>
          <p:nvPr/>
        </p:nvSpPr>
        <p:spPr bwMode="auto">
          <a:xfrm>
            <a:off x="304800" y="1066800"/>
            <a:ext cx="8534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395288" algn="l"/>
              </a:tabLst>
            </a:pPr>
            <a:endParaRPr lang="en-US" sz="1600" b="1">
              <a:latin typeface="Lucida Sans Unicode" pitchFamily="34" charset="0"/>
              <a:cs typeface="Lucida Sans Unicode" pitchFamily="34" charset="0"/>
              <a:sym typeface="Symbol" pitchFamily="18" charset="2"/>
            </a:endParaRPr>
          </a:p>
        </p:txBody>
      </p:sp>
      <p:sp>
        <p:nvSpPr>
          <p:cNvPr id="3082" name="Rectangle 6"/>
          <p:cNvSpPr>
            <a:spLocks noChangeArrowheads="1"/>
          </p:cNvSpPr>
          <p:nvPr/>
        </p:nvSpPr>
        <p:spPr bwMode="auto">
          <a:xfrm>
            <a:off x="304800" y="99060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395288" algn="l"/>
              </a:tabLst>
            </a:pPr>
            <a:r>
              <a:rPr lang="en-US" sz="1600" b="1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Sebuah FSD untuk memeriksa validitas bahasa L = { x  (0 + 1)</a:t>
            </a:r>
            <a:r>
              <a:rPr lang="en-US" sz="1600" b="1" baseline="30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+</a:t>
            </a:r>
            <a:r>
              <a:rPr lang="en-US" sz="1600" b="1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| dengan karakter terakhir pada string x adalah 1 dan x tidak memiliki substring 00 }</a:t>
            </a:r>
          </a:p>
        </p:txBody>
      </p:sp>
      <p:graphicFrame>
        <p:nvGraphicFramePr>
          <p:cNvPr id="3074" name="Object 8"/>
          <p:cNvGraphicFramePr>
            <a:graphicFrameLocks noChangeAspect="1"/>
          </p:cNvGraphicFramePr>
          <p:nvPr/>
        </p:nvGraphicFramePr>
        <p:xfrm>
          <a:off x="2743200" y="1774825"/>
          <a:ext cx="3810000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Visio" r:id="rId3" imgW="2051640" imgH="1136160" progId="">
                  <p:embed/>
                </p:oleObj>
              </mc:Choice>
              <mc:Fallback>
                <p:oleObj name="Visio" r:id="rId3" imgW="2051640" imgH="113616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774825"/>
                        <a:ext cx="3810000" cy="211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AutoShape 9"/>
          <p:cNvSpPr>
            <a:spLocks noChangeArrowheads="1"/>
          </p:cNvSpPr>
          <p:nvPr/>
        </p:nvSpPr>
        <p:spPr bwMode="auto">
          <a:xfrm>
            <a:off x="3581400" y="4419600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AutoShape 10"/>
          <p:cNvSpPr>
            <a:spLocks noChangeArrowheads="1"/>
          </p:cNvSpPr>
          <p:nvPr/>
        </p:nvSpPr>
        <p:spPr bwMode="auto">
          <a:xfrm>
            <a:off x="3581400" y="5029200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AutoShape 11"/>
          <p:cNvSpPr>
            <a:spLocks noChangeArrowheads="1"/>
          </p:cNvSpPr>
          <p:nvPr/>
        </p:nvSpPr>
        <p:spPr bwMode="auto">
          <a:xfrm>
            <a:off x="3581400" y="5562600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Rectangle 12"/>
          <p:cNvSpPr>
            <a:spLocks noChangeArrowheads="1"/>
          </p:cNvSpPr>
          <p:nvPr/>
        </p:nvSpPr>
        <p:spPr bwMode="auto">
          <a:xfrm>
            <a:off x="4800600" y="4419600"/>
            <a:ext cx="3886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 b="1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Dikenali oleh FSD (</a:t>
            </a:r>
            <a:r>
              <a:rPr lang="en-US" sz="2000" b="1" i="1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accepted</a:t>
            </a:r>
            <a:r>
              <a:rPr lang="en-US" sz="2000" b="1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)</a:t>
            </a:r>
          </a:p>
        </p:txBody>
      </p:sp>
      <p:sp>
        <p:nvSpPr>
          <p:cNvPr id="3087" name="Rectangle 13"/>
          <p:cNvSpPr>
            <a:spLocks noChangeArrowheads="1"/>
          </p:cNvSpPr>
          <p:nvPr/>
        </p:nvSpPr>
        <p:spPr bwMode="auto">
          <a:xfrm>
            <a:off x="4800600" y="50292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 b="1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Dikenali oleh FSD (</a:t>
            </a:r>
            <a:r>
              <a:rPr lang="en-US" sz="2000" b="1" i="1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accepted</a:t>
            </a:r>
            <a:r>
              <a:rPr lang="en-US" sz="2000" b="1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)</a:t>
            </a:r>
          </a:p>
        </p:txBody>
      </p:sp>
      <p:sp>
        <p:nvSpPr>
          <p:cNvPr id="3088" name="AutoShape 1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8200" y="228600"/>
            <a:ext cx="3048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Rectangle 16"/>
          <p:cNvSpPr>
            <a:spLocks noChangeArrowheads="1"/>
          </p:cNvSpPr>
          <p:nvPr/>
        </p:nvSpPr>
        <p:spPr bwMode="auto">
          <a:xfrm>
            <a:off x="4800600" y="5562600"/>
            <a:ext cx="419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 b="1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Penelusuran berakhir tidak di B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 b="1">
                <a:solidFill>
                  <a:srgbClr val="FF0000"/>
                </a:solidFill>
                <a:latin typeface="Lucida Sans Unicode" pitchFamily="34" charset="0"/>
                <a:sym typeface="Symbol" pitchFamily="18" charset="2"/>
              </a:rPr>
              <a:t>(tidak berakhir di final state)</a:t>
            </a:r>
          </a:p>
        </p:txBody>
      </p:sp>
    </p:spTree>
  </p:cSld>
  <p:clrMapOvr>
    <a:masterClrMapping/>
  </p:clrMapOvr>
  <p:transition advTm="162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Pertemuan III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Teknik Informatika ITS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73D9F6-8B5F-4CF5-B139-91D84CCCFB4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sz="4000" b="1" smtClean="0">
                <a:latin typeface="Comic Sans MS" pitchFamily="66" charset="0"/>
              </a:rPr>
              <a:t>TUGAS MINGGUAN III</a:t>
            </a:r>
            <a:endParaRPr lang="en-US" sz="2000" b="1" smtClean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191000"/>
          </a:xfrm>
        </p:spPr>
        <p:txBody>
          <a:bodyPr/>
          <a:lstStyle/>
          <a:p>
            <a:pPr marL="401638" indent="-401638" eaLnBrk="1" hangingPunct="1">
              <a:buFont typeface="Wingdings" pitchFamily="2" charset="2"/>
              <a:buAutoNum type="arabicPeriod"/>
              <a:tabLst>
                <a:tab pos="401638" algn="l"/>
              </a:tabLst>
            </a:pPr>
            <a:r>
              <a:rPr lang="en-US" sz="1600" smtClean="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Misal terdapat sebuah himpuan alphabet S = {aa, ab, ba, bb}</a:t>
            </a:r>
          </a:p>
          <a:p>
            <a:pPr marL="401638" indent="-401638" eaLnBrk="1" hangingPunct="1">
              <a:buFont typeface="Wingdings" pitchFamily="2" charset="2"/>
              <a:buNone/>
              <a:tabLst>
                <a:tab pos="401638" algn="l"/>
              </a:tabLst>
            </a:pPr>
            <a:r>
              <a:rPr lang="en-US" sz="1600" smtClean="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a.  Deskripsikan RE untuk bahasa  S*</a:t>
            </a:r>
          </a:p>
          <a:p>
            <a:pPr marL="401638" indent="-401638" eaLnBrk="1" hangingPunct="1">
              <a:buFont typeface="Wingdings" pitchFamily="2" charset="2"/>
              <a:buNone/>
              <a:tabLst>
                <a:tab pos="401638" algn="l"/>
              </a:tabLst>
            </a:pPr>
            <a:r>
              <a:rPr lang="en-US" sz="1600" smtClean="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b.  Berikan contoh himpunan string pada S* dimana string-string tersebut</a:t>
            </a:r>
          </a:p>
          <a:p>
            <a:pPr marL="401638" indent="-401638" eaLnBrk="1" hangingPunct="1">
              <a:buFont typeface="Wingdings" pitchFamily="2" charset="2"/>
              <a:buNone/>
              <a:tabLst>
                <a:tab pos="401638" algn="l"/>
              </a:tabLst>
            </a:pPr>
            <a:r>
              <a:rPr lang="en-US" sz="1600" smtClean="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     mempunyai jumlah a dan b habis dibagi 3</a:t>
            </a:r>
          </a:p>
          <a:p>
            <a:pPr marL="401638" indent="-401638" eaLnBrk="1" hangingPunct="1">
              <a:buFont typeface="Wingdings" pitchFamily="2" charset="2"/>
              <a:buNone/>
              <a:tabLst>
                <a:tab pos="401638" algn="l"/>
              </a:tabLst>
            </a:pPr>
            <a:endParaRPr lang="en-US" sz="1600" smtClean="0"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401638" indent="-401638" eaLnBrk="1" hangingPunct="1">
              <a:buFont typeface="Wingdings" pitchFamily="2" charset="2"/>
              <a:buAutoNum type="arabicPeriod" startAt="2"/>
              <a:tabLst>
                <a:tab pos="401638" algn="l"/>
              </a:tabLst>
            </a:pPr>
            <a:r>
              <a:rPr lang="en-US" sz="1600" smtClean="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Buatlah RE untuk bahasa yang didefinisikan dari himpunan alphabet  = {a, b} :</a:t>
            </a:r>
          </a:p>
          <a:p>
            <a:pPr marL="401638" indent="-401638" eaLnBrk="1" hangingPunct="1">
              <a:buFont typeface="Wingdings" pitchFamily="2" charset="2"/>
              <a:buNone/>
              <a:tabLst>
                <a:tab pos="401638" algn="l"/>
              </a:tabLst>
            </a:pPr>
            <a:r>
              <a:rPr lang="en-US" sz="1600" smtClean="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a.  Semua string dalam bahasa tersebut tidak memiliki substring ab</a:t>
            </a:r>
          </a:p>
          <a:p>
            <a:pPr marL="401638" indent="-401638" eaLnBrk="1" hangingPunct="1">
              <a:buFont typeface="Wingdings" pitchFamily="2" charset="2"/>
              <a:buNone/>
              <a:tabLst>
                <a:tab pos="401638" algn="l"/>
              </a:tabLst>
            </a:pPr>
            <a:r>
              <a:rPr lang="en-US" sz="1600" smtClean="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b.  Semua string dalam bahasa tersebut memiliki jumlah a genap dan b ganjil</a:t>
            </a:r>
          </a:p>
          <a:p>
            <a:pPr marL="401638" indent="-401638" eaLnBrk="1" hangingPunct="1">
              <a:buFont typeface="Wingdings" pitchFamily="2" charset="2"/>
              <a:buNone/>
              <a:tabLst>
                <a:tab pos="401638" algn="l"/>
              </a:tabLst>
            </a:pPr>
            <a:r>
              <a:rPr lang="en-US" sz="1600" smtClean="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c. Semua string dalam bahasa tersebut memiliki 3 karakter b</a:t>
            </a:r>
          </a:p>
          <a:p>
            <a:pPr marL="401638" indent="-401638" eaLnBrk="1" hangingPunct="1">
              <a:buFont typeface="Wingdings" pitchFamily="2" charset="2"/>
              <a:buNone/>
              <a:tabLst>
                <a:tab pos="401638" algn="l"/>
              </a:tabLst>
            </a:pPr>
            <a:endParaRPr lang="en-US" sz="1600" smtClean="0"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401638" indent="-401638" eaLnBrk="1" hangingPunct="1">
              <a:buFont typeface="Wingdings" pitchFamily="2" charset="2"/>
              <a:buAutoNum type="arabicPeriod" startAt="3"/>
              <a:tabLst>
                <a:tab pos="401638" algn="l"/>
              </a:tabLst>
            </a:pPr>
            <a:r>
              <a:rPr lang="en-US" sz="1600" smtClean="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Tunjukkan bahwa pasangan RE berikut adalah ekivalen :</a:t>
            </a:r>
          </a:p>
          <a:p>
            <a:pPr marL="401638" indent="-401638" eaLnBrk="1" hangingPunct="1">
              <a:buFont typeface="Wingdings" pitchFamily="2" charset="2"/>
              <a:buNone/>
              <a:tabLst>
                <a:tab pos="401638" algn="l"/>
              </a:tabLst>
            </a:pPr>
            <a:r>
              <a:rPr lang="en-US" sz="1600" smtClean="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a.  (a* + b)*	  		dan	(a + b)*</a:t>
            </a:r>
          </a:p>
          <a:p>
            <a:pPr marL="401638" indent="-401638" eaLnBrk="1" hangingPunct="1">
              <a:buFont typeface="Wingdings" pitchFamily="2" charset="2"/>
              <a:buNone/>
              <a:tabLst>
                <a:tab pos="401638" algn="l"/>
              </a:tabLst>
            </a:pPr>
            <a:r>
              <a:rPr lang="en-US" sz="1600" smtClean="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b.  ((a + bb)*aa)*		dan	 + (a + bb)*aa</a:t>
            </a:r>
          </a:p>
          <a:p>
            <a:pPr marL="401638" indent="-401638" eaLnBrk="1" hangingPunct="1">
              <a:buFont typeface="Wingdings" pitchFamily="2" charset="2"/>
              <a:buNone/>
              <a:tabLst>
                <a:tab pos="401638" algn="l"/>
              </a:tabLst>
            </a:pPr>
            <a:r>
              <a:rPr lang="en-US" sz="1600" smtClean="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c.   + a(a + b)*aa(a + b)*	dan	((b*a)*ab*)*</a:t>
            </a:r>
          </a:p>
        </p:txBody>
      </p:sp>
      <p:sp>
        <p:nvSpPr>
          <p:cNvPr id="17415" name="Line 4"/>
          <p:cNvSpPr>
            <a:spLocks noChangeShapeType="1"/>
          </p:cNvSpPr>
          <p:nvPr/>
        </p:nvSpPr>
        <p:spPr bwMode="auto">
          <a:xfrm>
            <a:off x="381000" y="762000"/>
            <a:ext cx="83820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8200" y="304800"/>
            <a:ext cx="3048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22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Pertemuan III</a:t>
            </a: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Teknik Informatika ITS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D24F1A-8378-4E12-A166-C7F6461A81E9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5867400" cy="609600"/>
          </a:xfrm>
        </p:spPr>
        <p:txBody>
          <a:bodyPr/>
          <a:lstStyle/>
          <a:p>
            <a:pPr algn="l" eaLnBrk="1" hangingPunct="1"/>
            <a:r>
              <a:rPr lang="en-US" sz="4000" b="1" smtClean="0">
                <a:latin typeface="Comic Sans MS" pitchFamily="66" charset="0"/>
              </a:rPr>
              <a:t>MATERI PERTEMUAN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086600" cy="304800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b="1" smtClean="0">
                <a:solidFill>
                  <a:srgbClr val="0000CC"/>
                </a:solidFill>
                <a:latin typeface="Comic Sans MS" pitchFamily="66" charset="0"/>
              </a:rPr>
              <a:t>Gagasan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b="1" smtClean="0">
                <a:solidFill>
                  <a:srgbClr val="FF0000"/>
                </a:solidFill>
                <a:latin typeface="Comic Sans MS" pitchFamily="66" charset="0"/>
              </a:rPr>
              <a:t>Regular Expression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b="1" smtClean="0">
                <a:solidFill>
                  <a:srgbClr val="0000CC"/>
                </a:solidFill>
                <a:latin typeface="Comic Sans MS" pitchFamily="66" charset="0"/>
              </a:rPr>
              <a:t>Finite Automata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b="1" smtClean="0">
                <a:solidFill>
                  <a:srgbClr val="FF0000"/>
                </a:solidFill>
                <a:latin typeface="Comic Sans MS" pitchFamily="66" charset="0"/>
              </a:rPr>
              <a:t>Finite State Diagram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b="1" smtClean="0">
                <a:solidFill>
                  <a:srgbClr val="0000CC"/>
                </a:solidFill>
                <a:latin typeface="Comic Sans MS" pitchFamily="66" charset="0"/>
              </a:rPr>
              <a:t>Tugas Mingguan III</a:t>
            </a:r>
          </a:p>
        </p:txBody>
      </p:sp>
      <p:sp>
        <p:nvSpPr>
          <p:cNvPr id="6151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819400" y="1828800"/>
            <a:ext cx="304800" cy="2286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2438400"/>
            <a:ext cx="304800" cy="2286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Line 6"/>
          <p:cNvSpPr>
            <a:spLocks noChangeShapeType="1"/>
          </p:cNvSpPr>
          <p:nvPr/>
        </p:nvSpPr>
        <p:spPr bwMode="auto">
          <a:xfrm>
            <a:off x="457200" y="762000"/>
            <a:ext cx="82296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AutoShape 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257800" y="4191000"/>
            <a:ext cx="304800" cy="2286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AutoShape 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3048000"/>
            <a:ext cx="304800" cy="2286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AutoShape 9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410200" y="3657600"/>
            <a:ext cx="304800" cy="2286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Pertemuan III</a:t>
            </a: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Teknik Informatika ITS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3C8097-01AD-44AB-BCC5-01FAC47809D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686800" cy="533400"/>
          </a:xfrm>
        </p:spPr>
        <p:txBody>
          <a:bodyPr/>
          <a:lstStyle/>
          <a:p>
            <a:pPr algn="l" eaLnBrk="1" hangingPunct="1"/>
            <a:r>
              <a:rPr lang="en-US" sz="3600" b="1" smtClean="0">
                <a:latin typeface="Comic Sans MS" pitchFamily="66" charset="0"/>
              </a:rPr>
              <a:t>GAGASAN REGULAR EXPRESSION</a:t>
            </a:r>
            <a:endParaRPr lang="en-US" sz="3600" b="1" smtClean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267200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>
                <a:latin typeface="Comic Sans MS" pitchFamily="66" charset="0"/>
              </a:rPr>
              <a:t>Pada tahun 1940, 2 orang </a:t>
            </a:r>
            <a:r>
              <a:rPr lang="en-US" sz="2800" i="1" smtClean="0">
                <a:latin typeface="Comic Sans MS" pitchFamily="66" charset="0"/>
              </a:rPr>
              <a:t>neuro-physiologist</a:t>
            </a:r>
            <a:r>
              <a:rPr lang="en-US" sz="2800" smtClean="0">
                <a:latin typeface="Comic Sans MS" pitchFamily="66" charset="0"/>
              </a:rPr>
              <a:t>, </a:t>
            </a:r>
            <a:r>
              <a:rPr lang="en-US" sz="2800" b="1" smtClean="0">
                <a:latin typeface="Comic Sans MS" pitchFamily="66" charset="0"/>
              </a:rPr>
              <a:t>Warren McCulloch </a:t>
            </a:r>
            <a:r>
              <a:rPr lang="en-US" sz="2800" smtClean="0">
                <a:latin typeface="Comic Sans MS" pitchFamily="66" charset="0"/>
              </a:rPr>
              <a:t>dan</a:t>
            </a:r>
            <a:r>
              <a:rPr lang="en-US" sz="2800" b="1" smtClean="0">
                <a:latin typeface="Comic Sans MS" pitchFamily="66" charset="0"/>
              </a:rPr>
              <a:t> Walter Pitts</a:t>
            </a:r>
            <a:r>
              <a:rPr lang="en-US" sz="2800" smtClean="0">
                <a:latin typeface="Comic Sans MS" pitchFamily="66" charset="0"/>
              </a:rPr>
              <a:t> mengembangkan sebuah model sistem syaraf yang disebut </a:t>
            </a:r>
            <a:r>
              <a:rPr lang="en-US" sz="2800" b="1" smtClean="0">
                <a:solidFill>
                  <a:srgbClr val="0000CC"/>
                </a:solidFill>
                <a:latin typeface="Comic Sans MS" pitchFamily="66" charset="0"/>
              </a:rPr>
              <a:t>Finite Automata</a:t>
            </a:r>
            <a:r>
              <a:rPr lang="en-US" sz="2800" smtClean="0">
                <a:latin typeface="Comic Sans MS" pitchFamily="66" charset="0"/>
              </a:rPr>
              <a:t>.</a:t>
            </a:r>
          </a:p>
          <a:p>
            <a:pPr marL="0" indent="0"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smtClean="0">
              <a:latin typeface="Comic Sans MS" pitchFamily="66" charset="0"/>
            </a:endParaRPr>
          </a:p>
          <a:p>
            <a:pPr marL="0" indent="0"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smtClean="0">
              <a:latin typeface="Comic Sans MS" pitchFamily="66" charset="0"/>
            </a:endParaRPr>
          </a:p>
          <a:p>
            <a:pPr marL="0" indent="0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>
                <a:latin typeface="Comic Sans MS" pitchFamily="66" charset="0"/>
              </a:rPr>
              <a:t>Matematikawan </a:t>
            </a:r>
            <a:r>
              <a:rPr lang="en-US" sz="2800" b="1" smtClean="0">
                <a:latin typeface="Comic Sans MS" pitchFamily="66" charset="0"/>
              </a:rPr>
              <a:t>Stephen Kleene</a:t>
            </a:r>
            <a:r>
              <a:rPr lang="en-US" sz="2800" smtClean="0">
                <a:latin typeface="Comic Sans MS" pitchFamily="66" charset="0"/>
              </a:rPr>
              <a:t> memformalkan model tersebut melalui sebuah sistem aljabar yang berbentuk himpunan regular. Selanjutnya himpunan ini disebut sebagai </a:t>
            </a:r>
            <a:r>
              <a:rPr lang="en-US" sz="2800" b="1" smtClean="0">
                <a:solidFill>
                  <a:srgbClr val="FF0000"/>
                </a:solidFill>
                <a:latin typeface="Comic Sans MS" pitchFamily="66" charset="0"/>
              </a:rPr>
              <a:t>Regular Expression</a:t>
            </a:r>
            <a:r>
              <a:rPr lang="en-US" sz="2800" smtClean="0">
                <a:latin typeface="Comic Sans MS" pitchFamily="66" charset="0"/>
              </a:rPr>
              <a:t>.</a:t>
            </a:r>
          </a:p>
        </p:txBody>
      </p:sp>
      <p:sp>
        <p:nvSpPr>
          <p:cNvPr id="7175" name="Line 4"/>
          <p:cNvSpPr>
            <a:spLocks noChangeShapeType="1"/>
          </p:cNvSpPr>
          <p:nvPr/>
        </p:nvSpPr>
        <p:spPr bwMode="auto">
          <a:xfrm>
            <a:off x="228600" y="685800"/>
            <a:ext cx="86106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6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228600"/>
            <a:ext cx="3048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47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Pertemuan III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Teknik Informatika ITS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6DC022-4314-4028-BE50-9FFC6ACCB1F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534400" cy="533400"/>
          </a:xfrm>
        </p:spPr>
        <p:txBody>
          <a:bodyPr/>
          <a:lstStyle/>
          <a:p>
            <a:pPr algn="l" eaLnBrk="1" hangingPunct="1"/>
            <a:r>
              <a:rPr lang="en-US" sz="3600" b="1" smtClean="0">
                <a:latin typeface="Comic Sans MS" pitchFamily="66" charset="0"/>
              </a:rPr>
              <a:t>REGULAR EXPRESSION  </a:t>
            </a:r>
            <a:r>
              <a:rPr lang="en-US" sz="2000" b="1" smtClean="0">
                <a:solidFill>
                  <a:schemeClr val="bg2"/>
                </a:solidFill>
                <a:latin typeface="Comic Sans MS" pitchFamily="66" charset="0"/>
              </a:rPr>
              <a:t>(2)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495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000" b="1" smtClean="0">
                <a:latin typeface="Comic Sans MS" pitchFamily="66" charset="0"/>
              </a:rPr>
              <a:t>Ekspresi bahasa seperti di bawah ini :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2000" b="1" smtClean="0">
              <a:latin typeface="Comic Sans MS" pitchFamily="66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b="1" smtClean="0">
                <a:latin typeface="Comic Sans MS" pitchFamily="66" charset="0"/>
              </a:rPr>
              <a:t>	L</a:t>
            </a:r>
            <a:r>
              <a:rPr lang="en-US" sz="2000" b="1" baseline="-25000" smtClean="0">
                <a:latin typeface="Comic Sans MS" pitchFamily="66" charset="0"/>
              </a:rPr>
              <a:t>2</a:t>
            </a:r>
            <a:r>
              <a:rPr lang="en-US" sz="2000" b="1" smtClean="0">
                <a:latin typeface="Comic Sans MS" pitchFamily="66" charset="0"/>
              </a:rPr>
              <a:t>  =  {</a:t>
            </a:r>
            <a:r>
              <a:rPr lang="en-US" sz="2000" b="1" smtClean="0">
                <a:latin typeface="Comic Sans MS" pitchFamily="66" charset="0"/>
                <a:sym typeface="Symbol" pitchFamily="18" charset="2"/>
              </a:rPr>
              <a:t>, x, xx, xxx, xxxx, … }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2000" b="1" smtClean="0">
              <a:latin typeface="Comic Sans MS" pitchFamily="66" charset="0"/>
              <a:sym typeface="Symbol" pitchFamily="18" charset="2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b="1" smtClean="0">
                <a:latin typeface="Comic Sans MS" pitchFamily="66" charset="0"/>
                <a:sym typeface="Symbol" pitchFamily="18" charset="2"/>
              </a:rPr>
              <a:t>Dapat ditulis berbasiskan simbol seperti berikut :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2000" b="1" smtClean="0">
              <a:latin typeface="Comic Sans MS" pitchFamily="66" charset="0"/>
              <a:sym typeface="Symbol" pitchFamily="18" charset="2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b="1" smtClean="0">
                <a:latin typeface="Comic Sans MS" pitchFamily="66" charset="0"/>
                <a:sym typeface="Symbol" pitchFamily="18" charset="2"/>
              </a:rPr>
              <a:t>	S  =  {x}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b="1" smtClean="0">
                <a:latin typeface="Comic Sans MS" pitchFamily="66" charset="0"/>
                <a:sym typeface="Symbol" pitchFamily="18" charset="2"/>
              </a:rPr>
              <a:t>	L</a:t>
            </a:r>
            <a:r>
              <a:rPr lang="en-US" sz="2000" b="1" baseline="-25000" smtClean="0"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2000" b="1" smtClean="0">
                <a:latin typeface="Comic Sans MS" pitchFamily="66" charset="0"/>
                <a:sym typeface="Symbol" pitchFamily="18" charset="2"/>
              </a:rPr>
              <a:t> =  S*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2000" b="1" smtClean="0">
              <a:latin typeface="Comic Sans MS" pitchFamily="66" charset="0"/>
              <a:sym typeface="Symbol" pitchFamily="18" charset="2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b="1" smtClean="0">
                <a:latin typeface="Comic Sans MS" pitchFamily="66" charset="0"/>
                <a:sym typeface="Symbol" pitchFamily="18" charset="2"/>
              </a:rPr>
              <a:t>Atau, bahasa L2 dapat pula dinyatakan sebagai :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2000" b="1" smtClean="0">
              <a:latin typeface="Comic Sans MS" pitchFamily="66" charset="0"/>
              <a:sym typeface="Symbol" pitchFamily="18" charset="2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b="1" smtClean="0">
                <a:latin typeface="Comic Sans MS" pitchFamily="66" charset="0"/>
                <a:sym typeface="Symbol" pitchFamily="18" charset="2"/>
              </a:rPr>
              <a:t>			</a:t>
            </a:r>
            <a:r>
              <a:rPr lang="en-US" sz="2000" b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L</a:t>
            </a:r>
            <a:r>
              <a:rPr lang="en-US" sz="2000" b="1" baseline="-2500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2000" b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  =  Language(x*)</a:t>
            </a:r>
            <a:endParaRPr lang="en-US" sz="2000" b="1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223" name="Line 4"/>
          <p:cNvSpPr>
            <a:spLocks noChangeShapeType="1"/>
          </p:cNvSpPr>
          <p:nvPr/>
        </p:nvSpPr>
        <p:spPr bwMode="auto">
          <a:xfrm>
            <a:off x="304800" y="685800"/>
            <a:ext cx="85344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Tm="101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Pertemuan III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Teknik Informatika ITS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C345B5-0717-401F-AA9C-DA14DBE9CC3C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534400" cy="533400"/>
          </a:xfrm>
        </p:spPr>
        <p:txBody>
          <a:bodyPr/>
          <a:lstStyle/>
          <a:p>
            <a:pPr algn="l" eaLnBrk="1" hangingPunct="1"/>
            <a:r>
              <a:rPr lang="en-US" sz="3600" b="1" smtClean="0">
                <a:latin typeface="Comic Sans MS" pitchFamily="66" charset="0"/>
              </a:rPr>
              <a:t>REGULAR EXPRESSION  </a:t>
            </a:r>
            <a:r>
              <a:rPr lang="en-US" sz="2000" b="1" smtClean="0">
                <a:solidFill>
                  <a:schemeClr val="bg2"/>
                </a:solidFill>
                <a:latin typeface="Comic Sans MS" pitchFamily="66" charset="0"/>
              </a:rPr>
              <a:t>(3)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495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0000CC"/>
                </a:solidFill>
                <a:latin typeface="Comic Sans MS" pitchFamily="66" charset="0"/>
              </a:rPr>
              <a:t>Contoh :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mic Sans MS" pitchFamily="66" charset="0"/>
              </a:rPr>
              <a:t>Terdapat himpunan alphabet </a:t>
            </a:r>
            <a:r>
              <a:rPr lang="en-US" sz="2000" b="1" smtClean="0">
                <a:latin typeface="Comic Sans MS" pitchFamily="66" charset="0"/>
                <a:sym typeface="Symbol" pitchFamily="18" charset="2"/>
              </a:rPr>
              <a:t> = {a, b}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mic Sans MS" pitchFamily="66" charset="0"/>
                <a:sym typeface="Symbol" pitchFamily="18" charset="2"/>
              </a:rPr>
              <a:t>Dan didefinisikan sebuah bahasa L = {a, ab, abb, abbb, abbbb, … }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mic Sans MS" pitchFamily="66" charset="0"/>
                <a:sym typeface="Symbol" pitchFamily="18" charset="2"/>
              </a:rPr>
              <a:t>Melalui RE, L dapat dinyatakan sebagai </a:t>
            </a:r>
            <a:r>
              <a:rPr lang="en-US" sz="2000" b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L = Language(ab*)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b="1" smtClean="0">
              <a:solidFill>
                <a:srgbClr val="FF0000"/>
              </a:solidFill>
              <a:latin typeface="Comic Sans MS" pitchFamily="66" charset="0"/>
              <a:sym typeface="Symbol" pitchFamily="18" charset="2"/>
            </a:endParaRP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0000CC"/>
                </a:solidFill>
                <a:latin typeface="Comic Sans MS" pitchFamily="66" charset="0"/>
              </a:rPr>
              <a:t>Contoh :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mic Sans MS" pitchFamily="66" charset="0"/>
              </a:rPr>
              <a:t>Terdapat himpunan alphabet </a:t>
            </a:r>
            <a:r>
              <a:rPr lang="en-US" sz="2000" b="1" smtClean="0">
                <a:latin typeface="Comic Sans MS" pitchFamily="66" charset="0"/>
                <a:sym typeface="Symbol" pitchFamily="18" charset="2"/>
              </a:rPr>
              <a:t> = {x}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mic Sans MS" pitchFamily="66" charset="0"/>
                <a:sym typeface="Symbol" pitchFamily="18" charset="2"/>
              </a:rPr>
              <a:t>Dan didefinisikan sebuah bahasa L = {x, xx, xxx, … }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mic Sans MS" pitchFamily="66" charset="0"/>
                <a:sym typeface="Symbol" pitchFamily="18" charset="2"/>
              </a:rPr>
              <a:t>Melalui RE, L dapat dinyatakan sebagai </a:t>
            </a:r>
            <a:r>
              <a:rPr lang="en-US" sz="2000" b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L = Language(x</a:t>
            </a:r>
            <a:r>
              <a:rPr lang="en-US" sz="2000" b="1" baseline="3000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+</a:t>
            </a:r>
            <a:r>
              <a:rPr lang="en-US" sz="2000" b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b="1" smtClean="0">
              <a:solidFill>
                <a:srgbClr val="FF0000"/>
              </a:solidFill>
              <a:latin typeface="Comic Sans MS" pitchFamily="66" charset="0"/>
              <a:sym typeface="Symbol" pitchFamily="18" charset="2"/>
            </a:endParaRP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b="1" smtClean="0">
              <a:solidFill>
                <a:srgbClr val="FF0000"/>
              </a:solidFill>
              <a:latin typeface="Comic Sans MS" pitchFamily="66" charset="0"/>
            </a:endParaRP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FF0000"/>
                </a:solidFill>
                <a:latin typeface="Comic Sans MS" pitchFamily="66" charset="0"/>
              </a:rPr>
              <a:t>INGAT!</a:t>
            </a:r>
            <a:r>
              <a:rPr lang="en-US" sz="2000" b="1" smtClean="0">
                <a:latin typeface="Comic Sans MS" pitchFamily="66" charset="0"/>
              </a:rPr>
              <a:t>		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b="1" smtClean="0">
              <a:latin typeface="Comic Sans MS" pitchFamily="66" charset="0"/>
            </a:endParaRP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mic Sans MS" pitchFamily="66" charset="0"/>
              </a:rPr>
              <a:t>	xx*  =  x</a:t>
            </a:r>
            <a:r>
              <a:rPr lang="en-US" sz="2000" b="1" baseline="30000" smtClean="0">
                <a:latin typeface="Comic Sans MS" pitchFamily="66" charset="0"/>
              </a:rPr>
              <a:t>+ </a:t>
            </a:r>
            <a:r>
              <a:rPr lang="en-US" sz="2000" b="1" smtClean="0">
                <a:latin typeface="Comic Sans MS" pitchFamily="66" charset="0"/>
              </a:rPr>
              <a:t> =  xx*x*  =  x*xx*  =  x</a:t>
            </a:r>
            <a:r>
              <a:rPr lang="en-US" sz="2000" b="1" baseline="30000" smtClean="0">
                <a:latin typeface="Comic Sans MS" pitchFamily="66" charset="0"/>
              </a:rPr>
              <a:t>+</a:t>
            </a:r>
            <a:r>
              <a:rPr lang="en-US" sz="2000" b="1" smtClean="0">
                <a:latin typeface="Comic Sans MS" pitchFamily="66" charset="0"/>
              </a:rPr>
              <a:t>x*  =  x*x</a:t>
            </a:r>
            <a:r>
              <a:rPr lang="en-US" sz="2000" b="1" baseline="30000" smtClean="0">
                <a:latin typeface="Comic Sans MS" pitchFamily="66" charset="0"/>
              </a:rPr>
              <a:t>+</a:t>
            </a:r>
            <a:r>
              <a:rPr lang="en-US" sz="2000" b="1" smtClean="0">
                <a:latin typeface="Comic Sans MS" pitchFamily="66" charset="0"/>
              </a:rPr>
              <a:t>  =  …</a:t>
            </a:r>
            <a:r>
              <a:rPr lang="en-US" sz="1600" b="1" smtClean="0">
                <a:latin typeface="Comic Sans MS" pitchFamily="66" charset="0"/>
              </a:rPr>
              <a:t> </a:t>
            </a:r>
          </a:p>
        </p:txBody>
      </p:sp>
      <p:sp>
        <p:nvSpPr>
          <p:cNvPr id="10247" name="Line 4"/>
          <p:cNvSpPr>
            <a:spLocks noChangeShapeType="1"/>
          </p:cNvSpPr>
          <p:nvPr/>
        </p:nvSpPr>
        <p:spPr bwMode="auto">
          <a:xfrm>
            <a:off x="304800" y="685800"/>
            <a:ext cx="85344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8" name="Rectangle 6"/>
          <p:cNvSpPr>
            <a:spLocks noChangeArrowheads="1"/>
          </p:cNvSpPr>
          <p:nvPr/>
        </p:nvSpPr>
        <p:spPr bwMode="auto">
          <a:xfrm>
            <a:off x="1066800" y="5181600"/>
            <a:ext cx="7315200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205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Pertemuan III</a:t>
            </a: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Teknik Informatika ITS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229283-A854-43D9-908F-55361F2FEE1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534400" cy="609600"/>
          </a:xfrm>
        </p:spPr>
        <p:txBody>
          <a:bodyPr/>
          <a:lstStyle/>
          <a:p>
            <a:pPr algn="l" eaLnBrk="1" hangingPunct="1"/>
            <a:r>
              <a:rPr lang="en-US" sz="3600" b="1" smtClean="0">
                <a:latin typeface="Comic Sans MS" pitchFamily="66" charset="0"/>
              </a:rPr>
              <a:t>REGULAR EXPRESSION  </a:t>
            </a:r>
            <a:r>
              <a:rPr lang="en-US" sz="2000" b="1" smtClean="0">
                <a:solidFill>
                  <a:schemeClr val="bg2"/>
                </a:solidFill>
                <a:latin typeface="Comic Sans MS" pitchFamily="66" charset="0"/>
              </a:rPr>
              <a:t>(4)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1816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1600" smtClean="0">
                <a:solidFill>
                  <a:srgbClr val="0000CC"/>
                </a:solidFill>
                <a:latin typeface="Comic Sans MS" pitchFamily="66" charset="0"/>
              </a:rPr>
              <a:t>Contoh :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smtClean="0">
                <a:latin typeface="Comic Sans MS" pitchFamily="66" charset="0"/>
              </a:rPr>
              <a:t>Terdapat himpunan alphabet </a:t>
            </a:r>
            <a:r>
              <a:rPr lang="en-US" sz="1600" smtClean="0">
                <a:latin typeface="Comic Sans MS" pitchFamily="66" charset="0"/>
                <a:sym typeface="Symbol" pitchFamily="18" charset="2"/>
              </a:rPr>
              <a:t> = {a, b}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smtClean="0">
                <a:latin typeface="Comic Sans MS" pitchFamily="66" charset="0"/>
                <a:sym typeface="Symbol" pitchFamily="18" charset="2"/>
              </a:rPr>
              <a:t>Dan didefinisikan sebuah bahasa L = {, a, b, aa, bb, ab, ba, aaa, aab, aba, baa, … }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smtClean="0">
                <a:latin typeface="Comic Sans MS" pitchFamily="66" charset="0"/>
                <a:sym typeface="Symbol" pitchFamily="18" charset="2"/>
              </a:rPr>
              <a:t>Melalui RE, L dapat dinyatakan sebagai </a:t>
            </a:r>
            <a:r>
              <a:rPr lang="en-US" sz="1600" b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L = Language(a*b*)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1600" b="1" smtClean="0">
              <a:solidFill>
                <a:srgbClr val="FF0000"/>
              </a:solidFill>
              <a:latin typeface="Comic Sans MS" pitchFamily="66" charset="0"/>
              <a:sym typeface="Symbol" pitchFamily="18" charset="2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b="1" smtClean="0">
                <a:latin typeface="Comic Sans MS" pitchFamily="66" charset="0"/>
                <a:sym typeface="Symbol" pitchFamily="18" charset="2"/>
              </a:rPr>
              <a:t>	</a:t>
            </a:r>
            <a:r>
              <a:rPr lang="en-US" sz="1800" b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INGAT :   </a:t>
            </a:r>
            <a:r>
              <a:rPr lang="en-US" sz="1800" b="1" smtClean="0">
                <a:latin typeface="Comic Sans MS" pitchFamily="66" charset="0"/>
                <a:sym typeface="Symbol" pitchFamily="18" charset="2"/>
              </a:rPr>
              <a:t>a*b*    (ab)*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1800" b="1" smtClean="0">
              <a:latin typeface="Comic Sans MS" pitchFamily="66" charset="0"/>
              <a:sym typeface="Symbol" pitchFamily="18" charset="2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en-US" sz="1800" b="1" smtClean="0">
              <a:latin typeface="Comic Sans MS" pitchFamily="66" charset="0"/>
              <a:sym typeface="Symbol" pitchFamily="18" charset="2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smtClean="0">
                <a:solidFill>
                  <a:srgbClr val="0000CC"/>
                </a:solidFill>
                <a:latin typeface="Comic Sans MS" pitchFamily="66" charset="0"/>
              </a:rPr>
              <a:t>Contoh :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smtClean="0">
                <a:latin typeface="Comic Sans MS" pitchFamily="66" charset="0"/>
              </a:rPr>
              <a:t>Jika terdapat 2 himpunan bahasa P = {a, bb, bab} dan Q = {</a:t>
            </a:r>
            <a:r>
              <a:rPr lang="en-US" sz="1600" smtClean="0">
                <a:latin typeface="Comic Sans MS" pitchFamily="66" charset="0"/>
                <a:sym typeface="Symbol" pitchFamily="18" charset="2"/>
              </a:rPr>
              <a:t>, bbb}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smtClean="0">
                <a:latin typeface="Comic Sans MS" pitchFamily="66" charset="0"/>
                <a:sym typeface="Symbol" pitchFamily="18" charset="2"/>
              </a:rPr>
              <a:t>Maka PQ = {a, bb, bab, abbb, bbbbb, babbbb}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smtClean="0">
                <a:latin typeface="Comic Sans MS" pitchFamily="66" charset="0"/>
                <a:sym typeface="Symbol" pitchFamily="18" charset="2"/>
              </a:rPr>
              <a:t>Dan RE dari bahasa tersebut adalah  </a:t>
            </a:r>
            <a:r>
              <a:rPr lang="en-US" sz="1600" b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(a + bb + bab) ( + bbb)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1600" smtClean="0">
              <a:latin typeface="Comic Sans MS" pitchFamily="66" charset="0"/>
              <a:sym typeface="Symbol" pitchFamily="18" charset="2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smtClean="0">
                <a:solidFill>
                  <a:srgbClr val="0000CC"/>
                </a:solidFill>
                <a:latin typeface="Comic Sans MS" pitchFamily="66" charset="0"/>
              </a:rPr>
              <a:t>Contoh :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smtClean="0">
                <a:latin typeface="Comic Sans MS" pitchFamily="66" charset="0"/>
              </a:rPr>
              <a:t>Jika terdapat 2 himpunan bahasa M = {</a:t>
            </a:r>
            <a:r>
              <a:rPr lang="en-US" sz="1600" smtClean="0">
                <a:latin typeface="Comic Sans MS" pitchFamily="66" charset="0"/>
                <a:sym typeface="Symbol" pitchFamily="18" charset="2"/>
              </a:rPr>
              <a:t>, x, xx</a:t>
            </a:r>
            <a:r>
              <a:rPr lang="en-US" sz="1600" smtClean="0">
                <a:latin typeface="Comic Sans MS" pitchFamily="66" charset="0"/>
              </a:rPr>
              <a:t>} dan Q = {</a:t>
            </a:r>
            <a:r>
              <a:rPr lang="en-US" sz="1600" smtClean="0">
                <a:latin typeface="Comic Sans MS" pitchFamily="66" charset="0"/>
                <a:sym typeface="Symbol" pitchFamily="18" charset="2"/>
              </a:rPr>
              <a:t>, y, yy, yyy, … }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smtClean="0">
                <a:latin typeface="Comic Sans MS" pitchFamily="66" charset="0"/>
                <a:sym typeface="Symbol" pitchFamily="18" charset="2"/>
              </a:rPr>
              <a:t>Maka PQ = {, y, yy, yyy, …, x, xy, xyy, xyyy, …, xx, xxy, xxyy, xxyyy, … }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smtClean="0">
                <a:latin typeface="Comic Sans MS" pitchFamily="66" charset="0"/>
                <a:sym typeface="Symbol" pitchFamily="18" charset="2"/>
              </a:rPr>
              <a:t>Dan RE dari bahasa tersebut adalah  </a:t>
            </a:r>
            <a:r>
              <a:rPr lang="en-US" sz="1600" b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( + x + xx) (y*)</a:t>
            </a:r>
            <a:r>
              <a:rPr lang="en-US" sz="1600" smtClean="0">
                <a:latin typeface="Comic Sans MS" pitchFamily="66" charset="0"/>
                <a:sym typeface="Symbol" pitchFamily="18" charset="2"/>
              </a:rPr>
              <a:t>  atau  </a:t>
            </a:r>
            <a:r>
              <a:rPr lang="en-US" sz="1600" b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y* + xy* + xxy*</a:t>
            </a:r>
          </a:p>
        </p:txBody>
      </p:sp>
      <p:sp>
        <p:nvSpPr>
          <p:cNvPr id="11271" name="Line 4"/>
          <p:cNvSpPr>
            <a:spLocks noChangeShapeType="1"/>
          </p:cNvSpPr>
          <p:nvPr/>
        </p:nvSpPr>
        <p:spPr bwMode="auto">
          <a:xfrm>
            <a:off x="228600" y="609600"/>
            <a:ext cx="85344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2362200" y="2286000"/>
            <a:ext cx="18288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27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Pertemuan III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Teknik Informatika ITS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7766E4-EECF-4387-BB74-B058B9E62F7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sz="4000" b="1" smtClean="0">
                <a:latin typeface="Comic Sans MS" pitchFamily="66" charset="0"/>
              </a:rPr>
              <a:t>FINITE AUTOMATA</a:t>
            </a:r>
            <a:endParaRPr lang="en-US" sz="2000" b="1" smtClean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724400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 b="1" smtClean="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Bahasa formal dapat dipandang sebagai himpunan entitas abstrak, berupa sekumpulan string yang berisi simbol</a:t>
            </a:r>
            <a:r>
              <a:rPr lang="en-US" sz="2000" b="1" baseline="30000" smtClean="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2</a:t>
            </a:r>
            <a:r>
              <a:rPr lang="en-US" sz="2000" b="1" smtClean="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alphabet.</a:t>
            </a:r>
          </a:p>
          <a:p>
            <a:pPr marL="0" indent="0" algn="ctr" eaLnBrk="1" hangingPunct="1">
              <a:lnSpc>
                <a:spcPct val="90000"/>
              </a:lnSpc>
              <a:buFont typeface="Wingdings" pitchFamily="2" charset="2"/>
              <a:buNone/>
              <a:tabLst>
                <a:tab pos="395288" algn="l"/>
              </a:tabLst>
            </a:pPr>
            <a:endParaRPr lang="en-US" sz="2000" b="1" smtClean="0"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0" indent="0" algn="ctr" eaLnBrk="1" hangingPunct="1">
              <a:lnSpc>
                <a:spcPct val="90000"/>
              </a:lnSpc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 b="1" smtClean="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Dalam bentuk entitas abstrak, bahasa dapat dikenali atau dibangkitkan oleh mesin komputasi.</a:t>
            </a:r>
          </a:p>
          <a:p>
            <a:pPr marL="0" indent="0" algn="ctr" eaLnBrk="1" hangingPunct="1">
              <a:lnSpc>
                <a:spcPct val="90000"/>
              </a:lnSpc>
              <a:buFont typeface="Wingdings" pitchFamily="2" charset="2"/>
              <a:buNone/>
              <a:tabLst>
                <a:tab pos="395288" algn="l"/>
              </a:tabLst>
            </a:pPr>
            <a:endParaRPr lang="en-US" sz="2000" b="1" smtClean="0"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0" indent="0" algn="ctr" eaLnBrk="1" hangingPunct="1">
              <a:lnSpc>
                <a:spcPct val="90000"/>
              </a:lnSpc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 b="1" smtClean="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Mesin komputasi yang sesuai untuk kelas bahasa ini adalah </a:t>
            </a:r>
            <a:r>
              <a:rPr lang="en-US" sz="2000" b="1" smtClean="0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Finite </a:t>
            </a:r>
            <a:r>
              <a:rPr lang="en-US" sz="2000" b="1" smtClean="0">
                <a:solidFill>
                  <a:schemeClr val="bg2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(State)</a:t>
            </a:r>
            <a:r>
              <a:rPr lang="en-US" sz="2000" b="1" smtClean="0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Automata.</a:t>
            </a:r>
            <a:endParaRPr lang="en-US" sz="2000" b="1" smtClean="0"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0" indent="0" algn="ctr" eaLnBrk="1" hangingPunct="1">
              <a:lnSpc>
                <a:spcPct val="90000"/>
              </a:lnSpc>
              <a:buFont typeface="Wingdings" pitchFamily="2" charset="2"/>
              <a:buNone/>
              <a:tabLst>
                <a:tab pos="395288" algn="l"/>
              </a:tabLst>
            </a:pPr>
            <a:endParaRPr lang="en-US" sz="2000" b="1" smtClean="0"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0" indent="0" algn="ctr" eaLnBrk="1" hangingPunct="1">
              <a:lnSpc>
                <a:spcPct val="90000"/>
              </a:lnSpc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 b="1" smtClean="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Finite Automata adalah sebuah model matematika dengan input dan output diskrit.</a:t>
            </a:r>
          </a:p>
          <a:p>
            <a:pPr marL="0" indent="0" algn="ctr" eaLnBrk="1" hangingPunct="1">
              <a:lnSpc>
                <a:spcPct val="90000"/>
              </a:lnSpc>
              <a:buFont typeface="Wingdings" pitchFamily="2" charset="2"/>
              <a:buNone/>
              <a:tabLst>
                <a:tab pos="395288" algn="l"/>
              </a:tabLst>
            </a:pPr>
            <a:endParaRPr lang="en-US" sz="2000" b="1" smtClean="0"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0" indent="0" algn="ctr" eaLnBrk="1" hangingPunct="1">
              <a:lnSpc>
                <a:spcPct val="90000"/>
              </a:lnSpc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 b="1" smtClean="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Untuk menggambarkan perilaku Finite Automata digunakan </a:t>
            </a:r>
            <a:r>
              <a:rPr lang="en-US" sz="2000" b="1" smtClean="0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Finite State Diagram</a:t>
            </a:r>
            <a:r>
              <a:rPr lang="en-US" sz="2000" b="1" smtClean="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atau </a:t>
            </a:r>
            <a:r>
              <a:rPr lang="en-US" sz="2000" b="1" smtClean="0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State Transition Diagram.</a:t>
            </a:r>
          </a:p>
        </p:txBody>
      </p:sp>
      <p:sp>
        <p:nvSpPr>
          <p:cNvPr id="16391" name="Line 4"/>
          <p:cNvSpPr>
            <a:spLocks noChangeShapeType="1"/>
          </p:cNvSpPr>
          <p:nvPr/>
        </p:nvSpPr>
        <p:spPr bwMode="auto">
          <a:xfrm>
            <a:off x="381000" y="685800"/>
            <a:ext cx="83820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AutoShape 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8200" y="228600"/>
            <a:ext cx="3048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68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Pertemuan III</a:t>
            </a:r>
          </a:p>
        </p:txBody>
      </p:sp>
      <p:sp>
        <p:nvSpPr>
          <p:cNvPr id="10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Teknik Informatika ITS</a:t>
            </a:r>
          </a:p>
        </p:txBody>
      </p:sp>
      <p:sp>
        <p:nvSpPr>
          <p:cNvPr id="10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A22C20-B725-4F87-A7FC-CC2A20C049D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7848600" cy="533400"/>
          </a:xfrm>
        </p:spPr>
        <p:txBody>
          <a:bodyPr/>
          <a:lstStyle/>
          <a:p>
            <a:pPr algn="l" eaLnBrk="1" hangingPunct="1"/>
            <a:r>
              <a:rPr lang="en-US" sz="4000" b="1" smtClean="0">
                <a:latin typeface="Comic Sans MS" pitchFamily="66" charset="0"/>
              </a:rPr>
              <a:t>FINITE STATE DIAGRAM  </a:t>
            </a:r>
            <a:r>
              <a:rPr lang="en-US" sz="2000" b="1" smtClean="0">
                <a:solidFill>
                  <a:schemeClr val="bg2"/>
                </a:solidFill>
                <a:latin typeface="Comic Sans MS" pitchFamily="66" charset="0"/>
              </a:rPr>
              <a:t>(1)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0"/>
            <a:ext cx="8839200" cy="3048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tabLst>
                <a:tab pos="395288" algn="l"/>
              </a:tabLst>
            </a:pPr>
            <a:r>
              <a:rPr lang="en-US" sz="1600" b="1" smtClean="0">
                <a:solidFill>
                  <a:srgbClr val="0000CC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Contoh :</a:t>
            </a:r>
            <a:r>
              <a:rPr lang="en-US" sz="1600" b="1" smtClean="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 untuk string 9.8765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395288" algn="l"/>
              </a:tabLst>
            </a:pPr>
            <a:endParaRPr lang="en-US" sz="1600" b="1" smtClean="0"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0" indent="0" eaLnBrk="1" hangingPunct="1">
              <a:buFont typeface="Wingdings" pitchFamily="2" charset="2"/>
              <a:buNone/>
              <a:tabLst>
                <a:tab pos="395288" algn="l"/>
              </a:tabLst>
            </a:pPr>
            <a:r>
              <a:rPr lang="en-US" sz="1600" b="1" smtClean="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(S, 9.8765)	  (S, .8765)	dibaca 9 dan FSD tetap di state S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395288" algn="l"/>
              </a:tabLst>
            </a:pPr>
            <a:r>
              <a:rPr lang="en-US" sz="1600" b="1" smtClean="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		  (A, 8765)	dibaca . dan FSD ada di state A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395288" algn="l"/>
              </a:tabLst>
            </a:pPr>
            <a:r>
              <a:rPr lang="en-US" sz="1600" b="1" smtClean="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		  (B, 765)	dibaca 8 dan FSD ada di state B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395288" algn="l"/>
              </a:tabLst>
            </a:pPr>
            <a:r>
              <a:rPr lang="en-US" sz="1600" b="1" smtClean="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		  (B, 65)	dibaca 7 dan FSD ada di state B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395288" algn="l"/>
              </a:tabLst>
            </a:pPr>
            <a:r>
              <a:rPr lang="en-US" sz="1600" b="1" smtClean="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		  (B, 5)		dibaca 6 dan FSD ada di state B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395288" algn="l"/>
              </a:tabLst>
            </a:pPr>
            <a:r>
              <a:rPr lang="en-US" sz="1600" b="1" smtClean="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		  (B, )		dibaca 5 dan FSD tetap di state B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395288" algn="l"/>
              </a:tabLst>
            </a:pPr>
            <a:r>
              <a:rPr lang="en-US" sz="1600" b="1" smtClean="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				(karena B merupakan Final State, maka penulisan 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395288" algn="l"/>
              </a:tabLst>
            </a:pPr>
            <a:r>
              <a:rPr lang="en-US" sz="1600" b="1" smtClean="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				9.8765 dinyatakan benar oleh bahasa tsb)</a:t>
            </a:r>
          </a:p>
        </p:txBody>
      </p:sp>
      <p:sp>
        <p:nvSpPr>
          <p:cNvPr id="1032" name="Line 4"/>
          <p:cNvSpPr>
            <a:spLocks noChangeShapeType="1"/>
          </p:cNvSpPr>
          <p:nvPr/>
        </p:nvSpPr>
        <p:spPr bwMode="auto">
          <a:xfrm>
            <a:off x="381000" y="685800"/>
            <a:ext cx="83820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3" name="Rectangle 6"/>
          <p:cNvSpPr>
            <a:spLocks noChangeArrowheads="1"/>
          </p:cNvSpPr>
          <p:nvPr/>
        </p:nvSpPr>
        <p:spPr bwMode="auto">
          <a:xfrm>
            <a:off x="304800" y="1066800"/>
            <a:ext cx="8534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395288" algn="l"/>
              </a:tabLst>
            </a:pPr>
            <a:endParaRPr lang="en-US" sz="1600" b="1">
              <a:latin typeface="Lucida Sans Unicode" pitchFamily="34" charset="0"/>
              <a:cs typeface="Lucida Sans Unicode" pitchFamily="34" charset="0"/>
              <a:sym typeface="Symbol" pitchFamily="18" charset="2"/>
            </a:endParaRPr>
          </a:p>
        </p:txBody>
      </p:sp>
      <p:sp>
        <p:nvSpPr>
          <p:cNvPr id="1034" name="Rectangle 7"/>
          <p:cNvSpPr>
            <a:spLocks noChangeArrowheads="1"/>
          </p:cNvSpPr>
          <p:nvPr/>
        </p:nvSpPr>
        <p:spPr bwMode="auto">
          <a:xfrm>
            <a:off x="304800" y="99060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395288" algn="l"/>
              </a:tabLst>
            </a:pPr>
            <a:r>
              <a:rPr lang="en-US" sz="1600" b="1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Sebuah FSD untuk memeriksa validitas penulisan bilangan riil dengan setidaknya 1 titik desimal.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2133600" y="1371600"/>
          <a:ext cx="46482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1869480" imgH="515880" progId="">
                  <p:embed/>
                </p:oleObj>
              </mc:Choice>
              <mc:Fallback>
                <p:oleObj name="Visio" r:id="rId3" imgW="1869480" imgH="51588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371600"/>
                        <a:ext cx="46482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324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Pertemuan III</a:t>
            </a:r>
          </a:p>
        </p:txBody>
      </p:sp>
      <p:sp>
        <p:nvSpPr>
          <p:cNvPr id="205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Teknik Informatika ITS</a:t>
            </a:r>
          </a:p>
        </p:txBody>
      </p:sp>
      <p:sp>
        <p:nvSpPr>
          <p:cNvPr id="20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5B5722-FA77-436E-96C6-2BA628C7726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609600"/>
          </a:xfrm>
        </p:spPr>
        <p:txBody>
          <a:bodyPr/>
          <a:lstStyle/>
          <a:p>
            <a:pPr algn="l" eaLnBrk="1" hangingPunct="1"/>
            <a:r>
              <a:rPr lang="en-US" sz="4000" b="1" smtClean="0">
                <a:latin typeface="Comic Sans MS" pitchFamily="66" charset="0"/>
              </a:rPr>
              <a:t>FINITE STATE DIAGRAM </a:t>
            </a:r>
            <a:r>
              <a:rPr lang="en-US" sz="2000" b="1" smtClean="0">
                <a:solidFill>
                  <a:schemeClr val="bg2"/>
                </a:solidFill>
                <a:latin typeface="Comic Sans MS" pitchFamily="66" charset="0"/>
              </a:rPr>
              <a:t>(2)</a:t>
            </a:r>
          </a:p>
        </p:txBody>
      </p:sp>
      <p:sp>
        <p:nvSpPr>
          <p:cNvPr id="20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3124200"/>
            <a:ext cx="2743200" cy="2590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 b="1" smtClean="0">
                <a:latin typeface="Lucida Sans Unicode" pitchFamily="34" charset="0"/>
                <a:cs typeface="Lucida Sans Unicode" pitchFamily="34" charset="0"/>
                <a:sym typeface="Symbol" pitchFamily="18" charset="2"/>
              </a:rPr>
              <a:t>Input string   </a:t>
            </a:r>
            <a:r>
              <a:rPr lang="en-US" sz="2000" b="1" smtClean="0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  <a:sym typeface="Symbol" pitchFamily="18" charset="2"/>
              </a:rPr>
              <a:t>a</a:t>
            </a:r>
            <a:endParaRPr lang="en-US" sz="2000" b="1" smtClean="0">
              <a:latin typeface="Lucida Sans Unicode" pitchFamily="34" charset="0"/>
              <a:cs typeface="Lucida Sans Unicode" pitchFamily="34" charset="0"/>
              <a:sym typeface="Symbol" pitchFamily="18" charset="2"/>
            </a:endParaRP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395288" algn="l"/>
              </a:tabLst>
            </a:pPr>
            <a:endParaRPr lang="en-US" sz="2000" b="1" smtClean="0">
              <a:latin typeface="Lucida Sans Unicode" pitchFamily="34" charset="0"/>
              <a:cs typeface="Lucida Sans Unicode" pitchFamily="34" charset="0"/>
              <a:sym typeface="Symbol" pitchFamily="18" charset="2"/>
            </a:endParaRP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 b="1" smtClean="0">
                <a:latin typeface="Lucida Sans Unicode" pitchFamily="34" charset="0"/>
                <a:cs typeface="Lucida Sans Unicode" pitchFamily="34" charset="0"/>
                <a:sym typeface="Symbol" pitchFamily="18" charset="2"/>
              </a:rPr>
              <a:t>Input string   </a:t>
            </a:r>
            <a:r>
              <a:rPr lang="en-US" sz="2000" b="1" smtClean="0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  <a:sym typeface="Symbol" pitchFamily="18" charset="2"/>
              </a:rPr>
              <a:t>9,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395288" algn="l"/>
              </a:tabLst>
            </a:pPr>
            <a:endParaRPr lang="en-US" sz="2000" b="1" smtClean="0">
              <a:latin typeface="Lucida Sans Unicode" pitchFamily="34" charset="0"/>
              <a:cs typeface="Lucida Sans Unicode" pitchFamily="34" charset="0"/>
              <a:sym typeface="Symbol" pitchFamily="18" charset="2"/>
            </a:endParaRP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395288" algn="l"/>
              </a:tabLst>
            </a:pPr>
            <a:endParaRPr lang="en-US" sz="2000" b="1" smtClean="0">
              <a:latin typeface="Lucida Sans Unicode" pitchFamily="34" charset="0"/>
              <a:cs typeface="Lucida Sans Unicode" pitchFamily="34" charset="0"/>
              <a:sym typeface="Symbol" pitchFamily="18" charset="2"/>
            </a:endParaRP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 b="1" smtClean="0">
                <a:latin typeface="Lucida Sans Unicode" pitchFamily="34" charset="0"/>
                <a:cs typeface="Lucida Sans Unicode" pitchFamily="34" charset="0"/>
                <a:sym typeface="Symbol" pitchFamily="18" charset="2"/>
              </a:rPr>
              <a:t>Input string   </a:t>
            </a:r>
            <a:r>
              <a:rPr lang="en-US" sz="2000" b="1" smtClean="0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  <a:sym typeface="Symbol" pitchFamily="18" charset="2"/>
              </a:rPr>
              <a:t>9.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395288" algn="l"/>
              </a:tabLst>
            </a:pPr>
            <a:endParaRPr lang="en-US" sz="2000" b="1" smtClean="0">
              <a:latin typeface="Lucida Sans Unicode" pitchFamily="34" charset="0"/>
              <a:cs typeface="Lucida Sans Unicode" pitchFamily="34" charset="0"/>
              <a:sym typeface="Symbol" pitchFamily="18" charset="2"/>
            </a:endParaRP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 b="1" smtClean="0">
                <a:latin typeface="Lucida Sans Unicode" pitchFamily="34" charset="0"/>
                <a:cs typeface="Lucida Sans Unicode" pitchFamily="34" charset="0"/>
                <a:sym typeface="Symbol" pitchFamily="18" charset="2"/>
              </a:rPr>
              <a:t>Input string   </a:t>
            </a:r>
            <a:r>
              <a:rPr lang="en-US" sz="2000" b="1" smtClean="0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  <a:sym typeface="Symbol" pitchFamily="18" charset="2"/>
              </a:rPr>
              <a:t>98765</a:t>
            </a:r>
          </a:p>
        </p:txBody>
      </p:sp>
      <p:sp>
        <p:nvSpPr>
          <p:cNvPr id="2056" name="Line 4"/>
          <p:cNvSpPr>
            <a:spLocks noChangeShapeType="1"/>
          </p:cNvSpPr>
          <p:nvPr/>
        </p:nvSpPr>
        <p:spPr bwMode="auto">
          <a:xfrm>
            <a:off x="381000" y="685800"/>
            <a:ext cx="83820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" name="Rectangle 5"/>
          <p:cNvSpPr>
            <a:spLocks noChangeArrowheads="1"/>
          </p:cNvSpPr>
          <p:nvPr/>
        </p:nvSpPr>
        <p:spPr bwMode="auto">
          <a:xfrm>
            <a:off x="304800" y="1066800"/>
            <a:ext cx="8534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395288" algn="l"/>
              </a:tabLst>
            </a:pPr>
            <a:endParaRPr lang="en-US" sz="1600" b="1">
              <a:latin typeface="Lucida Sans Unicode" pitchFamily="34" charset="0"/>
              <a:cs typeface="Lucida Sans Unicode" pitchFamily="34" charset="0"/>
              <a:sym typeface="Symbol" pitchFamily="18" charset="2"/>
            </a:endParaRPr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2133600" y="685800"/>
          <a:ext cx="46482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3" imgW="1869480" imgH="515880" progId="">
                  <p:embed/>
                </p:oleObj>
              </mc:Choice>
              <mc:Fallback>
                <p:oleObj name="Visio" r:id="rId3" imgW="1869480" imgH="51588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685800"/>
                        <a:ext cx="46482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Rectangle 8"/>
          <p:cNvSpPr>
            <a:spLocks noChangeArrowheads="1"/>
          </p:cNvSpPr>
          <p:nvPr/>
        </p:nvSpPr>
        <p:spPr bwMode="auto">
          <a:xfrm>
            <a:off x="4953000" y="3733800"/>
            <a:ext cx="342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 b="1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  <a:sym typeface="Symbol" pitchFamily="18" charset="2"/>
              </a:rPr>
              <a:t>Penelusuran berhenti di S (bukan final state)</a:t>
            </a:r>
          </a:p>
        </p:txBody>
      </p:sp>
      <p:sp>
        <p:nvSpPr>
          <p:cNvPr id="2059" name="Rectangle 9"/>
          <p:cNvSpPr>
            <a:spLocks noChangeArrowheads="1"/>
          </p:cNvSpPr>
          <p:nvPr/>
        </p:nvSpPr>
        <p:spPr bwMode="auto">
          <a:xfrm>
            <a:off x="4953000" y="4419600"/>
            <a:ext cx="3505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 b="1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  <a:sym typeface="Symbol" pitchFamily="18" charset="2"/>
              </a:rPr>
              <a:t>Penelusuran berhenti di A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 b="1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  <a:sym typeface="Symbol" pitchFamily="18" charset="2"/>
              </a:rPr>
              <a:t>(bukan final state)</a:t>
            </a:r>
          </a:p>
        </p:txBody>
      </p:sp>
      <p:sp>
        <p:nvSpPr>
          <p:cNvPr id="2060" name="Rectangle 11"/>
          <p:cNvSpPr>
            <a:spLocks noChangeArrowheads="1"/>
          </p:cNvSpPr>
          <p:nvPr/>
        </p:nvSpPr>
        <p:spPr bwMode="auto">
          <a:xfrm>
            <a:off x="4953000" y="5257800"/>
            <a:ext cx="3505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 b="1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  <a:sym typeface="Symbol" pitchFamily="18" charset="2"/>
              </a:rPr>
              <a:t>Penelusuran berhenti di A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 b="1">
                <a:solidFill>
                  <a:srgbClr val="FF0000"/>
                </a:solidFill>
                <a:latin typeface="Lucida Sans Unicode" pitchFamily="34" charset="0"/>
                <a:sym typeface="Symbol" pitchFamily="18" charset="2"/>
              </a:rPr>
              <a:t>(bukan final state)</a:t>
            </a:r>
          </a:p>
        </p:txBody>
      </p:sp>
      <p:sp>
        <p:nvSpPr>
          <p:cNvPr id="2061" name="AutoShape 12"/>
          <p:cNvSpPr>
            <a:spLocks noChangeArrowheads="1"/>
          </p:cNvSpPr>
          <p:nvPr/>
        </p:nvSpPr>
        <p:spPr bwMode="auto">
          <a:xfrm>
            <a:off x="3733800" y="3733800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AutoShape 13"/>
          <p:cNvSpPr>
            <a:spLocks noChangeArrowheads="1"/>
          </p:cNvSpPr>
          <p:nvPr/>
        </p:nvSpPr>
        <p:spPr bwMode="auto">
          <a:xfrm>
            <a:off x="3733800" y="4495800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AutoShape 14"/>
          <p:cNvSpPr>
            <a:spLocks noChangeArrowheads="1"/>
          </p:cNvSpPr>
          <p:nvPr/>
        </p:nvSpPr>
        <p:spPr bwMode="auto">
          <a:xfrm>
            <a:off x="3733800" y="5181600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AutoShape 15"/>
          <p:cNvSpPr>
            <a:spLocks noChangeArrowheads="1"/>
          </p:cNvSpPr>
          <p:nvPr/>
        </p:nvSpPr>
        <p:spPr bwMode="auto">
          <a:xfrm>
            <a:off x="3733800" y="3048000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Rectangle 16"/>
          <p:cNvSpPr>
            <a:spLocks noChangeArrowheads="1"/>
          </p:cNvSpPr>
          <p:nvPr/>
        </p:nvSpPr>
        <p:spPr bwMode="auto">
          <a:xfrm>
            <a:off x="4953000" y="3048000"/>
            <a:ext cx="3200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 b="1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  <a:sym typeface="Symbol" pitchFamily="18" charset="2"/>
              </a:rPr>
              <a:t>Tidak dikenali oleh FSD</a:t>
            </a:r>
          </a:p>
        </p:txBody>
      </p:sp>
    </p:spTree>
  </p:cSld>
  <p:clrMapOvr>
    <a:masterClrMapping/>
  </p:clrMapOvr>
  <p:transition advTm="131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1082</Words>
  <Application>Microsoft Office PowerPoint</Application>
  <PresentationFormat>On-screen Show (4:3)</PresentationFormat>
  <Paragraphs>159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Comic Sans MS</vt:lpstr>
      <vt:lpstr>Lucida Sans Unicode</vt:lpstr>
      <vt:lpstr>Symbol</vt:lpstr>
      <vt:lpstr>Times New Roman</vt:lpstr>
      <vt:lpstr>Wingdings</vt:lpstr>
      <vt:lpstr>Default Design</vt:lpstr>
      <vt:lpstr>Visio</vt:lpstr>
      <vt:lpstr>REGULAR EXPRESSION &amp;  AUTOMATA</vt:lpstr>
      <vt:lpstr>MATERI PERTEMUAN</vt:lpstr>
      <vt:lpstr>GAGASAN REGULAR EXPRESSION</vt:lpstr>
      <vt:lpstr>REGULAR EXPRESSION  (2)</vt:lpstr>
      <vt:lpstr>REGULAR EXPRESSION  (3)</vt:lpstr>
      <vt:lpstr>REGULAR EXPRESSION  (4)</vt:lpstr>
      <vt:lpstr>FINITE AUTOMATA</vt:lpstr>
      <vt:lpstr>FINITE STATE DIAGRAM  (1)</vt:lpstr>
      <vt:lpstr>FINITE STATE DIAGRAM (2)</vt:lpstr>
      <vt:lpstr>FINITE STATE DIAGRAM (3)</vt:lpstr>
      <vt:lpstr>TUGAS MINGGUAN III</vt:lpstr>
    </vt:vector>
  </TitlesOfParts>
  <Company>Umum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EKSPRESI REGULAR &amp; FINITE AUTOMATA</dc:title>
  <dc:creator>Master</dc:creator>
  <cp:lastModifiedBy>victor</cp:lastModifiedBy>
  <cp:revision>86</cp:revision>
  <dcterms:created xsi:type="dcterms:W3CDTF">2004-10-02T12:58:35Z</dcterms:created>
  <dcterms:modified xsi:type="dcterms:W3CDTF">2023-02-08T08:00:33Z</dcterms:modified>
</cp:coreProperties>
</file>