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4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3" r:id="rId20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A79378-A2FE-476F-B199-E29C7524B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B8C184-3AF9-4A47-A486-B6DC2BB05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E3B7-A878-41EE-9DFF-27D9E888361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417BD-95B2-48D6-A021-0FB6C9AD2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61A4-7AF1-4972-B71C-FAE2D09CE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966DD-57B8-49C5-A132-D6BA1490B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7897D-E819-46F2-8D38-325FDDCE6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9ABF5-468E-4284-855F-073148450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921F5-FC93-47B0-88F4-DC3203DD2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D151-E841-472A-907B-914C5CEFA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2B852-ADA9-4F7B-A3F7-286B68DE5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6923C-F2EF-4E64-B615-C84E30B22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E242D-0385-4F9A-9559-BDC908F13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37342-AD80-4CE6-85C6-148D6BB84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AA93E-6F27-49F8-AFD8-0CA7DEEE4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8FE8-F6C2-4C85-B297-F788D9C4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Pertemuan IV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C3B9C9-9AA3-4DE0-B8A7-0B49E9ACA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slide" Target="slide2.x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slide" Target="slide2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6.emf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1628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Comic Sans MS" pitchFamily="66" charset="0"/>
              </a:rPr>
              <a:t>FINITE AUTOMATA</a:t>
            </a:r>
            <a:br>
              <a:rPr lang="en-US" sz="4000" b="1" smtClean="0">
                <a:latin typeface="Comic Sans MS" pitchFamily="66" charset="0"/>
              </a:rPr>
            </a:br>
            <a:r>
              <a:rPr lang="en-US" sz="4000" b="1" smtClean="0">
                <a:latin typeface="Comic Sans MS" pitchFamily="66" charset="0"/>
              </a:rPr>
              <a:t>&amp; VARIANNYA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0" y="2286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b="1">
                <a:solidFill>
                  <a:schemeClr val="bg2"/>
                </a:solidFill>
                <a:latin typeface="Lucida Sans Unicode" pitchFamily="34" charset="0"/>
              </a:rPr>
              <a:t>PERTEMUAN  </a:t>
            </a:r>
            <a:r>
              <a:rPr lang="en-US" sz="2400" b="1" smtClean="0">
                <a:solidFill>
                  <a:schemeClr val="bg2"/>
                </a:solidFill>
                <a:latin typeface="Lucida Sans Unicode" pitchFamily="34" charset="0"/>
              </a:rPr>
              <a:t>IV</a:t>
            </a:r>
            <a:endParaRPr lang="en-US" sz="1600">
              <a:solidFill>
                <a:schemeClr val="bg2"/>
              </a:solidFill>
              <a:latin typeface="Lucida Sans Unicode" pitchFamily="34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95400" y="2895600"/>
            <a:ext cx="6629400" cy="72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Mahasiswa memahami Regular Expression dan Automaton sebagai alat pendefinisi serta pengenal anggota bahasa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514600"/>
            <a:ext cx="5181600" cy="1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181100" y="487680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DEPARTEMEN </a:t>
            </a:r>
            <a:r>
              <a:rPr lang="en-US" sz="2000" b="1">
                <a:latin typeface="Lucida Sans Unicode" pitchFamily="34" charset="0"/>
              </a:rPr>
              <a:t>TEKNIK INFORMATIKA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FAKULTAS </a:t>
            </a:r>
            <a:r>
              <a:rPr lang="en-US" sz="2000" b="1" smtClean="0">
                <a:latin typeface="Lucida Sans Unicode" pitchFamily="34" charset="0"/>
              </a:rPr>
              <a:t>TEKNIK ELEKTRO &amp; INFORMATIKA CERDAS</a:t>
            </a:r>
            <a:endParaRPr lang="en-US" sz="20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INSTITUT TEKNOLOGI SEPULUH NOPEMBER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2023 </a:t>
            </a:r>
            <a:r>
              <a:rPr lang="en-US" sz="2000" b="1">
                <a:latin typeface="Lucida Sans Unicode" pitchFamily="34" charset="0"/>
              </a:rPr>
              <a:t>- </a:t>
            </a:r>
            <a:r>
              <a:rPr lang="en-US" sz="2000" b="1" smtClean="0">
                <a:latin typeface="Lucida Sans Unicode" pitchFamily="34" charset="0"/>
              </a:rPr>
              <a:t>2027</a:t>
            </a:r>
            <a:endParaRPr lang="en-US" sz="2000" b="1">
              <a:latin typeface="Lucida Sans Unicode" pitchFamily="34" charset="0"/>
            </a:endParaRPr>
          </a:p>
        </p:txBody>
      </p:sp>
    </p:spTree>
  </p:cSld>
  <p:clrMapOvr>
    <a:masterClrMapping/>
  </p:clrMapOvr>
  <p:transition advTm="29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F011D-8E11-4B73-A2A1-84B7CCF7CDA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8392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(2)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2819400" cy="38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400" b="1" smtClean="0">
                <a:solidFill>
                  <a:schemeClr val="accent2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MOORE MACHINE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1524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304800" y="18288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Secara definitif, Moore Machine memiliki komponen-komponen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Q sebagai himpunan berhingga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state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media perpindahan kendali mesin.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Label pada setiap state ditulis q</a:t>
            </a:r>
            <a:r>
              <a:rPr lang="en-US" sz="20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i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/o, dengan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adalah nama state dan o adalah output yang berkorespondensi dengan state tsb;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2.    sebagai himpunan berhingga alphabet untuk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input karakter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3"/>
              <a:tabLst>
                <a:tab pos="625475" algn="l"/>
              </a:tabLst>
            </a:pPr>
            <a:r>
              <a:rPr lang="en-US">
                <a:sym typeface="Symbol" pitchFamily="18" charset="2"/>
              </a:rPr>
              <a:t>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sebagai himpunan berhingga karakter untuk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output karakter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3"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q</a:t>
            </a:r>
            <a:r>
              <a:rPr lang="en-US" sz="20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0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adalah salah satu state dari himpunan S yang diperlakukan sebagai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start state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5.    sebagai himpunan berhingga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fungsi transisi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memindahkan kendali mesin</a:t>
            </a:r>
          </a:p>
        </p:txBody>
      </p:sp>
    </p:spTree>
  </p:cSld>
  <p:clrMapOvr>
    <a:masterClrMapping/>
  </p:clrMapOvr>
  <p:transition advTm="108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A4C50-9F0F-4115-8A25-623483FF84E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(3)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079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304800" y="1066800"/>
            <a:ext cx="662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Sebuah Moore Machine didefinisikan sbb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state Q = {q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0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q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q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q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3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} dengan q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0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sebagai start state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input karakter  = {a, b}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output karakter  = {0, 1}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fungsi transisi didefinisikan pada tabel berikut :</a:t>
            </a:r>
          </a:p>
        </p:txBody>
      </p:sp>
      <p:graphicFrame>
        <p:nvGraphicFramePr>
          <p:cNvPr id="12293" name="Group 5"/>
          <p:cNvGraphicFramePr>
            <a:graphicFrameLocks noGrp="1"/>
          </p:cNvGraphicFramePr>
          <p:nvPr>
            <p:ph type="tbl" idx="1"/>
          </p:nvPr>
        </p:nvGraphicFramePr>
        <p:xfrm>
          <a:off x="457200" y="3733800"/>
          <a:ext cx="4038600" cy="175323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 Awal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a     Input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 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       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   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       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74" name="Object 31"/>
          <p:cNvGraphicFramePr>
            <a:graphicFrameLocks noChangeAspect="1"/>
          </p:cNvGraphicFramePr>
          <p:nvPr/>
        </p:nvGraphicFramePr>
        <p:xfrm>
          <a:off x="5257800" y="3221038"/>
          <a:ext cx="342900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2309760" imgH="1679400" progId="">
                  <p:embed/>
                </p:oleObj>
              </mc:Choice>
              <mc:Fallback>
                <p:oleObj name="Visio" r:id="rId3" imgW="2309760" imgH="167940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21038"/>
                        <a:ext cx="3429000" cy="249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9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6D71C-9772-4951-9C62-F8A495810BB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(4)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103" name="Line 3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3886200" y="10668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Sebuah input string  </a:t>
            </a:r>
            <a:r>
              <a:rPr lang="en-US" sz="16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abab</a:t>
            </a: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akan diproses seperti berikut :</a:t>
            </a:r>
          </a:p>
        </p:txBody>
      </p:sp>
      <p:graphicFrame>
        <p:nvGraphicFramePr>
          <p:cNvPr id="13317" name="Group 5"/>
          <p:cNvGraphicFramePr>
            <a:graphicFrameLocks noGrp="1"/>
          </p:cNvGraphicFramePr>
          <p:nvPr>
            <p:ph type="tbl" idx="1"/>
          </p:nvPr>
        </p:nvGraphicFramePr>
        <p:xfrm>
          <a:off x="4038600" y="1828800"/>
          <a:ext cx="4572000" cy="210407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 Awal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 Tujuan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 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1 0 0 1 0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98" name="Object 42"/>
          <p:cNvGraphicFramePr>
            <a:graphicFrameLocks noChangeAspect="1"/>
          </p:cNvGraphicFramePr>
          <p:nvPr/>
        </p:nvGraphicFramePr>
        <p:xfrm>
          <a:off x="228600" y="1427163"/>
          <a:ext cx="3276600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2309760" imgH="1679400" progId="">
                  <p:embed/>
                </p:oleObj>
              </mc:Choice>
              <mc:Fallback>
                <p:oleObj name="Visio" r:id="rId3" imgW="2309760" imgH="1679400" progId="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27163"/>
                        <a:ext cx="3276600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2" name="Rectangle 43"/>
          <p:cNvSpPr>
            <a:spLocks noChangeArrowheads="1"/>
          </p:cNvSpPr>
          <p:nvPr/>
        </p:nvSpPr>
        <p:spPr bwMode="auto">
          <a:xfrm>
            <a:off x="304800" y="4343400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Atau proses penelusurannya dapat pula digambarkan seperti berikut :</a:t>
            </a:r>
          </a:p>
        </p:txBody>
      </p:sp>
      <p:graphicFrame>
        <p:nvGraphicFramePr>
          <p:cNvPr id="13356" name="Group 44"/>
          <p:cNvGraphicFramePr>
            <a:graphicFrameLocks noGrp="1"/>
          </p:cNvGraphicFramePr>
          <p:nvPr/>
        </p:nvGraphicFramePr>
        <p:xfrm>
          <a:off x="2514600" y="4876800"/>
          <a:ext cx="3962400" cy="1188720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34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C4048-420C-4E97-AB2E-63BDDAE69AE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(5)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2819400" cy="38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400" b="1" smtClean="0">
                <a:solidFill>
                  <a:schemeClr val="accent2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MEALY MACHINE</a:t>
            </a:r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304800" y="17526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Secara definitif, Mealy Machine memiliki komponen-komponen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Q sebagai himpunan berhingga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state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media perpindahan kendali mesin.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2.    sebagai himpunan berhingga alphabet untuk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input karakter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3"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O sebagai himpunan berhingga karakter untuk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output karakter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3"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q</a:t>
            </a:r>
            <a:r>
              <a:rPr lang="en-US" sz="20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0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adalah salah satu state dari himpunan S yang diperlakukan sebagai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start state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 startAt="5"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 sebagai himpunan berhingga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fungsi transisi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memindahkan kendali mesin.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Label pada setiap panah ditulis /o, dengan  adalah input karakter dan o adalah output karakter yang berkorespondensi dengan kedua adjacent state tsb.</a:t>
            </a:r>
          </a:p>
        </p:txBody>
      </p:sp>
    </p:spTree>
  </p:cSld>
  <p:clrMapOvr>
    <a:masterClrMapping/>
  </p:clrMapOvr>
  <p:transition advTm="7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2E27D-018B-4481-B72E-52A5080F479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(6)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127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381000" y="1143000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Sebuah contoh Mealy Machine dan penelusurannya untuk input  </a:t>
            </a:r>
            <a:r>
              <a:rPr lang="en-US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aaabb</a:t>
            </a:r>
            <a:r>
              <a:rPr lang="en-US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:</a:t>
            </a: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/>
        </p:nvGraphicFramePr>
        <p:xfrm>
          <a:off x="2057400" y="4572000"/>
          <a:ext cx="4800600" cy="1188720"/>
        </p:xfrm>
        <a:graphic>
          <a:graphicData uri="http://schemas.openxmlformats.org/drawingml/2006/table">
            <a:tbl>
              <a:tblPr/>
              <a:tblGrid>
                <a:gridCol w="115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22" name="Object 39"/>
          <p:cNvGraphicFramePr>
            <a:graphicFrameLocks noChangeAspect="1"/>
          </p:cNvGraphicFramePr>
          <p:nvPr/>
        </p:nvGraphicFramePr>
        <p:xfrm>
          <a:off x="2667000" y="1765300"/>
          <a:ext cx="34290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2412360" imgH="1706400" progId="">
                  <p:embed/>
                </p:oleObj>
              </mc:Choice>
              <mc:Fallback>
                <p:oleObj name="Visio" r:id="rId3" imgW="2412360" imgH="170640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65300"/>
                        <a:ext cx="34290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1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615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61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6B1D5-04A4-4D91-9029-02230BC926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11163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(7)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graphicFrame>
        <p:nvGraphicFramePr>
          <p:cNvPr id="6146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5988050" y="1676400"/>
          <a:ext cx="1098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842848" imgH="934745" progId="">
                  <p:embed/>
                </p:oleObj>
              </mc:Choice>
              <mc:Fallback>
                <p:oleObj name="Visio" r:id="rId3" imgW="842848" imgH="93474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1676400"/>
                        <a:ext cx="10985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" y="3429000"/>
          <a:ext cx="3505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5" imgW="2579294" imgH="1925041" progId="">
                  <p:embed/>
                </p:oleObj>
              </mc:Choice>
              <mc:Fallback>
                <p:oleObj name="Visio" r:id="rId5" imgW="2579294" imgH="1925041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3505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381000" y="8382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Proses konversi dari Moore Machine ke bentuk Mealy Machine dapat dilakukan dengan sangat mudah.</a:t>
            </a:r>
          </a:p>
        </p:txBody>
      </p:sp>
      <p:sp>
        <p:nvSpPr>
          <p:cNvPr id="6156" name="Rectangle 5"/>
          <p:cNvSpPr>
            <a:spLocks noChangeArrowheads="1"/>
          </p:cNvSpPr>
          <p:nvPr/>
        </p:nvSpPr>
        <p:spPr bwMode="auto">
          <a:xfrm>
            <a:off x="3657600" y="22098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menjadi</a:t>
            </a: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1524000" y="1752600"/>
          <a:ext cx="11350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7" imgW="837720" imgH="900000" progId="">
                  <p:embed/>
                </p:oleObj>
              </mc:Choice>
              <mc:Fallback>
                <p:oleObj name="Visio" r:id="rId7" imgW="837720" imgH="9000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11350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10"/>
          <p:cNvSpPr>
            <a:spLocks noChangeArrowheads="1"/>
          </p:cNvSpPr>
          <p:nvPr/>
        </p:nvSpPr>
        <p:spPr bwMode="auto">
          <a:xfrm>
            <a:off x="4038600" y="3505200"/>
            <a:ext cx="762000" cy="228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9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3352800"/>
          <a:ext cx="37338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9" imgW="2466137" imgH="1706613" progId="">
                  <p:embed/>
                </p:oleObj>
              </mc:Choice>
              <mc:Fallback>
                <p:oleObj name="Visio" r:id="rId9" imgW="2466137" imgH="1706613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37338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8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71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71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D7DD5-2672-4C72-A397-B7AC758EE6B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87363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(8)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181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Rectangle 4"/>
          <p:cNvSpPr>
            <a:spLocks noChangeArrowheads="1"/>
          </p:cNvSpPr>
          <p:nvPr/>
        </p:nvSpPr>
        <p:spPr bwMode="auto">
          <a:xfrm>
            <a:off x="228600" y="838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Tetapi sebaliknya, konversi dari Mealy Machine ke bentuk Moore Machine agak sedikit ‘ribet’</a:t>
            </a:r>
            <a:r>
              <a:rPr lang="en-US" b="1">
                <a:latin typeface="Comic Sans MS" pitchFamily="66" charset="0"/>
                <a:cs typeface="Lucida Sans Unicode" pitchFamily="34" charset="0"/>
                <a:sym typeface="Wingdings" pitchFamily="2" charset="2"/>
              </a:rPr>
              <a:t>.</a:t>
            </a:r>
            <a:endParaRPr lang="en-US" b="1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7183" name="Rectangle 5"/>
          <p:cNvSpPr>
            <a:spLocks noChangeArrowheads="1"/>
          </p:cNvSpPr>
          <p:nvPr/>
        </p:nvSpPr>
        <p:spPr bwMode="auto">
          <a:xfrm>
            <a:off x="3657600" y="19812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menjadi</a:t>
            </a:r>
          </a:p>
        </p:txBody>
      </p:sp>
      <p:sp>
        <p:nvSpPr>
          <p:cNvPr id="7184" name="Rectangle 6"/>
          <p:cNvSpPr>
            <a:spLocks noChangeArrowheads="1"/>
          </p:cNvSpPr>
          <p:nvPr/>
        </p:nvSpPr>
        <p:spPr bwMode="auto">
          <a:xfrm>
            <a:off x="2286000" y="32766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menjadi</a:t>
            </a:r>
          </a:p>
        </p:txBody>
      </p:sp>
      <p:sp>
        <p:nvSpPr>
          <p:cNvPr id="7185" name="Rectangle 7"/>
          <p:cNvSpPr>
            <a:spLocks noChangeArrowheads="1"/>
          </p:cNvSpPr>
          <p:nvPr/>
        </p:nvSpPr>
        <p:spPr bwMode="auto">
          <a:xfrm>
            <a:off x="3886200" y="50292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menjadi</a:t>
            </a:r>
          </a:p>
        </p:txBody>
      </p:sp>
      <p:sp>
        <p:nvSpPr>
          <p:cNvPr id="7186" name="Rectangle 8"/>
          <p:cNvSpPr>
            <a:spLocks noChangeArrowheads="1"/>
          </p:cNvSpPr>
          <p:nvPr/>
        </p:nvSpPr>
        <p:spPr bwMode="auto">
          <a:xfrm>
            <a:off x="5638800" y="3276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1600200" y="1524000"/>
          <a:ext cx="14636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1311120" imgH="825120" progId="">
                  <p:embed/>
                </p:oleObj>
              </mc:Choice>
              <mc:Fallback>
                <p:oleObj name="Visio" r:id="rId3" imgW="1311120" imgH="82512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14636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"/>
          <p:cNvGraphicFramePr>
            <a:graphicFrameLocks noChangeAspect="1"/>
          </p:cNvGraphicFramePr>
          <p:nvPr/>
        </p:nvGraphicFramePr>
        <p:xfrm>
          <a:off x="457200" y="2819400"/>
          <a:ext cx="1447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5" imgW="1336320" imgH="960120" progId="">
                  <p:embed/>
                </p:oleObj>
              </mc:Choice>
              <mc:Fallback>
                <p:oleObj name="Visio" r:id="rId5" imgW="1336320" imgH="9601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14478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1"/>
          <p:cNvGraphicFramePr>
            <a:graphicFrameLocks noChangeAspect="1"/>
          </p:cNvGraphicFramePr>
          <p:nvPr/>
        </p:nvGraphicFramePr>
        <p:xfrm>
          <a:off x="685800" y="4419600"/>
          <a:ext cx="2667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7" imgW="1914480" imgH="825120" progId="">
                  <p:embed/>
                </p:oleObj>
              </mc:Choice>
              <mc:Fallback>
                <p:oleObj name="Visio" r:id="rId7" imgW="1914480" imgH="82512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26670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5257800" y="1447800"/>
          <a:ext cx="152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9" imgW="1072440" imgH="782280" progId="">
                  <p:embed/>
                </p:oleObj>
              </mc:Choice>
              <mc:Fallback>
                <p:oleObj name="Visio" r:id="rId9" imgW="1072440" imgH="78228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0"/>
                        <a:ext cx="1524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5"/>
          <p:cNvGraphicFramePr>
            <a:graphicFrameLocks noChangeAspect="1"/>
          </p:cNvGraphicFramePr>
          <p:nvPr/>
        </p:nvGraphicFramePr>
        <p:xfrm>
          <a:off x="5562600" y="4357688"/>
          <a:ext cx="22860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11" imgW="1780560" imgH="1591920" progId="">
                  <p:embed/>
                </p:oleObj>
              </mc:Choice>
              <mc:Fallback>
                <p:oleObj name="Visio" r:id="rId11" imgW="1780560" imgH="159192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357688"/>
                        <a:ext cx="22860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6629400" y="3055938"/>
          <a:ext cx="16764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13" imgW="1219352" imgH="659397" progId="">
                  <p:embed/>
                </p:oleObj>
              </mc:Choice>
              <mc:Fallback>
                <p:oleObj name="Visio" r:id="rId13" imgW="1219352" imgH="65939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55938"/>
                        <a:ext cx="16764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3657600" y="2817813"/>
          <a:ext cx="15525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15" imgW="1247813" imgH="858964" progId="">
                  <p:embed/>
                </p:oleObj>
              </mc:Choice>
              <mc:Fallback>
                <p:oleObj name="Visio" r:id="rId15" imgW="1247813" imgH="858964" progId="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7813"/>
                        <a:ext cx="15525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33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76EE2-4F9D-4231-83C2-FC38F327A62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199" name="AutoShape 2"/>
          <p:cNvSpPr>
            <a:spLocks noChangeArrowheads="1"/>
          </p:cNvSpPr>
          <p:nvPr/>
        </p:nvSpPr>
        <p:spPr bwMode="auto">
          <a:xfrm>
            <a:off x="4800600" y="1676400"/>
            <a:ext cx="4191000" cy="914400"/>
          </a:xfrm>
          <a:prstGeom prst="cloudCallout">
            <a:avLst>
              <a:gd name="adj1" fmla="val -35264"/>
              <a:gd name="adj2" fmla="val 1541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(9)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8201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Rectangle 5"/>
          <p:cNvSpPr>
            <a:spLocks noChangeArrowheads="1"/>
          </p:cNvSpPr>
          <p:nvPr/>
        </p:nvSpPr>
        <p:spPr bwMode="auto">
          <a:xfrm>
            <a:off x="228600" y="9906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Mealy Machine berikut dapat dikonversikan menjadi Moore Machine  :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304800" y="1719263"/>
          <a:ext cx="373380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3049200" imgH="1725480" progId="">
                  <p:embed/>
                </p:oleObj>
              </mc:Choice>
              <mc:Fallback>
                <p:oleObj name="Visio" r:id="rId3" imgW="3049200" imgH="1725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19263"/>
                        <a:ext cx="3733800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3352800" y="4800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Untuk q</a:t>
            </a:r>
            <a:r>
              <a:rPr lang="en-US" b="1" baseline="-2500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0</a:t>
            </a: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</p:txBody>
      </p:sp>
      <p:sp>
        <p:nvSpPr>
          <p:cNvPr id="8204" name="Text Box 8"/>
          <p:cNvSpPr txBox="1">
            <a:spLocks noChangeArrowheads="1"/>
          </p:cNvSpPr>
          <p:nvPr/>
        </p:nvSpPr>
        <p:spPr bwMode="auto">
          <a:xfrm>
            <a:off x="5257800" y="1752600"/>
            <a:ext cx="3429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latin typeface="Arial Narrow" pitchFamily="34" charset="0"/>
              </a:rPr>
              <a:t>Gambarkan dulu semua state &amp; edge yg tidak terlibat dg proses konversi saat itu</a:t>
            </a:r>
          </a:p>
        </p:txBody>
      </p:sp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4800600" y="3200400"/>
          <a:ext cx="3733800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5" imgW="2991960" imgH="2302200" progId="">
                  <p:embed/>
                </p:oleObj>
              </mc:Choice>
              <mc:Fallback>
                <p:oleObj name="Visio" r:id="rId5" imgW="2991960" imgH="2302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00400"/>
                        <a:ext cx="3733800" cy="287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19204D-9174-4563-84DB-320553096B6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(10)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9225" name="Line 3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Rectangle 4"/>
          <p:cNvSpPr>
            <a:spLocks noChangeArrowheads="1"/>
          </p:cNvSpPr>
          <p:nvPr/>
        </p:nvSpPr>
        <p:spPr bwMode="auto">
          <a:xfrm>
            <a:off x="76200" y="10668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Untuk q</a:t>
            </a:r>
            <a:r>
              <a:rPr lang="en-US" b="1" baseline="-2500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1</a:t>
            </a: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457200" y="996950"/>
          <a:ext cx="3221038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2991960" imgH="2330640" progId="">
                  <p:embed/>
                </p:oleObj>
              </mc:Choice>
              <mc:Fallback>
                <p:oleObj name="Visio" r:id="rId3" imgW="2991960" imgH="2330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6950"/>
                        <a:ext cx="3221038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1524000" y="4495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Untuk q</a:t>
            </a:r>
            <a:r>
              <a:rPr lang="en-US" b="1" baseline="-2500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</p:txBody>
      </p:sp>
      <p:sp>
        <p:nvSpPr>
          <p:cNvPr id="9228" name="Rectangle 7"/>
          <p:cNvSpPr>
            <a:spLocks noChangeArrowheads="1"/>
          </p:cNvSpPr>
          <p:nvPr/>
        </p:nvSpPr>
        <p:spPr bwMode="auto">
          <a:xfrm>
            <a:off x="4724400" y="12192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Untuk q</a:t>
            </a:r>
            <a:r>
              <a:rPr lang="en-US" b="1" baseline="-2500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3</a:t>
            </a:r>
            <a:r>
              <a:rPr lang="en-US" b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</p:txBody>
      </p:sp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2895600" y="3124200"/>
          <a:ext cx="32004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5" imgW="2957400" imgH="2725560" progId="">
                  <p:embed/>
                </p:oleObj>
              </mc:Choice>
              <mc:Fallback>
                <p:oleObj name="Visio" r:id="rId5" imgW="2957400" imgH="2725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32004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5638800" y="914400"/>
          <a:ext cx="3276600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7" imgW="2985840" imgH="2839680" progId="">
                  <p:embed/>
                </p:oleObj>
              </mc:Choice>
              <mc:Fallback>
                <p:oleObj name="Visio" r:id="rId7" imgW="2985840" imgH="28396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14400"/>
                        <a:ext cx="3276600" cy="311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AutoShape 1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7620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56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674D1-0606-4BE1-864E-8A029EA2DF2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4676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TUGAS MINGGUAN IV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486400"/>
          </a:xfrm>
        </p:spPr>
        <p:txBody>
          <a:bodyPr/>
          <a:lstStyle/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1,    Amatilah lingkungan hidup anda sehari-hari. Tentukan sebuah obyek (misalnya, sistem lift, sistem traffic light, sistem perpanjangan STKB, dll) yang anda dapat gambarkan/modelkan dengan Automata.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(no groups tells the same stories &amp; no groups adopts my examples above)</a:t>
            </a:r>
          </a:p>
          <a:p>
            <a:pPr marL="454025" indent="-454025" eaLnBrk="1" hangingPunct="1">
              <a:buFont typeface="Wingdings" pitchFamily="2" charset="2"/>
              <a:buChar char="§"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Char char="§"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Char char="§"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Char char="§"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Char char="§"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endParaRPr lang="en-US" sz="1600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2.   Lakukan penelusuran input-input string berikut pada FSD di atas :</a:t>
            </a: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10		c.  110		e.  0010</a:t>
            </a:r>
          </a:p>
          <a:p>
            <a:pPr marL="454025" indent="-454025" eaLnBrk="1" hangingPunct="1">
              <a:buFont typeface="Wingdings" pitchFamily="2" charset="2"/>
              <a:buNone/>
              <a:tabLst>
                <a:tab pos="454025" algn="l"/>
              </a:tabLst>
            </a:pP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010		e.  110010	f.  001</a:t>
            </a:r>
          </a:p>
        </p:txBody>
      </p:sp>
      <p:sp>
        <p:nvSpPr>
          <p:cNvPr id="10248" name="Line 4"/>
          <p:cNvSpPr>
            <a:spLocks noChangeShapeType="1"/>
          </p:cNvSpPr>
          <p:nvPr/>
        </p:nvSpPr>
        <p:spPr bwMode="auto">
          <a:xfrm>
            <a:off x="304800" y="6096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3143250" y="2097088"/>
          <a:ext cx="2358729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2223000" imgH="2475000" progId="">
                  <p:embed/>
                </p:oleObj>
              </mc:Choice>
              <mc:Fallback>
                <p:oleObj name="Visio" r:id="rId3" imgW="2223000" imgH="2475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097088"/>
                        <a:ext cx="2358729" cy="262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AutoShape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8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49E72-7B0D-411C-B46B-9A56BAAE8FD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5867400" cy="6858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MATERI PERTEMUAN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086600" cy="2362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Deterministic Finite Automata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3333FF"/>
                </a:solidFill>
                <a:latin typeface="Comic Sans MS" pitchFamily="66" charset="0"/>
              </a:rPr>
              <a:t>Transition Graph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Automata with Output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 smtClean="0">
                <a:solidFill>
                  <a:srgbClr val="3333FF"/>
                </a:solidFill>
                <a:latin typeface="Comic Sans MS" pitchFamily="66" charset="0"/>
              </a:rPr>
              <a:t>Tugas Mingguan IV</a:t>
            </a:r>
          </a:p>
        </p:txBody>
      </p:sp>
      <p:sp>
        <p:nvSpPr>
          <p:cNvPr id="13319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39000" y="22860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28194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638800" y="34290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29200" y="40386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26DB4-F7E7-405A-B9FD-81A771127D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533400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latin typeface="Comic Sans MS" pitchFamily="66" charset="0"/>
              </a:rPr>
              <a:t>DETERMINISTIC FINITE AUTOMATA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304800" y="99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Pernah bermain ular dan tangga ?!</a:t>
            </a:r>
          </a:p>
        </p:txBody>
      </p:sp>
      <p:sp>
        <p:nvSpPr>
          <p:cNvPr id="14344" name="AutoShape 5"/>
          <p:cNvSpPr>
            <a:spLocks noChangeArrowheads="1"/>
          </p:cNvSpPr>
          <p:nvPr/>
        </p:nvSpPr>
        <p:spPr bwMode="auto">
          <a:xfrm>
            <a:off x="3810000" y="1676400"/>
            <a:ext cx="1295400" cy="914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6"/>
          <p:cNvSpPr>
            <a:spLocks noChangeArrowheads="1"/>
          </p:cNvSpPr>
          <p:nvPr/>
        </p:nvSpPr>
        <p:spPr bwMode="auto">
          <a:xfrm>
            <a:off x="3810000" y="4114800"/>
            <a:ext cx="1295400" cy="914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304800" y="3276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4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n x n kotak</a:t>
            </a:r>
            <a:r>
              <a:rPr lang="en-US" sz="24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 </a:t>
            </a:r>
            <a:r>
              <a:rPr lang="en-US" sz="2400" b="1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Dadu</a:t>
            </a:r>
            <a:r>
              <a:rPr lang="en-US" sz="24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 </a:t>
            </a:r>
            <a:r>
              <a:rPr lang="en-US" sz="24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Penanda</a:t>
            </a:r>
            <a:r>
              <a:rPr lang="en-US" sz="24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 </a:t>
            </a:r>
            <a:r>
              <a:rPr lang="en-US" sz="2400" b="1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Pemain</a:t>
            </a:r>
          </a:p>
        </p:txBody>
      </p:sp>
      <p:sp>
        <p:nvSpPr>
          <p:cNvPr id="14347" name="Rectangle 8"/>
          <p:cNvSpPr>
            <a:spLocks noChangeArrowheads="1"/>
          </p:cNvSpPr>
          <p:nvPr/>
        </p:nvSpPr>
        <p:spPr bwMode="auto">
          <a:xfrm>
            <a:off x="304800" y="5257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Bagaimana karakteristik permainannya ?</a:t>
            </a:r>
          </a:p>
        </p:txBody>
      </p:sp>
      <p:sp>
        <p:nvSpPr>
          <p:cNvPr id="14348" name="Rectangle 9"/>
          <p:cNvSpPr>
            <a:spLocks noChangeArrowheads="1"/>
          </p:cNvSpPr>
          <p:nvPr/>
        </p:nvSpPr>
        <p:spPr bwMode="auto">
          <a:xfrm>
            <a:off x="304800" y="2743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Komponen-komponen permainannya apa saja ?</a:t>
            </a:r>
          </a:p>
        </p:txBody>
      </p:sp>
    </p:spTree>
  </p:cSld>
  <p:clrMapOvr>
    <a:masterClrMapping/>
  </p:clrMapOvr>
  <p:transition advTm="5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BBF90-D658-4E57-9FCC-F1B221D8E1E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533400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latin typeface="Comic Sans MS" pitchFamily="66" charset="0"/>
              </a:rPr>
              <a:t>DETERMINISTIC FINITE AUTOMATA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228600" y="12192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Pola/arah perpindahan kotak/state dalam permainan tersebut bersifat tertentu/mutlak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304800" y="55626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8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Deterministic</a:t>
            </a: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1905000" y="23622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Jumlah kotak, jumlah dan jenis karakter input terbatas/berhingga</a:t>
            </a: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3810000" y="342900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>
                <a:solidFill>
                  <a:srgbClr val="069A0D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Pergerakan pemain (seolah</a:t>
            </a:r>
            <a:r>
              <a:rPr lang="en-US" sz="2000" baseline="30000">
                <a:solidFill>
                  <a:srgbClr val="069A0D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000">
                <a:solidFill>
                  <a:srgbClr val="069A0D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) bersifat otomatis (ditentukan oleh hasil lemparan dadu)</a:t>
            </a: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2819400" y="5562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800" b="1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Finite</a:t>
            </a:r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3962400" y="5562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800" b="1">
                <a:solidFill>
                  <a:srgbClr val="069A0D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Automata</a:t>
            </a:r>
          </a:p>
        </p:txBody>
      </p:sp>
      <p:sp>
        <p:nvSpPr>
          <p:cNvPr id="15373" name="Rectangle 10"/>
          <p:cNvSpPr>
            <a:spLocks noChangeArrowheads="1"/>
          </p:cNvSpPr>
          <p:nvPr/>
        </p:nvSpPr>
        <p:spPr bwMode="auto">
          <a:xfrm>
            <a:off x="5867400" y="5562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8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 DFA )</a:t>
            </a:r>
          </a:p>
        </p:txBody>
      </p:sp>
      <p:sp>
        <p:nvSpPr>
          <p:cNvPr id="15374" name="AutoShape 11"/>
          <p:cNvSpPr>
            <a:spLocks noChangeArrowheads="1"/>
          </p:cNvSpPr>
          <p:nvPr/>
        </p:nvSpPr>
        <p:spPr bwMode="auto">
          <a:xfrm>
            <a:off x="457200" y="2133600"/>
            <a:ext cx="1524000" cy="3352800"/>
          </a:xfrm>
          <a:prstGeom prst="downArrow">
            <a:avLst>
              <a:gd name="adj1" fmla="val 28333"/>
              <a:gd name="adj2" fmla="val 55968"/>
            </a:avLst>
          </a:prstGeom>
          <a:gradFill rotWithShape="0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2"/>
          <p:cNvSpPr>
            <a:spLocks noChangeArrowheads="1"/>
          </p:cNvSpPr>
          <p:nvPr/>
        </p:nvSpPr>
        <p:spPr bwMode="auto">
          <a:xfrm>
            <a:off x="2819400" y="3200400"/>
            <a:ext cx="1066800" cy="2362200"/>
          </a:xfrm>
          <a:prstGeom prst="downArrow">
            <a:avLst>
              <a:gd name="adj1" fmla="val 28333"/>
              <a:gd name="adj2" fmla="val 56331"/>
            </a:avLst>
          </a:prstGeom>
          <a:gradFill rotWithShape="0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AutoShape 13"/>
          <p:cNvSpPr>
            <a:spLocks noChangeArrowheads="1"/>
          </p:cNvSpPr>
          <p:nvPr/>
        </p:nvSpPr>
        <p:spPr bwMode="auto">
          <a:xfrm>
            <a:off x="4495800" y="4343400"/>
            <a:ext cx="914400" cy="1219200"/>
          </a:xfrm>
          <a:prstGeom prst="downArrow">
            <a:avLst>
              <a:gd name="adj1" fmla="val 28333"/>
              <a:gd name="adj2" fmla="val 33920"/>
            </a:avLst>
          </a:prstGeom>
          <a:gradFill rotWithShape="0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8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9E2D3D-265C-4291-A105-C59009D5FB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533400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latin typeface="Comic Sans MS" pitchFamily="66" charset="0"/>
              </a:rPr>
              <a:t>DETERMINISTIC FINITE AUTOMATA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228600" y="1143000"/>
            <a:ext cx="8763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Secara definitif, DFA memiliki komponen-komponen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 sebagai himpunan berhingga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state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media perpindahan kendali mesin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 sebagai himpunan berhingga alphabet untuk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input karakter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0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adalah salah satu state dari himpunan S yang diperlakukan sebagai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start state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adalah salah satu state dari himpunan S yang diperlakukan sebagai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final state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     (DFA dapat memiliki lebih dari satu final state)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5.     sebagai himpunan berhingga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fungsi transisi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memindahkan kendali mesin</a:t>
            </a:r>
            <a:endParaRPr lang="en-US" sz="1600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533400" y="3657600"/>
            <a:ext cx="373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b="1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sebuah DFA :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State S = {X, Y, Z}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alphabet  = {a, b}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X  S sebagai start state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Z  S sebagai final state</a:t>
            </a:r>
            <a:endParaRPr lang="en-US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4876800" y="3810000"/>
            <a:ext cx="403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endParaRPr lang="en-US" sz="1600" b="1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4724400" y="39624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fungsi transisi  didefinisikan sebagai :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1.  Dari X diberi input a ke Y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2.  Dari X diberi input b ke Z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3.  Dari Y diberi input a ke X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4.  Dari Y diberi input b ke Z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5.  Dari Z diberi input a atau b ke Z</a:t>
            </a:r>
          </a:p>
        </p:txBody>
      </p:sp>
    </p:spTree>
  </p:cSld>
  <p:clrMapOvr>
    <a:masterClrMapping/>
  </p:clrMapOvr>
  <p:transition advTm="189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0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17B70-23E7-45D8-97D9-5957F3F26D5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610600" cy="457200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latin typeface="Comic Sans MS" pitchFamily="66" charset="0"/>
              </a:rPr>
              <a:t>DETERMINISTIC FINITE AUTOMATA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(4)</a:t>
            </a:r>
          </a:p>
        </p:txBody>
      </p:sp>
      <p:sp>
        <p:nvSpPr>
          <p:cNvPr id="1035" name="Line 3"/>
          <p:cNvSpPr>
            <a:spLocks noChangeShapeType="1"/>
          </p:cNvSpPr>
          <p:nvPr/>
        </p:nvSpPr>
        <p:spPr bwMode="auto">
          <a:xfrm>
            <a:off x="228600" y="609600"/>
            <a:ext cx="8763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Rectangle 4"/>
          <p:cNvSpPr>
            <a:spLocks noChangeArrowheads="1"/>
          </p:cNvSpPr>
          <p:nvPr/>
        </p:nvSpPr>
        <p:spPr bwMode="auto">
          <a:xfrm>
            <a:off x="6096000" y="11430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Tabel Transisi</a:t>
            </a:r>
          </a:p>
        </p:txBody>
      </p:sp>
      <p:sp>
        <p:nvSpPr>
          <p:cNvPr id="1037" name="Rectangle 5"/>
          <p:cNvSpPr>
            <a:spLocks noChangeArrowheads="1"/>
          </p:cNvSpPr>
          <p:nvPr/>
        </p:nvSpPr>
        <p:spPr bwMode="auto">
          <a:xfrm>
            <a:off x="1524000" y="39624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Labelled Directed Graph  (representasi piktorial)</a:t>
            </a:r>
          </a:p>
        </p:txBody>
      </p:sp>
      <p:graphicFrame>
        <p:nvGraphicFramePr>
          <p:cNvPr id="6150" name="Group 6"/>
          <p:cNvGraphicFramePr>
            <a:graphicFrameLocks noGrp="1"/>
          </p:cNvGraphicFramePr>
          <p:nvPr>
            <p:ph type="tbl" idx="1"/>
          </p:nvPr>
        </p:nvGraphicFramePr>
        <p:xfrm>
          <a:off x="6172200" y="1676400"/>
          <a:ext cx="2514600" cy="1524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(start)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(final)  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26" name="Object 28"/>
          <p:cNvGraphicFramePr>
            <a:graphicFrameLocks noChangeAspect="1"/>
          </p:cNvGraphicFramePr>
          <p:nvPr/>
        </p:nvGraphicFramePr>
        <p:xfrm>
          <a:off x="1492250" y="4343400"/>
          <a:ext cx="14033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961560" imgH="1253880" progId="">
                  <p:embed/>
                </p:oleObj>
              </mc:Choice>
              <mc:Fallback>
                <p:oleObj name="Visio" r:id="rId3" imgW="961560" imgH="125388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4343400"/>
                        <a:ext cx="14033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9"/>
          <p:cNvGraphicFramePr>
            <a:graphicFrameLocks noChangeAspect="1"/>
          </p:cNvGraphicFramePr>
          <p:nvPr/>
        </p:nvGraphicFramePr>
        <p:xfrm>
          <a:off x="3721100" y="4343400"/>
          <a:ext cx="16716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5" imgW="1146960" imgH="1253880" progId="">
                  <p:embed/>
                </p:oleObj>
              </mc:Choice>
              <mc:Fallback>
                <p:oleObj name="Visio" r:id="rId5" imgW="1146960" imgH="125388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343400"/>
                        <a:ext cx="16716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0"/>
          <p:cNvGraphicFramePr>
            <a:graphicFrameLocks noChangeAspect="1"/>
          </p:cNvGraphicFramePr>
          <p:nvPr/>
        </p:nvGraphicFramePr>
        <p:xfrm>
          <a:off x="6248400" y="4343400"/>
          <a:ext cx="16811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7" imgW="1148040" imgH="1353240" progId="">
                  <p:embed/>
                </p:oleObj>
              </mc:Choice>
              <mc:Fallback>
                <p:oleObj name="Visio" r:id="rId7" imgW="1148040" imgH="13532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0"/>
                        <a:ext cx="16811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" name="Rectangle 31"/>
          <p:cNvSpPr>
            <a:spLocks noChangeArrowheads="1"/>
          </p:cNvSpPr>
          <p:nvPr/>
        </p:nvSpPr>
        <p:spPr bwMode="auto">
          <a:xfrm>
            <a:off x="228600" y="762000"/>
            <a:ext cx="3200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sebuah DFA :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State S = {X, Y, Z}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alphabet  = {a, b}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X  S sebagai start state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Z  S sebagai final state</a:t>
            </a:r>
            <a:endParaRPr lang="en-US" sz="1400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061" name="Rectangle 32"/>
          <p:cNvSpPr>
            <a:spLocks noChangeArrowheads="1"/>
          </p:cNvSpPr>
          <p:nvPr/>
        </p:nvSpPr>
        <p:spPr bwMode="auto">
          <a:xfrm>
            <a:off x="228600" y="19812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>
              <a:spcBef>
                <a:spcPct val="20000"/>
              </a:spcBef>
              <a:buFont typeface="Wingdings" pitchFamily="2" charset="2"/>
              <a:buChar char="§"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Himpunan fungsi transisi  didefinisikan sebagai :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1.  Dari X diberi input a ke Y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2.  Dari X diberi input b ke Z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3.  Dari Y diberi input a ke X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4.  Dari Y diberi input b ke Z</a:t>
            </a:r>
          </a:p>
          <a:p>
            <a:pPr marL="223838" indent="-223838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5.  Dari Z diberi input a atau b ke Z</a:t>
            </a:r>
          </a:p>
        </p:txBody>
      </p:sp>
      <p:graphicFrame>
        <p:nvGraphicFramePr>
          <p:cNvPr id="1029" name="Object 33"/>
          <p:cNvGraphicFramePr>
            <a:graphicFrameLocks noChangeAspect="1"/>
          </p:cNvGraphicFramePr>
          <p:nvPr/>
        </p:nvGraphicFramePr>
        <p:xfrm>
          <a:off x="4191000" y="1828800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9" imgW="660240" imgH="374400" progId="">
                  <p:embed/>
                </p:oleObj>
              </mc:Choice>
              <mc:Fallback>
                <p:oleObj name="Visio" r:id="rId9" imgW="660240" imgH="374400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1676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4"/>
          <p:cNvGraphicFramePr>
            <a:graphicFrameLocks noChangeAspect="1"/>
          </p:cNvGraphicFramePr>
          <p:nvPr/>
        </p:nvGraphicFramePr>
        <p:xfrm>
          <a:off x="3962400" y="2532063"/>
          <a:ext cx="12954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11" imgW="601920" imgH="557640" progId="">
                  <p:embed/>
                </p:oleObj>
              </mc:Choice>
              <mc:Fallback>
                <p:oleObj name="Visio" r:id="rId11" imgW="601920" imgH="5576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32063"/>
                        <a:ext cx="129540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" name="AutoShape 35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287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36E2D-23BA-49B6-AEDE-59B9B4BF5A4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457200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latin typeface="Comic Sans MS" pitchFamily="66" charset="0"/>
              </a:rPr>
              <a:t>TRANSITION GRAPH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381000" y="6096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304800" y="1219200"/>
            <a:ext cx="853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Secara definitif, TG tidak berbeda dengan DFA. Namun dari segi karakteristik, terdapat beberapa perbedaan mendasar antara TG dengan DFA. Perbedaan-perbedaan tersebut antara lain 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  <a:tabLst>
                <a:tab pos="223838" algn="l"/>
              </a:tabLst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label edge pada TG dapat berisi string (lebih dari satu karakter)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  <a:tabLst>
                <a:tab pos="223838" algn="l"/>
              </a:tabLst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jumlah outgoing edge dari setiap state dapat lebih dari satu dengan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label edge sama (oleh karenanya TG tidak bersifat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deterministic (non-deterministic). Sehingga setiap input string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belum tentu memiliki path yang unik)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  <a:tabLst>
                <a:tab pos="223838" algn="l"/>
              </a:tabLst>
            </a:pPr>
            <a:r>
              <a:rPr lang="en-US" sz="2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TG dapat memiliki lebih dari satu Start State</a:t>
            </a:r>
          </a:p>
        </p:txBody>
      </p:sp>
    </p:spTree>
  </p:cSld>
  <p:clrMapOvr>
    <a:masterClrMapping/>
  </p:clrMapOvr>
  <p:transition advTm="18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205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20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D1C7CD-BF2F-4BB2-92BB-E22B88BD5C6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487363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latin typeface="Comic Sans MS" pitchFamily="66" charset="0"/>
              </a:rPr>
              <a:t>TRANSITION GRAPH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graphicFrame>
        <p:nvGraphicFramePr>
          <p:cNvPr id="2050" name="Object 17"/>
          <p:cNvGraphicFramePr>
            <a:graphicFrameLocks noGrp="1" noChangeAspect="1"/>
          </p:cNvGraphicFramePr>
          <p:nvPr>
            <p:ph sz="half" idx="1"/>
          </p:nvPr>
        </p:nvGraphicFramePr>
        <p:xfrm>
          <a:off x="1219200" y="4241800"/>
          <a:ext cx="251460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1639748" imgH="1187806" progId="">
                  <p:embed/>
                </p:oleObj>
              </mc:Choice>
              <mc:Fallback>
                <p:oleObj name="Visio" r:id="rId3" imgW="1639748" imgH="1187806" progId="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41800"/>
                        <a:ext cx="251460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Line 3"/>
          <p:cNvSpPr>
            <a:spLocks noChangeShapeType="1"/>
          </p:cNvSpPr>
          <p:nvPr/>
        </p:nvSpPr>
        <p:spPr bwMode="auto">
          <a:xfrm>
            <a:off x="381000" y="6096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Rectangle 4"/>
          <p:cNvSpPr>
            <a:spLocks noChangeArrowheads="1"/>
          </p:cNvSpPr>
          <p:nvPr/>
        </p:nvSpPr>
        <p:spPr bwMode="auto">
          <a:xfrm>
            <a:off x="304800" y="8382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r>
              <a:rPr lang="en-US" sz="2000" dirty="0" err="1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</a:t>
            </a:r>
            <a:r>
              <a:rPr lang="en-US" sz="2000" dirty="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 dirty="0">
              <a:solidFill>
                <a:srgbClr val="0000CC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r>
              <a:rPr lang="en-US" sz="20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DFA :					TG 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endParaRPr lang="en-US" sz="20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223838" algn="l"/>
              </a:tabLst>
            </a:pPr>
            <a:r>
              <a:rPr lang="en-US" sz="20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  <a:sym typeface="Symbol" pitchFamily="18" charset="2"/>
              </a:rPr>
              <a:t>DFA :					TG :</a:t>
            </a: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09600" y="2209800"/>
          <a:ext cx="3733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5" imgW="2329560" imgH="336960" progId="">
                  <p:embed/>
                </p:oleObj>
              </mc:Choice>
              <mc:Fallback>
                <p:oleObj name="Visio" r:id="rId5" imgW="2329560" imgH="336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3733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5943600" y="2209800"/>
          <a:ext cx="1524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7" imgW="957960" imgH="336960" progId="">
                  <p:embed/>
                </p:oleObj>
              </mc:Choice>
              <mc:Fallback>
                <p:oleObj name="Visio" r:id="rId7" imgW="957960" imgH="3369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1524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AutoShape 1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4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7588" y="4303713"/>
          <a:ext cx="1446212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10" imgW="954291" imgH="1182662" progId="">
                  <p:embed/>
                </p:oleObj>
              </mc:Choice>
              <mc:Fallback>
                <p:oleObj name="Visio" r:id="rId10" imgW="954291" imgH="1182662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4303713"/>
                        <a:ext cx="1446212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5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IV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8C0B8-138F-45A6-B97A-BD64C40F30B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FINITE AUTOMATA with OUTPUT</a:t>
            </a:r>
            <a:r>
              <a:rPr lang="en-US" sz="1800" b="1" smtClean="0">
                <a:latin typeface="Comic Sans MS" pitchFamily="66" charset="0"/>
              </a:rPr>
              <a:t>  </a:t>
            </a:r>
            <a:r>
              <a:rPr lang="en-US" sz="2000" b="1" smtClean="0">
                <a:latin typeface="Comic Sans MS" pitchFamily="66" charset="0"/>
              </a:rPr>
              <a:t>(1)</a:t>
            </a:r>
            <a:endParaRPr lang="en-US" sz="2000" b="1" smtClean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Sampai sejauh ini automata yang kita pelajari hanya dapat memberikan hasil/jawaban berupa “ACCEPTED’ atau “REJECTED” saja. Untuk sementara, mesin kita ini hanya berfungsi sebagai 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Acceptor</a:t>
            </a: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saja.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Tapi sekarang, kita akan mencoba membuat sebuah 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Transducer</a:t>
            </a: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. Yaitu sebuah mesin yang dapat menghasilkan berbagai macam bentuk output (</a:t>
            </a:r>
            <a:r>
              <a:rPr lang="en-US" sz="2000" b="1" i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automata with output</a:t>
            </a: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).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endParaRPr lang="en-US" sz="2000" b="1" smtClean="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 model </a:t>
            </a:r>
            <a:r>
              <a:rPr lang="en-US" sz="2000" b="1" i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automata with output</a:t>
            </a:r>
            <a:r>
              <a:rPr lang="en-US" sz="2000" b="1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yang tersedia, yaitu 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Char char="§"/>
              <a:tabLst>
                <a:tab pos="395288" algn="l"/>
              </a:tabLst>
            </a:pP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Moore Machine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Char char="§"/>
              <a:tabLst>
                <a:tab pos="395288" algn="l"/>
              </a:tabLst>
            </a:pP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Mealy Machine</a:t>
            </a: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8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1320</Words>
  <Application>Microsoft Office PowerPoint</Application>
  <PresentationFormat>On-screen Show (4:3)</PresentationFormat>
  <Paragraphs>292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Comic Sans MS</vt:lpstr>
      <vt:lpstr>Lucida Sans Unicode</vt:lpstr>
      <vt:lpstr>Symbol</vt:lpstr>
      <vt:lpstr>Times New Roman</vt:lpstr>
      <vt:lpstr>Wingdings</vt:lpstr>
      <vt:lpstr>Default Design</vt:lpstr>
      <vt:lpstr>Visio</vt:lpstr>
      <vt:lpstr>FINITE AUTOMATA &amp; VARIANNYA</vt:lpstr>
      <vt:lpstr>MATERI PERTEMUAN</vt:lpstr>
      <vt:lpstr>DETERMINISTIC FINITE AUTOMATA (1)</vt:lpstr>
      <vt:lpstr>DETERMINISTIC FINITE AUTOMATA (2)</vt:lpstr>
      <vt:lpstr>DETERMINISTIC FINITE AUTOMATA (3)</vt:lpstr>
      <vt:lpstr>DETERMINISTIC FINITE AUTOMATA (4)</vt:lpstr>
      <vt:lpstr>TRANSITION GRAPH (1)</vt:lpstr>
      <vt:lpstr>TRANSITION GRAPH (2)</vt:lpstr>
      <vt:lpstr>FINITE AUTOMATA with OUTPUT  (1)</vt:lpstr>
      <vt:lpstr>FINITE AUTOMATA with OUTPUT  (2)</vt:lpstr>
      <vt:lpstr>FINITE AUTOMATA with OUTPUT  (3)</vt:lpstr>
      <vt:lpstr>FINITE AUTOMATA with OUTPUT  (4)</vt:lpstr>
      <vt:lpstr>FINITE AUTOMATA with OUTPUT  (5)</vt:lpstr>
      <vt:lpstr>FINITE AUTOMATA with OUTPUT  (6)</vt:lpstr>
      <vt:lpstr>FINITE AUTOMATA with OUTPUT  (7)</vt:lpstr>
      <vt:lpstr>FINITE AUTOMATA with OUTPUT  (8)</vt:lpstr>
      <vt:lpstr>FINITE AUTOMATA with OUTPUT  (9)</vt:lpstr>
      <vt:lpstr>FINITE AUTOMATA with OUTPUT  (10)</vt:lpstr>
      <vt:lpstr>TUGAS MINGGUAN IV</vt:lpstr>
    </vt:vector>
  </TitlesOfParts>
  <Company>sby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&amp;  FINITE AUTOMATA  (2)</dc:title>
  <dc:creator>its</dc:creator>
  <cp:lastModifiedBy>victor</cp:lastModifiedBy>
  <cp:revision>16</cp:revision>
  <dcterms:created xsi:type="dcterms:W3CDTF">2006-07-12T06:03:02Z</dcterms:created>
  <dcterms:modified xsi:type="dcterms:W3CDTF">2023-02-08T08:00:55Z</dcterms:modified>
</cp:coreProperties>
</file>