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2" r:id="rId11"/>
    <p:sldId id="273" r:id="rId12"/>
    <p:sldId id="274" r:id="rId13"/>
    <p:sldId id="275" r:id="rId14"/>
    <p:sldId id="276" r:id="rId15"/>
    <p:sldId id="270" r:id="rId16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DDDDD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5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C7CBF8-8A97-4AFC-90FA-704D07920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E2142F-F860-40CC-A8C7-3EDB3265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685F8-418D-46C5-8D45-1790E01AA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249DC-0EBC-4594-B3DE-4E2E310EB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085E5-1F0C-4C7F-BA10-842870D22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1710F-4797-4021-A985-35B268AB8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A4CA-5530-4982-82C5-0EC789E35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054B1-03F9-4334-A569-31D66FBB81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3B804-9A54-4319-A9DA-C53961087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1134E-0EAC-486A-8250-0D679E8D4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343EA-AD74-4C52-B0AB-43CEC61CB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79A34-BA49-4975-B546-DBC8EE8DF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3E96C-4A3A-4291-B957-DB0F1C5AD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914DE-163F-41A0-B419-269441601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3C4B8-951E-46AA-A451-99349AA22C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Pertemuan V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Teknik Informatika 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60A6F6B-F821-4A38-8A65-B63DC0C43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slide" Target="slide4.xml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slide" Target="slide2.xml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.e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slide" Target="slide2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162800" cy="1371600"/>
          </a:xfrm>
        </p:spPr>
        <p:txBody>
          <a:bodyPr/>
          <a:lstStyle/>
          <a:p>
            <a:pPr eaLnBrk="1" hangingPunct="1"/>
            <a:r>
              <a:rPr lang="en-US" sz="4000" b="1" smtClean="0">
                <a:latin typeface="Comic Sans MS" pitchFamily="66" charset="0"/>
              </a:rPr>
              <a:t>NON DETERMINISTIC</a:t>
            </a:r>
            <a:br>
              <a:rPr lang="en-US" sz="4000" b="1" smtClean="0">
                <a:latin typeface="Comic Sans MS" pitchFamily="66" charset="0"/>
              </a:rPr>
            </a:br>
            <a:r>
              <a:rPr lang="en-US" sz="4000" b="1" smtClean="0">
                <a:latin typeface="Comic Sans MS" pitchFamily="66" charset="0"/>
              </a:rPr>
              <a:t>FINITE AUTOMATA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0" y="304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bg2"/>
                </a:solidFill>
                <a:latin typeface="Lucida Sans Unicode" pitchFamily="34" charset="0"/>
              </a:rPr>
              <a:t>PERTEMUAN  </a:t>
            </a:r>
            <a:r>
              <a:rPr lang="en-US" b="1" smtClean="0">
                <a:solidFill>
                  <a:schemeClr val="bg2"/>
                </a:solidFill>
                <a:latin typeface="Lucida Sans Unicode" pitchFamily="34" charset="0"/>
              </a:rPr>
              <a:t>V</a:t>
            </a:r>
            <a:endParaRPr lang="en-US" sz="1600">
              <a:solidFill>
                <a:schemeClr val="bg2"/>
              </a:solidFill>
              <a:latin typeface="Lucida Sans Unicode" pitchFamily="34" charset="0"/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1676400" y="2667000"/>
            <a:ext cx="5943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00200" y="3159125"/>
            <a:ext cx="6096000" cy="727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Mahasiswa mengetahui varian lain dari finite automata yang memiliki keleluasaan lebih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1181100" y="5029200"/>
            <a:ext cx="6781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DEPARTEMEN </a:t>
            </a:r>
            <a:r>
              <a:rPr lang="en-US" sz="2000" b="1">
                <a:latin typeface="Lucida Sans Unicode" pitchFamily="34" charset="0"/>
              </a:rPr>
              <a:t>TEKNIK INFORMATIKA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FAKULTAS </a:t>
            </a:r>
            <a:r>
              <a:rPr lang="en-US" sz="2000" b="1" smtClean="0">
                <a:latin typeface="Lucida Sans Unicode" pitchFamily="34" charset="0"/>
              </a:rPr>
              <a:t>TEKNIK ELEKTRO &amp; INFORMATIKA CERDAS</a:t>
            </a:r>
            <a:endParaRPr lang="en-US" sz="20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INSTITUT TEKNOLOGI SEPULUH NOPEMBER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2023 </a:t>
            </a:r>
            <a:r>
              <a:rPr lang="en-US" sz="2000" b="1">
                <a:latin typeface="Lucida Sans Unicode" pitchFamily="34" charset="0"/>
              </a:rPr>
              <a:t>- </a:t>
            </a:r>
            <a:r>
              <a:rPr lang="en-US" sz="2000" b="1" smtClean="0">
                <a:latin typeface="Lucida Sans Unicode" pitchFamily="34" charset="0"/>
              </a:rPr>
              <a:t>2027</a:t>
            </a:r>
            <a:endParaRPr lang="en-US" sz="2000" b="1">
              <a:latin typeface="Lucida Sans Unicode" pitchFamily="34" charset="0"/>
            </a:endParaRPr>
          </a:p>
        </p:txBody>
      </p:sp>
    </p:spTree>
  </p:cSld>
  <p:clrMapOvr>
    <a:masterClrMapping/>
  </p:clrMapOvr>
  <p:transition advTm="13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10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B4EB2-59BD-4FF1-8F4F-B0BE00F39CF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4770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RE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1066800"/>
          </a:xfrm>
        </p:spPr>
        <p:txBody>
          <a:bodyPr/>
          <a:lstStyle/>
          <a:p>
            <a:pPr marL="393700" indent="-393700" eaLnBrk="1" hangingPunct="1">
              <a:buFontTx/>
              <a:buNone/>
            </a:pPr>
            <a:r>
              <a:rPr lang="en-US" sz="1800" b="1" smtClean="0">
                <a:latin typeface="Comic Sans MS" pitchFamily="66" charset="0"/>
              </a:rPr>
              <a:t>Beberapa operasi yang dapat dilakukan untuk meperoleh RE dari NFA :</a:t>
            </a:r>
          </a:p>
          <a:p>
            <a:pPr marL="393700" indent="-393700" eaLnBrk="1" hangingPunct="1">
              <a:buFontTx/>
              <a:buNone/>
            </a:pPr>
            <a:endParaRPr lang="en-US" sz="1800" b="1" smtClean="0">
              <a:latin typeface="Comic Sans MS" pitchFamily="66" charset="0"/>
            </a:endParaRPr>
          </a:p>
          <a:p>
            <a:pPr marL="393700" indent="-393700" eaLnBrk="1" hangingPunct="1">
              <a:buFontTx/>
              <a:buAutoNum type="alphaLcPeriod"/>
            </a:pPr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Minimisasi Start dan Final State</a:t>
            </a:r>
          </a:p>
          <a:p>
            <a:pPr marL="393700" indent="-393700" eaLnBrk="1" hangingPunct="1">
              <a:buFontTx/>
              <a:buNone/>
            </a:pPr>
            <a:endParaRPr lang="en-US" sz="1800" b="1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035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762000" y="2362200"/>
          <a:ext cx="28956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Visio" r:id="rId3" imgW="1874520" imgH="957960" progId="">
                  <p:embed/>
                </p:oleObj>
              </mc:Choice>
              <mc:Fallback>
                <p:oleObj name="Visio" r:id="rId3" imgW="1874520" imgH="957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28956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5334000" y="2133600"/>
          <a:ext cx="2819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Visio" r:id="rId5" imgW="1860120" imgH="1186560" progId="">
                  <p:embed/>
                </p:oleObj>
              </mc:Choice>
              <mc:Fallback>
                <p:oleObj name="Visio" r:id="rId5" imgW="1860120" imgH="11865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28194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1890713" y="4419600"/>
          <a:ext cx="16906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Visio" r:id="rId7" imgW="1069200" imgH="1107720" progId="">
                  <p:embed/>
                </p:oleObj>
              </mc:Choice>
              <mc:Fallback>
                <p:oleObj name="Visio" r:id="rId7" imgW="1069200" imgH="110772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419600"/>
                        <a:ext cx="169068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AutoShape 11"/>
          <p:cNvSpPr>
            <a:spLocks noChangeArrowheads="1"/>
          </p:cNvSpPr>
          <p:nvPr/>
        </p:nvSpPr>
        <p:spPr bwMode="auto">
          <a:xfrm>
            <a:off x="3886200" y="25146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AutoShape 12"/>
          <p:cNvSpPr>
            <a:spLocks noChangeArrowheads="1"/>
          </p:cNvSpPr>
          <p:nvPr/>
        </p:nvSpPr>
        <p:spPr bwMode="auto">
          <a:xfrm>
            <a:off x="3886200" y="47244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5638800" y="4267200"/>
          <a:ext cx="27432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Visio" r:id="rId9" imgW="1790640" imgH="1121760" progId="">
                  <p:embed/>
                </p:oleObj>
              </mc:Choice>
              <mc:Fallback>
                <p:oleObj name="Visio" r:id="rId9" imgW="1790640" imgH="11217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67200"/>
                        <a:ext cx="27432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6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20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20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BDF068-33F5-4F78-AF75-82D9E3EBD7D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64770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RE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381000"/>
          </a:xfrm>
        </p:spPr>
        <p:txBody>
          <a:bodyPr/>
          <a:lstStyle/>
          <a:p>
            <a:pPr marL="393700" indent="-393700" eaLnBrk="1" hangingPunct="1">
              <a:buFontTx/>
              <a:buNone/>
            </a:pPr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b.  Minimisasi Edge (Arc) dan Labelnya</a:t>
            </a:r>
          </a:p>
        </p:txBody>
      </p:sp>
      <p:sp>
        <p:nvSpPr>
          <p:cNvPr id="2059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0" name="AutoShape 8"/>
          <p:cNvSpPr>
            <a:spLocks noChangeArrowheads="1"/>
          </p:cNvSpPr>
          <p:nvPr/>
        </p:nvSpPr>
        <p:spPr bwMode="auto">
          <a:xfrm>
            <a:off x="3886200" y="20574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AutoShape 9"/>
          <p:cNvSpPr>
            <a:spLocks noChangeArrowheads="1"/>
          </p:cNvSpPr>
          <p:nvPr/>
        </p:nvSpPr>
        <p:spPr bwMode="auto">
          <a:xfrm>
            <a:off x="3886200" y="41148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11"/>
          <p:cNvGraphicFramePr>
            <a:graphicFrameLocks noChangeAspect="1"/>
          </p:cNvGraphicFramePr>
          <p:nvPr/>
        </p:nvGraphicFramePr>
        <p:xfrm>
          <a:off x="1219200" y="1828800"/>
          <a:ext cx="1600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Visio" r:id="rId3" imgW="582120" imgH="497160" progId="">
                  <p:embed/>
                </p:oleObj>
              </mc:Choice>
              <mc:Fallback>
                <p:oleObj name="Visio" r:id="rId3" imgW="582120" imgH="4971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1600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2"/>
          <p:cNvGraphicFramePr>
            <a:graphicFrameLocks noChangeAspect="1"/>
          </p:cNvGraphicFramePr>
          <p:nvPr/>
        </p:nvGraphicFramePr>
        <p:xfrm>
          <a:off x="5638800" y="1600200"/>
          <a:ext cx="25146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Visio" r:id="rId5" imgW="777600" imgH="457560" progId="">
                  <p:embed/>
                </p:oleObj>
              </mc:Choice>
              <mc:Fallback>
                <p:oleObj name="Visio" r:id="rId5" imgW="777600" imgH="45756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251460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3"/>
          <p:cNvGraphicFramePr>
            <a:graphicFrameLocks noChangeAspect="1"/>
          </p:cNvGraphicFramePr>
          <p:nvPr/>
        </p:nvGraphicFramePr>
        <p:xfrm>
          <a:off x="838200" y="3668713"/>
          <a:ext cx="2743200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Visio" r:id="rId7" imgW="957960" imgH="581400" progId="">
                  <p:embed/>
                </p:oleObj>
              </mc:Choice>
              <mc:Fallback>
                <p:oleObj name="Visio" r:id="rId7" imgW="957960" imgH="5814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68713"/>
                        <a:ext cx="2743200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4"/>
          <p:cNvGraphicFramePr>
            <a:graphicFrameLocks noChangeAspect="1"/>
          </p:cNvGraphicFramePr>
          <p:nvPr/>
        </p:nvGraphicFramePr>
        <p:xfrm>
          <a:off x="5257800" y="4279900"/>
          <a:ext cx="350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Visio" r:id="rId9" imgW="1186560" imgH="279000" progId="">
                  <p:embed/>
                </p:oleObj>
              </mc:Choice>
              <mc:Fallback>
                <p:oleObj name="Visio" r:id="rId9" imgW="1186560" imgH="2790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79900"/>
                        <a:ext cx="3505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58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308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308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2CAAD-F1AB-484D-A3E6-1922643A593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RE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(4)</a:t>
            </a:r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3810000" cy="457200"/>
          </a:xfrm>
        </p:spPr>
        <p:txBody>
          <a:bodyPr/>
          <a:lstStyle/>
          <a:p>
            <a:pPr marL="393700" indent="-393700" eaLnBrk="1" hangingPunct="1"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</a:rPr>
              <a:t>c.  Bypass Operation</a:t>
            </a:r>
          </a:p>
        </p:txBody>
      </p:sp>
      <p:sp>
        <p:nvSpPr>
          <p:cNvPr id="3085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AutoShape 5"/>
          <p:cNvSpPr>
            <a:spLocks noChangeArrowheads="1"/>
          </p:cNvSpPr>
          <p:nvPr/>
        </p:nvSpPr>
        <p:spPr bwMode="auto">
          <a:xfrm>
            <a:off x="3886200" y="16764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6"/>
          <p:cNvSpPr>
            <a:spLocks noChangeArrowheads="1"/>
          </p:cNvSpPr>
          <p:nvPr/>
        </p:nvSpPr>
        <p:spPr bwMode="auto">
          <a:xfrm>
            <a:off x="3886200" y="45720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1"/>
          <p:cNvSpPr>
            <a:spLocks noChangeArrowheads="1"/>
          </p:cNvSpPr>
          <p:nvPr/>
        </p:nvSpPr>
        <p:spPr bwMode="auto">
          <a:xfrm>
            <a:off x="3886200" y="3048000"/>
            <a:ext cx="990600" cy="1066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381000" y="2017713"/>
          <a:ext cx="3124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Visio" r:id="rId3" imgW="2076480" imgH="279000" progId="">
                  <p:embed/>
                </p:oleObj>
              </mc:Choice>
              <mc:Fallback>
                <p:oleObj name="Visio" r:id="rId3" imgW="2076480" imgH="2790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17713"/>
                        <a:ext cx="31242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0"/>
          <p:cNvGraphicFramePr>
            <a:graphicFrameLocks noChangeAspect="1"/>
          </p:cNvGraphicFramePr>
          <p:nvPr/>
        </p:nvGraphicFramePr>
        <p:xfrm>
          <a:off x="5334000" y="3276600"/>
          <a:ext cx="2743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Visio" r:id="rId5" imgW="1598040" imgH="279000" progId="">
                  <p:embed/>
                </p:oleObj>
              </mc:Choice>
              <mc:Fallback>
                <p:oleObj name="Visio" r:id="rId5" imgW="1598040" imgH="27900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76600"/>
                        <a:ext cx="2743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1"/>
          <p:cNvGraphicFramePr>
            <a:graphicFrameLocks noChangeAspect="1"/>
          </p:cNvGraphicFramePr>
          <p:nvPr/>
        </p:nvGraphicFramePr>
        <p:xfrm>
          <a:off x="381000" y="4286250"/>
          <a:ext cx="29718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Visio" r:id="rId7" imgW="2033640" imgH="1186560" progId="">
                  <p:embed/>
                </p:oleObj>
              </mc:Choice>
              <mc:Fallback>
                <p:oleObj name="Visio" r:id="rId7" imgW="2033640" imgH="118656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86250"/>
                        <a:ext cx="2971800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3"/>
          <p:cNvGraphicFramePr>
            <a:graphicFrameLocks noChangeAspect="1"/>
          </p:cNvGraphicFramePr>
          <p:nvPr/>
        </p:nvGraphicFramePr>
        <p:xfrm>
          <a:off x="5486400" y="2016125"/>
          <a:ext cx="2133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Visio" r:id="rId9" imgW="1405080" imgH="279000" progId="">
                  <p:embed/>
                </p:oleObj>
              </mc:Choice>
              <mc:Fallback>
                <p:oleObj name="Visio" r:id="rId9" imgW="1405080" imgH="27900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16125"/>
                        <a:ext cx="2133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25"/>
          <p:cNvGraphicFramePr>
            <a:graphicFrameLocks noChangeAspect="1"/>
          </p:cNvGraphicFramePr>
          <p:nvPr/>
        </p:nvGraphicFramePr>
        <p:xfrm>
          <a:off x="5638800" y="4343400"/>
          <a:ext cx="22860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Visio" r:id="rId11" imgW="1598040" imgH="1186560" progId="">
                  <p:embed/>
                </p:oleObj>
              </mc:Choice>
              <mc:Fallback>
                <p:oleObj name="Visio" r:id="rId11" imgW="1598040" imgH="118656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343400"/>
                        <a:ext cx="22860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4800" y="2819400"/>
          <a:ext cx="3352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Visio" r:id="rId13" imgW="2049856" imgH="562356" progId="">
                  <p:embed/>
                </p:oleObj>
              </mc:Choice>
              <mc:Fallback>
                <p:oleObj name="Visio" r:id="rId13" imgW="2049856" imgH="562356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33528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27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4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4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2C299-2DC7-40BD-A92F-85521938B83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4770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RE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(5)</a:t>
            </a:r>
          </a:p>
        </p:txBody>
      </p:sp>
      <p:sp>
        <p:nvSpPr>
          <p:cNvPr id="4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1219200" cy="381000"/>
          </a:xfrm>
        </p:spPr>
        <p:txBody>
          <a:bodyPr/>
          <a:lstStyle/>
          <a:p>
            <a:pPr marL="393700" indent="-393700" eaLnBrk="1" hangingPunct="1"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Lucida Sans Unicode" pitchFamily="34" charset="0"/>
              </a:rPr>
              <a:t>Contoh</a:t>
            </a:r>
            <a:r>
              <a:rPr lang="en-US" sz="1800" b="1" smtClean="0">
                <a:solidFill>
                  <a:schemeClr val="bg2"/>
                </a:solidFill>
                <a:latin typeface="Lucida Sans Unicode" pitchFamily="34" charset="0"/>
              </a:rPr>
              <a:t> :</a:t>
            </a:r>
          </a:p>
        </p:txBody>
      </p:sp>
      <p:sp>
        <p:nvSpPr>
          <p:cNvPr id="4110" name="Line 4"/>
          <p:cNvSpPr>
            <a:spLocks noChangeShapeType="1"/>
          </p:cNvSpPr>
          <p:nvPr/>
        </p:nvSpPr>
        <p:spPr bwMode="auto">
          <a:xfrm>
            <a:off x="304800" y="609600"/>
            <a:ext cx="868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Rectangle 14"/>
          <p:cNvSpPr>
            <a:spLocks noChangeArrowheads="1"/>
          </p:cNvSpPr>
          <p:nvPr/>
        </p:nvSpPr>
        <p:spPr bwMode="auto">
          <a:xfrm>
            <a:off x="457200" y="5638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3700" indent="-393700">
              <a:spcBef>
                <a:spcPct val="20000"/>
              </a:spcBef>
            </a:pPr>
            <a:r>
              <a:rPr lang="en-US" sz="1600" b="1">
                <a:latin typeface="Comic Sans MS" pitchFamily="66" charset="0"/>
              </a:rPr>
              <a:t>Minimisasi edge :</a:t>
            </a:r>
          </a:p>
        </p:txBody>
      </p:sp>
      <p:sp>
        <p:nvSpPr>
          <p:cNvPr id="4112" name="Rectangle 17"/>
          <p:cNvSpPr>
            <a:spLocks noChangeArrowheads="1"/>
          </p:cNvSpPr>
          <p:nvPr/>
        </p:nvSpPr>
        <p:spPr bwMode="auto">
          <a:xfrm>
            <a:off x="152400" y="2362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3700" indent="-393700">
              <a:spcBef>
                <a:spcPct val="20000"/>
              </a:spcBef>
            </a:pPr>
            <a:r>
              <a:rPr lang="en-US" sz="1400" b="1">
                <a:latin typeface="Comic Sans MS" pitchFamily="66" charset="0"/>
              </a:rPr>
              <a:t>Minimisasi jumlah final sate :</a:t>
            </a:r>
          </a:p>
        </p:txBody>
      </p:sp>
      <p:sp>
        <p:nvSpPr>
          <p:cNvPr id="4113" name="Rectangle 18"/>
          <p:cNvSpPr>
            <a:spLocks noChangeArrowheads="1"/>
          </p:cNvSpPr>
          <p:nvPr/>
        </p:nvSpPr>
        <p:spPr bwMode="auto">
          <a:xfrm>
            <a:off x="3733800" y="23622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3700" indent="-393700">
              <a:spcBef>
                <a:spcPct val="20000"/>
              </a:spcBef>
            </a:pPr>
            <a:r>
              <a:rPr lang="en-US" sz="1400" b="1">
                <a:latin typeface="Comic Sans MS" pitchFamily="66" charset="0"/>
              </a:rPr>
              <a:t>Bypass operation :</a:t>
            </a:r>
          </a:p>
        </p:txBody>
      </p:sp>
      <p:graphicFrame>
        <p:nvGraphicFramePr>
          <p:cNvPr id="4098" name="Object 19"/>
          <p:cNvGraphicFramePr>
            <a:graphicFrameLocks noChangeAspect="1"/>
          </p:cNvGraphicFramePr>
          <p:nvPr/>
        </p:nvGraphicFramePr>
        <p:xfrm>
          <a:off x="1600200" y="838200"/>
          <a:ext cx="24384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Visio" r:id="rId3" imgW="1643760" imgH="957960" progId="">
                  <p:embed/>
                </p:oleObj>
              </mc:Choice>
              <mc:Fallback>
                <p:oleObj name="Visio" r:id="rId3" imgW="1643760" imgH="95796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38200"/>
                        <a:ext cx="24384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0"/>
          <p:cNvGraphicFramePr>
            <a:graphicFrameLocks noChangeAspect="1"/>
          </p:cNvGraphicFramePr>
          <p:nvPr/>
        </p:nvGraphicFramePr>
        <p:xfrm>
          <a:off x="304800" y="2740025"/>
          <a:ext cx="29718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Visio" r:id="rId5" imgW="2329560" imgH="957960" progId="">
                  <p:embed/>
                </p:oleObj>
              </mc:Choice>
              <mc:Fallback>
                <p:oleObj name="Visio" r:id="rId5" imgW="2329560" imgH="95796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40025"/>
                        <a:ext cx="29718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1"/>
          <p:cNvGraphicFramePr>
            <a:graphicFrameLocks noChangeAspect="1"/>
          </p:cNvGraphicFramePr>
          <p:nvPr/>
        </p:nvGraphicFramePr>
        <p:xfrm>
          <a:off x="381000" y="4175125"/>
          <a:ext cx="28194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Visio" r:id="rId7" imgW="2329560" imgH="957960" progId="">
                  <p:embed/>
                </p:oleObj>
              </mc:Choice>
              <mc:Fallback>
                <p:oleObj name="Visio" r:id="rId7" imgW="2329560" imgH="95796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75125"/>
                        <a:ext cx="28194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2"/>
          <p:cNvGraphicFramePr>
            <a:graphicFrameLocks noChangeAspect="1"/>
          </p:cNvGraphicFramePr>
          <p:nvPr/>
        </p:nvGraphicFramePr>
        <p:xfrm>
          <a:off x="3810000" y="2787650"/>
          <a:ext cx="28194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Visio" r:id="rId9" imgW="2329560" imgH="907560" progId="">
                  <p:embed/>
                </p:oleObj>
              </mc:Choice>
              <mc:Fallback>
                <p:oleObj name="Visio" r:id="rId9" imgW="2329560" imgH="90756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87650"/>
                        <a:ext cx="28194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3"/>
          <p:cNvGraphicFramePr>
            <a:graphicFrameLocks noChangeAspect="1"/>
          </p:cNvGraphicFramePr>
          <p:nvPr/>
        </p:nvGraphicFramePr>
        <p:xfrm>
          <a:off x="3581400" y="4418013"/>
          <a:ext cx="31242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Visio" r:id="rId11" imgW="2329560" imgH="626760" progId="">
                  <p:embed/>
                </p:oleObj>
              </mc:Choice>
              <mc:Fallback>
                <p:oleObj name="Visio" r:id="rId11" imgW="2329560" imgH="62676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8013"/>
                        <a:ext cx="31242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25"/>
          <p:cNvGraphicFramePr>
            <a:graphicFrameLocks noChangeAspect="1"/>
          </p:cNvGraphicFramePr>
          <p:nvPr/>
        </p:nvGraphicFramePr>
        <p:xfrm>
          <a:off x="7010400" y="3359150"/>
          <a:ext cx="1905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Visio" r:id="rId13" imgW="1415160" imgH="731520" progId="">
                  <p:embed/>
                </p:oleObj>
              </mc:Choice>
              <mc:Fallback>
                <p:oleObj name="Visio" r:id="rId13" imgW="1415160" imgH="7315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359150"/>
                        <a:ext cx="1905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26"/>
          <p:cNvGraphicFramePr>
            <a:graphicFrameLocks noChangeAspect="1"/>
          </p:cNvGraphicFramePr>
          <p:nvPr/>
        </p:nvGraphicFramePr>
        <p:xfrm>
          <a:off x="2590800" y="5638800"/>
          <a:ext cx="198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Visio" r:id="rId15" imgW="1643760" imgH="283680" progId="">
                  <p:embed/>
                </p:oleObj>
              </mc:Choice>
              <mc:Fallback>
                <p:oleObj name="Visio" r:id="rId15" imgW="1643760" imgH="28368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638800"/>
                        <a:ext cx="198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09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615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6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6DE23E-40C8-4138-B725-5E53ED5A73D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4770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RE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(7)</a:t>
            </a:r>
          </a:p>
        </p:txBody>
      </p:sp>
      <p:sp>
        <p:nvSpPr>
          <p:cNvPr id="6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1219200" cy="381000"/>
          </a:xfrm>
        </p:spPr>
        <p:txBody>
          <a:bodyPr/>
          <a:lstStyle/>
          <a:p>
            <a:pPr marL="393700" indent="-393700" eaLnBrk="1" hangingPunct="1">
              <a:buFontTx/>
              <a:buNone/>
            </a:pPr>
            <a:r>
              <a:rPr lang="en-US" sz="1800" b="1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</p:txBody>
      </p:sp>
      <p:sp>
        <p:nvSpPr>
          <p:cNvPr id="6157" name="Line 4"/>
          <p:cNvSpPr>
            <a:spLocks noChangeShapeType="1"/>
          </p:cNvSpPr>
          <p:nvPr/>
        </p:nvSpPr>
        <p:spPr bwMode="auto">
          <a:xfrm>
            <a:off x="228600" y="609600"/>
            <a:ext cx="8610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/>
        </p:nvGraphicFramePr>
        <p:xfrm>
          <a:off x="1371600" y="762000"/>
          <a:ext cx="2971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Visio" r:id="rId3" imgW="2100960" imgH="1186560" progId="">
                  <p:embed/>
                </p:oleObj>
              </mc:Choice>
              <mc:Fallback>
                <p:oleObj name="Visio" r:id="rId3" imgW="2100960" imgH="118656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62000"/>
                        <a:ext cx="2971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5"/>
          <p:cNvGraphicFramePr>
            <a:graphicFrameLocks noChangeAspect="1"/>
          </p:cNvGraphicFramePr>
          <p:nvPr/>
        </p:nvGraphicFramePr>
        <p:xfrm>
          <a:off x="1600200" y="2757488"/>
          <a:ext cx="27432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Visio" r:id="rId5" imgW="2215440" imgH="1407240" progId="">
                  <p:embed/>
                </p:oleObj>
              </mc:Choice>
              <mc:Fallback>
                <p:oleObj name="Visio" r:id="rId5" imgW="2215440" imgH="140724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757488"/>
                        <a:ext cx="27432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6"/>
          <p:cNvGraphicFramePr>
            <a:graphicFrameLocks noChangeAspect="1"/>
          </p:cNvGraphicFramePr>
          <p:nvPr/>
        </p:nvGraphicFramePr>
        <p:xfrm>
          <a:off x="5257800" y="2879725"/>
          <a:ext cx="25908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Visio" r:id="rId7" imgW="2100960" imgH="1186560" progId="">
                  <p:embed/>
                </p:oleObj>
              </mc:Choice>
              <mc:Fallback>
                <p:oleObj name="Visio" r:id="rId7" imgW="2100960" imgH="118656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79725"/>
                        <a:ext cx="25908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7"/>
          <p:cNvGraphicFramePr>
            <a:graphicFrameLocks noChangeAspect="1"/>
          </p:cNvGraphicFramePr>
          <p:nvPr/>
        </p:nvGraphicFramePr>
        <p:xfrm>
          <a:off x="609600" y="4708525"/>
          <a:ext cx="21336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Visio" r:id="rId9" imgW="1643760" imgH="1186560" progId="">
                  <p:embed/>
                </p:oleObj>
              </mc:Choice>
              <mc:Fallback>
                <p:oleObj name="Visio" r:id="rId9" imgW="1643760" imgH="118656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08525"/>
                        <a:ext cx="21336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8"/>
          <p:cNvGraphicFramePr>
            <a:graphicFrameLocks noChangeAspect="1"/>
          </p:cNvGraphicFramePr>
          <p:nvPr/>
        </p:nvGraphicFramePr>
        <p:xfrm>
          <a:off x="3581400" y="4748213"/>
          <a:ext cx="22860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Visio" r:id="rId11" imgW="1872360" imgH="1102680" progId="">
                  <p:embed/>
                </p:oleObj>
              </mc:Choice>
              <mc:Fallback>
                <p:oleObj name="Visio" r:id="rId11" imgW="1872360" imgH="110268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748213"/>
                        <a:ext cx="2286000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9"/>
          <p:cNvGraphicFramePr>
            <a:graphicFrameLocks noChangeAspect="1"/>
          </p:cNvGraphicFramePr>
          <p:nvPr/>
        </p:nvGraphicFramePr>
        <p:xfrm>
          <a:off x="6477000" y="5257800"/>
          <a:ext cx="2133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Visio" r:id="rId13" imgW="1643760" imgH="292680" progId="">
                  <p:embed/>
                </p:oleObj>
              </mc:Choice>
              <mc:Fallback>
                <p:oleObj name="Visio" r:id="rId13" imgW="1643760" imgH="2926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257800"/>
                        <a:ext cx="2133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AutoShape 21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2286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71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112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1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4D55E-8D56-4D0F-9798-0F7184DB87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27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7630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Tugas Mingguan V</a:t>
            </a:r>
            <a:endParaRPr lang="en-US" sz="1400" b="1" smtClean="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Wingdings" pitchFamily="2" charset="2"/>
            </a:endParaRPr>
          </a:p>
        </p:txBody>
      </p:sp>
      <p:sp>
        <p:nvSpPr>
          <p:cNvPr id="11277" name="Line 3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Konversikan NFA berikut menjadi DFA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Deskripsikan bahasa yang diterima oleh NFA </a:t>
            </a:r>
            <a:r>
              <a:rPr lang="en-US" sz="1600" smtClean="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berikut dalam format RE 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Carilah NFA yang ekivalen (dengan state lebih sedikit) dengan DFA berikut :</a:t>
            </a:r>
            <a:endParaRPr lang="en-US" sz="16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11266" name="Object 25"/>
          <p:cNvGraphicFramePr>
            <a:graphicFrameLocks noChangeAspect="1"/>
          </p:cNvGraphicFramePr>
          <p:nvPr/>
        </p:nvGraphicFramePr>
        <p:xfrm>
          <a:off x="1219200" y="1447800"/>
          <a:ext cx="29257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Visio" r:id="rId3" imgW="2926080" imgH="717120" progId="">
                  <p:embed/>
                </p:oleObj>
              </mc:Choice>
              <mc:Fallback>
                <p:oleObj name="Visio" r:id="rId3" imgW="2926080" imgH="7171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29257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6"/>
          <p:cNvGraphicFramePr>
            <a:graphicFrameLocks noChangeAspect="1"/>
          </p:cNvGraphicFramePr>
          <p:nvPr/>
        </p:nvGraphicFramePr>
        <p:xfrm>
          <a:off x="5684838" y="1447800"/>
          <a:ext cx="15541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Visio" r:id="rId5" imgW="1554480" imgH="717120" progId="">
                  <p:embed/>
                </p:oleObj>
              </mc:Choice>
              <mc:Fallback>
                <p:oleObj name="Visio" r:id="rId5" imgW="1554480" imgH="71712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838" y="1447800"/>
                        <a:ext cx="15541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7"/>
          <p:cNvGraphicFramePr>
            <a:graphicFrameLocks noChangeAspect="1"/>
          </p:cNvGraphicFramePr>
          <p:nvPr/>
        </p:nvGraphicFramePr>
        <p:xfrm>
          <a:off x="990600" y="2819400"/>
          <a:ext cx="1079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Visio" r:id="rId7" imgW="986760" imgH="1115640" progId="">
                  <p:embed/>
                </p:oleObj>
              </mc:Choice>
              <mc:Fallback>
                <p:oleObj name="Visio" r:id="rId7" imgW="986760" imgH="111564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10795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8"/>
          <p:cNvGraphicFramePr>
            <a:graphicFrameLocks noChangeAspect="1"/>
          </p:cNvGraphicFramePr>
          <p:nvPr/>
        </p:nvGraphicFramePr>
        <p:xfrm>
          <a:off x="3092450" y="2701925"/>
          <a:ext cx="140335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9" imgW="1402920" imgH="1488600" progId="">
                  <p:embed/>
                </p:oleObj>
              </mc:Choice>
              <mc:Fallback>
                <p:oleObj name="Visio" r:id="rId9" imgW="1402920" imgH="148860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701925"/>
                        <a:ext cx="140335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9"/>
          <p:cNvGraphicFramePr>
            <a:graphicFrameLocks noChangeAspect="1"/>
          </p:cNvGraphicFramePr>
          <p:nvPr/>
        </p:nvGraphicFramePr>
        <p:xfrm>
          <a:off x="5410200" y="3124200"/>
          <a:ext cx="288131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11" imgW="2881800" imgH="717120" progId="">
                  <p:embed/>
                </p:oleObj>
              </mc:Choice>
              <mc:Fallback>
                <p:oleObj name="Visio" r:id="rId11" imgW="2881800" imgH="71712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288131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30"/>
          <p:cNvGraphicFramePr>
            <a:graphicFrameLocks noChangeAspect="1"/>
          </p:cNvGraphicFramePr>
          <p:nvPr/>
        </p:nvGraphicFramePr>
        <p:xfrm>
          <a:off x="1447800" y="4648200"/>
          <a:ext cx="228600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13" imgW="1933560" imgH="1151280" progId="">
                  <p:embed/>
                </p:oleObj>
              </mc:Choice>
              <mc:Fallback>
                <p:oleObj name="Visio" r:id="rId13" imgW="1933560" imgH="115128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648200"/>
                        <a:ext cx="228600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1"/>
          <p:cNvGraphicFramePr>
            <a:graphicFrameLocks noChangeAspect="1"/>
          </p:cNvGraphicFramePr>
          <p:nvPr/>
        </p:nvGraphicFramePr>
        <p:xfrm>
          <a:off x="5029200" y="4648200"/>
          <a:ext cx="27432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Visio" r:id="rId15" imgW="2317320" imgH="1202760" progId="">
                  <p:embed/>
                </p:oleObj>
              </mc:Choice>
              <mc:Fallback>
                <p:oleObj name="Visio" r:id="rId15" imgW="2317320" imgH="120276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648200"/>
                        <a:ext cx="27432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3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80E8F-305C-45B7-8EAC-18CEFA1C164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5867400" cy="685800"/>
          </a:xfrm>
        </p:spPr>
        <p:txBody>
          <a:bodyPr/>
          <a:lstStyle/>
          <a:p>
            <a:pPr algn="l" eaLnBrk="1" hangingPunct="1"/>
            <a:r>
              <a:rPr lang="en-US" sz="4000" b="1" smtClean="0">
                <a:latin typeface="Comic Sans MS" pitchFamily="66" charset="0"/>
              </a:rPr>
              <a:t>MATERI PERTEMUAN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57150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600" b="1" dirty="0" err="1" smtClean="0">
                <a:solidFill>
                  <a:srgbClr val="FF0000"/>
                </a:solidFill>
                <a:latin typeface="Comic Sans MS" pitchFamily="66" charset="0"/>
              </a:rPr>
              <a:t>Komponen</a:t>
            </a:r>
            <a:r>
              <a:rPr lang="en-US" sz="3600" b="1" dirty="0" smtClean="0">
                <a:solidFill>
                  <a:srgbClr val="FF0000"/>
                </a:solidFill>
                <a:latin typeface="Comic Sans MS" pitchFamily="66" charset="0"/>
              </a:rPr>
              <a:t> NFA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600" b="1" err="1" smtClean="0">
                <a:solidFill>
                  <a:srgbClr val="0000CC"/>
                </a:solidFill>
                <a:latin typeface="Comic Sans MS" pitchFamily="66" charset="0"/>
              </a:rPr>
              <a:t>Konversi</a:t>
            </a:r>
            <a:r>
              <a:rPr lang="en-US" sz="3600" b="1" smtClean="0">
                <a:solidFill>
                  <a:srgbClr val="0000CC"/>
                </a:solidFill>
                <a:latin typeface="Comic Sans MS" pitchFamily="66" charset="0"/>
              </a:rPr>
              <a:t> NFA </a:t>
            </a:r>
            <a:r>
              <a:rPr lang="en-US" sz="3600" b="1" dirty="0" err="1" smtClean="0">
                <a:solidFill>
                  <a:srgbClr val="0000CC"/>
                </a:solidFill>
                <a:latin typeface="Comic Sans MS" pitchFamily="66" charset="0"/>
              </a:rPr>
              <a:t>ke</a:t>
            </a:r>
            <a:r>
              <a:rPr lang="en-US" sz="3600" b="1" dirty="0" smtClean="0">
                <a:solidFill>
                  <a:srgbClr val="0000CC"/>
                </a:solidFill>
                <a:latin typeface="Comic Sans MS" pitchFamily="66" charset="0"/>
              </a:rPr>
              <a:t> DFA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600" b="1" err="1" smtClean="0">
                <a:solidFill>
                  <a:srgbClr val="FF0000"/>
                </a:solidFill>
                <a:latin typeface="Comic Sans MS" pitchFamily="66" charset="0"/>
              </a:rPr>
              <a:t>Konversi</a:t>
            </a:r>
            <a:r>
              <a:rPr lang="en-US" sz="3600" b="1" smtClean="0">
                <a:solidFill>
                  <a:srgbClr val="FF0000"/>
                </a:solidFill>
                <a:latin typeface="Comic Sans MS" pitchFamily="66" charset="0"/>
              </a:rPr>
              <a:t> NFA </a:t>
            </a:r>
            <a:r>
              <a:rPr lang="en-US" sz="3600" b="1" err="1" smtClean="0">
                <a:solidFill>
                  <a:srgbClr val="FF0000"/>
                </a:solidFill>
                <a:latin typeface="Comic Sans MS" pitchFamily="66" charset="0"/>
              </a:rPr>
              <a:t>ke</a:t>
            </a:r>
            <a:r>
              <a:rPr lang="en-US" sz="3600" b="1" smtClean="0">
                <a:solidFill>
                  <a:srgbClr val="FF0000"/>
                </a:solidFill>
                <a:latin typeface="Comic Sans MS" pitchFamily="66" charset="0"/>
              </a:rPr>
              <a:t> RE</a:t>
            </a:r>
            <a:endParaRPr lang="en-US" sz="360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3600" b="1" dirty="0" err="1" smtClean="0">
                <a:solidFill>
                  <a:srgbClr val="0000CC"/>
                </a:solidFill>
                <a:latin typeface="Comic Sans MS" pitchFamily="66" charset="0"/>
              </a:rPr>
              <a:t>Tugas</a:t>
            </a:r>
            <a:r>
              <a:rPr lang="en-US" sz="36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3600" b="1" err="1" smtClean="0">
                <a:solidFill>
                  <a:srgbClr val="0000CC"/>
                </a:solidFill>
                <a:latin typeface="Comic Sans MS" pitchFamily="66" charset="0"/>
              </a:rPr>
              <a:t>Mingguan</a:t>
            </a:r>
            <a:r>
              <a:rPr lang="en-US" sz="3600" b="1" smtClean="0">
                <a:solidFill>
                  <a:srgbClr val="0000CC"/>
                </a:solidFill>
                <a:latin typeface="Comic Sans MS" pitchFamily="66" charset="0"/>
              </a:rPr>
              <a:t> V</a:t>
            </a:r>
            <a:endParaRPr lang="en-US" sz="3600" b="1" dirty="0" smtClean="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381000" y="990600"/>
            <a:ext cx="8229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1905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43600" y="2590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62600" y="32004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1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05400" y="38100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8C8B5-7209-4541-95B5-C17326FC85A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Komponen NFA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1031" name="Line 4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505200" y="3810000"/>
          <a:ext cx="2209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1715400" imgH="1715400" progId="">
                  <p:embed/>
                </p:oleObj>
              </mc:Choice>
              <mc:Fallback>
                <p:oleObj name="Visio" r:id="rId3" imgW="1715400" imgH="1715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2209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228600" y="914400"/>
            <a:ext cx="8763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Secara definitif, NFA memiliki komponen-komponen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 sebagai himpunan berhingga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state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media perpindahan kendali mesin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 sebagai himpunan berhingga alphabet untuk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input string/karakter</a:t>
            </a:r>
            <a:endParaRPr lang="en-US" sz="16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0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salah satu state dari himpunan S yang diperlakukan sebagai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start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</a:t>
            </a:r>
            <a:r>
              <a:rPr lang="en-US" sz="16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n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adalah salah satu state dari himpunan S yang diperlakukan sebagai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final state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    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(NFA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dapat memiliki lebih dari satu </a:t>
            </a:r>
            <a:r>
              <a:rPr lang="en-US" sz="1600" b="1" smtClean="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start dan final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state)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5.     sebagai himpunan berhingga 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fungsi transisi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memindahkan kendali mesin. Dimungkinkan adanya lebih dari satu outgoing edge dengan label sama yang keluar dari sebuah state.</a:t>
            </a:r>
            <a:endParaRPr lang="en-US" sz="16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 advTm="68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307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30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8FE64-0E97-4CC5-B49D-BBD90068A64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Komponen NFA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8839200" cy="762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400" smtClean="0">
                <a:solidFill>
                  <a:srgbClr val="0000CC"/>
                </a:solidFill>
                <a:latin typeface="Comic Sans MS" pitchFamily="66" charset="0"/>
              </a:rPr>
              <a:t>Contoh :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1400" smtClean="0">
                <a:latin typeface="Comic Sans MS" pitchFamily="66" charset="0"/>
              </a:rPr>
              <a:t>Sebuah bahasa yang menerima semua string yang mengandung substring aaa atau bbb.  Melalui NFA, bahasa tersebut dapat didefinisikan sebagai berikut :</a:t>
            </a:r>
          </a:p>
        </p:txBody>
      </p:sp>
      <p:graphicFrame>
        <p:nvGraphicFramePr>
          <p:cNvPr id="3074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59488" y="4611688"/>
          <a:ext cx="2932112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2931452" imgH="1331138" progId="">
                  <p:embed/>
                </p:oleObj>
              </mc:Choice>
              <mc:Fallback>
                <p:oleObj name="Visio" r:id="rId3" imgW="2931452" imgH="1331138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611688"/>
                        <a:ext cx="2932112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Line 4"/>
          <p:cNvSpPr>
            <a:spLocks noChangeShapeType="1"/>
          </p:cNvSpPr>
          <p:nvPr/>
        </p:nvSpPr>
        <p:spPr bwMode="auto">
          <a:xfrm>
            <a:off x="152400" y="685800"/>
            <a:ext cx="8839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4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8"/>
          <p:cNvSpPr>
            <a:spLocks noChangeArrowheads="1"/>
          </p:cNvSpPr>
          <p:nvPr/>
        </p:nvSpPr>
        <p:spPr bwMode="auto">
          <a:xfrm>
            <a:off x="152400" y="3276600"/>
            <a:ext cx="495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800">
                <a:latin typeface="Comic Sans MS" pitchFamily="66" charset="0"/>
              </a:rPr>
              <a:t>Bagaimana jika didefinisikan melalui DFA ?</a:t>
            </a:r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3190875" y="4724400"/>
          <a:ext cx="229552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6" imgW="2600640" imgH="1251360" progId="">
                  <p:embed/>
                </p:oleObj>
              </mc:Choice>
              <mc:Fallback>
                <p:oleObj name="Visio" r:id="rId6" imgW="2600640" imgH="12513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724400"/>
                        <a:ext cx="2295525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304800" y="5103813"/>
          <a:ext cx="23177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8" imgW="2317320" imgH="306000" progId="">
                  <p:embed/>
                </p:oleObj>
              </mc:Choice>
              <mc:Fallback>
                <p:oleObj name="Visio" r:id="rId8" imgW="2317320" imgH="3060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3813"/>
                        <a:ext cx="23177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457200" y="40386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Comic Sans MS" pitchFamily="66" charset="0"/>
              </a:rPr>
              <a:t>Untuk substring : aaa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3048000" y="39624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Comic Sans MS" pitchFamily="66" charset="0"/>
              </a:rPr>
              <a:t>Untuk substring 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Comic Sans MS" pitchFamily="66" charset="0"/>
              </a:rPr>
              <a:t>aaa(a + b)* atau bbb (a + b)*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6400800" y="3733800"/>
            <a:ext cx="220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Comic Sans MS" pitchFamily="66" charset="0"/>
              </a:rPr>
              <a:t>Untuk bahasa :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Comic Sans MS" pitchFamily="66" charset="0"/>
              </a:rPr>
              <a:t>[(a + b)* aaa (a + b)* +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sz="1400">
                <a:latin typeface="Comic Sans MS" pitchFamily="66" charset="0"/>
              </a:rPr>
              <a:t> (a + b)* bbb (a + b)*]</a:t>
            </a:r>
          </a:p>
        </p:txBody>
      </p:sp>
      <p:graphicFrame>
        <p:nvGraphicFramePr>
          <p:cNvPr id="3077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19400" y="1676400"/>
          <a:ext cx="29051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10" imgW="2905735" imgH="1292390" progId="">
                  <p:embed/>
                </p:oleObj>
              </mc:Choice>
              <mc:Fallback>
                <p:oleObj name="Visio" r:id="rId10" imgW="2905735" imgH="129239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9051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22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CCD999-3BC8-4302-9DB9-522968C78FA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DFA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3048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Rectangle 5"/>
          <p:cNvSpPr>
            <a:spLocks noChangeArrowheads="1"/>
          </p:cNvSpPr>
          <p:nvPr/>
        </p:nvSpPr>
        <p:spPr bwMode="auto">
          <a:xfrm>
            <a:off x="228600" y="14478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Beberapa operasi yang digunakan dalam proses konversi antara lain :</a:t>
            </a:r>
            <a:endParaRPr lang="en-US" sz="18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10285" name="Group 45"/>
          <p:cNvGraphicFramePr>
            <a:graphicFrameLocks noGrp="1"/>
          </p:cNvGraphicFramePr>
          <p:nvPr>
            <p:ph type="tbl" idx="1"/>
          </p:nvPr>
        </p:nvGraphicFramePr>
        <p:xfrm>
          <a:off x="685800" y="2095500"/>
          <a:ext cx="7772400" cy="35433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Jenis Operasi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Keterangan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-closure(s)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Himpunan state pada NFA yang dapat dikunjungi dari state S melalui input karakter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 -closure(T)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Himpunan state pada NFA yang dapat dikunjungi dari satu/lebih state pada sub-himpunan T melalui karakter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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Move(T, 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Himpunan state pada NFA yang dapat dikunjungi melalui input karakter a dari satu/lebih state pada sub-himpunan 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89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70B741-42DB-45AB-BFAA-5DA780FF48C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DFA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4103" name="Line 3"/>
          <p:cNvSpPr>
            <a:spLocks noChangeShapeType="1"/>
          </p:cNvSpPr>
          <p:nvPr/>
        </p:nvSpPr>
        <p:spPr bwMode="auto">
          <a:xfrm>
            <a:off x="3048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152400" y="914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 b="1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Misalkan terdapat sebuah NFA yang menerima bahasa  </a:t>
            </a:r>
            <a:r>
              <a:rPr lang="en-US" sz="16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(a + b)*abb</a:t>
            </a:r>
            <a:endParaRPr lang="en-US" sz="1600" b="1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graphicFrame>
        <p:nvGraphicFramePr>
          <p:cNvPr id="4098" name="Object 25"/>
          <p:cNvGraphicFramePr>
            <a:graphicFrameLocks noChangeAspect="1"/>
          </p:cNvGraphicFramePr>
          <p:nvPr/>
        </p:nvGraphicFramePr>
        <p:xfrm>
          <a:off x="1447800" y="1600200"/>
          <a:ext cx="63246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5289120" imgH="1851480" progId="">
                  <p:embed/>
                </p:oleObj>
              </mc:Choice>
              <mc:Fallback>
                <p:oleObj name="Visio" r:id="rId3" imgW="5289120" imgH="185148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3246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26"/>
          <p:cNvSpPr>
            <a:spLocks noChangeArrowheads="1"/>
          </p:cNvSpPr>
          <p:nvPr/>
        </p:nvSpPr>
        <p:spPr bwMode="auto">
          <a:xfrm>
            <a:off x="381000" y="4038600"/>
            <a:ext cx="426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Diawali dari start state 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endParaRPr lang="en-US" sz="1400" b="1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-closure(0) = {0, 1, 2, 4, 7} =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endParaRPr lang="en-US" sz="1400" b="1">
              <a:solidFill>
                <a:srgbClr val="FF0000"/>
              </a:solidFill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Jika A diberi input a,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Move(A, a) = {3, 8}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-closure({3, 8}) = {1, 2, 3, 4, 6, 7, 8} =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</a:p>
        </p:txBody>
      </p:sp>
      <p:sp>
        <p:nvSpPr>
          <p:cNvPr id="4106" name="Rectangle 28"/>
          <p:cNvSpPr>
            <a:spLocks noChangeArrowheads="1"/>
          </p:cNvSpPr>
          <p:nvPr/>
        </p:nvSpPr>
        <p:spPr bwMode="auto">
          <a:xfrm>
            <a:off x="4953000" y="502920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Jika A diberi input b,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Move(A, b) = {5}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400" b="1">
                <a:latin typeface="Comic Sans MS" pitchFamily="66" charset="0"/>
                <a:sym typeface="Symbol" pitchFamily="18" charset="2"/>
              </a:rPr>
              <a:t>-closure({5}) = {1, 2, 4, 5, 6, 7} = </a:t>
            </a:r>
            <a:r>
              <a:rPr lang="en-US" sz="14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C</a:t>
            </a:r>
          </a:p>
        </p:txBody>
      </p:sp>
    </p:spTree>
  </p:cSld>
  <p:clrMapOvr>
    <a:masterClrMapping/>
  </p:clrMapOvr>
  <p:transition advTm="327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DA5D11-EE00-476A-9DD0-6F4C59859CC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3810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DFA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5127" name="Line 3"/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52400" y="900113"/>
          <a:ext cx="502920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5289120" imgH="1851480" progId="">
                  <p:embed/>
                </p:oleObj>
              </mc:Choice>
              <mc:Fallback>
                <p:oleObj name="Visio" r:id="rId3" imgW="5289120" imgH="1851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00113"/>
                        <a:ext cx="502920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5715000" y="1143000"/>
            <a:ext cx="3276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B diberi input a,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Move(B, a) = {3, 8}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-closure({3, 8})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endParaRPr lang="en-US" sz="1200" b="1"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B diberi input b,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Move(B, b) = {5, 9}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-closure({5, 9}) = {1, 2, 4, 5, 6, 7, 9}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                   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D</a:t>
            </a:r>
            <a:endParaRPr lang="en-US" sz="12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2819400" y="3657600"/>
            <a:ext cx="342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D diberi input a,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Move(D, a) = {3, 8}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-closure({3, 8})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endParaRPr lang="en-US" sz="1200" b="1"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D diberi input b,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Move(D, b) = {5, 10}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-closure({5, 10}) = {1, 2, 4, 5, 6, 7, 10}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                    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E</a:t>
            </a:r>
            <a:endParaRPr lang="en-US" sz="12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152400" y="3657600"/>
            <a:ext cx="228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C diberi input a,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Move(C, a) = {3, 8}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-closure({3, 8})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endParaRPr lang="en-US" sz="1200" b="1"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C diberi input b,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Move(B, b) = {5}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-closure({5})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C</a:t>
            </a:r>
            <a:endParaRPr lang="en-US" sz="12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6705600" y="3657600"/>
            <a:ext cx="2286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E diberi input a,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Move(E, a) = {3, 8}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-closure({3, 8})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B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endParaRPr lang="en-US" sz="1200" b="1">
              <a:latin typeface="Comic Sans MS" pitchFamily="66" charset="0"/>
              <a:sym typeface="Symbol" pitchFamily="18" charset="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Jika E diberi input b, maka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Move(E, b) = {5}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None/>
              <a:tabLst>
                <a:tab pos="625475" algn="l"/>
              </a:tabLst>
            </a:pPr>
            <a:r>
              <a:rPr lang="en-US" sz="1200" b="1">
                <a:latin typeface="Comic Sans MS" pitchFamily="66" charset="0"/>
                <a:sym typeface="Symbol" pitchFamily="18" charset="2"/>
              </a:rPr>
              <a:t>-closure({5}) = </a:t>
            </a:r>
            <a:r>
              <a:rPr lang="en-US" sz="1200" b="1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C</a:t>
            </a:r>
            <a:endParaRPr lang="en-US" sz="1200" b="1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25908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1"/>
          <p:cNvSpPr>
            <a:spLocks noChangeShapeType="1"/>
          </p:cNvSpPr>
          <p:nvPr/>
        </p:nvSpPr>
        <p:spPr bwMode="auto">
          <a:xfrm>
            <a:off x="6477000" y="3429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advTm="125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EB2F5C-CEEC-4559-AFD7-7C2DC1B1307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150" name="Rectangle 10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DFA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(4)</a:t>
            </a:r>
          </a:p>
        </p:txBody>
      </p:sp>
      <p:sp>
        <p:nvSpPr>
          <p:cNvPr id="6151" name="Line 3"/>
          <p:cNvSpPr>
            <a:spLocks noChangeShapeType="1"/>
          </p:cNvSpPr>
          <p:nvPr/>
        </p:nvSpPr>
        <p:spPr bwMode="auto">
          <a:xfrm>
            <a:off x="228600" y="685800"/>
            <a:ext cx="86106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89" name="Group 53"/>
          <p:cNvGraphicFramePr>
            <a:graphicFrameLocks noGrp="1"/>
          </p:cNvGraphicFramePr>
          <p:nvPr>
            <p:ph type="tbl" idx="1"/>
          </p:nvPr>
        </p:nvGraphicFramePr>
        <p:xfrm>
          <a:off x="609600" y="1981200"/>
          <a:ext cx="2438400" cy="26822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 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46" name="Object 54"/>
          <p:cNvGraphicFramePr>
            <a:graphicFrameLocks noChangeAspect="1"/>
          </p:cNvGraphicFramePr>
          <p:nvPr/>
        </p:nvGraphicFramePr>
        <p:xfrm>
          <a:off x="5410200" y="1981200"/>
          <a:ext cx="3352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2317320" imgH="1465560" progId="">
                  <p:embed/>
                </p:oleObj>
              </mc:Choice>
              <mc:Fallback>
                <p:oleObj name="Visio" r:id="rId3" imgW="2317320" imgH="1465560" progId="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81200"/>
                        <a:ext cx="3352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AutoShape 55"/>
          <p:cNvSpPr>
            <a:spLocks noChangeArrowheads="1"/>
          </p:cNvSpPr>
          <p:nvPr/>
        </p:nvSpPr>
        <p:spPr bwMode="auto">
          <a:xfrm>
            <a:off x="3581400" y="2514600"/>
            <a:ext cx="1447800" cy="1905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Text Box 56"/>
          <p:cNvSpPr txBox="1">
            <a:spLocks noChangeArrowheads="1"/>
          </p:cNvSpPr>
          <p:nvPr/>
        </p:nvSpPr>
        <p:spPr bwMode="auto">
          <a:xfrm>
            <a:off x="685800" y="1295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Tabel Transisi</a:t>
            </a:r>
          </a:p>
        </p:txBody>
      </p:sp>
      <p:sp>
        <p:nvSpPr>
          <p:cNvPr id="6184" name="Text Box 57"/>
          <p:cNvSpPr txBox="1">
            <a:spLocks noChangeArrowheads="1"/>
          </p:cNvSpPr>
          <p:nvPr/>
        </p:nvSpPr>
        <p:spPr bwMode="auto">
          <a:xfrm>
            <a:off x="5715000" y="12954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Arial" charset="0"/>
              </a:rPr>
              <a:t>Associated DFA</a:t>
            </a:r>
          </a:p>
        </p:txBody>
      </p:sp>
      <p:sp>
        <p:nvSpPr>
          <p:cNvPr id="6185" name="AutoShape 5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35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Pertemuan V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Teknik Informatika ITS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5AE2E1-4500-4593-A664-81B0BE8D19C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6477000" cy="457200"/>
          </a:xfrm>
        </p:spPr>
        <p:txBody>
          <a:bodyPr/>
          <a:lstStyle/>
          <a:p>
            <a:pPr algn="l" eaLnBrk="1" hangingPunct="1"/>
            <a:r>
              <a:rPr lang="en-US" sz="3600" b="1" smtClean="0">
                <a:latin typeface="Comic Sans MS" pitchFamily="66" charset="0"/>
              </a:rPr>
              <a:t>Konversi NFA ke RE  </a:t>
            </a:r>
            <a:r>
              <a:rPr lang="en-US" sz="2000" b="1" smtClean="0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1219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b="1" smtClean="0">
                <a:solidFill>
                  <a:srgbClr val="0000FF"/>
                </a:solidFill>
                <a:latin typeface="Comic Sans MS" pitchFamily="66" charset="0"/>
              </a:rPr>
              <a:t>Membuktikan bahwa setiap bahasa yang dapat didefinisikan melalui NFA, pasti dapat pula didefinisikan melalui RE</a:t>
            </a:r>
          </a:p>
        </p:txBody>
      </p:sp>
      <p:sp>
        <p:nvSpPr>
          <p:cNvPr id="23559" name="Line 4"/>
          <p:cNvSpPr>
            <a:spLocks noChangeShapeType="1"/>
          </p:cNvSpPr>
          <p:nvPr/>
        </p:nvSpPr>
        <p:spPr bwMode="auto">
          <a:xfrm>
            <a:off x="304800" y="685800"/>
            <a:ext cx="8534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AutoShape 5"/>
          <p:cNvSpPr>
            <a:spLocks noChangeArrowheads="1"/>
          </p:cNvSpPr>
          <p:nvPr/>
        </p:nvSpPr>
        <p:spPr bwMode="auto">
          <a:xfrm>
            <a:off x="3657600" y="2895600"/>
            <a:ext cx="1676400" cy="1371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6"/>
          <p:cNvSpPr>
            <a:spLocks noChangeArrowheads="1"/>
          </p:cNvSpPr>
          <p:nvPr/>
        </p:nvSpPr>
        <p:spPr bwMode="auto">
          <a:xfrm>
            <a:off x="381000" y="4495800"/>
            <a:ext cx="8382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latin typeface="Comic Sans MS" pitchFamily="66" charset="0"/>
              </a:rPr>
              <a:t>Pendekatan yang digunakan adalah dengan menyusun algoritma untuk menyederhanakan sebuah </a:t>
            </a:r>
            <a:r>
              <a:rPr lang="en-US" b="1" smtClean="0">
                <a:latin typeface="Comic Sans MS" pitchFamily="66" charset="0"/>
              </a:rPr>
              <a:t>NFA </a:t>
            </a:r>
            <a:r>
              <a:rPr lang="en-US" b="1">
                <a:latin typeface="Comic Sans MS" pitchFamily="66" charset="0"/>
              </a:rPr>
              <a:t>sdmk hingga menjadi sebuah RE yang berasosiasi dengannya</a:t>
            </a:r>
          </a:p>
        </p:txBody>
      </p:sp>
    </p:spTree>
  </p:cSld>
  <p:clrMapOvr>
    <a:masterClrMapping/>
  </p:clrMapOvr>
  <p:transition advTm="45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954</Words>
  <Application>Microsoft Office PowerPoint</Application>
  <PresentationFormat>On-screen Show (4:3)</PresentationFormat>
  <Paragraphs>177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Comic Sans MS</vt:lpstr>
      <vt:lpstr>Lucida Sans Unicode</vt:lpstr>
      <vt:lpstr>Symbol</vt:lpstr>
      <vt:lpstr>Times New Roman</vt:lpstr>
      <vt:lpstr>Wingdings</vt:lpstr>
      <vt:lpstr>Default Design</vt:lpstr>
      <vt:lpstr>Visio</vt:lpstr>
      <vt:lpstr>NON DETERMINISTIC FINITE AUTOMATA</vt:lpstr>
      <vt:lpstr>MATERI PERTEMUAN</vt:lpstr>
      <vt:lpstr>Komponen NFA (1)</vt:lpstr>
      <vt:lpstr>Komponen NFA (3)</vt:lpstr>
      <vt:lpstr>Konversi NFA ke DFA  (1)</vt:lpstr>
      <vt:lpstr>Konversi NFA ke DFA  (2)</vt:lpstr>
      <vt:lpstr>Konversi NFA ke DFA  (3)</vt:lpstr>
      <vt:lpstr>Konversi NFA ke DFA  (4)</vt:lpstr>
      <vt:lpstr>Konversi NFA ke RE  (1)</vt:lpstr>
      <vt:lpstr>Konversi NFA ke RE (2)</vt:lpstr>
      <vt:lpstr>Konversi NFA ke RE (3)</vt:lpstr>
      <vt:lpstr>Konversi NFA ke RE (4)</vt:lpstr>
      <vt:lpstr>Konversi NFA ke RE (5)</vt:lpstr>
      <vt:lpstr>Konversi NFA ke RE (7)</vt:lpstr>
      <vt:lpstr>Tugas Mingguan V</vt:lpstr>
    </vt:vector>
  </TitlesOfParts>
  <Company>Umum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DETERMINISTIC FINITE AUTOMATA</dc:title>
  <dc:creator>Master</dc:creator>
  <cp:lastModifiedBy>victor</cp:lastModifiedBy>
  <cp:revision>44</cp:revision>
  <dcterms:created xsi:type="dcterms:W3CDTF">2004-10-12T02:49:19Z</dcterms:created>
  <dcterms:modified xsi:type="dcterms:W3CDTF">2023-02-08T08:02:17Z</dcterms:modified>
</cp:coreProperties>
</file>