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8" r:id="rId1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2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EC44C2-7BA2-43E9-A56B-BEBE7902F7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13E0DA-E76E-4C66-BF42-6931778C80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9535E-3C85-4025-958F-A455F4D054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4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E8201-3D3C-48BA-8A1A-352CA202FF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85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94377-00CF-493E-A17B-8289B2A57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21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1A616-3810-411E-AE28-EBCD8317F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8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83DC8-9D19-4E84-8B56-AE2E88F58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1EB8F-2A0B-4523-9F6C-5F10992E7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4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B4C1A-CB26-4B46-8227-F17E44091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0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14A86-31B1-4F36-BF2D-B0F855517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5B3C1-6383-4444-9DD7-C7E8FF976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7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4FABE-38AC-4F0F-8150-D722C0A40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262D9-6EAF-4426-9AF7-F764697E8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E0421-6770-401E-8252-A9EE2C237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0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1FF286-7E95-4500-B518-64D1BA6997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001000" cy="12954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latin typeface="Comic Sans MS" panose="030F0702030302020204" pitchFamily="66" charset="0"/>
              </a:rPr>
              <a:t>PUSHDOWN AUTOMATA</a:t>
            </a:r>
            <a:br>
              <a:rPr lang="en-US" altLang="en-US" sz="4000" b="1" smtClean="0">
                <a:latin typeface="Comic Sans MS" panose="030F0702030302020204" pitchFamily="66" charset="0"/>
              </a:rPr>
            </a:br>
            <a:r>
              <a:rPr lang="en-US" altLang="en-US" sz="4000" b="1" smtClean="0">
                <a:latin typeface="Comic Sans MS" panose="030F0702030302020204" pitchFamily="66" charset="0"/>
              </a:rPr>
              <a:t>&amp; TURING MACHINE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71600" y="2286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>
                <a:solidFill>
                  <a:schemeClr val="bg2"/>
                </a:solidFill>
                <a:latin typeface="Lucida Sans Unicode" panose="020B0602030504020204" pitchFamily="34" charset="0"/>
              </a:rPr>
              <a:t>PERTEMUAN  VII</a:t>
            </a:r>
            <a:endParaRPr lang="en-US" altLang="en-US" sz="1600">
              <a:solidFill>
                <a:schemeClr val="bg2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371600" y="2667000"/>
            <a:ext cx="6477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371600" y="3082925"/>
            <a:ext cx="65532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Mahasiswa memahami keleluasaan mendefinisikan bahasa melalui PDA dan TM (dibanding FA)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295400" y="48768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</p:spTree>
  </p:cSld>
  <p:clrMapOvr>
    <a:masterClrMapping/>
  </p:clrMapOvr>
  <p:transition advTm="6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86237F-337B-4B91-BCD6-5890F4B1CAA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pic>
        <p:nvPicPr>
          <p:cNvPr id="14341" name="Picture 9" descr="tur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33450"/>
            <a:ext cx="1143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7467600" cy="6858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Mesin Turing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(1)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1148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</a:rPr>
              <a:t>1.  Himpunan berhingga alphabet </a:t>
            </a:r>
            <a:r>
              <a:rPr lang="en-US" altLang="en-US" sz="18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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input string untuk PDA dibentuk dari himpunan ini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</a:rPr>
              <a:t>2.  Sebuah INPUT TAPE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berbentuk rangkaian sel yang masing-masing berisi satu karakter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</a:rPr>
              <a:t>3.  Sebuah TAPE HEAD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untuk membaca karakter input. Pembacaan dilakukan per karakter. Saat    inisialisasi, tape head berada pada posisi pertama.</a:t>
            </a:r>
          </a:p>
          <a:p>
            <a:pPr marL="457200" indent="-457200" eaLnBrk="1" hangingPunct="1">
              <a:buFontTx/>
              <a:buAutoNum type="arabicPeriod" startAt="4"/>
            </a:pPr>
            <a:r>
              <a:rPr lang="en-US" altLang="en-US" sz="1800" b="1" smtClean="0">
                <a:latin typeface="Comic Sans MS" panose="030F0702030302020204" pitchFamily="66" charset="0"/>
              </a:rPr>
              <a:t>Himpunan berhingga alphabet </a:t>
            </a:r>
            <a:r>
              <a:rPr lang="en-US" altLang="en-US" sz="18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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dimana output string adalah anggota himpunan *</a:t>
            </a:r>
          </a:p>
          <a:p>
            <a:pPr marL="457200" indent="-457200" eaLnBrk="1" hangingPunct="1">
              <a:buFontTx/>
              <a:buAutoNum type="arabicPeriod" startAt="5"/>
            </a:pPr>
            <a:r>
              <a:rPr lang="en-US" altLang="en-US" sz="1800" b="1" smtClean="0">
                <a:latin typeface="Comic Sans MS" panose="030F0702030302020204" pitchFamily="66" charset="0"/>
              </a:rPr>
              <a:t>Himpunan berhingga STATE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dengan satu state sebagai START STATE dan satu sebagai HALT STATE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800" b="1" smtClean="0">
                <a:latin typeface="Comic Sans MS" panose="030F0702030302020204" pitchFamily="66" charset="0"/>
              </a:rPr>
              <a:t>6.  Himpunan berhingga ARC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untuk menghubungkan antar state. Label ARC berbentuk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(input, output, arah)</a:t>
            </a:r>
          </a:p>
        </p:txBody>
      </p:sp>
      <p:sp>
        <p:nvSpPr>
          <p:cNvPr id="14344" name="Line 4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36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E2FEA3-363B-4ED5-A9F1-2ED9B47DE49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467600" cy="457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Mesin Turing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(2)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Sebuah mesin turing yang mendefinisikan bahasa  (a+b) b (a+b)*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 dapat digambarkan sebagai berikut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Misal akan dikenali sebuah input string :  aba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Maka pada saat inisialisasi, posisi input tape dan tape head akan terlihat seperti berikut :</a:t>
            </a:r>
          </a:p>
        </p:txBody>
      </p:sp>
      <p:sp>
        <p:nvSpPr>
          <p:cNvPr id="8201" name="Line 4"/>
          <p:cNvSpPr>
            <a:spLocks noChangeShapeType="1"/>
          </p:cNvSpPr>
          <p:nvPr/>
        </p:nv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71600" y="2046288"/>
          <a:ext cx="640080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3460320" imgH="788400" progId="Visio.Drawing.6">
                  <p:embed/>
                </p:oleObj>
              </mc:Choice>
              <mc:Fallback>
                <p:oleObj name="Visio" r:id="rId3" imgW="3460320" imgH="788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46288"/>
                        <a:ext cx="6400800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2971800" y="5105400"/>
          <a:ext cx="2590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5" imgW="1415160" imgH="494640" progId="Visio.Drawing.6">
                  <p:embed/>
                </p:oleObj>
              </mc:Choice>
              <mc:Fallback>
                <p:oleObj name="Visio" r:id="rId5" imgW="1415160" imgH="49464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05400"/>
                        <a:ext cx="25908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4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DBD826-1091-44E0-B5E4-20ADAB9E10F1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4676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Mesin Turing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(3)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60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Proses pengenalan input string dapat lebih mudah dipahami melalui penyajian dalam bentuk tabular:</a:t>
            </a:r>
          </a:p>
        </p:txBody>
      </p:sp>
      <p:sp>
        <p:nvSpPr>
          <p:cNvPr id="9224" name="Line 4"/>
          <p:cNvSpPr>
            <a:spLocks noChangeShapeType="1"/>
          </p:cNvSpPr>
          <p:nvPr/>
        </p:nvSpPr>
        <p:spPr bwMode="auto">
          <a:xfrm>
            <a:off x="152400" y="762000"/>
            <a:ext cx="883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143000" y="1900238"/>
          <a:ext cx="6705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3460320" imgH="788400" progId="Visio.Drawing.6">
                  <p:embed/>
                </p:oleObj>
              </mc:Choice>
              <mc:Fallback>
                <p:oleObj name="Visio" r:id="rId3" imgW="3460320" imgH="788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0238"/>
                        <a:ext cx="6705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21"/>
          <p:cNvSpPr>
            <a:spLocks noChangeArrowheads="1"/>
          </p:cNvSpPr>
          <p:nvPr/>
        </p:nvSpPr>
        <p:spPr bwMode="auto">
          <a:xfrm>
            <a:off x="1219200" y="4114800"/>
            <a:ext cx="6781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b="1" u="sng">
                <a:latin typeface="Lucida Sans Unicode" panose="020B0602030504020204" pitchFamily="34" charset="0"/>
              </a:rPr>
              <a:t>STATE		POSISI TAPE HEAD		OUTPUT KARAKTER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Lucida Sans Unicode" panose="020B0602030504020204" pitchFamily="34" charset="0"/>
              </a:rPr>
              <a:t> start		          </a:t>
            </a:r>
            <a:r>
              <a:rPr lang="en-US" altLang="en-US" sz="1600" b="1" u="sng">
                <a:latin typeface="Lucida Sans Unicode" panose="020B0602030504020204" pitchFamily="34" charset="0"/>
              </a:rPr>
              <a:t>a</a:t>
            </a:r>
            <a:r>
              <a:rPr lang="en-US" altLang="en-US" sz="1600">
                <a:latin typeface="Lucida Sans Unicode" panose="020B0602030504020204" pitchFamily="34" charset="0"/>
              </a:rPr>
              <a:t> b a </a:t>
            </a:r>
            <a:r>
              <a:rPr lang="en-US" altLang="en-US" sz="1600">
                <a:latin typeface="Lucida Sans Unicode" panose="020B0602030504020204" pitchFamily="34" charset="0"/>
                <a:sym typeface="Symbol" panose="05050102010706020507" pitchFamily="18" charset="2"/>
              </a:rPr>
              <a:t></a:t>
            </a:r>
            <a:endParaRPr lang="en-US" altLang="en-US" sz="1600"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Lucida Sans Unicode" panose="020B0602030504020204" pitchFamily="34" charset="0"/>
              </a:rPr>
              <a:t>    2		          a </a:t>
            </a:r>
            <a:r>
              <a:rPr lang="en-US" altLang="en-US" sz="1600" b="1" u="sng">
                <a:latin typeface="Lucida Sans Unicode" panose="020B0602030504020204" pitchFamily="34" charset="0"/>
              </a:rPr>
              <a:t>b</a:t>
            </a:r>
            <a:r>
              <a:rPr lang="en-US" altLang="en-US" sz="1600">
                <a:latin typeface="Lucida Sans Unicode" panose="020B0602030504020204" pitchFamily="34" charset="0"/>
              </a:rPr>
              <a:t> a </a:t>
            </a:r>
            <a:r>
              <a:rPr lang="en-US" altLang="en-US" sz="1600">
                <a:latin typeface="Lucida Sans Unicode" panose="020B0602030504020204" pitchFamily="34" charset="0"/>
                <a:sym typeface="Symbol" panose="05050102010706020507" pitchFamily="18" charset="2"/>
              </a:rPr>
              <a:t>			a</a:t>
            </a:r>
            <a:endParaRPr lang="en-US" altLang="en-US" sz="1600"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Lucida Sans Unicode" panose="020B0602030504020204" pitchFamily="34" charset="0"/>
              </a:rPr>
              <a:t>    3		          a b </a:t>
            </a:r>
            <a:r>
              <a:rPr lang="en-US" altLang="en-US" sz="1600" b="1" u="sng">
                <a:latin typeface="Lucida Sans Unicode" panose="020B0602030504020204" pitchFamily="34" charset="0"/>
              </a:rPr>
              <a:t>a</a:t>
            </a:r>
            <a:r>
              <a:rPr lang="en-US" altLang="en-US" sz="1600">
                <a:latin typeface="Lucida Sans Unicode" panose="020B0602030504020204" pitchFamily="34" charset="0"/>
              </a:rPr>
              <a:t> </a:t>
            </a:r>
            <a:r>
              <a:rPr lang="en-US" altLang="en-US" sz="1600">
                <a:latin typeface="Lucida Sans Unicode" panose="020B0602030504020204" pitchFamily="34" charset="0"/>
                <a:sym typeface="Symbol" panose="05050102010706020507" pitchFamily="18" charset="2"/>
              </a:rPr>
              <a:t>			a b</a:t>
            </a:r>
            <a:endParaRPr lang="en-US" altLang="en-US" sz="1600"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Lucida Sans Unicode" panose="020B0602030504020204" pitchFamily="34" charset="0"/>
              </a:rPr>
              <a:t>    3		          a b a </a:t>
            </a:r>
            <a:r>
              <a:rPr lang="en-US" altLang="en-US" sz="1600" b="1" u="sng">
                <a:latin typeface="Lucida Sans Unicode" panose="020B060203050402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1600">
                <a:latin typeface="Lucida Sans Unicode" panose="020B0602030504020204" pitchFamily="34" charset="0"/>
                <a:sym typeface="Symbol" panose="05050102010706020507" pitchFamily="18" charset="2"/>
              </a:rPr>
              <a:t>			a b a</a:t>
            </a:r>
            <a:endParaRPr lang="en-US" altLang="en-US" sz="1600" b="1" u="sng"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Lucida Sans Unicode" panose="020B0602030504020204" pitchFamily="34" charset="0"/>
              </a:rPr>
              <a:t>  halt		          a b a </a:t>
            </a:r>
            <a:r>
              <a:rPr lang="en-US" altLang="en-US" sz="1600">
                <a:latin typeface="Lucida Sans Unicode" panose="020B0602030504020204" pitchFamily="34" charset="0"/>
                <a:sym typeface="Symbol" panose="05050102010706020507" pitchFamily="18" charset="2"/>
              </a:rPr>
              <a:t>			a b a</a:t>
            </a:r>
          </a:p>
        </p:txBody>
      </p:sp>
      <p:sp>
        <p:nvSpPr>
          <p:cNvPr id="9226" name="Text Box 122"/>
          <p:cNvSpPr txBox="1">
            <a:spLocks noChangeArrowheads="1"/>
          </p:cNvSpPr>
          <p:nvPr/>
        </p:nvSpPr>
        <p:spPr bwMode="auto">
          <a:xfrm>
            <a:off x="5257800" y="2514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ransition advTm="94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34D787-6E39-4040-880B-5B1A45EC8F9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467600" cy="457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Mesin Turing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(4)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990600" cy="38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Note :</a:t>
            </a:r>
            <a:endParaRPr lang="en-US" altLang="en-US" sz="2000" smtClean="0">
              <a:latin typeface="Lucida Sans Unicode" panose="020B0602030504020204" pitchFamily="34" charset="0"/>
            </a:endParaRP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57200" y="1674813"/>
            <a:ext cx="8153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latin typeface="Comic Sans MS" panose="030F0702030302020204" pitchFamily="66" charset="0"/>
              </a:rPr>
              <a:t>Semua bentuk mesin turing bersifat DETERMINISTIC. Sehingga tidak ada state yang mempunyai dua atau lebih outgoing edge (arc) dengan input karakter yang sama.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81000" y="3505200"/>
            <a:ext cx="8458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Comic Sans MS" panose="030F0702030302020204" pitchFamily="66" charset="0"/>
              </a:rPr>
              <a:t>Crash</a:t>
            </a:r>
            <a:r>
              <a:rPr lang="en-US" altLang="en-US" sz="1800" b="1">
                <a:latin typeface="Comic Sans MS" panose="030F0702030302020204" pitchFamily="66" charset="0"/>
              </a:rPr>
              <a:t> terjadi jika 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latin typeface="Comic Sans MS" panose="030F0702030302020204" pitchFamily="66" charset="0"/>
              </a:rPr>
              <a:t>  Tidak ada path untuk melanjutkan eksekusi sesuai dengan input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mic Sans MS" panose="030F0702030302020204" pitchFamily="66" charset="0"/>
              </a:rPr>
              <a:t>    karakter yang terdapat pada input tape;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b="1">
                <a:latin typeface="Comic Sans MS" panose="030F0702030302020204" pitchFamily="66" charset="0"/>
              </a:rPr>
              <a:t>  Terdapat perintah “L” (left) pada saat tape head berada pada posisi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mic Sans MS" panose="030F0702030302020204" pitchFamily="66" charset="0"/>
              </a:rPr>
              <a:t>    sel pertama.</a:t>
            </a: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2F80EC-65F6-42BA-B8DE-CFCB2AD9F14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5181600" cy="609600"/>
          </a:xfrm>
        </p:spPr>
        <p:txBody>
          <a:bodyPr/>
          <a:lstStyle/>
          <a:p>
            <a:pPr algn="l" eaLnBrk="1" hangingPunct="1"/>
            <a:r>
              <a:rPr lang="en-US" altLang="en-US" sz="3200" b="1" smtClean="0">
                <a:latin typeface="Comic Sans MS" panose="030F0702030302020204" pitchFamily="66" charset="0"/>
              </a:rPr>
              <a:t>Tugas Mingguan VII</a:t>
            </a:r>
          </a:p>
        </p:txBody>
      </p:sp>
      <p:sp>
        <p:nvSpPr>
          <p:cNvPr id="10248" name="Line 3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76200" y="6858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1.    Konversikan FA di samping menjadi PDA yang ekivalen :</a:t>
            </a: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endParaRPr lang="en-US" altLang="en-US" sz="1400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Buatlah penelusuran pada PDA di atas untuk input :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2.   aaabbb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3.   aaabaa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 	</a:t>
            </a:r>
            <a:endParaRPr lang="en-US" altLang="en-US" sz="1400" b="1">
              <a:latin typeface="Lucida Sans Unicode" panose="020B0602030504020204" pitchFamily="34" charset="0"/>
              <a:sym typeface="Wingdings 3" panose="05040102010807070707" pitchFamily="18" charset="2"/>
            </a:endParaRP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4.    Tedapat bahasa      L = {bahasa dengan string yang memiliki karakter berjumlah genap}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		         = {ba, abba, babb, . . . }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dan bahasa  TWST(L) = {bahasa L dengan penukaran posisi untuk setiap pasang karakternya}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		         = {ab, baab, abbb, . . . }</a:t>
            </a:r>
          </a:p>
          <a:p>
            <a:pPr eaLnBrk="1" hangingPunct="1"/>
            <a:r>
              <a:rPr lang="en-US" altLang="en-US" sz="1400">
                <a:latin typeface="Lucida Sans Unicode" panose="020B0602030504020204" pitchFamily="34" charset="0"/>
                <a:sym typeface="Wingdings 3" panose="05040102010807070707" pitchFamily="18" charset="2"/>
              </a:rPr>
              <a:t>	buatlah PDA untuk bahasa TWIST(L) di atas. 		</a:t>
            </a:r>
            <a:endParaRPr lang="en-US" altLang="en-US" sz="1400" b="1">
              <a:solidFill>
                <a:srgbClr val="FF0000"/>
              </a:solidFill>
              <a:latin typeface="Comic Sans MS" panose="030F0702030302020204" pitchFamily="66" charset="0"/>
              <a:cs typeface="Lucida Sans Unicode" panose="020B0602030504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533400" y="2590800"/>
          <a:ext cx="5354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4317840" imgH="920160" progId="Visio.Drawing.6">
                  <p:embed/>
                </p:oleObj>
              </mc:Choice>
              <mc:Fallback>
                <p:oleObj name="Visio" r:id="rId3" imgW="4317840" imgH="9201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5354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5791200" y="563563"/>
          <a:ext cx="220980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5" imgW="1275120" imgH="1170720" progId="Visio.Drawing.6">
                  <p:embed/>
                </p:oleObj>
              </mc:Choice>
              <mc:Fallback>
                <p:oleObj name="Visio" r:id="rId5" imgW="1275120" imgH="117072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3563"/>
                        <a:ext cx="2209800" cy="202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2AB324-4F8F-4AEE-9C70-74B39CA4E149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Materi Pertemuan</a:t>
            </a:r>
            <a:endParaRPr lang="en-US" altLang="en-US" sz="2000" b="1" smtClean="0">
              <a:latin typeface="Comic Sans MS" panose="030F0702030302020204" pitchFamily="66" charset="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82000" cy="213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Komponen PDA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Komponen Mesin Turing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Tugas Mingguan VII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0" y="23622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62600" y="2971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581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67E739-8614-40CB-8076-0032A3B709DD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6019800" cy="457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(1)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b="1" smtClean="0">
                <a:latin typeface="Comic Sans MS" panose="030F0702030302020204" pitchFamily="66" charset="0"/>
              </a:rPr>
              <a:t>Himpunan berhingga alphabet </a:t>
            </a:r>
            <a:r>
              <a:rPr lang="en-US" altLang="en-US" sz="18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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input string untuk PDA dibentuk dari himpunan ini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en-US" sz="1800" b="1" smtClean="0">
                <a:latin typeface="Comic Sans MS" panose="030F0702030302020204" pitchFamily="66" charset="0"/>
              </a:rPr>
              <a:t>Sebuah state START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 untuk memulai penelusuran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1800" b="1" smtClean="0">
                <a:latin typeface="Comic Sans MS" panose="030F0702030302020204" pitchFamily="66" charset="0"/>
              </a:rPr>
              <a:t>Satu atau lebih operator READ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state untuk melakukan pembacaan karakter input string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en-US" sz="1800" b="1" smtClean="0">
                <a:latin typeface="Comic Sans MS" panose="030F0702030302020204" pitchFamily="66" charset="0"/>
              </a:rPr>
              <a:t>Dua atau lebih halt state yang berbentuk state ACCEPTED dan REJECTED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input string dikenali jika penelusuran berhenti pada state ACCEPTED</a:t>
            </a:r>
          </a:p>
        </p:txBody>
      </p:sp>
      <p:sp>
        <p:nvSpPr>
          <p:cNvPr id="1034" name="Line 4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429000" y="1981200"/>
          <a:ext cx="1295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44480" imgH="203040" progId="Visio.Drawing.6">
                  <p:embed/>
                </p:oleObj>
              </mc:Choice>
              <mc:Fallback>
                <p:oleObj name="Visio" r:id="rId3" imgW="744480" imgH="2030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295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648200" y="3051175"/>
          <a:ext cx="1143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5" imgW="1007640" imgH="601560" progId="Visio.Drawing.6">
                  <p:embed/>
                </p:oleObj>
              </mc:Choice>
              <mc:Fallback>
                <p:oleObj name="Visio" r:id="rId5" imgW="1007640" imgH="6015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51175"/>
                        <a:ext cx="1143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2743200" y="5029200"/>
          <a:ext cx="3200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7" imgW="1752120" imgH="203040" progId="Visio.Drawing.6">
                  <p:embed/>
                </p:oleObj>
              </mc:Choice>
              <mc:Fallback>
                <p:oleObj name="Visio" r:id="rId7" imgW="1752120" imgH="20304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3200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4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205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20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B8B595-970D-46D4-A6CB-F45FC7F56003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1800" b="1" smtClean="0">
                <a:latin typeface="Comic Sans MS" panose="030F0702030302020204" pitchFamily="66" charset="0"/>
              </a:rPr>
              <a:t>(2)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1143000" cy="381000"/>
          </a:xfrm>
        </p:spPr>
        <p:txBody>
          <a:bodyPr/>
          <a:lstStyle/>
          <a:p>
            <a:pPr marL="461963" indent="-461963" eaLnBrk="1" hangingPunct="1"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  <a:latin typeface="Lucida Sans Unicode" panose="020B0602030504020204" pitchFamily="34" charset="0"/>
              </a:rPr>
              <a:t>Contoh :</a:t>
            </a:r>
          </a:p>
        </p:txBody>
      </p:sp>
      <p:graphicFrame>
        <p:nvGraphicFramePr>
          <p:cNvPr id="205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1128713"/>
          <a:ext cx="24272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2427224" imgH="1081024" progId="Visio.Drawing.11">
                  <p:embed/>
                </p:oleObj>
              </mc:Choice>
              <mc:Fallback>
                <p:oleObj name="Visio" r:id="rId3" imgW="2427224" imgH="108102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28713"/>
                        <a:ext cx="242728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4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2438400"/>
          <a:ext cx="434340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3024971" imgH="2375408" progId="Visio.Drawing.11">
                  <p:embed/>
                </p:oleObj>
              </mc:Choice>
              <mc:Fallback>
                <p:oleObj name="Visio" r:id="rId5" imgW="3024971" imgH="2375408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434340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38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30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30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CC1BA4-7EF1-4070-9DA0-C9FC2F142110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019800" cy="533400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latin typeface="Comic Sans MS" panose="030F0702030302020204" pitchFamily="66" charset="0"/>
              </a:rPr>
              <a:t>Komponen PDA</a:t>
            </a:r>
            <a:r>
              <a:rPr lang="en-US" altLang="en-US" b="1" smtClean="0">
                <a:latin typeface="Comic Sans MS" panose="030F0702030302020204" pitchFamily="66" charset="0"/>
              </a:rPr>
              <a:t>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(3)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816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5.   Sebuah INPUT TAPE yang berisi sel-sel</a:t>
            </a:r>
            <a:endParaRPr lang="en-US" altLang="en-US" sz="1600" b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untuk menampung karakter-karakter input string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6.   Sebuah PUSHDOWN STACK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untuk menampung karakter yang telah terbaca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7.   Satu atau lebih operator PUSH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untuk memasukkan karakter yang telah terbaca ke dalam stack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8.    Satu atau lebih operator POP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461963" indent="-461963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untuk mengambil/menghapus karakter dari stack</a:t>
            </a:r>
          </a:p>
        </p:txBody>
      </p:sp>
      <p:sp>
        <p:nvSpPr>
          <p:cNvPr id="3083" name="Line 4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5181600" y="838200"/>
          <a:ext cx="167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1929600" imgH="521640" progId="Visio.Drawing.6">
                  <p:embed/>
                </p:oleObj>
              </mc:Choice>
              <mc:Fallback>
                <p:oleObj name="Visio" r:id="rId3" imgW="1929600" imgH="52164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167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4038600" y="2200275"/>
          <a:ext cx="2873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5" imgW="386640" imgH="1761840" progId="Visio.Drawing.6">
                  <p:embed/>
                </p:oleObj>
              </mc:Choice>
              <mc:Fallback>
                <p:oleObj name="Visio" r:id="rId5" imgW="386640" imgH="176184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0275"/>
                        <a:ext cx="2873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4191000" y="4114800"/>
          <a:ext cx="1257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7" imgW="1293480" imgH="259920" progId="Visio.Drawing.6">
                  <p:embed/>
                </p:oleObj>
              </mc:Choice>
              <mc:Fallback>
                <p:oleObj name="Visio" r:id="rId7" imgW="1293480" imgH="25992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1257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4191000" y="4991100"/>
          <a:ext cx="99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9" imgW="1179000" imgH="950400" progId="Visio.Drawing.6">
                  <p:embed/>
                </p:oleObj>
              </mc:Choice>
              <mc:Fallback>
                <p:oleObj name="Visio" r:id="rId9" imgW="1179000" imgH="95040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91100"/>
                        <a:ext cx="990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5638800" y="39624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Jumlah outgoing edge = 1, tetapi incoming edge &gt;= 1</a:t>
            </a:r>
          </a:p>
        </p:txBody>
      </p:sp>
      <p:sp>
        <p:nvSpPr>
          <p:cNvPr id="3085" name="Rectangle 14"/>
          <p:cNvSpPr>
            <a:spLocks noChangeArrowheads="1"/>
          </p:cNvSpPr>
          <p:nvPr/>
        </p:nvSpPr>
        <p:spPr bwMode="auto">
          <a:xfrm>
            <a:off x="5486400" y="51816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Jumlah incoming edge  = jumlah outgoing edge</a:t>
            </a:r>
          </a:p>
        </p:txBody>
      </p:sp>
    </p:spTree>
  </p:cSld>
  <p:clrMapOvr>
    <a:masterClrMapping/>
  </p:clrMapOvr>
  <p:transition advTm="19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41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564D9B-CBCA-4C8A-928B-51480FE7BFA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1800" b="1" smtClean="0">
                <a:latin typeface="Comic Sans MS" panose="030F0702030302020204" pitchFamily="66" charset="0"/>
              </a:rPr>
              <a:t>(4)</a:t>
            </a:r>
          </a:p>
        </p:txBody>
      </p:sp>
      <p:sp>
        <p:nvSpPr>
          <p:cNvPr id="4106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4114800" y="1317625"/>
          <a:ext cx="49530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3346200" imgH="2145960" progId="Visio.Drawing.6">
                  <p:embed/>
                </p:oleObj>
              </mc:Choice>
              <mc:Fallback>
                <p:oleObj name="Visio" r:id="rId3" imgW="3346200" imgH="21459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17625"/>
                        <a:ext cx="4953000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533400" y="51054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Penelusuran untuk input string :</a:t>
            </a:r>
          </a:p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aaabbb  adalah seperti berikut :</a:t>
            </a:r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343400" y="5324475"/>
          <a:ext cx="2667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5" imgW="1872360" imgH="279360" progId="Visio.Drawing.6">
                  <p:embed/>
                </p:oleObj>
              </mc:Choice>
              <mc:Fallback>
                <p:oleObj name="Visio" r:id="rId5" imgW="1872360" imgH="27936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24475"/>
                        <a:ext cx="2667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967663" y="5257800"/>
          <a:ext cx="4143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7" imgW="272160" imgH="500760" progId="Visio.Drawing.6">
                  <p:embed/>
                </p:oleObj>
              </mc:Choice>
              <mc:Fallback>
                <p:oleObj name="Visio" r:id="rId7" imgW="272160" imgH="50076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5257800"/>
                        <a:ext cx="4143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292225"/>
          <a:ext cx="35814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9" imgW="3024971" imgH="2375408" progId="Visio.Drawing.11">
                  <p:embed/>
                </p:oleObj>
              </mc:Choice>
              <mc:Fallback>
                <p:oleObj name="Visio" r:id="rId9" imgW="3024971" imgH="2375408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2225"/>
                        <a:ext cx="35814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4"/>
          <p:cNvSpPr>
            <a:spLocks noChangeArrowheads="1"/>
          </p:cNvSpPr>
          <p:nvPr/>
        </p:nvSpPr>
        <p:spPr bwMode="auto">
          <a:xfrm>
            <a:off x="2590800" y="12954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</a:rPr>
              <a:t>menjadi</a:t>
            </a:r>
          </a:p>
        </p:txBody>
      </p:sp>
    </p:spTree>
  </p:cSld>
  <p:clrMapOvr>
    <a:masterClrMapping/>
  </p:clrMapOvr>
  <p:transition advTm="13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51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87B5F5-7356-4891-80EF-E23396FE252A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4864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(5)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1143000" cy="381000"/>
          </a:xfrm>
        </p:spPr>
        <p:txBody>
          <a:bodyPr/>
          <a:lstStyle/>
          <a:p>
            <a:pPr marL="461963" indent="-461963" eaLnBrk="1" hangingPunct="1"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</a:p>
        </p:txBody>
      </p:sp>
      <p:sp>
        <p:nvSpPr>
          <p:cNvPr id="5130" name="Line 4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838200" y="137160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Misal dibuat PDA untuk bahasa palindrome yang berbentuk  s X reverse(s) dimana s adalah substring dari  (a + b)*</a:t>
            </a: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304800" y="23622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Bagian depan dari PDA akan mempunyai bentuk :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304800" y="40386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Misal jika diberi input string abbXbba, maka pemrosesan untuk substring abb adalah seperti berikut :</a:t>
            </a:r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1371600" y="5165725"/>
          <a:ext cx="297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2100960" imgH="280440" progId="Visio.Drawing.6">
                  <p:embed/>
                </p:oleObj>
              </mc:Choice>
              <mc:Fallback>
                <p:oleObj name="Visio" r:id="rId3" imgW="2100960" imgH="28044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65725"/>
                        <a:ext cx="2971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6446838" y="4495800"/>
          <a:ext cx="4111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5" imgW="272160" imgH="1186560" progId="Visio.Drawing.6">
                  <p:embed/>
                </p:oleObj>
              </mc:Choice>
              <mc:Fallback>
                <p:oleObj name="Visio" r:id="rId5" imgW="272160" imgH="118656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4495800"/>
                        <a:ext cx="411162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5715000" y="2209800"/>
          <a:ext cx="27432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7" imgW="1922040" imgH="1124280" progId="Visio.Drawing.6">
                  <p:embed/>
                </p:oleObj>
              </mc:Choice>
              <mc:Fallback>
                <p:oleObj name="Visio" r:id="rId7" imgW="1922040" imgH="1124280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27432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26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61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61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14BAA8-F975-42C9-97F8-AE75CDF7A51F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486400" cy="6858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(6)</a:t>
            </a:r>
          </a:p>
        </p:txBody>
      </p:sp>
      <p:sp>
        <p:nvSpPr>
          <p:cNvPr id="6153" name="Line 4"/>
          <p:cNvSpPr>
            <a:spLocks noChangeShapeType="1"/>
          </p:cNvSpPr>
          <p:nvPr/>
        </p:nvSpPr>
        <p:spPr bwMode="auto">
          <a:xfrm>
            <a:off x="228600" y="7620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304800" y="9906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Sedang bagian lain dibuat untuk mengakomodasi penelusuran substring reverse(s) :</a:t>
            </a:r>
          </a:p>
        </p:txBody>
      </p:sp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304800" y="46482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Dan substring  bba  akan diproses seperti berikut :</a:t>
            </a: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3429000" y="1600200"/>
          <a:ext cx="35814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2094840" imgH="1587600" progId="Visio.Drawing.6">
                  <p:embed/>
                </p:oleObj>
              </mc:Choice>
              <mc:Fallback>
                <p:oleObj name="Visio" r:id="rId3" imgW="2094840" imgH="158760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35814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990600" y="5189538"/>
          <a:ext cx="3352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5" imgW="2100960" imgH="280440" progId="Visio.Drawing.6">
                  <p:embed/>
                </p:oleObj>
              </mc:Choice>
              <mc:Fallback>
                <p:oleObj name="Visio" r:id="rId5" imgW="2100960" imgH="28044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9538"/>
                        <a:ext cx="3352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5868988" y="5029200"/>
          <a:ext cx="455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7" imgW="272160" imgH="500760" progId="Visio.Drawing.6">
                  <p:embed/>
                </p:oleObj>
              </mc:Choice>
              <mc:Fallback>
                <p:oleObj name="Visio" r:id="rId7" imgW="272160" imgH="500760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029200"/>
                        <a:ext cx="455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7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Pertemuan VII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Teknik Informatika ITS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C16A83-9233-42AC-8BC3-32A8B940435E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0292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Comic Sans MS" panose="030F0702030302020204" pitchFamily="66" charset="0"/>
              </a:rPr>
              <a:t>Komponen PDA  </a:t>
            </a:r>
            <a:r>
              <a:rPr lang="en-US" altLang="en-US" sz="2000" b="1" smtClean="0">
                <a:latin typeface="Comic Sans MS" panose="030F0702030302020204" pitchFamily="66" charset="0"/>
              </a:rPr>
              <a:t>(7)</a:t>
            </a:r>
          </a:p>
        </p:txBody>
      </p:sp>
      <p:sp>
        <p:nvSpPr>
          <p:cNvPr id="7176" name="Line 3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304800" y="1219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mic Sans MS" panose="030F0702030302020204" pitchFamily="66" charset="0"/>
              </a:rPr>
              <a:t>Bentuk keseluruhan PDA untuk palindrome  s X reverse(s)  adalah seperti berikut :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3962400" y="2743200"/>
          <a:ext cx="38862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2094840" imgH="1587600" progId="Visio.Drawing.6">
                  <p:embed/>
                </p:oleObj>
              </mc:Choice>
              <mc:Fallback>
                <p:oleObj name="Visio" r:id="rId3" imgW="2094840" imgH="158760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3886200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838200" y="2209800"/>
          <a:ext cx="40386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5" imgW="1922040" imgH="1124280" progId="Visio.Drawing.6">
                  <p:embed/>
                </p:oleObj>
              </mc:Choice>
              <mc:Fallback>
                <p:oleObj name="Visio" r:id="rId5" imgW="1922040" imgH="112428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40386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AutoShape 1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advTm="7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837</Words>
  <Application>Microsoft Office PowerPoint</Application>
  <PresentationFormat>On-screen Show (4:3)</PresentationFormat>
  <Paragraphs>177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Comic Sans MS</vt:lpstr>
      <vt:lpstr>Lucida Sans Unicode</vt:lpstr>
      <vt:lpstr>Symbol</vt:lpstr>
      <vt:lpstr>Times New Roman</vt:lpstr>
      <vt:lpstr>Wingdings</vt:lpstr>
      <vt:lpstr>Wingdings 3</vt:lpstr>
      <vt:lpstr>Default Design</vt:lpstr>
      <vt:lpstr>Visio</vt:lpstr>
      <vt:lpstr>PUSHDOWN AUTOMATA &amp; TURING MACHINE</vt:lpstr>
      <vt:lpstr>Materi Pertemuan</vt:lpstr>
      <vt:lpstr>Komponen PDA  (1)</vt:lpstr>
      <vt:lpstr>Komponen PDA  (2)</vt:lpstr>
      <vt:lpstr>Komponen PDA  (3)</vt:lpstr>
      <vt:lpstr>Komponen PDA  (4)</vt:lpstr>
      <vt:lpstr>Komponen PDA  (5)</vt:lpstr>
      <vt:lpstr>Komponen PDA  (6)</vt:lpstr>
      <vt:lpstr>Komponen PDA  (7)</vt:lpstr>
      <vt:lpstr>Komponen Mesin Turing  (1)</vt:lpstr>
      <vt:lpstr>Komponen Mesin Turing  (2)</vt:lpstr>
      <vt:lpstr>Komponen Mesin Turing  (3)</vt:lpstr>
      <vt:lpstr>Komponen Mesin Turing  (4)</vt:lpstr>
      <vt:lpstr>Tugas Mingguan VII</vt:lpstr>
    </vt:vector>
  </TitlesOfParts>
  <Company>Umum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Master</dc:creator>
  <cp:lastModifiedBy>victor</cp:lastModifiedBy>
  <cp:revision>50</cp:revision>
  <dcterms:created xsi:type="dcterms:W3CDTF">2004-12-15T01:18:44Z</dcterms:created>
  <dcterms:modified xsi:type="dcterms:W3CDTF">2023-02-08T08:03:50Z</dcterms:modified>
</cp:coreProperties>
</file>