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3" r:id="rId14"/>
    <p:sldId id="270" r:id="rId15"/>
    <p:sldId id="269" r:id="rId16"/>
    <p:sldId id="271" r:id="rId17"/>
    <p:sldId id="272" r:id="rId18"/>
    <p:sldId id="275" r:id="rId19"/>
    <p:sldId id="276" r:id="rId20"/>
    <p:sldId id="279" r:id="rId21"/>
    <p:sldId id="277" r:id="rId22"/>
  </p:sldIdLst>
  <p:sldSz cx="9144000" cy="6858000" type="screen4x3"/>
  <p:notesSz cx="6858000" cy="99456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5050"/>
    <a:srgbClr val="008000"/>
    <a:srgbClr val="FF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7213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0133D3A-3EB6-4C0B-9B94-6E004AEA0A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5029200" cy="44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44880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608D169-F933-41A7-9A61-1D6D789FF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Pertemuan VII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Teknik Informatika ITS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C4424-F13C-4AA8-9013-54C3B56903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Pertemuan VII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Teknik Informatika ITS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8AE5B-B8C8-4EFE-BF25-C2109BBE2D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Pertemuan VII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Teknik Informatika ITS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B13A2-3EE0-4591-816A-756536BFF1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Pertemuan VII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Teknik Informatika ITS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10DEE-CA28-4958-88EF-863E1CCBC3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Pertemuan VII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Teknik Informatika ITS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5A755-796A-45C6-AEF8-61A6FD6B42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Pertemuan VII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Teknik Informatika ITS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606E8-1258-4F65-9FB9-6173EBAF6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Pertemuan VII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Teknik Informatika ITS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A6C85-AFB0-4224-A010-53665B242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Pertemuan VII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Teknik Informatika ITS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96C20-4AAA-4138-8513-E12E2771F2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Pertemuan VII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Teknik Informatika ITS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3FAF5-08E9-4E8B-86B1-206A27D4E4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Pertemuan VII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Teknik Informatika ITS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78F2F-F27B-4EE3-BFD8-7576CD7B41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Pertemuan VII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Teknik Informatika ITS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F1C20-8FC2-409F-BDBE-5B13E393B4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Pertemuan VII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Teknik Informatika ITS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799DE-4DD0-495C-A518-26B2B52EBA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Pertemuan VII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Teknik Informatika ITS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A75DE22-766F-4A02-B160-9F235A971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slide" Target="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slide" Target="slide12.xml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11" Type="http://schemas.openxmlformats.org/officeDocument/2006/relationships/slide" Target="slide12.xml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1.xml"/><Relationship Id="rId4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11" Type="http://schemas.openxmlformats.org/officeDocument/2006/relationships/slide" Target="slide2.xml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295400"/>
            <a:ext cx="7543800" cy="838200"/>
          </a:xfrm>
        </p:spPr>
        <p:txBody>
          <a:bodyPr/>
          <a:lstStyle/>
          <a:p>
            <a:pPr eaLnBrk="1" hangingPunct="1"/>
            <a:r>
              <a:rPr lang="en-US" b="1">
                <a:latin typeface="Comic Sans MS" pitchFamily="66" charset="0"/>
              </a:rPr>
              <a:t>MASALAH REGULARITAS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0" y="3810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1" dirty="0">
                <a:solidFill>
                  <a:schemeClr val="bg2"/>
                </a:solidFill>
                <a:latin typeface="Lucida Sans Unicode" pitchFamily="34" charset="0"/>
              </a:rPr>
              <a:t>PERTEMUAN  VIII</a:t>
            </a:r>
            <a:endParaRPr lang="en-US" sz="1600" dirty="0">
              <a:solidFill>
                <a:schemeClr val="bg2"/>
              </a:solidFill>
              <a:latin typeface="Lucida Sans Unicode" pitchFamily="34" charset="0"/>
            </a:endParaRP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990600" y="2209800"/>
            <a:ext cx="70104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914400" y="2854325"/>
            <a:ext cx="7162800" cy="727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Mahasiswa mengetahui teknik observasi yang dapat dilakukan pada bahasa regular, serta dapat mengenali bahasa non-regular</a:t>
            </a: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143000" y="4876800"/>
            <a:ext cx="6781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b="1" smtClean="0">
                <a:latin typeface="Lucida Sans Unicode" pitchFamily="34" charset="0"/>
              </a:rPr>
              <a:t>DEPARTEMEN </a:t>
            </a:r>
            <a:r>
              <a:rPr lang="en-US" sz="2000" b="1">
                <a:latin typeface="Lucida Sans Unicode" pitchFamily="34" charset="0"/>
              </a:rPr>
              <a:t>TEKNIK INFORMATIKA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Lucida Sans Unicode" pitchFamily="34" charset="0"/>
              </a:rPr>
              <a:t>FAKULTAS </a:t>
            </a:r>
            <a:r>
              <a:rPr lang="en-US" sz="2000" b="1" smtClean="0">
                <a:latin typeface="Lucida Sans Unicode" pitchFamily="34" charset="0"/>
              </a:rPr>
              <a:t>TEKNIK ELEKTRO &amp; INFORMATIKA CERDAS</a:t>
            </a:r>
            <a:endParaRPr lang="en-US" sz="2000" b="1">
              <a:latin typeface="Lucida Sans Unicode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>
                <a:latin typeface="Lucida Sans Unicode" pitchFamily="34" charset="0"/>
              </a:rPr>
              <a:t>INSTITUT TEKNOLOGI SEPULUH NOPEMBER</a:t>
            </a:r>
          </a:p>
          <a:p>
            <a:pPr>
              <a:lnSpc>
                <a:spcPct val="90000"/>
              </a:lnSpc>
            </a:pPr>
            <a:r>
              <a:rPr lang="en-US" sz="2000" b="1" smtClean="0">
                <a:latin typeface="Lucida Sans Unicode" pitchFamily="34" charset="0"/>
              </a:rPr>
              <a:t>2023 </a:t>
            </a:r>
            <a:r>
              <a:rPr lang="en-US" sz="2000" b="1">
                <a:latin typeface="Lucida Sans Unicode" pitchFamily="34" charset="0"/>
              </a:rPr>
              <a:t>- </a:t>
            </a:r>
            <a:r>
              <a:rPr lang="en-US" sz="2000" b="1" smtClean="0">
                <a:latin typeface="Lucida Sans Unicode" pitchFamily="34" charset="0"/>
              </a:rPr>
              <a:t>2027</a:t>
            </a:r>
            <a:endParaRPr lang="en-US" sz="2000" b="1">
              <a:latin typeface="Lucida Sans Unicode" pitchFamily="34" charset="0"/>
            </a:endParaRPr>
          </a:p>
        </p:txBody>
      </p:sp>
    </p:spTree>
  </p:cSld>
  <p:clrMapOvr>
    <a:masterClrMapping/>
  </p:clrMapOvr>
  <p:transition advTm="43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Pertemuan VII</a:t>
            </a:r>
          </a:p>
        </p:txBody>
      </p:sp>
      <p:sp>
        <p:nvSpPr>
          <p:cNvPr id="61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61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7CF6B2-C802-4E36-A238-F4C452DE26D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15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6629400" cy="609600"/>
          </a:xfrm>
        </p:spPr>
        <p:txBody>
          <a:bodyPr/>
          <a:lstStyle/>
          <a:p>
            <a:pPr algn="l" eaLnBrk="1" hangingPunct="1"/>
            <a:r>
              <a:rPr lang="en-US" sz="4000" b="1">
                <a:latin typeface="Comic Sans MS" pitchFamily="66" charset="0"/>
              </a:rPr>
              <a:t>Bahasa Regular  </a:t>
            </a:r>
            <a:r>
              <a:rPr lang="en-US" sz="2000" b="1">
                <a:latin typeface="Comic Sans MS" pitchFamily="66" charset="0"/>
              </a:rPr>
              <a:t>(8)</a:t>
            </a:r>
            <a:endParaRPr lang="en-US" sz="2000" b="1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6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1219200" cy="1066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1800" b="1">
                <a:solidFill>
                  <a:srgbClr val="0000CC"/>
                </a:solidFill>
                <a:latin typeface="Comic Sans MS" pitchFamily="66" charset="0"/>
              </a:rPr>
              <a:t>Contoh :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1800" b="1">
              <a:solidFill>
                <a:schemeClr val="bg2"/>
              </a:solidFill>
              <a:latin typeface="Comic Sans MS" pitchFamily="66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800" b="1">
                <a:latin typeface="Comic Sans MS" pitchFamily="66" charset="0"/>
              </a:rPr>
              <a:t>DFA</a:t>
            </a:r>
            <a:r>
              <a:rPr lang="en-US" sz="1800" b="1" baseline="-25000">
                <a:latin typeface="Comic Sans MS" pitchFamily="66" charset="0"/>
              </a:rPr>
              <a:t>1</a:t>
            </a:r>
            <a:r>
              <a:rPr lang="en-US" sz="1800" b="1">
                <a:latin typeface="Comic Sans MS" pitchFamily="66" charset="0"/>
              </a:rPr>
              <a:t> :</a:t>
            </a:r>
          </a:p>
        </p:txBody>
      </p:sp>
      <p:sp>
        <p:nvSpPr>
          <p:cNvPr id="6155" name="Line 4"/>
          <p:cNvSpPr>
            <a:spLocks noChangeShapeType="1"/>
          </p:cNvSpPr>
          <p:nvPr/>
        </p:nvSpPr>
        <p:spPr bwMode="auto">
          <a:xfrm>
            <a:off x="381000" y="762000"/>
            <a:ext cx="84582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Rectangle 5"/>
          <p:cNvSpPr>
            <a:spLocks noChangeArrowheads="1"/>
          </p:cNvSpPr>
          <p:nvPr/>
        </p:nvSpPr>
        <p:spPr bwMode="auto">
          <a:xfrm>
            <a:off x="4648200" y="1066800"/>
            <a:ext cx="4191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 sz="1800" b="1">
              <a:latin typeface="Lucida Sans Unicode" pitchFamily="34" charset="0"/>
            </a:endParaRPr>
          </a:p>
        </p:txBody>
      </p:sp>
      <p:sp>
        <p:nvSpPr>
          <p:cNvPr id="6157" name="Rectangle 6"/>
          <p:cNvSpPr>
            <a:spLocks noChangeArrowheads="1"/>
          </p:cNvSpPr>
          <p:nvPr/>
        </p:nvSpPr>
        <p:spPr bwMode="auto">
          <a:xfrm>
            <a:off x="5410200" y="17526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1">
                <a:latin typeface="Comic Sans MS" pitchFamily="66" charset="0"/>
              </a:rPr>
              <a:t>DFA</a:t>
            </a:r>
            <a:r>
              <a:rPr lang="en-US" sz="1800" b="1" baseline="-25000">
                <a:latin typeface="Comic Sans MS" pitchFamily="66" charset="0"/>
              </a:rPr>
              <a:t>2</a:t>
            </a:r>
            <a:r>
              <a:rPr lang="en-US" sz="1800" b="1">
                <a:latin typeface="Comic Sans MS" pitchFamily="66" charset="0"/>
              </a:rPr>
              <a:t> :</a:t>
            </a:r>
          </a:p>
        </p:txBody>
      </p:sp>
      <p:sp>
        <p:nvSpPr>
          <p:cNvPr id="6158" name="Rectangle 9"/>
          <p:cNvSpPr>
            <a:spLocks noChangeArrowheads="1"/>
          </p:cNvSpPr>
          <p:nvPr/>
        </p:nvSpPr>
        <p:spPr bwMode="auto">
          <a:xfrm>
            <a:off x="381000" y="3962400"/>
            <a:ext cx="106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1">
                <a:latin typeface="Comic Sans MS" pitchFamily="66" charset="0"/>
              </a:rPr>
              <a:t>DFA</a:t>
            </a:r>
            <a:r>
              <a:rPr lang="en-US" sz="1800" b="1" baseline="-25000">
                <a:latin typeface="Comic Sans MS" pitchFamily="66" charset="0"/>
              </a:rPr>
              <a:t>1</a:t>
            </a:r>
            <a:r>
              <a:rPr lang="en-US" sz="1800" b="1" baseline="30000">
                <a:latin typeface="Comic Sans MS" pitchFamily="66" charset="0"/>
              </a:rPr>
              <a:t>1</a:t>
            </a:r>
            <a:r>
              <a:rPr lang="en-US" sz="1800" b="1">
                <a:latin typeface="Comic Sans MS" pitchFamily="66" charset="0"/>
              </a:rPr>
              <a:t> :</a:t>
            </a:r>
          </a:p>
        </p:txBody>
      </p:sp>
      <p:sp>
        <p:nvSpPr>
          <p:cNvPr id="6159" name="Rectangle 10"/>
          <p:cNvSpPr>
            <a:spLocks noChangeArrowheads="1"/>
          </p:cNvSpPr>
          <p:nvPr/>
        </p:nvSpPr>
        <p:spPr bwMode="auto">
          <a:xfrm>
            <a:off x="5334000" y="4038600"/>
            <a:ext cx="106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1">
                <a:latin typeface="Comic Sans MS" pitchFamily="66" charset="0"/>
              </a:rPr>
              <a:t>DFA</a:t>
            </a:r>
            <a:r>
              <a:rPr lang="en-US" sz="1800" b="1" baseline="-25000">
                <a:latin typeface="Comic Sans MS" pitchFamily="66" charset="0"/>
              </a:rPr>
              <a:t>2</a:t>
            </a:r>
            <a:r>
              <a:rPr lang="en-US" sz="1800" b="1" baseline="30000">
                <a:latin typeface="Comic Sans MS" pitchFamily="66" charset="0"/>
              </a:rPr>
              <a:t>1</a:t>
            </a:r>
            <a:r>
              <a:rPr lang="en-US" sz="1800" b="1">
                <a:latin typeface="Comic Sans MS" pitchFamily="66" charset="0"/>
              </a:rPr>
              <a:t> :</a:t>
            </a:r>
          </a:p>
        </p:txBody>
      </p:sp>
      <p:graphicFrame>
        <p:nvGraphicFramePr>
          <p:cNvPr id="6146" name="Object 11"/>
          <p:cNvGraphicFramePr>
            <a:graphicFrameLocks noChangeAspect="1"/>
          </p:cNvGraphicFramePr>
          <p:nvPr/>
        </p:nvGraphicFramePr>
        <p:xfrm>
          <a:off x="457200" y="4540250"/>
          <a:ext cx="41910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Visio" r:id="rId3" imgW="2790000" imgH="679680" progId="Visio.Drawing.11">
                  <p:embed/>
                </p:oleObj>
              </mc:Choice>
              <mc:Fallback>
                <p:oleObj name="Visio" r:id="rId3" imgW="2790000" imgH="679680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540250"/>
                        <a:ext cx="41910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12"/>
          <p:cNvGraphicFramePr>
            <a:graphicFrameLocks noChangeAspect="1"/>
          </p:cNvGraphicFramePr>
          <p:nvPr/>
        </p:nvGraphicFramePr>
        <p:xfrm>
          <a:off x="685800" y="2209800"/>
          <a:ext cx="3962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Visio" r:id="rId5" imgW="2790000" imgH="679680" progId="Visio.Drawing.11">
                  <p:embed/>
                </p:oleObj>
              </mc:Choice>
              <mc:Fallback>
                <p:oleObj name="Visio" r:id="rId5" imgW="2790000" imgH="679680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3962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13"/>
          <p:cNvGraphicFramePr>
            <a:graphicFrameLocks noChangeAspect="1"/>
          </p:cNvGraphicFramePr>
          <p:nvPr/>
        </p:nvGraphicFramePr>
        <p:xfrm>
          <a:off x="6096000" y="2197100"/>
          <a:ext cx="2590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Visio" r:id="rId7" imgW="1753200" imgH="679680" progId="Visio.Drawing.11">
                  <p:embed/>
                </p:oleObj>
              </mc:Choice>
              <mc:Fallback>
                <p:oleObj name="Visio" r:id="rId7" imgW="1753200" imgH="679680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197100"/>
                        <a:ext cx="25908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14"/>
          <p:cNvGraphicFramePr>
            <a:graphicFrameLocks noChangeAspect="1"/>
          </p:cNvGraphicFramePr>
          <p:nvPr/>
        </p:nvGraphicFramePr>
        <p:xfrm>
          <a:off x="6096000" y="4483100"/>
          <a:ext cx="2590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Visio" r:id="rId9" imgW="1753200" imgH="679680" progId="Visio.Drawing.11">
                  <p:embed/>
                </p:oleObj>
              </mc:Choice>
              <mc:Fallback>
                <p:oleObj name="Visio" r:id="rId9" imgW="1753200" imgH="679680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483100"/>
                        <a:ext cx="25908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36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Pertemuan VII</a:t>
            </a:r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C66ABB-3677-415B-B9E8-2AE3AAE3E29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17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sz="4000" b="1">
                <a:latin typeface="Comic Sans MS" pitchFamily="66" charset="0"/>
              </a:rPr>
              <a:t>Bahasa Regular  </a:t>
            </a:r>
            <a:r>
              <a:rPr lang="en-US" sz="2000" b="1">
                <a:latin typeface="Comic Sans MS" pitchFamily="66" charset="0"/>
              </a:rPr>
              <a:t>(9)</a:t>
            </a:r>
            <a:endParaRPr lang="en-US" sz="2000" b="1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71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14400"/>
            <a:ext cx="8534400" cy="685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mic Sans MS" pitchFamily="66" charset="0"/>
              </a:rPr>
              <a:t>Untuk menyelesaikan masalah tersebut, kita tidak perlu melakukannya secara ‘primitif’ (dengan me-union-kan DFA</a:t>
            </a:r>
            <a:r>
              <a:rPr lang="en-US" sz="1600" b="1" baseline="30000">
                <a:latin typeface="Comic Sans MS" pitchFamily="66" charset="0"/>
              </a:rPr>
              <a:t>1</a:t>
            </a:r>
            <a:r>
              <a:rPr lang="en-US" sz="1600" b="1">
                <a:latin typeface="Comic Sans MS" pitchFamily="66" charset="0"/>
              </a:rPr>
              <a:t> dan DFA</a:t>
            </a:r>
            <a:r>
              <a:rPr lang="en-US" sz="1600" b="1" baseline="30000">
                <a:latin typeface="Comic Sans MS" pitchFamily="66" charset="0"/>
              </a:rPr>
              <a:t>2</a:t>
            </a:r>
            <a:r>
              <a:rPr lang="en-US" sz="1600" b="1">
                <a:latin typeface="Comic Sans MS" pitchFamily="66" charset="0"/>
              </a:rPr>
              <a:t>, untuk kemudian hasilnya di-komplemen-kan lagi). Ada cara yang lebih cepat :</a:t>
            </a:r>
          </a:p>
        </p:txBody>
      </p:sp>
      <p:sp>
        <p:nvSpPr>
          <p:cNvPr id="7177" name="Line 4"/>
          <p:cNvSpPr>
            <a:spLocks noChangeShapeType="1"/>
          </p:cNvSpPr>
          <p:nvPr/>
        </p:nvSpPr>
        <p:spPr bwMode="auto">
          <a:xfrm>
            <a:off x="304800" y="762000"/>
            <a:ext cx="84582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" name="Rectangle 5"/>
          <p:cNvSpPr>
            <a:spLocks noChangeArrowheads="1"/>
          </p:cNvSpPr>
          <p:nvPr/>
        </p:nvSpPr>
        <p:spPr bwMode="auto">
          <a:xfrm>
            <a:off x="4648200" y="1066800"/>
            <a:ext cx="4191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 sz="1800" b="1">
              <a:latin typeface="Lucida Sans Unicode" pitchFamily="34" charset="0"/>
            </a:endParaRPr>
          </a:p>
        </p:txBody>
      </p:sp>
      <p:sp>
        <p:nvSpPr>
          <p:cNvPr id="7179" name="Rectangle 6"/>
          <p:cNvSpPr>
            <a:spLocks noChangeArrowheads="1"/>
          </p:cNvSpPr>
          <p:nvPr/>
        </p:nvSpPr>
        <p:spPr bwMode="auto">
          <a:xfrm>
            <a:off x="381000" y="182880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1">
                <a:solidFill>
                  <a:schemeClr val="accent2"/>
                </a:solidFill>
                <a:latin typeface="Lucida Sans Unicode" pitchFamily="34" charset="0"/>
              </a:rPr>
              <a:t>DFA</a:t>
            </a:r>
            <a:r>
              <a:rPr lang="en-US" sz="1800" b="1" baseline="-25000">
                <a:solidFill>
                  <a:schemeClr val="accent2"/>
                </a:solidFill>
                <a:latin typeface="Lucida Sans Unicode" pitchFamily="34" charset="0"/>
              </a:rPr>
              <a:t>1</a:t>
            </a:r>
            <a:r>
              <a:rPr lang="en-US" sz="1800" b="1">
                <a:solidFill>
                  <a:schemeClr val="accent2"/>
                </a:solidFill>
                <a:latin typeface="Lucida Sans Unicode" pitchFamily="34" charset="0"/>
              </a:rPr>
              <a:t> + DFA</a:t>
            </a:r>
            <a:r>
              <a:rPr lang="en-US" sz="1800" b="1" baseline="-25000">
                <a:solidFill>
                  <a:schemeClr val="accent2"/>
                </a:solidFill>
                <a:latin typeface="Lucida Sans Unicode" pitchFamily="34" charset="0"/>
              </a:rPr>
              <a:t>2</a:t>
            </a:r>
            <a:r>
              <a:rPr lang="en-US" sz="1800" b="1">
                <a:latin typeface="Lucida Sans Unicode" pitchFamily="34" charset="0"/>
              </a:rPr>
              <a:t> :</a:t>
            </a:r>
          </a:p>
        </p:txBody>
      </p:sp>
      <p:graphicFrame>
        <p:nvGraphicFramePr>
          <p:cNvPr id="14409" name="Group 73"/>
          <p:cNvGraphicFramePr>
            <a:graphicFrameLocks noGrp="1"/>
          </p:cNvGraphicFramePr>
          <p:nvPr>
            <p:ph type="tbl" idx="1"/>
          </p:nvPr>
        </p:nvGraphicFramePr>
        <p:xfrm>
          <a:off x="914400" y="2303463"/>
          <a:ext cx="2971800" cy="234696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State Asal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  Z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Z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Z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|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Y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   Z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Z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Z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|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Y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   Z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Z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Z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|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Y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   Z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Z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Z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|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Y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+ Z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Z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Z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|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Y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   Z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Z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Z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|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Y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170" name="Object 74"/>
          <p:cNvGraphicFramePr>
            <a:graphicFrameLocks noChangeAspect="1"/>
          </p:cNvGraphicFramePr>
          <p:nvPr/>
        </p:nvGraphicFramePr>
        <p:xfrm>
          <a:off x="5494338" y="1676400"/>
          <a:ext cx="2735262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Visio" r:id="rId3" imgW="2288880" imgH="2551320" progId="Visio.Drawing.11">
                  <p:embed/>
                </p:oleObj>
              </mc:Choice>
              <mc:Fallback>
                <p:oleObj name="Visio" r:id="rId3" imgW="2288880" imgH="2551320" progId="Visio.Drawing.11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4338" y="1676400"/>
                        <a:ext cx="2735262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75"/>
          <p:cNvGraphicFramePr>
            <a:graphicFrameLocks noChangeAspect="1"/>
          </p:cNvGraphicFramePr>
          <p:nvPr/>
        </p:nvGraphicFramePr>
        <p:xfrm>
          <a:off x="1600200" y="5257800"/>
          <a:ext cx="57150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Visio" r:id="rId5" imgW="4089240" imgH="631800" progId="Visio.Drawing.11">
                  <p:embed/>
                </p:oleObj>
              </mc:Choice>
              <mc:Fallback>
                <p:oleObj name="Visio" r:id="rId5" imgW="4089240" imgH="631800" progId="Visio.Drawing.11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257800"/>
                        <a:ext cx="57150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22" name="AutoShape 79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8200" y="228600"/>
            <a:ext cx="3048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Tm="59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Pertemuan VII</a:t>
            </a: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A8C202-BAF6-49FA-B9AD-55D39B33CB3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6629400" cy="533400"/>
          </a:xfrm>
        </p:spPr>
        <p:txBody>
          <a:bodyPr/>
          <a:lstStyle/>
          <a:p>
            <a:pPr algn="l" eaLnBrk="1" hangingPunct="1"/>
            <a:r>
              <a:rPr lang="en-US" sz="4000" b="1">
                <a:latin typeface="Comic Sans MS" pitchFamily="66" charset="0"/>
              </a:rPr>
              <a:t>Observasi pada DFA  </a:t>
            </a:r>
            <a:r>
              <a:rPr lang="en-US" sz="2000" b="1">
                <a:latin typeface="Comic Sans MS" pitchFamily="66" charset="0"/>
              </a:rPr>
              <a:t>(1)</a:t>
            </a:r>
            <a:endParaRPr lang="en-US" sz="2000" b="1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381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latin typeface="Comic Sans MS" pitchFamily="66" charset="0"/>
              </a:rPr>
              <a:t>Ada 3 macam observasi yang dapat kita lakukan pada DFA :</a:t>
            </a:r>
            <a:endParaRPr lang="en-US" sz="2000" b="1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7415" name="Line 4"/>
          <p:cNvSpPr>
            <a:spLocks noChangeShapeType="1"/>
          </p:cNvSpPr>
          <p:nvPr/>
        </p:nvSpPr>
        <p:spPr bwMode="auto">
          <a:xfrm>
            <a:off x="304800" y="838200"/>
            <a:ext cx="84582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6" name="Rectangle 5"/>
          <p:cNvSpPr>
            <a:spLocks noChangeArrowheads="1"/>
          </p:cNvSpPr>
          <p:nvPr/>
        </p:nvSpPr>
        <p:spPr bwMode="auto">
          <a:xfrm>
            <a:off x="685800" y="2438400"/>
            <a:ext cx="815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1600">
                <a:latin typeface="Comic Sans MS" pitchFamily="66" charset="0"/>
              </a:rPr>
              <a:t>Kita dapat meneliti apakah sebuah DFA dapat menerima/mendefinisikan bahasa atau tidak.</a:t>
            </a:r>
          </a:p>
        </p:txBody>
      </p:sp>
      <p:sp>
        <p:nvSpPr>
          <p:cNvPr id="17417" name="Rectangle 6"/>
          <p:cNvSpPr>
            <a:spLocks noChangeArrowheads="1"/>
          </p:cNvSpPr>
          <p:nvPr/>
        </p:nvSpPr>
        <p:spPr bwMode="auto">
          <a:xfrm>
            <a:off x="685800" y="3352800"/>
            <a:ext cx="1676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>
                <a:solidFill>
                  <a:srgbClr val="008000"/>
                </a:solidFill>
                <a:latin typeface="Lucida Sans Unicode" pitchFamily="34" charset="0"/>
              </a:rPr>
              <a:t>Observasi II</a:t>
            </a:r>
          </a:p>
        </p:txBody>
      </p:sp>
      <p:sp>
        <p:nvSpPr>
          <p:cNvPr id="17418" name="Rectangle 8"/>
          <p:cNvSpPr>
            <a:spLocks noChangeArrowheads="1"/>
          </p:cNvSpPr>
          <p:nvPr/>
        </p:nvSpPr>
        <p:spPr bwMode="auto">
          <a:xfrm>
            <a:off x="685800" y="3733800"/>
            <a:ext cx="815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1600">
                <a:latin typeface="Comic Sans MS" pitchFamily="66" charset="0"/>
              </a:rPr>
              <a:t>Kita dapat menguji apakah 2 atau lebih DFA mendefinisikan bahasa yang sama atau tidak.</a:t>
            </a:r>
          </a:p>
        </p:txBody>
      </p:sp>
      <p:sp>
        <p:nvSpPr>
          <p:cNvPr id="17419" name="Rectangle 9"/>
          <p:cNvSpPr>
            <a:spLocks noChangeArrowheads="1"/>
          </p:cNvSpPr>
          <p:nvPr/>
        </p:nvSpPr>
        <p:spPr bwMode="auto">
          <a:xfrm>
            <a:off x="685800" y="4648200"/>
            <a:ext cx="175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>
                <a:solidFill>
                  <a:srgbClr val="000099"/>
                </a:solidFill>
                <a:latin typeface="Lucida Sans Unicode" pitchFamily="34" charset="0"/>
              </a:rPr>
              <a:t>Observasi III</a:t>
            </a:r>
          </a:p>
        </p:txBody>
      </p:sp>
      <p:sp>
        <p:nvSpPr>
          <p:cNvPr id="17420" name="Rectangle 10"/>
          <p:cNvSpPr>
            <a:spLocks noChangeArrowheads="1"/>
          </p:cNvSpPr>
          <p:nvPr/>
        </p:nvSpPr>
        <p:spPr bwMode="auto">
          <a:xfrm>
            <a:off x="685800" y="5029200"/>
            <a:ext cx="815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1600">
                <a:latin typeface="Comic Sans MS" pitchFamily="66" charset="0"/>
              </a:rPr>
              <a:t>Kita dapat menentukan apakah sebuah DFA atau RE mendefinisikan bahasa yang berhingga (finite) atau tidak berhingga (infinite).</a:t>
            </a:r>
          </a:p>
        </p:txBody>
      </p:sp>
      <p:sp>
        <p:nvSpPr>
          <p:cNvPr id="17421" name="AutoShape 1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28600" y="2133600"/>
            <a:ext cx="304800" cy="228600"/>
          </a:xfrm>
          <a:prstGeom prst="actionButtonForwardNex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AutoShape 1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04800" y="3429000"/>
            <a:ext cx="304800" cy="2286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AutoShape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04800" y="4724400"/>
            <a:ext cx="304800" cy="228600"/>
          </a:xfrm>
          <a:prstGeom prst="actionButtonForwardNex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AutoShape 14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8200" y="304800"/>
            <a:ext cx="3048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Rectangle 15"/>
          <p:cNvSpPr>
            <a:spLocks noChangeArrowheads="1"/>
          </p:cNvSpPr>
          <p:nvPr/>
        </p:nvSpPr>
        <p:spPr bwMode="auto">
          <a:xfrm>
            <a:off x="663575" y="2041525"/>
            <a:ext cx="1546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Lucida Sans Unicode" pitchFamily="34" charset="0"/>
              </a:rPr>
              <a:t>Observasi I</a:t>
            </a:r>
          </a:p>
        </p:txBody>
      </p:sp>
    </p:spTree>
  </p:cSld>
  <p:clrMapOvr>
    <a:masterClrMapping/>
  </p:clrMapOvr>
  <p:transition advTm="15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Pertemuan VII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262952-9987-4D81-BD41-B4A6CD9598F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6629400" cy="457200"/>
          </a:xfrm>
        </p:spPr>
        <p:txBody>
          <a:bodyPr/>
          <a:lstStyle/>
          <a:p>
            <a:pPr algn="l" eaLnBrk="1" hangingPunct="1"/>
            <a:r>
              <a:rPr lang="en-US" sz="4000" b="1">
                <a:latin typeface="Comic Sans MS" pitchFamily="66" charset="0"/>
              </a:rPr>
              <a:t>Observasi pada DFA  </a:t>
            </a:r>
            <a:r>
              <a:rPr lang="en-US" sz="2000" b="1">
                <a:latin typeface="Comic Sans MS" pitchFamily="66" charset="0"/>
              </a:rPr>
              <a:t>(2)</a:t>
            </a:r>
            <a:endParaRPr lang="en-US" sz="2000" b="1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838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mic Sans MS" pitchFamily="66" charset="0"/>
              </a:rPr>
              <a:t>Metode </a:t>
            </a:r>
            <a:r>
              <a:rPr lang="en-US" sz="1800" b="1">
                <a:solidFill>
                  <a:srgbClr val="000099"/>
                </a:solidFill>
                <a:latin typeface="Comic Sans MS" pitchFamily="66" charset="0"/>
              </a:rPr>
              <a:t>Effective Decision Procedures</a:t>
            </a:r>
            <a:r>
              <a:rPr lang="en-US" sz="1800">
                <a:latin typeface="Comic Sans MS" pitchFamily="66" charset="0"/>
              </a:rPr>
              <a:t> dapat digunakan untuk meneliti apakah sebuah DFA menerima/mendefinisikan bahasa. Metode dapat dilakukan melalui 2 pendekatan :</a:t>
            </a:r>
            <a:endParaRPr lang="en-US" sz="18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8439" name="Line 4"/>
          <p:cNvSpPr>
            <a:spLocks noChangeShapeType="1"/>
          </p:cNvSpPr>
          <p:nvPr/>
        </p:nvSpPr>
        <p:spPr bwMode="auto">
          <a:xfrm>
            <a:off x="304800" y="762000"/>
            <a:ext cx="84582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Rectangle 5"/>
          <p:cNvSpPr>
            <a:spLocks noChangeArrowheads="1"/>
          </p:cNvSpPr>
          <p:nvPr/>
        </p:nvSpPr>
        <p:spPr bwMode="auto">
          <a:xfrm>
            <a:off x="685800" y="2819400"/>
            <a:ext cx="8382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1600" b="1">
                <a:solidFill>
                  <a:schemeClr val="accent2"/>
                </a:solidFill>
                <a:latin typeface="Comic Sans MS" pitchFamily="66" charset="0"/>
              </a:rPr>
              <a:t>Konversikan DFA ke dalam bentuk RE;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1600" b="1">
                <a:solidFill>
                  <a:schemeClr val="accent2"/>
                </a:solidFill>
                <a:latin typeface="Comic Sans MS" pitchFamily="66" charset="0"/>
              </a:rPr>
              <a:t>Hilangkan semua closure;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1600" b="1">
                <a:solidFill>
                  <a:schemeClr val="accent2"/>
                </a:solidFill>
                <a:latin typeface="Comic Sans MS" pitchFamily="66" charset="0"/>
              </a:rPr>
              <a:t>Hilangkan semua simbol UNION (+) dan semua substring di sebelah kanan simbol UNION tersebut;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1600" b="1">
                <a:solidFill>
                  <a:schemeClr val="accent2"/>
                </a:solidFill>
                <a:latin typeface="Comic Sans MS" pitchFamily="66" charset="0"/>
              </a:rPr>
              <a:t>Hilangkan simbol “(“ dan “)”;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1600" b="1">
                <a:solidFill>
                  <a:schemeClr val="accent2"/>
                </a:solidFill>
                <a:latin typeface="Comic Sans MS" pitchFamily="66" charset="0"/>
              </a:rPr>
              <a:t>Rangkailah substring yang tersisa menjadi sebuah string yang utuh;</a:t>
            </a:r>
          </a:p>
        </p:txBody>
      </p:sp>
      <p:sp>
        <p:nvSpPr>
          <p:cNvPr id="18441" name="Rectangle 6"/>
          <p:cNvSpPr>
            <a:spLocks noChangeArrowheads="1"/>
          </p:cNvSpPr>
          <p:nvPr/>
        </p:nvSpPr>
        <p:spPr bwMode="auto">
          <a:xfrm>
            <a:off x="609600" y="2514600"/>
            <a:ext cx="1981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>
                <a:latin typeface="Lucida Sans Unicode" pitchFamily="34" charset="0"/>
              </a:rPr>
              <a:t>Pendekatan I</a:t>
            </a:r>
          </a:p>
        </p:txBody>
      </p:sp>
      <p:sp>
        <p:nvSpPr>
          <p:cNvPr id="18442" name="Rectangle 12"/>
          <p:cNvSpPr>
            <a:spLocks noChangeArrowheads="1"/>
          </p:cNvSpPr>
          <p:nvPr/>
        </p:nvSpPr>
        <p:spPr bwMode="auto">
          <a:xfrm>
            <a:off x="1676400" y="4648200"/>
            <a:ext cx="6096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1400" b="1">
                <a:solidFill>
                  <a:schemeClr val="bg2"/>
                </a:solidFill>
                <a:latin typeface="Lucida Sans Unicode" pitchFamily="34" charset="0"/>
              </a:rPr>
              <a:t>Contoh :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1400" b="1">
                <a:latin typeface="Lucida Sans Unicode" pitchFamily="34" charset="0"/>
              </a:rPr>
              <a:t>RE			=  ( a + </a:t>
            </a:r>
            <a:r>
              <a:rPr lang="en-US" sz="1400" b="1">
                <a:latin typeface="Lucida Sans Unicode" pitchFamily="34" charset="0"/>
                <a:sym typeface="Symbol" pitchFamily="18" charset="2"/>
              </a:rPr>
              <a:t> ) ( ab* + ba* )* (  + b* )*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1400" b="1">
                <a:latin typeface="Lucida Sans Unicode" pitchFamily="34" charset="0"/>
                <a:sym typeface="Symbol" pitchFamily="18" charset="2"/>
              </a:rPr>
              <a:t>Eliminasi closure		=  ( a +  ) ( ab + ba ) (  + b )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1400" b="1">
                <a:latin typeface="Lucida Sans Unicode" pitchFamily="34" charset="0"/>
                <a:sym typeface="Symbol" pitchFamily="18" charset="2"/>
              </a:rPr>
              <a:t>Eliminasi “ + substring “	=  ( a ) ( ab ) ( )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1400" b="1">
                <a:latin typeface="Lucida Sans Unicode" pitchFamily="34" charset="0"/>
                <a:sym typeface="Symbol" pitchFamily="18" charset="2"/>
              </a:rPr>
              <a:t>Eliminasi “ ( “ dan “ ) “	=  a ab 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1400" b="1">
                <a:latin typeface="Lucida Sans Unicode" pitchFamily="34" charset="0"/>
                <a:sym typeface="Symbol" pitchFamily="18" charset="2"/>
              </a:rPr>
              <a:t>String minimal		=  aab</a:t>
            </a:r>
          </a:p>
        </p:txBody>
      </p:sp>
      <p:sp>
        <p:nvSpPr>
          <p:cNvPr id="18443" name="Rectangle 14"/>
          <p:cNvSpPr>
            <a:spLocks noChangeArrowheads="1"/>
          </p:cNvSpPr>
          <p:nvPr/>
        </p:nvSpPr>
        <p:spPr bwMode="auto">
          <a:xfrm>
            <a:off x="228600" y="914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FF0000"/>
                </a:solidFill>
                <a:latin typeface="Lucida Sans Unicode" pitchFamily="34" charset="0"/>
              </a:rPr>
              <a:t>Observasi I</a:t>
            </a:r>
          </a:p>
        </p:txBody>
      </p:sp>
    </p:spTree>
  </p:cSld>
  <p:clrMapOvr>
    <a:masterClrMapping/>
  </p:clrMapOvr>
  <p:transition advTm="142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Pertemuan VII</a:t>
            </a:r>
          </a:p>
        </p:txBody>
      </p:sp>
      <p:sp>
        <p:nvSpPr>
          <p:cNvPr id="820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82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27A249-B432-4B67-9200-F1D1994715F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6629400" cy="533400"/>
          </a:xfrm>
        </p:spPr>
        <p:txBody>
          <a:bodyPr/>
          <a:lstStyle/>
          <a:p>
            <a:pPr algn="l" eaLnBrk="1" hangingPunct="1"/>
            <a:r>
              <a:rPr lang="en-US" sz="4000" b="1">
                <a:latin typeface="Comic Sans MS" pitchFamily="66" charset="0"/>
              </a:rPr>
              <a:t>Observasi pada DFA  </a:t>
            </a:r>
            <a:r>
              <a:rPr lang="en-US" sz="2000" b="1">
                <a:latin typeface="Comic Sans MS" pitchFamily="66" charset="0"/>
              </a:rPr>
              <a:t>(3)</a:t>
            </a:r>
            <a:endParaRPr lang="en-US" sz="2000" b="1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8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610600" cy="609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mic Sans MS" pitchFamily="66" charset="0"/>
              </a:rPr>
              <a:t>Mengevaluasi apakah terdapat setidaknya satu path dari start state menuju final state.</a:t>
            </a:r>
            <a:endParaRPr lang="en-US" sz="18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8204" name="Line 4"/>
          <p:cNvSpPr>
            <a:spLocks noChangeShapeType="1"/>
          </p:cNvSpPr>
          <p:nvPr/>
        </p:nvSpPr>
        <p:spPr bwMode="auto">
          <a:xfrm>
            <a:off x="304800" y="762000"/>
            <a:ext cx="84582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Rectangle 5"/>
          <p:cNvSpPr>
            <a:spLocks noChangeArrowheads="1"/>
          </p:cNvSpPr>
          <p:nvPr/>
        </p:nvSpPr>
        <p:spPr bwMode="auto">
          <a:xfrm>
            <a:off x="457200" y="1828800"/>
            <a:ext cx="7924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1600">
                <a:solidFill>
                  <a:srgbClr val="000099"/>
                </a:solidFill>
                <a:latin typeface="Comic Sans MS" pitchFamily="66" charset="0"/>
              </a:rPr>
              <a:t>Tandailah start state.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1600">
                <a:solidFill>
                  <a:srgbClr val="000099"/>
                </a:solidFill>
                <a:latin typeface="Comic Sans MS" pitchFamily="66" charset="0"/>
              </a:rPr>
              <a:t>Ikutilah outgoing edge dari state bertanda untuk mencari adjacent state, kemudian tandailah adjacent state tsb dan hapuslah outgoing edge-nya.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1600">
                <a:solidFill>
                  <a:srgbClr val="000099"/>
                </a:solidFill>
                <a:latin typeface="Comic Sans MS" pitchFamily="66" charset="0"/>
              </a:rPr>
              <a:t>Ulangi langkah 2 sampai tidak dapat diimplementasikan lagi.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1600">
                <a:solidFill>
                  <a:srgbClr val="000099"/>
                </a:solidFill>
                <a:latin typeface="Comic Sans MS" pitchFamily="66" charset="0"/>
              </a:rPr>
              <a:t>Periksalah apakah terdapat final state di antara state-state bertanda. Jika ya, maka DFA tsb dapat menerima string.</a:t>
            </a:r>
          </a:p>
        </p:txBody>
      </p:sp>
      <p:sp>
        <p:nvSpPr>
          <p:cNvPr id="8206" name="Rectangle 7"/>
          <p:cNvSpPr>
            <a:spLocks noChangeArrowheads="1"/>
          </p:cNvSpPr>
          <p:nvPr/>
        </p:nvSpPr>
        <p:spPr bwMode="auto">
          <a:xfrm>
            <a:off x="228600" y="914400"/>
            <a:ext cx="1981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>
                <a:latin typeface="Lucida Sans Unicode" pitchFamily="34" charset="0"/>
              </a:rPr>
              <a:t>Pendekatan II</a:t>
            </a:r>
          </a:p>
        </p:txBody>
      </p:sp>
      <p:graphicFrame>
        <p:nvGraphicFramePr>
          <p:cNvPr id="8194" name="Object 8"/>
          <p:cNvGraphicFramePr>
            <a:graphicFrameLocks noChangeAspect="1"/>
          </p:cNvGraphicFramePr>
          <p:nvPr/>
        </p:nvGraphicFramePr>
        <p:xfrm>
          <a:off x="1676400" y="3800475"/>
          <a:ext cx="38163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Visio" r:id="rId3" imgW="3816360" imgH="771480" progId="Visio.Drawing.11">
                  <p:embed/>
                </p:oleObj>
              </mc:Choice>
              <mc:Fallback>
                <p:oleObj name="Visio" r:id="rId3" imgW="3816360" imgH="77148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800475"/>
                        <a:ext cx="381635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9"/>
          <p:cNvGraphicFramePr>
            <a:graphicFrameLocks noChangeAspect="1"/>
          </p:cNvGraphicFramePr>
          <p:nvPr/>
        </p:nvGraphicFramePr>
        <p:xfrm>
          <a:off x="457200" y="4638675"/>
          <a:ext cx="38163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Visio" r:id="rId5" imgW="3816360" imgH="771480" progId="Visio.Drawing.11">
                  <p:embed/>
                </p:oleObj>
              </mc:Choice>
              <mc:Fallback>
                <p:oleObj name="Visio" r:id="rId5" imgW="3816360" imgH="771480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638675"/>
                        <a:ext cx="381635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10"/>
          <p:cNvGraphicFramePr>
            <a:graphicFrameLocks noChangeAspect="1"/>
          </p:cNvGraphicFramePr>
          <p:nvPr/>
        </p:nvGraphicFramePr>
        <p:xfrm>
          <a:off x="457200" y="5457825"/>
          <a:ext cx="38163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Visio" r:id="rId7" imgW="3816360" imgH="714240" progId="Visio.Drawing.11">
                  <p:embed/>
                </p:oleObj>
              </mc:Choice>
              <mc:Fallback>
                <p:oleObj name="Visio" r:id="rId7" imgW="3816360" imgH="714240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457825"/>
                        <a:ext cx="381635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1"/>
          <p:cNvGraphicFramePr>
            <a:graphicFrameLocks noChangeAspect="1"/>
          </p:cNvGraphicFramePr>
          <p:nvPr/>
        </p:nvGraphicFramePr>
        <p:xfrm>
          <a:off x="4953000" y="4608513"/>
          <a:ext cx="381635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Visio" r:id="rId9" imgW="3816360" imgH="572400" progId="Visio.Drawing.11">
                  <p:embed/>
                </p:oleObj>
              </mc:Choice>
              <mc:Fallback>
                <p:oleObj name="Visio" r:id="rId9" imgW="3816360" imgH="572400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608513"/>
                        <a:ext cx="381635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2"/>
          <p:cNvGraphicFramePr>
            <a:graphicFrameLocks noChangeAspect="1"/>
          </p:cNvGraphicFramePr>
          <p:nvPr/>
        </p:nvGraphicFramePr>
        <p:xfrm>
          <a:off x="4953000" y="5449888"/>
          <a:ext cx="38163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Visio" r:id="rId11" imgW="3816360" imgH="570600" progId="Visio.Drawing.11">
                  <p:embed/>
                </p:oleObj>
              </mc:Choice>
              <mc:Fallback>
                <p:oleObj name="Visio" r:id="rId11" imgW="3816360" imgH="570600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449888"/>
                        <a:ext cx="381635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7" name="Rectangle 13"/>
          <p:cNvSpPr>
            <a:spLocks noChangeArrowheads="1"/>
          </p:cNvSpPr>
          <p:nvPr/>
        </p:nvSpPr>
        <p:spPr bwMode="auto">
          <a:xfrm>
            <a:off x="381000" y="403860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solidFill>
                  <a:schemeClr val="bg2"/>
                </a:solidFill>
                <a:latin typeface="Lucida Sans Unicode" pitchFamily="34" charset="0"/>
              </a:rPr>
              <a:t>Contoh :</a:t>
            </a:r>
          </a:p>
        </p:txBody>
      </p:sp>
      <p:sp>
        <p:nvSpPr>
          <p:cNvPr id="8208" name="AutoShape 14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8200" y="228600"/>
            <a:ext cx="3048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Tm="104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Pertemuan VII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28430A-DCA9-4318-AD04-B498A7F95C0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6629400" cy="533400"/>
          </a:xfrm>
        </p:spPr>
        <p:txBody>
          <a:bodyPr/>
          <a:lstStyle/>
          <a:p>
            <a:pPr algn="l" eaLnBrk="1" hangingPunct="1"/>
            <a:r>
              <a:rPr lang="en-US" sz="4000" b="1">
                <a:latin typeface="Comic Sans MS" pitchFamily="66" charset="0"/>
              </a:rPr>
              <a:t>Observasi pada DFA  </a:t>
            </a:r>
            <a:r>
              <a:rPr lang="en-US" sz="2000" b="1">
                <a:latin typeface="Comic Sans MS" pitchFamily="66" charset="0"/>
              </a:rPr>
              <a:t>(4)</a:t>
            </a:r>
            <a:endParaRPr lang="en-US" sz="2000" b="1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762000"/>
          </a:xfrm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r>
              <a:rPr lang="en-US" sz="2000" b="1">
                <a:latin typeface="Comic Sans MS" pitchFamily="66" charset="0"/>
              </a:rPr>
              <a:t>Untuk menguji similaritas DFA dapat digunakan metode sbb :</a:t>
            </a:r>
          </a:p>
          <a:p>
            <a:pPr marL="0" indent="0" algn="ctr" eaLnBrk="1" hangingPunct="1">
              <a:buFont typeface="Wingdings" pitchFamily="2" charset="2"/>
              <a:buNone/>
            </a:pPr>
            <a:r>
              <a:rPr lang="en-US" sz="2000" b="1">
                <a:solidFill>
                  <a:srgbClr val="FF0000"/>
                </a:solidFill>
                <a:latin typeface="Comic Sans MS" pitchFamily="66" charset="0"/>
              </a:rPr>
              <a:t>( L</a:t>
            </a:r>
            <a:r>
              <a:rPr lang="en-US" sz="2000" b="1" baseline="-25000">
                <a:solidFill>
                  <a:srgbClr val="FF0000"/>
                </a:solidFill>
                <a:latin typeface="Comic Sans MS" pitchFamily="66" charset="0"/>
              </a:rPr>
              <a:t>1</a:t>
            </a:r>
            <a:r>
              <a:rPr lang="en-US" sz="2000" b="1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b="1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 L</a:t>
            </a:r>
            <a:r>
              <a:rPr lang="en-US" sz="2000" b="1" baseline="-2500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2000" b="1" baseline="3000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1 </a:t>
            </a:r>
            <a:r>
              <a:rPr lang="en-US" sz="2000" b="1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)  +  ( L</a:t>
            </a:r>
            <a:r>
              <a:rPr lang="en-US" sz="2000" b="1" baseline="-2500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2000" b="1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  L</a:t>
            </a:r>
            <a:r>
              <a:rPr lang="en-US" sz="2000" b="1" baseline="-2500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2000" b="1" baseline="3000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1 </a:t>
            </a:r>
            <a:r>
              <a:rPr lang="en-US" sz="2000" b="1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)</a:t>
            </a:r>
          </a:p>
        </p:txBody>
      </p:sp>
      <p:sp>
        <p:nvSpPr>
          <p:cNvPr id="19463" name="Line 4"/>
          <p:cNvSpPr>
            <a:spLocks noChangeShapeType="1"/>
          </p:cNvSpPr>
          <p:nvPr/>
        </p:nvSpPr>
        <p:spPr bwMode="auto">
          <a:xfrm>
            <a:off x="304800" y="685800"/>
            <a:ext cx="84582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4" name="Rectangle 5"/>
          <p:cNvSpPr>
            <a:spLocks noChangeArrowheads="1"/>
          </p:cNvSpPr>
          <p:nvPr/>
        </p:nvSpPr>
        <p:spPr bwMode="auto">
          <a:xfrm>
            <a:off x="685800" y="32004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>
                <a:latin typeface="Comic Sans MS" pitchFamily="66" charset="0"/>
              </a:rPr>
              <a:t>Sebuah mesin dapat menerima semua input string di L</a:t>
            </a:r>
            <a:r>
              <a:rPr lang="en-US" sz="2000" b="1" baseline="-25000">
                <a:latin typeface="Comic Sans MS" pitchFamily="66" charset="0"/>
              </a:rPr>
              <a:t>1</a:t>
            </a:r>
            <a:r>
              <a:rPr lang="en-US" sz="2000" b="1">
                <a:latin typeface="Comic Sans MS" pitchFamily="66" charset="0"/>
              </a:rPr>
              <a:t>, tetapi tidak di L</a:t>
            </a:r>
            <a:r>
              <a:rPr lang="en-US" sz="2000" b="1" baseline="-25000">
                <a:latin typeface="Comic Sans MS" pitchFamily="66" charset="0"/>
              </a:rPr>
              <a:t>2</a:t>
            </a:r>
            <a:r>
              <a:rPr lang="en-US" sz="2000" b="1">
                <a:latin typeface="Comic Sans MS" pitchFamily="66" charset="0"/>
              </a:rPr>
              <a:t> (atau, sebaliknya, menerima semua input string di L</a:t>
            </a:r>
            <a:r>
              <a:rPr lang="en-US" sz="2000" b="1" baseline="-25000">
                <a:latin typeface="Comic Sans MS" pitchFamily="66" charset="0"/>
              </a:rPr>
              <a:t>2</a:t>
            </a:r>
            <a:r>
              <a:rPr lang="en-US" sz="2000" b="1">
                <a:latin typeface="Comic Sans MS" pitchFamily="66" charset="0"/>
              </a:rPr>
              <a:t> tetapi tidak di L</a:t>
            </a:r>
            <a:r>
              <a:rPr lang="en-US" sz="2000" b="1" baseline="-25000">
                <a:latin typeface="Comic Sans MS" pitchFamily="66" charset="0"/>
              </a:rPr>
              <a:t>1</a:t>
            </a:r>
            <a:r>
              <a:rPr lang="en-US" sz="2000" b="1">
                <a:latin typeface="Comic Sans MS" pitchFamily="66" charset="0"/>
              </a:rPr>
              <a:t>)</a:t>
            </a:r>
          </a:p>
        </p:txBody>
      </p:sp>
      <p:sp>
        <p:nvSpPr>
          <p:cNvPr id="19465" name="Rectangle 7"/>
          <p:cNvSpPr>
            <a:spLocks noChangeArrowheads="1"/>
          </p:cNvSpPr>
          <p:nvPr/>
        </p:nvSpPr>
        <p:spPr bwMode="auto">
          <a:xfrm>
            <a:off x="457200" y="5181600"/>
            <a:ext cx="8382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>
                <a:latin typeface="Comic Sans MS" pitchFamily="66" charset="0"/>
                <a:sym typeface="Symbol" pitchFamily="18" charset="2"/>
              </a:rPr>
              <a:t>Dan jika L</a:t>
            </a:r>
            <a:r>
              <a:rPr lang="en-US" sz="2000" b="1" baseline="-25000"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2000" b="1">
                <a:latin typeface="Comic Sans MS" pitchFamily="66" charset="0"/>
                <a:sym typeface="Symbol" pitchFamily="18" charset="2"/>
              </a:rPr>
              <a:t> dan L</a:t>
            </a:r>
            <a:r>
              <a:rPr lang="en-US" sz="2000" b="1" baseline="-25000"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2000" b="1">
                <a:latin typeface="Comic Sans MS" pitchFamily="66" charset="0"/>
                <a:sym typeface="Symbol" pitchFamily="18" charset="2"/>
              </a:rPr>
              <a:t> adalah bahasa yang sama/ekivalen, maka seharusnya mesin di atas tidak dapat menerima input string apapun !!!</a:t>
            </a:r>
          </a:p>
        </p:txBody>
      </p:sp>
      <p:sp>
        <p:nvSpPr>
          <p:cNvPr id="19466" name="AutoShape 14"/>
          <p:cNvSpPr>
            <a:spLocks noChangeArrowheads="1"/>
          </p:cNvSpPr>
          <p:nvPr/>
        </p:nvSpPr>
        <p:spPr bwMode="auto">
          <a:xfrm>
            <a:off x="3429000" y="2286000"/>
            <a:ext cx="2438400" cy="8382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AutoShape 15"/>
          <p:cNvSpPr>
            <a:spLocks noChangeArrowheads="1"/>
          </p:cNvSpPr>
          <p:nvPr/>
        </p:nvSpPr>
        <p:spPr bwMode="auto">
          <a:xfrm>
            <a:off x="3429000" y="4267200"/>
            <a:ext cx="2438400" cy="8382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Rectangle 16"/>
          <p:cNvSpPr>
            <a:spLocks noChangeArrowheads="1"/>
          </p:cNvSpPr>
          <p:nvPr/>
        </p:nvSpPr>
        <p:spPr bwMode="auto">
          <a:xfrm>
            <a:off x="304800" y="9144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>
                <a:solidFill>
                  <a:srgbClr val="008000"/>
                </a:solidFill>
                <a:latin typeface="Lucida Sans Unicode" pitchFamily="34" charset="0"/>
              </a:rPr>
              <a:t>Observasi II</a:t>
            </a:r>
          </a:p>
        </p:txBody>
      </p:sp>
    </p:spTree>
  </p:cSld>
  <p:clrMapOvr>
    <a:masterClrMapping/>
  </p:clrMapOvr>
  <p:transition advTm="72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Pertemuan VII</a:t>
            </a:r>
          </a:p>
        </p:txBody>
      </p:sp>
      <p:sp>
        <p:nvSpPr>
          <p:cNvPr id="92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92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275F0F-A9C7-45FE-9E4C-9B9E966B252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22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6629400" cy="457200"/>
          </a:xfrm>
        </p:spPr>
        <p:txBody>
          <a:bodyPr/>
          <a:lstStyle/>
          <a:p>
            <a:pPr algn="l" eaLnBrk="1" hangingPunct="1"/>
            <a:r>
              <a:rPr lang="en-US" sz="4000" b="1">
                <a:latin typeface="Comic Sans MS" pitchFamily="66" charset="0"/>
              </a:rPr>
              <a:t>Observasi pada DFA  </a:t>
            </a:r>
            <a:r>
              <a:rPr lang="en-US" sz="2000" b="1">
                <a:latin typeface="Comic Sans MS" pitchFamily="66" charset="0"/>
              </a:rPr>
              <a:t>(5)</a:t>
            </a:r>
            <a:endParaRPr lang="en-US" sz="2000" b="1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9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1219200" cy="3810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1800" b="1">
                <a:solidFill>
                  <a:srgbClr val="000099"/>
                </a:solidFill>
                <a:latin typeface="Lucida Sans Unicode" pitchFamily="34" charset="0"/>
              </a:rPr>
              <a:t>Contoh :</a:t>
            </a:r>
            <a:endParaRPr lang="en-US" sz="1800" b="1">
              <a:solidFill>
                <a:srgbClr val="000099"/>
              </a:solidFill>
              <a:latin typeface="Lucida Sans Unicode" pitchFamily="34" charset="0"/>
              <a:sym typeface="Symbol" pitchFamily="18" charset="2"/>
            </a:endParaRPr>
          </a:p>
        </p:txBody>
      </p:sp>
      <p:sp>
        <p:nvSpPr>
          <p:cNvPr id="9227" name="Line 4"/>
          <p:cNvSpPr>
            <a:spLocks noChangeShapeType="1"/>
          </p:cNvSpPr>
          <p:nvPr/>
        </p:nvSpPr>
        <p:spPr bwMode="auto">
          <a:xfrm>
            <a:off x="304800" y="685800"/>
            <a:ext cx="84582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8" name="Rectangle 9"/>
          <p:cNvSpPr>
            <a:spLocks noChangeArrowheads="1"/>
          </p:cNvSpPr>
          <p:nvPr/>
        </p:nvSpPr>
        <p:spPr bwMode="auto">
          <a:xfrm>
            <a:off x="304800" y="16002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1">
                <a:latin typeface="Lucida Sans Unicode" pitchFamily="34" charset="0"/>
              </a:rPr>
              <a:t>DFA</a:t>
            </a:r>
            <a:r>
              <a:rPr lang="en-US" sz="1800" b="1" baseline="-25000">
                <a:latin typeface="Lucida Sans Unicode" pitchFamily="34" charset="0"/>
              </a:rPr>
              <a:t>1</a:t>
            </a:r>
            <a:r>
              <a:rPr lang="en-US" sz="1800" b="1">
                <a:latin typeface="Lucida Sans Unicode" pitchFamily="34" charset="0"/>
              </a:rPr>
              <a:t> :</a:t>
            </a:r>
            <a:endParaRPr lang="en-US" sz="1800" b="1">
              <a:solidFill>
                <a:srgbClr val="FF0000"/>
              </a:solidFill>
              <a:latin typeface="Lucida Sans Unicode" pitchFamily="34" charset="0"/>
              <a:sym typeface="Symbol" pitchFamily="18" charset="2"/>
            </a:endParaRPr>
          </a:p>
        </p:txBody>
      </p:sp>
      <p:sp>
        <p:nvSpPr>
          <p:cNvPr id="9229" name="Rectangle 10"/>
          <p:cNvSpPr>
            <a:spLocks noChangeArrowheads="1"/>
          </p:cNvSpPr>
          <p:nvPr/>
        </p:nvSpPr>
        <p:spPr bwMode="auto">
          <a:xfrm>
            <a:off x="228600" y="26670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1">
                <a:latin typeface="Lucida Sans Unicode" pitchFamily="34" charset="0"/>
              </a:rPr>
              <a:t>DFA</a:t>
            </a:r>
            <a:r>
              <a:rPr lang="en-US" sz="1800" b="1" baseline="-25000">
                <a:latin typeface="Lucida Sans Unicode" pitchFamily="34" charset="0"/>
              </a:rPr>
              <a:t>1</a:t>
            </a:r>
            <a:r>
              <a:rPr lang="en-US" sz="1800" b="1" baseline="30000">
                <a:latin typeface="Lucida Sans Unicode" pitchFamily="34" charset="0"/>
              </a:rPr>
              <a:t>1</a:t>
            </a:r>
            <a:r>
              <a:rPr lang="en-US" sz="1800" b="1">
                <a:latin typeface="Lucida Sans Unicode" pitchFamily="34" charset="0"/>
              </a:rPr>
              <a:t> :</a:t>
            </a:r>
            <a:endParaRPr lang="en-US" sz="1800" b="1">
              <a:solidFill>
                <a:srgbClr val="FF0000"/>
              </a:solidFill>
              <a:latin typeface="Lucida Sans Unicode" pitchFamily="34" charset="0"/>
              <a:sym typeface="Symbol" pitchFamily="18" charset="2"/>
            </a:endParaRPr>
          </a:p>
        </p:txBody>
      </p:sp>
      <p:sp>
        <p:nvSpPr>
          <p:cNvPr id="9230" name="Rectangle 11"/>
          <p:cNvSpPr>
            <a:spLocks noChangeArrowheads="1"/>
          </p:cNvSpPr>
          <p:nvPr/>
        </p:nvSpPr>
        <p:spPr bwMode="auto">
          <a:xfrm>
            <a:off x="4800600" y="1295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1">
                <a:latin typeface="Lucida Sans Unicode" pitchFamily="34" charset="0"/>
              </a:rPr>
              <a:t>DFA</a:t>
            </a:r>
            <a:r>
              <a:rPr lang="en-US" sz="1800" b="1" baseline="-25000">
                <a:latin typeface="Lucida Sans Unicode" pitchFamily="34" charset="0"/>
              </a:rPr>
              <a:t>2</a:t>
            </a:r>
            <a:r>
              <a:rPr lang="en-US" sz="1800" b="1">
                <a:latin typeface="Lucida Sans Unicode" pitchFamily="34" charset="0"/>
              </a:rPr>
              <a:t> :</a:t>
            </a:r>
            <a:endParaRPr lang="en-US" sz="1800" b="1">
              <a:solidFill>
                <a:srgbClr val="FF0000"/>
              </a:solidFill>
              <a:latin typeface="Lucida Sans Unicode" pitchFamily="34" charset="0"/>
              <a:sym typeface="Symbol" pitchFamily="18" charset="2"/>
            </a:endParaRPr>
          </a:p>
        </p:txBody>
      </p:sp>
      <p:sp>
        <p:nvSpPr>
          <p:cNvPr id="9231" name="Rectangle 12"/>
          <p:cNvSpPr>
            <a:spLocks noChangeArrowheads="1"/>
          </p:cNvSpPr>
          <p:nvPr/>
        </p:nvSpPr>
        <p:spPr bwMode="auto">
          <a:xfrm>
            <a:off x="4724400" y="30480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1">
                <a:latin typeface="Lucida Sans Unicode" pitchFamily="34" charset="0"/>
              </a:rPr>
              <a:t>DFA</a:t>
            </a:r>
            <a:r>
              <a:rPr lang="en-US" sz="1800" b="1" baseline="-25000">
                <a:latin typeface="Lucida Sans Unicode" pitchFamily="34" charset="0"/>
              </a:rPr>
              <a:t>2</a:t>
            </a:r>
            <a:r>
              <a:rPr lang="en-US" sz="1800" b="1" baseline="30000">
                <a:latin typeface="Lucida Sans Unicode" pitchFamily="34" charset="0"/>
              </a:rPr>
              <a:t>1</a:t>
            </a:r>
            <a:r>
              <a:rPr lang="en-US" sz="1800" b="1">
                <a:latin typeface="Lucida Sans Unicode" pitchFamily="34" charset="0"/>
              </a:rPr>
              <a:t> :</a:t>
            </a:r>
            <a:endParaRPr lang="en-US" sz="1800" b="1">
              <a:solidFill>
                <a:srgbClr val="FF0000"/>
              </a:solidFill>
              <a:latin typeface="Lucida Sans Unicode" pitchFamily="34" charset="0"/>
              <a:sym typeface="Symbol" pitchFamily="18" charset="2"/>
            </a:endParaRPr>
          </a:p>
        </p:txBody>
      </p:sp>
      <p:graphicFrame>
        <p:nvGraphicFramePr>
          <p:cNvPr id="9218" name="Object 13"/>
          <p:cNvGraphicFramePr>
            <a:graphicFrameLocks noChangeAspect="1"/>
          </p:cNvGraphicFramePr>
          <p:nvPr/>
        </p:nvGraphicFramePr>
        <p:xfrm>
          <a:off x="1295400" y="1474788"/>
          <a:ext cx="24384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Visio" r:id="rId3" imgW="2059200" imgH="492120" progId="Visio.Drawing.11">
                  <p:embed/>
                </p:oleObj>
              </mc:Choice>
              <mc:Fallback>
                <p:oleObj name="Visio" r:id="rId3" imgW="2059200" imgH="492120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474788"/>
                        <a:ext cx="243840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14"/>
          <p:cNvGraphicFramePr>
            <a:graphicFrameLocks noChangeAspect="1"/>
          </p:cNvGraphicFramePr>
          <p:nvPr/>
        </p:nvGraphicFramePr>
        <p:xfrm>
          <a:off x="1295400" y="2514600"/>
          <a:ext cx="25908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Visio" r:id="rId5" imgW="2059200" imgH="492120" progId="Visio.Drawing.11">
                  <p:embed/>
                </p:oleObj>
              </mc:Choice>
              <mc:Fallback>
                <p:oleObj name="Visio" r:id="rId5" imgW="2059200" imgH="492120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14600"/>
                        <a:ext cx="25908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2" name="Rectangle 17"/>
          <p:cNvSpPr>
            <a:spLocks noChangeArrowheads="1"/>
          </p:cNvSpPr>
          <p:nvPr/>
        </p:nvSpPr>
        <p:spPr bwMode="auto">
          <a:xfrm>
            <a:off x="533400" y="52578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b="1">
                <a:solidFill>
                  <a:srgbClr val="FF0000"/>
                </a:solidFill>
                <a:latin typeface="Lucida Sans Unicode" pitchFamily="34" charset="0"/>
              </a:rPr>
              <a:t>( L</a:t>
            </a:r>
            <a:r>
              <a:rPr lang="en-US" b="1" baseline="-25000">
                <a:solidFill>
                  <a:srgbClr val="FF0000"/>
                </a:solidFill>
                <a:latin typeface="Lucida Sans Unicode" pitchFamily="34" charset="0"/>
              </a:rPr>
              <a:t>1</a:t>
            </a:r>
            <a:r>
              <a:rPr lang="en-US" b="1">
                <a:solidFill>
                  <a:srgbClr val="FF0000"/>
                </a:solidFill>
                <a:latin typeface="Lucida Sans Unicode" pitchFamily="34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Lucida Sans Unicode" pitchFamily="34" charset="0"/>
                <a:sym typeface="Symbol" pitchFamily="18" charset="2"/>
              </a:rPr>
              <a:t> L</a:t>
            </a:r>
            <a:r>
              <a:rPr lang="en-US" b="1" baseline="-25000">
                <a:solidFill>
                  <a:srgbClr val="FF0000"/>
                </a:solidFill>
                <a:latin typeface="Lucida Sans Unicode" pitchFamily="34" charset="0"/>
                <a:sym typeface="Symbol" pitchFamily="18" charset="2"/>
              </a:rPr>
              <a:t>2</a:t>
            </a:r>
            <a:r>
              <a:rPr lang="en-US" b="1" baseline="30000">
                <a:solidFill>
                  <a:srgbClr val="FF0000"/>
                </a:solidFill>
                <a:latin typeface="Lucida Sans Unicode" pitchFamily="34" charset="0"/>
                <a:sym typeface="Symbol" pitchFamily="18" charset="2"/>
              </a:rPr>
              <a:t>1 </a:t>
            </a:r>
            <a:r>
              <a:rPr lang="en-US" b="1">
                <a:solidFill>
                  <a:srgbClr val="FF0000"/>
                </a:solidFill>
                <a:latin typeface="Lucida Sans Unicode" pitchFamily="34" charset="0"/>
                <a:sym typeface="Symbol" pitchFamily="18" charset="2"/>
              </a:rPr>
              <a:t>) + ( L</a:t>
            </a:r>
            <a:r>
              <a:rPr lang="en-US" b="1" baseline="-25000">
                <a:solidFill>
                  <a:srgbClr val="FF0000"/>
                </a:solidFill>
                <a:latin typeface="Lucida Sans Unicode" pitchFamily="34" charset="0"/>
                <a:sym typeface="Symbol" pitchFamily="18" charset="2"/>
              </a:rPr>
              <a:t>2</a:t>
            </a:r>
            <a:r>
              <a:rPr lang="en-US" b="1">
                <a:solidFill>
                  <a:srgbClr val="FF0000"/>
                </a:solidFill>
                <a:latin typeface="Lucida Sans Unicode" pitchFamily="34" charset="0"/>
                <a:sym typeface="Symbol" pitchFamily="18" charset="2"/>
              </a:rPr>
              <a:t>  L</a:t>
            </a:r>
            <a:r>
              <a:rPr lang="en-US" b="1" baseline="-25000">
                <a:solidFill>
                  <a:srgbClr val="FF0000"/>
                </a:solidFill>
                <a:latin typeface="Lucida Sans Unicode" pitchFamily="34" charset="0"/>
                <a:sym typeface="Symbol" pitchFamily="18" charset="2"/>
              </a:rPr>
              <a:t>1</a:t>
            </a:r>
            <a:r>
              <a:rPr lang="en-US" b="1" baseline="30000">
                <a:solidFill>
                  <a:srgbClr val="FF0000"/>
                </a:solidFill>
                <a:latin typeface="Lucida Sans Unicode" pitchFamily="34" charset="0"/>
                <a:sym typeface="Symbol" pitchFamily="18" charset="2"/>
              </a:rPr>
              <a:t>1 </a:t>
            </a:r>
            <a:r>
              <a:rPr lang="en-US" b="1">
                <a:solidFill>
                  <a:srgbClr val="FF0000"/>
                </a:solidFill>
                <a:latin typeface="Lucida Sans Unicode" pitchFamily="34" charset="0"/>
                <a:sym typeface="Symbol" pitchFamily="18" charset="2"/>
              </a:rPr>
              <a:t>)  =  ( L</a:t>
            </a:r>
            <a:r>
              <a:rPr lang="en-US" b="1" baseline="-25000">
                <a:solidFill>
                  <a:srgbClr val="FF0000"/>
                </a:solidFill>
                <a:latin typeface="Lucida Sans Unicode" pitchFamily="34" charset="0"/>
                <a:sym typeface="Symbol" pitchFamily="18" charset="2"/>
              </a:rPr>
              <a:t>1</a:t>
            </a:r>
            <a:r>
              <a:rPr lang="en-US" b="1" baseline="30000">
                <a:solidFill>
                  <a:srgbClr val="FF0000"/>
                </a:solidFill>
                <a:latin typeface="Lucida Sans Unicode" pitchFamily="34" charset="0"/>
                <a:sym typeface="Symbol" pitchFamily="18" charset="2"/>
              </a:rPr>
              <a:t>1</a:t>
            </a:r>
            <a:r>
              <a:rPr lang="en-US" b="1">
                <a:solidFill>
                  <a:srgbClr val="FF0000"/>
                </a:solidFill>
                <a:latin typeface="Lucida Sans Unicode" pitchFamily="34" charset="0"/>
                <a:sym typeface="Symbol" pitchFamily="18" charset="2"/>
              </a:rPr>
              <a:t> + L</a:t>
            </a:r>
            <a:r>
              <a:rPr lang="en-US" b="1" baseline="-25000">
                <a:solidFill>
                  <a:srgbClr val="FF0000"/>
                </a:solidFill>
                <a:latin typeface="Lucida Sans Unicode" pitchFamily="34" charset="0"/>
                <a:sym typeface="Symbol" pitchFamily="18" charset="2"/>
              </a:rPr>
              <a:t>2 </a:t>
            </a:r>
            <a:r>
              <a:rPr lang="en-US" b="1">
                <a:solidFill>
                  <a:srgbClr val="FF0000"/>
                </a:solidFill>
                <a:latin typeface="Lucida Sans Unicode" pitchFamily="34" charset="0"/>
                <a:sym typeface="Symbol" pitchFamily="18" charset="2"/>
              </a:rPr>
              <a:t>)</a:t>
            </a:r>
            <a:r>
              <a:rPr lang="en-US" b="1" baseline="30000">
                <a:solidFill>
                  <a:srgbClr val="FF0000"/>
                </a:solidFill>
                <a:latin typeface="Lucida Sans Unicode" pitchFamily="34" charset="0"/>
                <a:sym typeface="Symbol" pitchFamily="18" charset="2"/>
              </a:rPr>
              <a:t>1</a:t>
            </a:r>
            <a:r>
              <a:rPr lang="en-US" b="1">
                <a:solidFill>
                  <a:srgbClr val="FF0000"/>
                </a:solidFill>
                <a:latin typeface="Lucida Sans Unicode" pitchFamily="34" charset="0"/>
                <a:sym typeface="Symbol" pitchFamily="18" charset="2"/>
              </a:rPr>
              <a:t> + ( L</a:t>
            </a:r>
            <a:r>
              <a:rPr lang="en-US" b="1" baseline="-25000">
                <a:solidFill>
                  <a:srgbClr val="FF0000"/>
                </a:solidFill>
                <a:latin typeface="Lucida Sans Unicode" pitchFamily="34" charset="0"/>
                <a:sym typeface="Symbol" pitchFamily="18" charset="2"/>
              </a:rPr>
              <a:t>2</a:t>
            </a:r>
            <a:r>
              <a:rPr lang="en-US" b="1" baseline="30000">
                <a:solidFill>
                  <a:srgbClr val="FF0000"/>
                </a:solidFill>
                <a:latin typeface="Lucida Sans Unicode" pitchFamily="34" charset="0"/>
                <a:sym typeface="Symbol" pitchFamily="18" charset="2"/>
              </a:rPr>
              <a:t>1</a:t>
            </a:r>
            <a:r>
              <a:rPr lang="en-US" b="1">
                <a:solidFill>
                  <a:srgbClr val="FF0000"/>
                </a:solidFill>
                <a:latin typeface="Lucida Sans Unicode" pitchFamily="34" charset="0"/>
                <a:sym typeface="Symbol" pitchFamily="18" charset="2"/>
              </a:rPr>
              <a:t> + L</a:t>
            </a:r>
            <a:r>
              <a:rPr lang="en-US" b="1" baseline="-25000">
                <a:solidFill>
                  <a:srgbClr val="FF0000"/>
                </a:solidFill>
                <a:latin typeface="Lucida Sans Unicode" pitchFamily="34" charset="0"/>
                <a:sym typeface="Symbol" pitchFamily="18" charset="2"/>
              </a:rPr>
              <a:t>1 </a:t>
            </a:r>
            <a:r>
              <a:rPr lang="en-US" b="1">
                <a:solidFill>
                  <a:srgbClr val="FF0000"/>
                </a:solidFill>
                <a:latin typeface="Lucida Sans Unicode" pitchFamily="34" charset="0"/>
                <a:sym typeface="Symbol" pitchFamily="18" charset="2"/>
              </a:rPr>
              <a:t>)</a:t>
            </a:r>
            <a:r>
              <a:rPr lang="en-US" b="1" baseline="30000">
                <a:solidFill>
                  <a:srgbClr val="FF0000"/>
                </a:solidFill>
                <a:latin typeface="Lucida Sans Unicode" pitchFamily="34" charset="0"/>
                <a:sym typeface="Symbol" pitchFamily="18" charset="2"/>
              </a:rPr>
              <a:t>1</a:t>
            </a:r>
          </a:p>
        </p:txBody>
      </p:sp>
      <p:graphicFrame>
        <p:nvGraphicFramePr>
          <p:cNvPr id="9220" name="Object 18"/>
          <p:cNvGraphicFramePr>
            <a:graphicFrameLocks noChangeAspect="1"/>
          </p:cNvGraphicFramePr>
          <p:nvPr/>
        </p:nvGraphicFramePr>
        <p:xfrm>
          <a:off x="5943600" y="2971800"/>
          <a:ext cx="228600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Visio" r:id="rId7" imgW="1882440" imgH="1263600" progId="Visio.Drawing.11">
                  <p:embed/>
                </p:oleObj>
              </mc:Choice>
              <mc:Fallback>
                <p:oleObj name="Visio" r:id="rId7" imgW="1882440" imgH="1263600" progId="Visio.Drawing.11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971800"/>
                        <a:ext cx="2286000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19"/>
          <p:cNvGraphicFramePr>
            <a:graphicFrameLocks noChangeAspect="1"/>
          </p:cNvGraphicFramePr>
          <p:nvPr/>
        </p:nvGraphicFramePr>
        <p:xfrm>
          <a:off x="6019800" y="1219200"/>
          <a:ext cx="2209800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Visio" r:id="rId9" imgW="1882440" imgH="1263600" progId="Visio.Drawing.11">
                  <p:embed/>
                </p:oleObj>
              </mc:Choice>
              <mc:Fallback>
                <p:oleObj name="Visio" r:id="rId9" imgW="1882440" imgH="1263600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219200"/>
                        <a:ext cx="2209800" cy="148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3" name="Rectangle 20"/>
          <p:cNvSpPr>
            <a:spLocks noChangeArrowheads="1"/>
          </p:cNvSpPr>
          <p:nvPr/>
        </p:nvSpPr>
        <p:spPr bwMode="auto">
          <a:xfrm>
            <a:off x="381000" y="5029200"/>
            <a:ext cx="8382000" cy="914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Tm="94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Pertemuan VII</a:t>
            </a:r>
          </a:p>
        </p:txBody>
      </p:sp>
      <p:sp>
        <p:nvSpPr>
          <p:cNvPr id="102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102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4BDD7B-1BA0-4A47-9DDA-FFCA5E4F6B7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24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sz="4000" b="1">
                <a:latin typeface="Comic Sans MS" pitchFamily="66" charset="0"/>
              </a:rPr>
              <a:t>Observasi pada DFA  </a:t>
            </a:r>
            <a:r>
              <a:rPr lang="en-US" sz="2000" b="1">
                <a:latin typeface="Comic Sans MS" pitchFamily="66" charset="0"/>
              </a:rPr>
              <a:t>(6)</a:t>
            </a:r>
            <a:endParaRPr lang="en-US" sz="2000" b="1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10250" name="Line 4"/>
          <p:cNvSpPr>
            <a:spLocks noChangeShapeType="1"/>
          </p:cNvSpPr>
          <p:nvPr/>
        </p:nvSpPr>
        <p:spPr bwMode="auto">
          <a:xfrm>
            <a:off x="304800" y="685800"/>
            <a:ext cx="84582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1" name="Rectangle 5"/>
          <p:cNvSpPr>
            <a:spLocks noChangeArrowheads="1"/>
          </p:cNvSpPr>
          <p:nvPr/>
        </p:nvSpPr>
        <p:spPr bwMode="auto">
          <a:xfrm>
            <a:off x="838200" y="10668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latin typeface="Lucida Sans Unicode" pitchFamily="34" charset="0"/>
              </a:rPr>
              <a:t>DFA</a:t>
            </a:r>
            <a:r>
              <a:rPr lang="en-US" sz="1600" b="1" baseline="-25000">
                <a:latin typeface="Lucida Sans Unicode" pitchFamily="34" charset="0"/>
              </a:rPr>
              <a:t>1</a:t>
            </a:r>
            <a:r>
              <a:rPr lang="en-US" sz="1600" b="1" baseline="30000">
                <a:latin typeface="Lucida Sans Unicode" pitchFamily="34" charset="0"/>
              </a:rPr>
              <a:t>1</a:t>
            </a:r>
            <a:r>
              <a:rPr lang="en-US" sz="1600" b="1">
                <a:latin typeface="Lucida Sans Unicode" pitchFamily="34" charset="0"/>
              </a:rPr>
              <a:t> + DFA</a:t>
            </a:r>
            <a:r>
              <a:rPr lang="en-US" sz="1600" b="1" baseline="-25000">
                <a:latin typeface="Lucida Sans Unicode" pitchFamily="34" charset="0"/>
              </a:rPr>
              <a:t>2</a:t>
            </a:r>
            <a:r>
              <a:rPr lang="en-US" sz="1600" b="1">
                <a:latin typeface="Lucida Sans Unicode" pitchFamily="34" charset="0"/>
              </a:rPr>
              <a:t> </a:t>
            </a:r>
          </a:p>
        </p:txBody>
      </p:sp>
      <p:sp>
        <p:nvSpPr>
          <p:cNvPr id="10252" name="Rectangle 17"/>
          <p:cNvSpPr>
            <a:spLocks noChangeArrowheads="1"/>
          </p:cNvSpPr>
          <p:nvPr/>
        </p:nvSpPr>
        <p:spPr bwMode="auto">
          <a:xfrm>
            <a:off x="3810000" y="9906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latin typeface="Lucida Sans Unicode" pitchFamily="34" charset="0"/>
              </a:rPr>
              <a:t>DFA</a:t>
            </a:r>
            <a:r>
              <a:rPr lang="en-US" sz="1600" b="1" baseline="-25000">
                <a:latin typeface="Lucida Sans Unicode" pitchFamily="34" charset="0"/>
              </a:rPr>
              <a:t>1</a:t>
            </a:r>
            <a:r>
              <a:rPr lang="en-US" sz="1600" b="1" baseline="30000">
                <a:latin typeface="Lucida Sans Unicode" pitchFamily="34" charset="0"/>
              </a:rPr>
              <a:t>1</a:t>
            </a:r>
            <a:r>
              <a:rPr lang="en-US" sz="1600" b="1">
                <a:latin typeface="Lucida Sans Unicode" pitchFamily="34" charset="0"/>
              </a:rPr>
              <a:t> + DFA</a:t>
            </a:r>
            <a:r>
              <a:rPr lang="en-US" sz="1600" b="1" baseline="-25000">
                <a:latin typeface="Lucida Sans Unicode" pitchFamily="34" charset="0"/>
              </a:rPr>
              <a:t>2</a:t>
            </a:r>
            <a:r>
              <a:rPr lang="en-US" sz="1600" b="1">
                <a:latin typeface="Lucida Sans Unicode" pitchFamily="34" charset="0"/>
              </a:rPr>
              <a:t> </a:t>
            </a:r>
          </a:p>
        </p:txBody>
      </p:sp>
      <p:sp>
        <p:nvSpPr>
          <p:cNvPr id="10253" name="Rectangle 18"/>
          <p:cNvSpPr>
            <a:spLocks noChangeArrowheads="1"/>
          </p:cNvSpPr>
          <p:nvPr/>
        </p:nvSpPr>
        <p:spPr bwMode="auto">
          <a:xfrm>
            <a:off x="6705600" y="9906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latin typeface="Lucida Sans Unicode" pitchFamily="34" charset="0"/>
              </a:rPr>
              <a:t>(DFA</a:t>
            </a:r>
            <a:r>
              <a:rPr lang="en-US" sz="1600" b="1" baseline="-25000">
                <a:latin typeface="Lucida Sans Unicode" pitchFamily="34" charset="0"/>
              </a:rPr>
              <a:t>1</a:t>
            </a:r>
            <a:r>
              <a:rPr lang="en-US" sz="1600" b="1" baseline="30000">
                <a:latin typeface="Lucida Sans Unicode" pitchFamily="34" charset="0"/>
              </a:rPr>
              <a:t>1</a:t>
            </a:r>
            <a:r>
              <a:rPr lang="en-US" sz="1600" b="1">
                <a:latin typeface="Lucida Sans Unicode" pitchFamily="34" charset="0"/>
              </a:rPr>
              <a:t> + DFA</a:t>
            </a:r>
            <a:r>
              <a:rPr lang="en-US" sz="1600" b="1" baseline="-25000">
                <a:latin typeface="Lucida Sans Unicode" pitchFamily="34" charset="0"/>
              </a:rPr>
              <a:t>2</a:t>
            </a:r>
            <a:r>
              <a:rPr lang="en-US" sz="1600" b="1">
                <a:latin typeface="Lucida Sans Unicode" pitchFamily="34" charset="0"/>
              </a:rPr>
              <a:t> )</a:t>
            </a:r>
            <a:r>
              <a:rPr lang="en-US" sz="1600" b="1" baseline="30000">
                <a:latin typeface="Lucida Sans Unicode" pitchFamily="34" charset="0"/>
              </a:rPr>
              <a:t>1</a:t>
            </a:r>
          </a:p>
        </p:txBody>
      </p:sp>
      <p:graphicFrame>
        <p:nvGraphicFramePr>
          <p:cNvPr id="20576" name="Group 96"/>
          <p:cNvGraphicFramePr>
            <a:graphicFrameLocks noGrp="1"/>
          </p:cNvGraphicFramePr>
          <p:nvPr>
            <p:ph type="tbl" idx="1"/>
          </p:nvPr>
        </p:nvGraphicFramePr>
        <p:xfrm>
          <a:off x="304800" y="1524000"/>
          <a:ext cx="2590800" cy="1356678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± T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| Q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 T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| Q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 T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| Q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548" name="Group 68"/>
          <p:cNvGraphicFramePr>
            <a:graphicFrameLocks noGrp="1"/>
          </p:cNvGraphicFramePr>
          <p:nvPr/>
        </p:nvGraphicFramePr>
        <p:xfrm>
          <a:off x="304800" y="3962400"/>
          <a:ext cx="2590800" cy="134112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± S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| P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 S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| P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 S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| P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308" name="Rectangle 95"/>
          <p:cNvSpPr>
            <a:spLocks noChangeArrowheads="1"/>
          </p:cNvSpPr>
          <p:nvPr/>
        </p:nvSpPr>
        <p:spPr bwMode="auto">
          <a:xfrm>
            <a:off x="838200" y="35814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latin typeface="Lucida Sans Unicode" pitchFamily="34" charset="0"/>
              </a:rPr>
              <a:t>DFA</a:t>
            </a:r>
            <a:r>
              <a:rPr lang="en-US" sz="1600" b="1" baseline="-25000">
                <a:latin typeface="Lucida Sans Unicode" pitchFamily="34" charset="0"/>
              </a:rPr>
              <a:t>2</a:t>
            </a:r>
            <a:r>
              <a:rPr lang="en-US" sz="1600" b="1" baseline="30000">
                <a:latin typeface="Lucida Sans Unicode" pitchFamily="34" charset="0"/>
              </a:rPr>
              <a:t>1</a:t>
            </a:r>
            <a:r>
              <a:rPr lang="en-US" sz="1600" b="1">
                <a:latin typeface="Lucida Sans Unicode" pitchFamily="34" charset="0"/>
              </a:rPr>
              <a:t> + DFA</a:t>
            </a:r>
            <a:r>
              <a:rPr lang="en-US" sz="1600" b="1" baseline="-25000">
                <a:latin typeface="Lucida Sans Unicode" pitchFamily="34" charset="0"/>
              </a:rPr>
              <a:t>1</a:t>
            </a:r>
            <a:r>
              <a:rPr lang="en-US" sz="1600" b="1">
                <a:latin typeface="Lucida Sans Unicode" pitchFamily="34" charset="0"/>
              </a:rPr>
              <a:t> </a:t>
            </a:r>
          </a:p>
        </p:txBody>
      </p:sp>
      <p:graphicFrame>
        <p:nvGraphicFramePr>
          <p:cNvPr id="10242" name="Object 97"/>
          <p:cNvGraphicFramePr>
            <a:graphicFrameLocks noChangeAspect="1"/>
          </p:cNvGraphicFramePr>
          <p:nvPr/>
        </p:nvGraphicFramePr>
        <p:xfrm>
          <a:off x="3657600" y="1295400"/>
          <a:ext cx="2057400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Visio" r:id="rId3" imgW="1461240" imgH="1297080" progId="Visio.Drawing.11">
                  <p:embed/>
                </p:oleObj>
              </mc:Choice>
              <mc:Fallback>
                <p:oleObj name="Visio" r:id="rId3" imgW="1461240" imgH="1297080" progId="Visio.Drawing.11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295400"/>
                        <a:ext cx="2057400" cy="182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98"/>
          <p:cNvGraphicFramePr>
            <a:graphicFrameLocks noChangeAspect="1"/>
          </p:cNvGraphicFramePr>
          <p:nvPr/>
        </p:nvGraphicFramePr>
        <p:xfrm>
          <a:off x="6616700" y="1295400"/>
          <a:ext cx="2070100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Visio" r:id="rId5" imgW="1461240" imgH="1297080" progId="Visio.Drawing.11">
                  <p:embed/>
                </p:oleObj>
              </mc:Choice>
              <mc:Fallback>
                <p:oleObj name="Visio" r:id="rId5" imgW="1461240" imgH="1297080" progId="Visio.Drawing.11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700" y="1295400"/>
                        <a:ext cx="2070100" cy="183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9" name="Rectangle 99"/>
          <p:cNvSpPr>
            <a:spLocks noChangeArrowheads="1"/>
          </p:cNvSpPr>
          <p:nvPr/>
        </p:nvSpPr>
        <p:spPr bwMode="auto">
          <a:xfrm>
            <a:off x="3810000" y="35052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latin typeface="Lucida Sans Unicode" pitchFamily="34" charset="0"/>
              </a:rPr>
              <a:t>DFA</a:t>
            </a:r>
            <a:r>
              <a:rPr lang="en-US" sz="1600" b="1" baseline="-25000">
                <a:latin typeface="Lucida Sans Unicode" pitchFamily="34" charset="0"/>
              </a:rPr>
              <a:t>2</a:t>
            </a:r>
            <a:r>
              <a:rPr lang="en-US" sz="1600" b="1" baseline="30000">
                <a:latin typeface="Lucida Sans Unicode" pitchFamily="34" charset="0"/>
              </a:rPr>
              <a:t>1</a:t>
            </a:r>
            <a:r>
              <a:rPr lang="en-US" sz="1600" b="1">
                <a:latin typeface="Lucida Sans Unicode" pitchFamily="34" charset="0"/>
              </a:rPr>
              <a:t> + DFA</a:t>
            </a:r>
            <a:r>
              <a:rPr lang="en-US" sz="1600" b="1" baseline="-25000">
                <a:latin typeface="Lucida Sans Unicode" pitchFamily="34" charset="0"/>
              </a:rPr>
              <a:t>1</a:t>
            </a:r>
            <a:r>
              <a:rPr lang="en-US" sz="1600" b="1">
                <a:latin typeface="Lucida Sans Unicode" pitchFamily="34" charset="0"/>
              </a:rPr>
              <a:t> </a:t>
            </a:r>
          </a:p>
        </p:txBody>
      </p:sp>
      <p:sp>
        <p:nvSpPr>
          <p:cNvPr id="10310" name="Rectangle 100"/>
          <p:cNvSpPr>
            <a:spLocks noChangeArrowheads="1"/>
          </p:cNvSpPr>
          <p:nvPr/>
        </p:nvSpPr>
        <p:spPr bwMode="auto">
          <a:xfrm>
            <a:off x="6705600" y="3505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>
                <a:latin typeface="Lucida Sans Unicode" pitchFamily="34" charset="0"/>
              </a:rPr>
              <a:t>(DFA</a:t>
            </a:r>
            <a:r>
              <a:rPr lang="en-US" sz="1600" b="1" baseline="-25000">
                <a:latin typeface="Lucida Sans Unicode" pitchFamily="34" charset="0"/>
              </a:rPr>
              <a:t>2</a:t>
            </a:r>
            <a:r>
              <a:rPr lang="en-US" sz="1600" b="1" baseline="30000">
                <a:latin typeface="Lucida Sans Unicode" pitchFamily="34" charset="0"/>
              </a:rPr>
              <a:t>1</a:t>
            </a:r>
            <a:r>
              <a:rPr lang="en-US" sz="1600" b="1">
                <a:latin typeface="Lucida Sans Unicode" pitchFamily="34" charset="0"/>
              </a:rPr>
              <a:t> + DFA</a:t>
            </a:r>
            <a:r>
              <a:rPr lang="en-US" sz="1600" b="1" baseline="-25000">
                <a:latin typeface="Lucida Sans Unicode" pitchFamily="34" charset="0"/>
              </a:rPr>
              <a:t>1</a:t>
            </a:r>
            <a:r>
              <a:rPr lang="en-US" sz="1600" b="1">
                <a:latin typeface="Lucida Sans Unicode" pitchFamily="34" charset="0"/>
              </a:rPr>
              <a:t> )</a:t>
            </a:r>
            <a:r>
              <a:rPr lang="en-US" sz="1600" b="1" baseline="30000">
                <a:latin typeface="Lucida Sans Unicode" pitchFamily="34" charset="0"/>
              </a:rPr>
              <a:t>1</a:t>
            </a:r>
          </a:p>
        </p:txBody>
      </p:sp>
      <p:graphicFrame>
        <p:nvGraphicFramePr>
          <p:cNvPr id="10244" name="Object 101"/>
          <p:cNvGraphicFramePr>
            <a:graphicFrameLocks noChangeAspect="1"/>
          </p:cNvGraphicFramePr>
          <p:nvPr/>
        </p:nvGraphicFramePr>
        <p:xfrm>
          <a:off x="3657600" y="3810000"/>
          <a:ext cx="2057400" cy="182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Visio" r:id="rId7" imgW="1461240" imgH="1297080" progId="Visio.Drawing.11">
                  <p:embed/>
                </p:oleObj>
              </mc:Choice>
              <mc:Fallback>
                <p:oleObj name="Visio" r:id="rId7" imgW="1461240" imgH="1297080" progId="Visio.Drawing.11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810000"/>
                        <a:ext cx="2057400" cy="182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102"/>
          <p:cNvGraphicFramePr>
            <a:graphicFrameLocks noChangeAspect="1"/>
          </p:cNvGraphicFramePr>
          <p:nvPr/>
        </p:nvGraphicFramePr>
        <p:xfrm>
          <a:off x="6629400" y="3810000"/>
          <a:ext cx="2057400" cy="182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Visio" r:id="rId9" imgW="1461240" imgH="1297080" progId="Visio.Drawing.11">
                  <p:embed/>
                </p:oleObj>
              </mc:Choice>
              <mc:Fallback>
                <p:oleObj name="Visio" r:id="rId9" imgW="1461240" imgH="1297080" progId="Visio.Drawing.11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810000"/>
                        <a:ext cx="2057400" cy="182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1" name="Rectangle 104"/>
          <p:cNvSpPr>
            <a:spLocks noChangeArrowheads="1"/>
          </p:cNvSpPr>
          <p:nvPr/>
        </p:nvSpPr>
        <p:spPr bwMode="auto">
          <a:xfrm>
            <a:off x="5867400" y="5867400"/>
            <a:ext cx="3276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1400" b="1">
                <a:solidFill>
                  <a:srgbClr val="FF0000"/>
                </a:solidFill>
                <a:latin typeface="Lucida Sans Unicode" pitchFamily="34" charset="0"/>
              </a:rPr>
              <a:t>(DFA</a:t>
            </a:r>
            <a:r>
              <a:rPr lang="en-US" sz="1400" b="1" baseline="-25000">
                <a:solidFill>
                  <a:srgbClr val="FF0000"/>
                </a:solidFill>
                <a:latin typeface="Lucida Sans Unicode" pitchFamily="34" charset="0"/>
              </a:rPr>
              <a:t>1</a:t>
            </a:r>
            <a:r>
              <a:rPr lang="en-US" sz="1400" b="1" baseline="30000">
                <a:solidFill>
                  <a:srgbClr val="FF0000"/>
                </a:solidFill>
                <a:latin typeface="Lucida Sans Unicode" pitchFamily="34" charset="0"/>
              </a:rPr>
              <a:t>1</a:t>
            </a:r>
            <a:r>
              <a:rPr lang="en-US" sz="1400" b="1">
                <a:solidFill>
                  <a:srgbClr val="FF0000"/>
                </a:solidFill>
                <a:latin typeface="Lucida Sans Unicode" pitchFamily="34" charset="0"/>
              </a:rPr>
              <a:t> + DFA</a:t>
            </a:r>
            <a:r>
              <a:rPr lang="en-US" sz="1400" b="1" baseline="-25000">
                <a:solidFill>
                  <a:srgbClr val="FF0000"/>
                </a:solidFill>
                <a:latin typeface="Lucida Sans Unicode" pitchFamily="34" charset="0"/>
              </a:rPr>
              <a:t>2</a:t>
            </a:r>
            <a:r>
              <a:rPr lang="en-US" sz="1400" b="1">
                <a:solidFill>
                  <a:srgbClr val="FF0000"/>
                </a:solidFill>
                <a:latin typeface="Lucida Sans Unicode" pitchFamily="34" charset="0"/>
              </a:rPr>
              <a:t> )</a:t>
            </a:r>
            <a:r>
              <a:rPr lang="en-US" sz="1400" b="1" baseline="30000">
                <a:solidFill>
                  <a:srgbClr val="FF0000"/>
                </a:solidFill>
                <a:latin typeface="Lucida Sans Unicode" pitchFamily="34" charset="0"/>
              </a:rPr>
              <a:t>1  =  </a:t>
            </a:r>
            <a:r>
              <a:rPr lang="en-US" sz="1400" b="1">
                <a:solidFill>
                  <a:srgbClr val="FF0000"/>
                </a:solidFill>
                <a:latin typeface="Lucida Sans Unicode" pitchFamily="34" charset="0"/>
              </a:rPr>
              <a:t>(DFA</a:t>
            </a:r>
            <a:r>
              <a:rPr lang="en-US" sz="1400" b="1" baseline="-25000">
                <a:solidFill>
                  <a:srgbClr val="FF0000"/>
                </a:solidFill>
                <a:latin typeface="Lucida Sans Unicode" pitchFamily="34" charset="0"/>
              </a:rPr>
              <a:t>2</a:t>
            </a:r>
            <a:r>
              <a:rPr lang="en-US" sz="1400" b="1" baseline="30000">
                <a:solidFill>
                  <a:srgbClr val="FF0000"/>
                </a:solidFill>
                <a:latin typeface="Lucida Sans Unicode" pitchFamily="34" charset="0"/>
              </a:rPr>
              <a:t>1</a:t>
            </a:r>
            <a:r>
              <a:rPr lang="en-US" sz="1400" b="1">
                <a:solidFill>
                  <a:srgbClr val="FF0000"/>
                </a:solidFill>
                <a:latin typeface="Lucida Sans Unicode" pitchFamily="34" charset="0"/>
              </a:rPr>
              <a:t> + DFA</a:t>
            </a:r>
            <a:r>
              <a:rPr lang="en-US" sz="1400" b="1" baseline="-25000">
                <a:solidFill>
                  <a:srgbClr val="FF0000"/>
                </a:solidFill>
                <a:latin typeface="Lucida Sans Unicode" pitchFamily="34" charset="0"/>
              </a:rPr>
              <a:t>1</a:t>
            </a:r>
            <a:r>
              <a:rPr lang="en-US" sz="1400" b="1">
                <a:solidFill>
                  <a:srgbClr val="FF0000"/>
                </a:solidFill>
                <a:latin typeface="Lucida Sans Unicode" pitchFamily="34" charset="0"/>
              </a:rPr>
              <a:t> )</a:t>
            </a:r>
            <a:r>
              <a:rPr lang="en-US" sz="1400" b="1" baseline="30000">
                <a:solidFill>
                  <a:srgbClr val="FF0000"/>
                </a:solidFill>
                <a:latin typeface="Lucida Sans Unicode" pitchFamily="34" charset="0"/>
              </a:rPr>
              <a:t>1</a:t>
            </a:r>
          </a:p>
        </p:txBody>
      </p:sp>
      <p:sp>
        <p:nvSpPr>
          <p:cNvPr id="10312" name="Rectangle 105"/>
          <p:cNvSpPr>
            <a:spLocks noChangeArrowheads="1"/>
          </p:cNvSpPr>
          <p:nvPr/>
        </p:nvSpPr>
        <p:spPr bwMode="auto">
          <a:xfrm>
            <a:off x="5867400" y="5791200"/>
            <a:ext cx="32004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3" name="AutoShape 106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8200" y="228600"/>
            <a:ext cx="3048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Tm="105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Pertemuan VII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A95F72-CA08-48D7-8A37-C2541C50F04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6629400" cy="685800"/>
          </a:xfrm>
        </p:spPr>
        <p:txBody>
          <a:bodyPr/>
          <a:lstStyle/>
          <a:p>
            <a:pPr algn="l" eaLnBrk="1" hangingPunct="1"/>
            <a:r>
              <a:rPr lang="en-US" sz="4000" b="1">
                <a:latin typeface="Comic Sans MS" pitchFamily="66" charset="0"/>
              </a:rPr>
              <a:t>Bahasa Non Regular  </a:t>
            </a:r>
            <a:r>
              <a:rPr lang="en-US" sz="2000" b="1">
                <a:latin typeface="Comic Sans MS" pitchFamily="66" charset="0"/>
              </a:rPr>
              <a:t>(1)</a:t>
            </a:r>
            <a:endParaRPr lang="en-US" sz="2000" b="1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685800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chemeClr val="accent2"/>
                </a:solidFill>
                <a:latin typeface="Comic Sans MS" pitchFamily="66" charset="0"/>
              </a:rPr>
              <a:t>Bahasa yang </a:t>
            </a:r>
            <a:r>
              <a:rPr lang="en-US" sz="2000" b="1" u="sng">
                <a:solidFill>
                  <a:schemeClr val="accent2"/>
                </a:solidFill>
                <a:latin typeface="Comic Sans MS" pitchFamily="66" charset="0"/>
              </a:rPr>
              <a:t>TIDAK DAPAT</a:t>
            </a:r>
            <a:r>
              <a:rPr lang="en-US" sz="2000" b="1">
                <a:solidFill>
                  <a:schemeClr val="accent2"/>
                </a:solidFill>
                <a:latin typeface="Comic Sans MS" pitchFamily="66" charset="0"/>
              </a:rPr>
              <a:t> didefinisikan melalui Regular Expression disebut Bahasa Non Regular</a:t>
            </a:r>
            <a:endParaRPr lang="en-US" sz="2000" b="1">
              <a:latin typeface="Comic Sans MS" pitchFamily="66" charset="0"/>
            </a:endParaRPr>
          </a:p>
        </p:txBody>
      </p:sp>
      <p:sp>
        <p:nvSpPr>
          <p:cNvPr id="20487" name="Line 4"/>
          <p:cNvSpPr>
            <a:spLocks noChangeShapeType="1"/>
          </p:cNvSpPr>
          <p:nvPr/>
        </p:nvSpPr>
        <p:spPr bwMode="auto">
          <a:xfrm>
            <a:off x="304800" y="762000"/>
            <a:ext cx="84582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Rectangle 5"/>
          <p:cNvSpPr>
            <a:spLocks noChangeArrowheads="1"/>
          </p:cNvSpPr>
          <p:nvPr/>
        </p:nvSpPr>
        <p:spPr bwMode="auto">
          <a:xfrm>
            <a:off x="838200" y="1981200"/>
            <a:ext cx="6781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1">
                <a:solidFill>
                  <a:srgbClr val="000099"/>
                </a:solidFill>
                <a:latin typeface="Comic Sans MS" pitchFamily="66" charset="0"/>
              </a:rPr>
              <a:t>Contoh :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 sz="1800" b="1">
              <a:solidFill>
                <a:srgbClr val="000099"/>
              </a:solidFill>
              <a:latin typeface="Comic Sans MS" pitchFamily="66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1">
                <a:latin typeface="Comic Sans MS" pitchFamily="66" charset="0"/>
              </a:rPr>
              <a:t>1.  L  =  { </a:t>
            </a:r>
            <a:r>
              <a:rPr lang="en-US" sz="1800" b="1">
                <a:latin typeface="Comic Sans MS" pitchFamily="66" charset="0"/>
                <a:sym typeface="Symbol" pitchFamily="18" charset="2"/>
              </a:rPr>
              <a:t>, ab, aabb, aaabbb, . . . }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1">
                <a:latin typeface="Comic Sans MS" pitchFamily="66" charset="0"/>
              </a:rPr>
              <a:t>     L  =  { a</a:t>
            </a:r>
            <a:r>
              <a:rPr lang="en-US" sz="1800" b="1" baseline="30000">
                <a:latin typeface="Comic Sans MS" pitchFamily="66" charset="0"/>
              </a:rPr>
              <a:t>n</a:t>
            </a:r>
            <a:r>
              <a:rPr lang="en-US" sz="1800" b="1">
                <a:latin typeface="Comic Sans MS" pitchFamily="66" charset="0"/>
              </a:rPr>
              <a:t> b</a:t>
            </a:r>
            <a:r>
              <a:rPr lang="en-US" sz="1800" b="1" baseline="30000">
                <a:latin typeface="Comic Sans MS" pitchFamily="66" charset="0"/>
              </a:rPr>
              <a:t>n</a:t>
            </a:r>
            <a:r>
              <a:rPr lang="en-US" sz="1800" b="1">
                <a:latin typeface="Comic Sans MS" pitchFamily="66" charset="0"/>
              </a:rPr>
              <a:t>, dengan n = 0, 1, 2, 3, . . . }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 sz="1800" b="1">
              <a:latin typeface="Comic Sans MS" pitchFamily="66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Wingdings" pitchFamily="2" charset="2"/>
              <a:buAutoNum type="arabicPeriod" startAt="2"/>
            </a:pPr>
            <a:r>
              <a:rPr lang="en-US" sz="1800" b="1">
                <a:latin typeface="Comic Sans MS" pitchFamily="66" charset="0"/>
              </a:rPr>
              <a:t>Bahasa Prima  =  { aa, aaa, aaaaa, . . . }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1">
                <a:latin typeface="Comic Sans MS" pitchFamily="66" charset="0"/>
              </a:rPr>
              <a:t>	Bahasa Prima  =  {a</a:t>
            </a:r>
            <a:r>
              <a:rPr lang="en-US" sz="1800" b="1" baseline="30000">
                <a:latin typeface="Comic Sans MS" pitchFamily="66" charset="0"/>
              </a:rPr>
              <a:t>n</a:t>
            </a:r>
            <a:r>
              <a:rPr lang="en-US" sz="1800" b="1">
                <a:latin typeface="Comic Sans MS" pitchFamily="66" charset="0"/>
              </a:rPr>
              <a:t> dengan n adalah bilangan prima }</a:t>
            </a:r>
          </a:p>
        </p:txBody>
      </p:sp>
      <p:sp>
        <p:nvSpPr>
          <p:cNvPr id="20489" name="Rectangle 7"/>
          <p:cNvSpPr>
            <a:spLocks noChangeArrowheads="1"/>
          </p:cNvSpPr>
          <p:nvPr/>
        </p:nvSpPr>
        <p:spPr bwMode="auto">
          <a:xfrm>
            <a:off x="228600" y="4724400"/>
            <a:ext cx="8686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>
                <a:solidFill>
                  <a:schemeClr val="accent2"/>
                </a:solidFill>
                <a:latin typeface="Comic Sans MS" pitchFamily="66" charset="0"/>
              </a:rPr>
              <a:t>Identifikasi sifat non regular pada sebuah bahasa dapat menggunakan </a:t>
            </a:r>
            <a:r>
              <a:rPr lang="en-US" sz="2000" b="1">
                <a:solidFill>
                  <a:srgbClr val="FF0000"/>
                </a:solidFill>
                <a:latin typeface="Comic Sans MS" pitchFamily="66" charset="0"/>
              </a:rPr>
              <a:t>PUMPING LEMMA</a:t>
            </a:r>
            <a:r>
              <a:rPr lang="en-US" sz="2000" b="1">
                <a:solidFill>
                  <a:schemeClr val="accent2"/>
                </a:solidFill>
                <a:latin typeface="Comic Sans MS" pitchFamily="66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>
                <a:solidFill>
                  <a:schemeClr val="accent2"/>
                </a:solidFill>
                <a:latin typeface="Comic Sans MS" pitchFamily="66" charset="0"/>
              </a:rPr>
              <a:t>Lemma ini akan mem-’pompa’-kan sejumlah substring ke dalam string tertentu.</a:t>
            </a:r>
            <a:endParaRPr lang="en-US" sz="2000" b="1">
              <a:latin typeface="Comic Sans MS" pitchFamily="66" charset="0"/>
            </a:endParaRPr>
          </a:p>
        </p:txBody>
      </p:sp>
    </p:spTree>
  </p:cSld>
  <p:clrMapOvr>
    <a:masterClrMapping/>
  </p:clrMapOvr>
  <p:transition advTm="113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Pertemuan VII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71F077-7727-4E8B-AD35-43B159FFA3E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6629400" cy="685800"/>
          </a:xfrm>
        </p:spPr>
        <p:txBody>
          <a:bodyPr/>
          <a:lstStyle/>
          <a:p>
            <a:pPr algn="l" eaLnBrk="1" hangingPunct="1"/>
            <a:r>
              <a:rPr lang="en-US" sz="4000" b="1">
                <a:latin typeface="Comic Sans MS" pitchFamily="66" charset="0"/>
              </a:rPr>
              <a:t>Bahasa Non Regular  </a:t>
            </a:r>
            <a:r>
              <a:rPr lang="en-US" sz="2000" b="1">
                <a:latin typeface="Comic Sans MS" pitchFamily="66" charset="0"/>
              </a:rPr>
              <a:t>(2)</a:t>
            </a:r>
            <a:endParaRPr lang="en-US" sz="2000" b="1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3429000" cy="4572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FF0000"/>
                </a:solidFill>
                <a:latin typeface="Comic Sans MS" pitchFamily="66" charset="0"/>
              </a:rPr>
              <a:t>PUMPING LEMMA</a:t>
            </a:r>
          </a:p>
        </p:txBody>
      </p:sp>
      <p:sp>
        <p:nvSpPr>
          <p:cNvPr id="21511" name="Line 4"/>
          <p:cNvSpPr>
            <a:spLocks noChangeShapeType="1"/>
          </p:cNvSpPr>
          <p:nvPr/>
        </p:nvSpPr>
        <p:spPr bwMode="auto">
          <a:xfrm>
            <a:off x="304800" y="762000"/>
            <a:ext cx="84582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Rectangle 5"/>
          <p:cNvSpPr>
            <a:spLocks noChangeArrowheads="1"/>
          </p:cNvSpPr>
          <p:nvPr/>
        </p:nvSpPr>
        <p:spPr bwMode="auto">
          <a:xfrm>
            <a:off x="304800" y="2057400"/>
            <a:ext cx="8534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>
                <a:latin typeface="Comic Sans MS" pitchFamily="66" charset="0"/>
              </a:rPr>
              <a:t>Misal L adalah sebarang bahasa regular yang memiliki himpunan string tak berhingga. String-string pada bahasa regular tersebut dapat dikelompokkan menjadi 3 substring X, Y, dan Z (dimana Y bukan merupakan null string), sedemikian hingga ketiga substring di atas dapat dikembangkan menjadi string-string baru yang berbentuk :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 sz="2000" b="1">
              <a:latin typeface="Comic Sans MS" pitchFamily="66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>
                <a:solidFill>
                  <a:srgbClr val="FF0000"/>
                </a:solidFill>
                <a:latin typeface="Comic Sans MS" pitchFamily="66" charset="0"/>
              </a:rPr>
              <a:t>X Y</a:t>
            </a:r>
            <a:r>
              <a:rPr lang="en-US" sz="2000" b="1" baseline="50000">
                <a:solidFill>
                  <a:srgbClr val="FF0000"/>
                </a:solidFill>
                <a:latin typeface="Comic Sans MS" pitchFamily="66" charset="0"/>
              </a:rPr>
              <a:t>n </a:t>
            </a:r>
            <a:r>
              <a:rPr lang="en-US" sz="2000" b="1">
                <a:solidFill>
                  <a:srgbClr val="FF0000"/>
                </a:solidFill>
                <a:latin typeface="Comic Sans MS" pitchFamily="66" charset="0"/>
              </a:rPr>
              <a:t>Z	untuk n = 1, 2, 3, . . .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 sz="2000" b="1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>
                <a:latin typeface="Comic Sans MS" pitchFamily="66" charset="0"/>
              </a:rPr>
              <a:t>dimana string di atas adalah anggota dari bahasa L.</a:t>
            </a:r>
          </a:p>
        </p:txBody>
      </p:sp>
    </p:spTree>
  </p:cSld>
  <p:clrMapOvr>
    <a:masterClrMapping/>
  </p:clrMapOvr>
  <p:transition advTm="7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Pertemuan VII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66F103-37D4-4289-BCD7-C2A28CC4BAB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5867400" cy="685800"/>
          </a:xfrm>
        </p:spPr>
        <p:txBody>
          <a:bodyPr/>
          <a:lstStyle/>
          <a:p>
            <a:pPr algn="l" eaLnBrk="1" hangingPunct="1"/>
            <a:r>
              <a:rPr lang="en-US" sz="4000" b="1">
                <a:latin typeface="Comic Sans MS" pitchFamily="66" charset="0"/>
              </a:rPr>
              <a:t>MATERI PERTEMUAN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7696200" cy="2590800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b="1">
                <a:solidFill>
                  <a:srgbClr val="0000CC"/>
                </a:solidFill>
                <a:latin typeface="Comic Sans MS" pitchFamily="66" charset="0"/>
              </a:rPr>
              <a:t>Bahasa Regular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b="1">
                <a:solidFill>
                  <a:srgbClr val="FF0000"/>
                </a:solidFill>
                <a:latin typeface="Comic Sans MS" pitchFamily="66" charset="0"/>
              </a:rPr>
              <a:t>Observasi pada DFA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b="1">
                <a:solidFill>
                  <a:srgbClr val="0000CC"/>
                </a:solidFill>
                <a:latin typeface="Comic Sans MS" pitchFamily="66" charset="0"/>
              </a:rPr>
              <a:t>Bahasa Non Regular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b="1">
                <a:solidFill>
                  <a:srgbClr val="FF0000"/>
                </a:solidFill>
                <a:latin typeface="Comic Sans MS" pitchFamily="66" charset="0"/>
              </a:rPr>
              <a:t>Tugas Mingguan </a:t>
            </a:r>
            <a:r>
              <a:rPr lang="en-US" b="1" smtClean="0">
                <a:solidFill>
                  <a:srgbClr val="FF0000"/>
                </a:solidFill>
                <a:latin typeface="Comic Sans MS" pitchFamily="66" charset="0"/>
              </a:rPr>
              <a:t>VIII</a:t>
            </a:r>
            <a:endParaRPr lang="en-US" b="1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14343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1981200"/>
            <a:ext cx="304800" cy="2286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Line 5"/>
          <p:cNvSpPr>
            <a:spLocks noChangeShapeType="1"/>
          </p:cNvSpPr>
          <p:nvPr/>
        </p:nvSpPr>
        <p:spPr bwMode="auto">
          <a:xfrm>
            <a:off x="381000" y="990600"/>
            <a:ext cx="82296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5" name="AutoShape 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105400" y="2590800"/>
            <a:ext cx="304800" cy="2286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AutoShape 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029200" y="3200400"/>
            <a:ext cx="304800" cy="2286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AutoShape 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334000" y="3733800"/>
            <a:ext cx="304800" cy="2286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Tm="10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Pertemuan VII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B40B91-7561-4CEF-9E5F-C149B2D4A3A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228600" y="1295400"/>
            <a:ext cx="8686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>
                <a:solidFill>
                  <a:schemeClr val="bg2"/>
                </a:solidFill>
                <a:latin typeface="Comic Sans MS" pitchFamily="66" charset="0"/>
              </a:rPr>
              <a:t>Contoh :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>
                <a:solidFill>
                  <a:schemeClr val="accent2"/>
                </a:solidFill>
                <a:latin typeface="Comic Sans MS" pitchFamily="66" charset="0"/>
              </a:rPr>
              <a:t>Buktikan bahwa bahasa L = {a</a:t>
            </a:r>
            <a:r>
              <a:rPr lang="en-US" sz="2000" b="1" baseline="30000">
                <a:solidFill>
                  <a:schemeClr val="accent2"/>
                </a:solidFill>
                <a:latin typeface="Comic Sans MS" pitchFamily="66" charset="0"/>
              </a:rPr>
              <a:t>n</a:t>
            </a:r>
            <a:r>
              <a:rPr lang="en-US" sz="2000" b="1">
                <a:solidFill>
                  <a:schemeClr val="accent2"/>
                </a:solidFill>
                <a:latin typeface="Comic Sans MS" pitchFamily="66" charset="0"/>
              </a:rPr>
              <a:t>b</a:t>
            </a:r>
            <a:r>
              <a:rPr lang="en-US" sz="2000" b="1" baseline="30000">
                <a:solidFill>
                  <a:schemeClr val="accent2"/>
                </a:solidFill>
                <a:latin typeface="Comic Sans MS" pitchFamily="66" charset="0"/>
              </a:rPr>
              <a:t>n</a:t>
            </a:r>
            <a:r>
              <a:rPr lang="en-US" sz="2000" b="1">
                <a:solidFill>
                  <a:schemeClr val="accent2"/>
                </a:solidFill>
                <a:latin typeface="Comic Sans MS" pitchFamily="66" charset="0"/>
              </a:rPr>
              <a:t>, untuk n = 0, 1, 2, . . .} adalah bahasa non regular.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 sz="2000" b="1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>
                <a:latin typeface="Comic Sans MS" pitchFamily="66" charset="0"/>
              </a:rPr>
              <a:t>Asumsikan bahwa bahasa L adalah bahasa regular, sehingga string-stringnya dapat dikelompokkan ke dalam subtring XYZ.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>
                <a:latin typeface="Comic Sans MS" pitchFamily="66" charset="0"/>
              </a:rPr>
              <a:t>Misal kita ambil salah satu string: aabb.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>
                <a:latin typeface="Comic Sans MS" pitchFamily="66" charset="0"/>
              </a:rPr>
              <a:t>kemudian kita misalkan X = a, Y = ab, dan Z = b.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>
                <a:latin typeface="Comic Sans MS" pitchFamily="66" charset="0"/>
              </a:rPr>
              <a:t>Multiplikasi pada substring Y akan menghasilkan string-string baru: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>
                <a:latin typeface="Comic Sans MS" pitchFamily="66" charset="0"/>
              </a:rPr>
              <a:t>XYZ = a ab b, XYYZ = a abab b, XYYYZ = a ababab b, . . .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>
                <a:latin typeface="Comic Sans MS" pitchFamily="66" charset="0"/>
              </a:rPr>
              <a:t>Bisa dilihat bahwa string-string baru di atas bukan anggota dari bahasa L.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>
                <a:latin typeface="Comic Sans MS" pitchFamily="66" charset="0"/>
              </a:rPr>
              <a:t>Kesimpulannya Pumping Lemma tidak dapat diterapkan pada bahasa L, sehingga bahasa L adalah bahasa non regular.</a:t>
            </a:r>
          </a:p>
        </p:txBody>
      </p:sp>
      <p:sp>
        <p:nvSpPr>
          <p:cNvPr id="22534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6629400" cy="685800"/>
          </a:xfrm>
          <a:noFill/>
        </p:spPr>
        <p:txBody>
          <a:bodyPr/>
          <a:lstStyle/>
          <a:p>
            <a:pPr algn="l" eaLnBrk="1" hangingPunct="1"/>
            <a:r>
              <a:rPr lang="en-US" sz="4000" b="1">
                <a:latin typeface="Comic Sans MS" pitchFamily="66" charset="0"/>
              </a:rPr>
              <a:t>Bahasa Non Regular  </a:t>
            </a:r>
            <a:r>
              <a:rPr lang="en-US" sz="2000" b="1">
                <a:latin typeface="Comic Sans MS" pitchFamily="66" charset="0"/>
              </a:rPr>
              <a:t>(3)</a:t>
            </a:r>
          </a:p>
        </p:txBody>
      </p:sp>
      <p:sp>
        <p:nvSpPr>
          <p:cNvPr id="22535" name="AutoShape 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457200"/>
            <a:ext cx="3048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Line 7"/>
          <p:cNvSpPr>
            <a:spLocks noChangeShapeType="1"/>
          </p:cNvSpPr>
          <p:nvPr/>
        </p:nvSpPr>
        <p:spPr bwMode="auto">
          <a:xfrm>
            <a:off x="304800" y="838200"/>
            <a:ext cx="86106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Tm="152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Pertemuan VII</a:t>
            </a:r>
          </a:p>
        </p:txBody>
      </p:sp>
      <p:sp>
        <p:nvSpPr>
          <p:cNvPr id="112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112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5712E1-FE93-4C3B-A978-4536034B4A4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127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6629400" cy="609600"/>
          </a:xfrm>
        </p:spPr>
        <p:txBody>
          <a:bodyPr/>
          <a:lstStyle/>
          <a:p>
            <a:pPr algn="l" eaLnBrk="1" hangingPunct="1"/>
            <a:r>
              <a:rPr lang="en-US" sz="3600" b="1" dirty="0" err="1">
                <a:latin typeface="Comic Sans MS" pitchFamily="66" charset="0"/>
              </a:rPr>
              <a:t>Tugas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Mingguan</a:t>
            </a:r>
            <a:r>
              <a:rPr lang="en-US" sz="3600" b="1" dirty="0">
                <a:latin typeface="Comic Sans MS" pitchFamily="66" charset="0"/>
              </a:rPr>
              <a:t> VIII</a:t>
            </a:r>
            <a:endParaRPr lang="en-US" sz="2000" b="1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11274" name="Line 4"/>
          <p:cNvSpPr>
            <a:spLocks noChangeShapeType="1"/>
          </p:cNvSpPr>
          <p:nvPr/>
        </p:nvSpPr>
        <p:spPr bwMode="auto">
          <a:xfrm>
            <a:off x="304800" y="685800"/>
            <a:ext cx="84582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Rectangle 5"/>
          <p:cNvSpPr>
            <a:spLocks noChangeArrowheads="1"/>
          </p:cNvSpPr>
          <p:nvPr/>
        </p:nvSpPr>
        <p:spPr bwMode="auto">
          <a:xfrm>
            <a:off x="304800" y="1066800"/>
            <a:ext cx="4343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400" b="1">
                <a:latin typeface="Lucida Sans Unicode" pitchFamily="34" charset="0"/>
              </a:rPr>
              <a:t>Carilah RE dan DFA yang dibentuk oleh bahasa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400" b="1">
                <a:latin typeface="Lucida Sans Unicode" pitchFamily="34" charset="0"/>
              </a:rPr>
              <a:t>L</a:t>
            </a:r>
            <a:r>
              <a:rPr lang="en-US" sz="1400" b="1" baseline="-25000">
                <a:latin typeface="Lucida Sans Unicode" pitchFamily="34" charset="0"/>
              </a:rPr>
              <a:t>1 </a:t>
            </a:r>
            <a:r>
              <a:rPr lang="en-US" sz="1400" b="1">
                <a:latin typeface="Lucida Sans Unicode" pitchFamily="34" charset="0"/>
                <a:sym typeface="Symbol" pitchFamily="18" charset="2"/>
              </a:rPr>
              <a:t></a:t>
            </a:r>
            <a:r>
              <a:rPr lang="en-US" sz="1400" b="1">
                <a:latin typeface="Lucida Sans Unicode" pitchFamily="34" charset="0"/>
              </a:rPr>
              <a:t> L</a:t>
            </a:r>
            <a:r>
              <a:rPr lang="en-US" sz="1400" b="1" baseline="-25000">
                <a:latin typeface="Lucida Sans Unicode" pitchFamily="34" charset="0"/>
              </a:rPr>
              <a:t>2</a:t>
            </a:r>
            <a:r>
              <a:rPr lang="en-US" sz="1400" b="1">
                <a:latin typeface="Lucida Sans Unicode" pitchFamily="34" charset="0"/>
              </a:rPr>
              <a:t> berikut :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400" b="1">
                <a:latin typeface="Lucida Sans Unicode" pitchFamily="34" charset="0"/>
              </a:rPr>
              <a:t>		  L</a:t>
            </a:r>
            <a:r>
              <a:rPr lang="en-US" sz="1400" b="1" baseline="-25000">
                <a:latin typeface="Lucida Sans Unicode" pitchFamily="34" charset="0"/>
              </a:rPr>
              <a:t>1 </a:t>
            </a:r>
            <a:r>
              <a:rPr lang="en-US" sz="1400" b="1">
                <a:latin typeface="Lucida Sans Unicode" pitchFamily="34" charset="0"/>
                <a:sym typeface="Symbol" pitchFamily="18" charset="2"/>
              </a:rPr>
              <a:t>		       </a:t>
            </a:r>
            <a:r>
              <a:rPr lang="en-US" sz="1400" b="1">
                <a:latin typeface="Lucida Sans Unicode" pitchFamily="34" charset="0"/>
              </a:rPr>
              <a:t>L</a:t>
            </a:r>
            <a:r>
              <a:rPr lang="en-US" sz="1400" b="1" baseline="-25000">
                <a:latin typeface="Lucida Sans Unicode" pitchFamily="34" charset="0"/>
              </a:rPr>
              <a:t>2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 sz="1400" b="1" baseline="-25000">
              <a:latin typeface="Lucida Sans Unicode" pitchFamily="34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1400" b="1">
                <a:latin typeface="Lucida Sans Unicode" pitchFamily="34" charset="0"/>
              </a:rPr>
              <a:t>    ( a  b )* a		b ( a + b )*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400" b="1">
                <a:latin typeface="Lucida Sans Unicode" pitchFamily="34" charset="0"/>
              </a:rPr>
              <a:t>2.  ( a + b ) b ( a + b )*              b ( a + b )*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400" b="1">
                <a:latin typeface="Lucida Sans Unicode" pitchFamily="34" charset="0"/>
              </a:rPr>
              <a:t>3.  ( a + ab )* ( a + </a:t>
            </a:r>
            <a:r>
              <a:rPr lang="en-US" sz="1400" b="1">
                <a:latin typeface="Lucida Sans Unicode" pitchFamily="34" charset="0"/>
                <a:sym typeface="Symbol" pitchFamily="18" charset="2"/>
              </a:rPr>
              <a:t> )              ( a + ab )* a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400" b="1">
                <a:latin typeface="Lucida Sans Unicode" pitchFamily="34" charset="0"/>
                <a:sym typeface="Symbol" pitchFamily="18" charset="2"/>
              </a:rPr>
              <a:t>4.           ( ab* )*	        ( a + b )* aa ( a + b )*</a:t>
            </a:r>
            <a:endParaRPr lang="en-US" sz="1400" b="1">
              <a:latin typeface="Lucida Sans Unicode" pitchFamily="34" charset="0"/>
            </a:endParaRPr>
          </a:p>
        </p:txBody>
      </p:sp>
      <p:sp>
        <p:nvSpPr>
          <p:cNvPr id="11276" name="Rectangle 6"/>
          <p:cNvSpPr>
            <a:spLocks noChangeArrowheads="1"/>
          </p:cNvSpPr>
          <p:nvPr/>
        </p:nvSpPr>
        <p:spPr bwMode="auto">
          <a:xfrm>
            <a:off x="381000" y="3429000"/>
            <a:ext cx="327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Wingdings" pitchFamily="2" charset="2"/>
              <a:buAutoNum type="arabicPeriod" startAt="7"/>
            </a:pPr>
            <a:r>
              <a:rPr lang="en-US" sz="1400" b="1">
                <a:latin typeface="Lucida Sans Unicode" pitchFamily="34" charset="0"/>
              </a:rPr>
              <a:t>Tunjukkan apakah kedua DFA berikut ekivalen :</a:t>
            </a:r>
          </a:p>
        </p:txBody>
      </p:sp>
      <p:sp>
        <p:nvSpPr>
          <p:cNvPr id="11277" name="Line 9"/>
          <p:cNvSpPr>
            <a:spLocks noChangeShapeType="1"/>
          </p:cNvSpPr>
          <p:nvPr/>
        </p:nvSpPr>
        <p:spPr bwMode="auto">
          <a:xfrm>
            <a:off x="762000" y="18288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8" name="Rectangle 10"/>
          <p:cNvSpPr>
            <a:spLocks noChangeArrowheads="1"/>
          </p:cNvSpPr>
          <p:nvPr/>
        </p:nvSpPr>
        <p:spPr bwMode="auto">
          <a:xfrm>
            <a:off x="5029200" y="1600200"/>
            <a:ext cx="3886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400" b="1">
                <a:latin typeface="Lucida Sans Unicode" pitchFamily="34" charset="0"/>
              </a:rPr>
              <a:t>Tentukan apakah kedua bahasa di bawah bersifat regular atau non regular :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 sz="1400" b="1">
              <a:latin typeface="Lucida Sans Unicode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AutoNum type="arabicPeriod" startAt="5"/>
            </a:pPr>
            <a:r>
              <a:rPr lang="en-US" sz="1400" b="1">
                <a:latin typeface="Lucida Sans Unicode" pitchFamily="34" charset="0"/>
              </a:rPr>
              <a:t>   Kuadrat Ganda = { a</a:t>
            </a:r>
            <a:r>
              <a:rPr lang="en-US" sz="1400" b="1" baseline="30000">
                <a:latin typeface="Lucida Sans Unicode" pitchFamily="34" charset="0"/>
              </a:rPr>
              <a:t>n2</a:t>
            </a:r>
            <a:r>
              <a:rPr lang="en-US" sz="1400" b="1">
                <a:latin typeface="Lucida Sans Unicode" pitchFamily="34" charset="0"/>
              </a:rPr>
              <a:t>b</a:t>
            </a:r>
            <a:r>
              <a:rPr lang="en-US" sz="1400" b="1" baseline="30000">
                <a:latin typeface="Lucida Sans Unicode" pitchFamily="34" charset="0"/>
              </a:rPr>
              <a:t>n</a:t>
            </a:r>
            <a:r>
              <a:rPr lang="en-US" sz="1400" b="1">
                <a:latin typeface="Lucida Sans Unicode" pitchFamily="34" charset="0"/>
              </a:rPr>
              <a:t>,  dengan n =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400" b="1">
                <a:latin typeface="Lucida Sans Unicode" pitchFamily="34" charset="0"/>
              </a:rPr>
              <a:t>      1, 2, 3, ...}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400" b="1">
                <a:latin typeface="Lucida Sans Unicode" pitchFamily="34" charset="0"/>
              </a:rPr>
              <a:t>6.   { a</a:t>
            </a:r>
            <a:r>
              <a:rPr lang="en-US" sz="1400" b="1" baseline="30000">
                <a:latin typeface="Lucida Sans Unicode" pitchFamily="34" charset="0"/>
              </a:rPr>
              <a:t>n</a:t>
            </a:r>
            <a:r>
              <a:rPr lang="en-US" sz="1400" b="1">
                <a:latin typeface="Lucida Sans Unicode" pitchFamily="34" charset="0"/>
              </a:rPr>
              <a:t>b</a:t>
            </a:r>
            <a:r>
              <a:rPr lang="en-US" sz="1400" b="1" baseline="30000">
                <a:latin typeface="Lucida Sans Unicode" pitchFamily="34" charset="0"/>
              </a:rPr>
              <a:t>n+1</a:t>
            </a:r>
            <a:r>
              <a:rPr lang="en-US" sz="1400" b="1">
                <a:latin typeface="Lucida Sans Unicode" pitchFamily="34" charset="0"/>
              </a:rPr>
              <a:t> } = { abb, aabbb, aaabbbb, ...}</a:t>
            </a:r>
          </a:p>
        </p:txBody>
      </p:sp>
      <p:sp>
        <p:nvSpPr>
          <p:cNvPr id="11279" name="Rectangle 11"/>
          <p:cNvSpPr>
            <a:spLocks noChangeArrowheads="1"/>
          </p:cNvSpPr>
          <p:nvPr/>
        </p:nvSpPr>
        <p:spPr bwMode="auto">
          <a:xfrm>
            <a:off x="4495800" y="35052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400" b="1">
                <a:latin typeface="Lucida Sans Unicode" pitchFamily="34" charset="0"/>
              </a:rPr>
              <a:t>8.  Apakah DFA berikut dapat menerima string ?</a:t>
            </a:r>
          </a:p>
        </p:txBody>
      </p:sp>
      <p:graphicFrame>
        <p:nvGraphicFramePr>
          <p:cNvPr id="11266" name="Object 12"/>
          <p:cNvGraphicFramePr>
            <a:graphicFrameLocks noChangeAspect="1"/>
          </p:cNvGraphicFramePr>
          <p:nvPr/>
        </p:nvGraphicFramePr>
        <p:xfrm>
          <a:off x="838200" y="4003675"/>
          <a:ext cx="1600200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Visio" r:id="rId3" imgW="1441800" imgH="1405440" progId="Visio.Drawing.11">
                  <p:embed/>
                </p:oleObj>
              </mc:Choice>
              <mc:Fallback>
                <p:oleObj name="Visio" r:id="rId3" imgW="1441800" imgH="1405440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003675"/>
                        <a:ext cx="1600200" cy="155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4"/>
          <p:cNvGraphicFramePr>
            <a:graphicFrameLocks noChangeAspect="1"/>
          </p:cNvGraphicFramePr>
          <p:nvPr/>
        </p:nvGraphicFramePr>
        <p:xfrm>
          <a:off x="2971800" y="3810000"/>
          <a:ext cx="64135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Visio" r:id="rId5" imgW="572760" imgH="1971360" progId="Visio.Drawing.11">
                  <p:embed/>
                </p:oleObj>
              </mc:Choice>
              <mc:Fallback>
                <p:oleObj name="Visio" r:id="rId5" imgW="572760" imgH="1971360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810000"/>
                        <a:ext cx="64135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15"/>
          <p:cNvGraphicFramePr>
            <a:graphicFrameLocks noChangeAspect="1"/>
          </p:cNvGraphicFramePr>
          <p:nvPr/>
        </p:nvGraphicFramePr>
        <p:xfrm>
          <a:off x="4800600" y="3962400"/>
          <a:ext cx="190500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Visio" r:id="rId7" imgW="1631520" imgH="1234440" progId="Visio.Drawing.11">
                  <p:embed/>
                </p:oleObj>
              </mc:Choice>
              <mc:Fallback>
                <p:oleObj name="Visio" r:id="rId7" imgW="1631520" imgH="1234440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962400"/>
                        <a:ext cx="1905000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16"/>
          <p:cNvGraphicFramePr>
            <a:graphicFrameLocks noChangeAspect="1"/>
          </p:cNvGraphicFramePr>
          <p:nvPr/>
        </p:nvGraphicFramePr>
        <p:xfrm>
          <a:off x="7010400" y="4038600"/>
          <a:ext cx="1905000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Visio" r:id="rId9" imgW="1670760" imgH="1194120" progId="Visio.Drawing.11">
                  <p:embed/>
                </p:oleObj>
              </mc:Choice>
              <mc:Fallback>
                <p:oleObj name="Visio" r:id="rId9" imgW="1670760" imgH="1194120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038600"/>
                        <a:ext cx="1905000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0" name="AutoShape 18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304800"/>
            <a:ext cx="3048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Tm="29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Pertemuan VII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391E3F-770C-40C8-A238-E2A60347EAA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6629400" cy="685800"/>
          </a:xfrm>
        </p:spPr>
        <p:txBody>
          <a:bodyPr/>
          <a:lstStyle/>
          <a:p>
            <a:pPr algn="l" eaLnBrk="1" hangingPunct="1"/>
            <a:r>
              <a:rPr lang="en-US" sz="4000" b="1">
                <a:latin typeface="Comic Sans MS" pitchFamily="66" charset="0"/>
              </a:rPr>
              <a:t>Bahasa Regular  </a:t>
            </a:r>
            <a:r>
              <a:rPr lang="en-US" sz="2000" b="1">
                <a:latin typeface="Comic Sans MS" pitchFamily="66" charset="0"/>
              </a:rPr>
              <a:t>(1)</a:t>
            </a:r>
            <a:endParaRPr lang="en-US" sz="2000" b="1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7620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chemeClr val="accent2"/>
                </a:solidFill>
                <a:latin typeface="Comic Sans MS" pitchFamily="66" charset="0"/>
              </a:rPr>
              <a:t>Bahasa Regular  </a:t>
            </a:r>
            <a:r>
              <a:rPr lang="en-US" sz="2400" b="1">
                <a:solidFill>
                  <a:srgbClr val="000099"/>
                </a:solidFill>
                <a:latin typeface="Comic Sans MS" pitchFamily="66" charset="0"/>
                <a:sym typeface="Wingdings" pitchFamily="2" charset="2"/>
              </a:rPr>
              <a:t></a:t>
            </a:r>
            <a:r>
              <a:rPr lang="en-US" sz="2400" b="1">
                <a:solidFill>
                  <a:schemeClr val="accent2"/>
                </a:solidFill>
                <a:latin typeface="Comic Sans MS" pitchFamily="66" charset="0"/>
                <a:sym typeface="Wingdings" pitchFamily="2" charset="2"/>
              </a:rPr>
              <a:t>  Bahasa </a:t>
            </a:r>
            <a:r>
              <a:rPr lang="en-US" sz="2400" b="1">
                <a:solidFill>
                  <a:schemeClr val="accent2"/>
                </a:solidFill>
                <a:latin typeface="Comic Sans MS" pitchFamily="66" charset="0"/>
              </a:rPr>
              <a:t>yang dapat didefinisikan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chemeClr val="accent2"/>
                </a:solidFill>
                <a:latin typeface="Comic Sans MS" pitchFamily="66" charset="0"/>
              </a:rPr>
              <a:t>			   melalui Regular Expression (RE)</a:t>
            </a:r>
          </a:p>
        </p:txBody>
      </p:sp>
      <p:sp>
        <p:nvSpPr>
          <p:cNvPr id="15367" name="Line 4"/>
          <p:cNvSpPr>
            <a:spLocks noChangeShapeType="1"/>
          </p:cNvSpPr>
          <p:nvPr/>
        </p:nvSpPr>
        <p:spPr bwMode="auto">
          <a:xfrm>
            <a:off x="304800" y="914400"/>
            <a:ext cx="84582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76200" y="2895600"/>
            <a:ext cx="8915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sz="2000">
                <a:latin typeface="Comic Sans MS" pitchFamily="66" charset="0"/>
              </a:rPr>
              <a:t>Tetapi, bukankah dalam mendefinisikan RE, kita dapat memanfaatkan operasi</a:t>
            </a:r>
            <a:r>
              <a:rPr lang="en-US" sz="2000" baseline="30000">
                <a:latin typeface="Comic Sans MS" pitchFamily="66" charset="0"/>
              </a:rPr>
              <a:t>2</a:t>
            </a:r>
            <a:r>
              <a:rPr lang="en-US" sz="2000">
                <a:latin typeface="Comic Sans MS" pitchFamily="66" charset="0"/>
              </a:rPr>
              <a:t> himpunan seperti UNION, CONCATENATION, dan CLOSURE ?!</a:t>
            </a:r>
          </a:p>
        </p:txBody>
      </p:sp>
      <p:sp>
        <p:nvSpPr>
          <p:cNvPr id="15369" name="Rectangle 7"/>
          <p:cNvSpPr>
            <a:spLocks noChangeArrowheads="1"/>
          </p:cNvSpPr>
          <p:nvPr/>
        </p:nvSpPr>
        <p:spPr bwMode="auto">
          <a:xfrm>
            <a:off x="228600" y="5257800"/>
            <a:ext cx="876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sz="2000">
                <a:latin typeface="Comic Sans MS" pitchFamily="66" charset="0"/>
              </a:rPr>
              <a:t>Oleh karenanya, operasi</a:t>
            </a:r>
            <a:r>
              <a:rPr lang="en-US" sz="2000" baseline="30000">
                <a:latin typeface="Comic Sans MS" pitchFamily="66" charset="0"/>
              </a:rPr>
              <a:t>2</a:t>
            </a:r>
            <a:r>
              <a:rPr lang="en-US" sz="2000">
                <a:latin typeface="Comic Sans MS" pitchFamily="66" charset="0"/>
              </a:rPr>
              <a:t> himpunan itu harus dapat pula diterapkan pada Transition Graph yang berasosiasi dengan RE tersebut</a:t>
            </a:r>
            <a:endParaRPr lang="en-US" sz="2000" b="1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5370" name="AutoShape 8"/>
          <p:cNvSpPr>
            <a:spLocks noChangeArrowheads="1"/>
          </p:cNvSpPr>
          <p:nvPr/>
        </p:nvSpPr>
        <p:spPr bwMode="auto">
          <a:xfrm>
            <a:off x="3124200" y="3886200"/>
            <a:ext cx="2819400" cy="1066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Tm="62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Pertemuan VII</a:t>
            </a:r>
          </a:p>
        </p:txBody>
      </p:sp>
      <p:sp>
        <p:nvSpPr>
          <p:cNvPr id="10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10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237739-7F0D-4FF8-AA40-C40801AEDE5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6629400" cy="609600"/>
          </a:xfrm>
        </p:spPr>
        <p:txBody>
          <a:bodyPr/>
          <a:lstStyle/>
          <a:p>
            <a:pPr algn="l" eaLnBrk="1" hangingPunct="1"/>
            <a:r>
              <a:rPr lang="en-US" sz="4000" b="1">
                <a:latin typeface="Comic Sans MS" pitchFamily="66" charset="0"/>
              </a:rPr>
              <a:t>Bahasa Regular  </a:t>
            </a:r>
            <a:r>
              <a:rPr lang="en-US" sz="2000" b="1">
                <a:latin typeface="Comic Sans MS" pitchFamily="66" charset="0"/>
              </a:rPr>
              <a:t>(2)</a:t>
            </a:r>
            <a:endParaRPr lang="en-US" sz="2000" b="1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914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>
                <a:solidFill>
                  <a:schemeClr val="accent2"/>
                </a:solidFill>
                <a:latin typeface="Comic Sans MS" pitchFamily="66" charset="0"/>
              </a:rPr>
              <a:t>Teorema	</a:t>
            </a:r>
            <a:r>
              <a:rPr lang="en-US" sz="1800" b="1">
                <a:latin typeface="Comic Sans MS" pitchFamily="66" charset="0"/>
              </a:rPr>
              <a:t>Jika L</a:t>
            </a:r>
            <a:r>
              <a:rPr lang="en-US" sz="1800" b="1" baseline="-25000">
                <a:latin typeface="Comic Sans MS" pitchFamily="66" charset="0"/>
              </a:rPr>
              <a:t>1</a:t>
            </a:r>
            <a:r>
              <a:rPr lang="en-US" sz="1800" b="1">
                <a:latin typeface="Comic Sans MS" pitchFamily="66" charset="0"/>
              </a:rPr>
              <a:t> dan L</a:t>
            </a:r>
            <a:r>
              <a:rPr lang="en-US" sz="1800" b="1" baseline="-25000">
                <a:latin typeface="Comic Sans MS" pitchFamily="66" charset="0"/>
              </a:rPr>
              <a:t>2</a:t>
            </a:r>
            <a:r>
              <a:rPr lang="en-US" sz="1800" b="1">
                <a:latin typeface="Comic Sans MS" pitchFamily="66" charset="0"/>
              </a:rPr>
              <a:t> masing</a:t>
            </a:r>
            <a:r>
              <a:rPr lang="en-US" sz="1800" b="1" baseline="30000">
                <a:latin typeface="Comic Sans MS" pitchFamily="66" charset="0"/>
              </a:rPr>
              <a:t>2</a:t>
            </a:r>
            <a:r>
              <a:rPr lang="en-US" sz="1800" b="1">
                <a:latin typeface="Comic Sans MS" pitchFamily="66" charset="0"/>
              </a:rPr>
              <a:t> adalah bahasa regular, maka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>
                <a:latin typeface="Comic Sans MS" pitchFamily="66" charset="0"/>
              </a:rPr>
              <a:t>		bahasa</a:t>
            </a:r>
            <a:r>
              <a:rPr lang="en-US" sz="1800" b="1" baseline="30000">
                <a:latin typeface="Comic Sans MS" pitchFamily="66" charset="0"/>
              </a:rPr>
              <a:t>2</a:t>
            </a:r>
            <a:r>
              <a:rPr lang="en-US" sz="1800" b="1">
                <a:latin typeface="Comic Sans MS" pitchFamily="66" charset="0"/>
              </a:rPr>
              <a:t> sbg hasil operasi L</a:t>
            </a:r>
            <a:r>
              <a:rPr lang="en-US" sz="1800" b="1" baseline="-25000">
                <a:latin typeface="Comic Sans MS" pitchFamily="66" charset="0"/>
              </a:rPr>
              <a:t>1</a:t>
            </a:r>
            <a:r>
              <a:rPr lang="en-US" sz="1800" b="1">
                <a:latin typeface="Comic Sans MS" pitchFamily="66" charset="0"/>
              </a:rPr>
              <a:t>+L</a:t>
            </a:r>
            <a:r>
              <a:rPr lang="en-US" sz="1800" b="1" baseline="-25000">
                <a:latin typeface="Comic Sans MS" pitchFamily="66" charset="0"/>
              </a:rPr>
              <a:t>2</a:t>
            </a:r>
            <a:r>
              <a:rPr lang="en-US" sz="1800" b="1">
                <a:latin typeface="Comic Sans MS" pitchFamily="66" charset="0"/>
              </a:rPr>
              <a:t> , L</a:t>
            </a:r>
            <a:r>
              <a:rPr lang="en-US" sz="1800" b="1" baseline="-25000">
                <a:latin typeface="Comic Sans MS" pitchFamily="66" charset="0"/>
              </a:rPr>
              <a:t>1 </a:t>
            </a:r>
            <a:r>
              <a:rPr lang="en-US" sz="1800" b="1">
                <a:latin typeface="Comic Sans MS" pitchFamily="66" charset="0"/>
              </a:rPr>
              <a:t>L</a:t>
            </a:r>
            <a:r>
              <a:rPr lang="en-US" sz="1800" b="1" baseline="-25000">
                <a:latin typeface="Comic Sans MS" pitchFamily="66" charset="0"/>
              </a:rPr>
              <a:t>2</a:t>
            </a:r>
            <a:r>
              <a:rPr lang="en-US" sz="1800" b="1">
                <a:latin typeface="Comic Sans MS" pitchFamily="66" charset="0"/>
              </a:rPr>
              <a:t> dan L</a:t>
            </a:r>
            <a:r>
              <a:rPr lang="en-US" sz="1800" b="1" baseline="-25000">
                <a:latin typeface="Comic Sans MS" pitchFamily="66" charset="0"/>
              </a:rPr>
              <a:t>1</a:t>
            </a:r>
            <a:r>
              <a:rPr lang="en-US" sz="1800" b="1" baseline="30000">
                <a:latin typeface="Comic Sans MS" pitchFamily="66" charset="0"/>
              </a:rPr>
              <a:t>*</a:t>
            </a:r>
            <a:r>
              <a:rPr lang="en-US" sz="1800" b="1">
                <a:latin typeface="Comic Sans MS" pitchFamily="66" charset="0"/>
              </a:rPr>
              <a:t> serta L</a:t>
            </a:r>
            <a:r>
              <a:rPr lang="en-US" sz="1800" b="1" baseline="-25000">
                <a:latin typeface="Comic Sans MS" pitchFamily="66" charset="0"/>
              </a:rPr>
              <a:t>2</a:t>
            </a:r>
            <a:r>
              <a:rPr lang="en-US" sz="1800" b="1" baseline="30000">
                <a:latin typeface="Comic Sans MS" pitchFamily="66" charset="0"/>
              </a:rPr>
              <a:t>*</a:t>
            </a:r>
            <a:r>
              <a:rPr lang="en-US" sz="1800" b="1">
                <a:latin typeface="Comic Sans MS" pitchFamily="66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>
                <a:latin typeface="Comic Sans MS" pitchFamily="66" charset="0"/>
              </a:rPr>
              <a:t>		adalah bahasa regular</a:t>
            </a:r>
          </a:p>
        </p:txBody>
      </p:sp>
      <p:sp>
        <p:nvSpPr>
          <p:cNvPr id="1034" name="Line 4"/>
          <p:cNvSpPr>
            <a:spLocks noChangeShapeType="1"/>
          </p:cNvSpPr>
          <p:nvPr/>
        </p:nvSpPr>
        <p:spPr bwMode="auto">
          <a:xfrm>
            <a:off x="381000" y="762000"/>
            <a:ext cx="84582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" name="Rectangle 8"/>
          <p:cNvSpPr>
            <a:spLocks noChangeArrowheads="1"/>
          </p:cNvSpPr>
          <p:nvPr/>
        </p:nvSpPr>
        <p:spPr bwMode="auto">
          <a:xfrm>
            <a:off x="152400" y="2057400"/>
            <a:ext cx="883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1">
                <a:solidFill>
                  <a:schemeClr val="accent2"/>
                </a:solidFill>
                <a:latin typeface="Comic Sans MS" pitchFamily="66" charset="0"/>
              </a:rPr>
              <a:t>Bukti		</a:t>
            </a:r>
            <a:r>
              <a:rPr lang="en-US" sz="1800" b="1">
                <a:latin typeface="Comic Sans MS" pitchFamily="66" charset="0"/>
              </a:rPr>
              <a:t>a.  Representasi bahasa regular L adalah melalui RE. Dan RE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1">
                <a:latin typeface="Comic Sans MS" pitchFamily="66" charset="0"/>
              </a:rPr>
              <a:t>		     dapat menerima operasi himpunan. Sehingga hasilnya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1">
                <a:latin typeface="Comic Sans MS" pitchFamily="66" charset="0"/>
              </a:rPr>
              <a:t>		     pun adalah bahasa regular.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 sz="1800" b="1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1">
                <a:latin typeface="Comic Sans MS" pitchFamily="66" charset="0"/>
              </a:rPr>
              <a:t>		b.  Selain RE, bahasa regular L dapat pula direpresentasikan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1">
                <a:latin typeface="Comic Sans MS" pitchFamily="66" charset="0"/>
              </a:rPr>
              <a:t>		     dengan Transition Graph (TG). Dan TG pun harus dapat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1">
                <a:latin typeface="Comic Sans MS" pitchFamily="66" charset="0"/>
              </a:rPr>
              <a:t>		     menerima operasi himpunan. Sehingga hasil operasi tsb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1">
                <a:latin typeface="Comic Sans MS" pitchFamily="66" charset="0"/>
              </a:rPr>
              <a:t>		     juga berupa bahasa regular</a:t>
            </a:r>
            <a:endParaRPr lang="en-US" sz="1800" b="1">
              <a:solidFill>
                <a:srgbClr val="FF0000"/>
              </a:solidFill>
              <a:latin typeface="Comic Sans MS" pitchFamily="66" charset="0"/>
            </a:endParaRP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1143000" y="4713288"/>
          <a:ext cx="1414463" cy="145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3" imgW="1415160" imgH="1458720" progId="Visio.Drawing.11">
                  <p:embed/>
                </p:oleObj>
              </mc:Choice>
              <mc:Fallback>
                <p:oleObj name="Visio" r:id="rId3" imgW="1415160" imgH="1458720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13288"/>
                        <a:ext cx="1414463" cy="1458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0"/>
          <p:cNvGraphicFramePr>
            <a:graphicFrameLocks noChangeAspect="1"/>
          </p:cNvGraphicFramePr>
          <p:nvPr/>
        </p:nvGraphicFramePr>
        <p:xfrm>
          <a:off x="3397250" y="5105400"/>
          <a:ext cx="25463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5" imgW="2545920" imgH="500760" progId="Visio.Drawing.11">
                  <p:embed/>
                </p:oleObj>
              </mc:Choice>
              <mc:Fallback>
                <p:oleObj name="Visio" r:id="rId5" imgW="2545920" imgH="500760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0" y="5105400"/>
                        <a:ext cx="25463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11"/>
          <p:cNvGraphicFramePr>
            <a:graphicFrameLocks noChangeAspect="1"/>
          </p:cNvGraphicFramePr>
          <p:nvPr/>
        </p:nvGraphicFramePr>
        <p:xfrm>
          <a:off x="6934200" y="4876800"/>
          <a:ext cx="14033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7" imgW="1402920" imgH="921240" progId="Visio.Drawing.11">
                  <p:embed/>
                </p:oleObj>
              </mc:Choice>
              <mc:Fallback>
                <p:oleObj name="Visio" r:id="rId7" imgW="1402920" imgH="921240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876800"/>
                        <a:ext cx="140335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5535613" y="4191000"/>
            <a:ext cx="28463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Lucida Sans Unicode" pitchFamily="34" charset="0"/>
              </a:rPr>
              <a:t>(ini yg perlu dibuktikan)</a:t>
            </a:r>
          </a:p>
        </p:txBody>
      </p:sp>
    </p:spTree>
  </p:cSld>
  <p:clrMapOvr>
    <a:masterClrMapping/>
  </p:clrMapOvr>
  <p:transition advTm="288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Pertemuan VII</a:t>
            </a:r>
          </a:p>
        </p:txBody>
      </p:sp>
      <p:sp>
        <p:nvSpPr>
          <p:cNvPr id="205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20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BCFC0A-1277-4E19-B9D9-B8A024CEA98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6629400" cy="685800"/>
          </a:xfrm>
        </p:spPr>
        <p:txBody>
          <a:bodyPr/>
          <a:lstStyle/>
          <a:p>
            <a:pPr algn="l" eaLnBrk="1" hangingPunct="1"/>
            <a:r>
              <a:rPr lang="en-US" sz="4000" b="1">
                <a:latin typeface="Comic Sans MS" pitchFamily="66" charset="0"/>
              </a:rPr>
              <a:t>Bahasa Regular  </a:t>
            </a:r>
            <a:r>
              <a:rPr lang="en-US" sz="2000" b="1">
                <a:latin typeface="Comic Sans MS" pitchFamily="66" charset="0"/>
              </a:rPr>
              <a:t>(3)</a:t>
            </a:r>
            <a:endParaRPr lang="en-US" sz="2000" b="1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20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153400" cy="9906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solidFill>
                  <a:srgbClr val="0000CC"/>
                </a:solidFill>
                <a:latin typeface="Comic Sans MS" pitchFamily="66" charset="0"/>
              </a:rPr>
              <a:t>Contoh :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b="1">
              <a:solidFill>
                <a:srgbClr val="0000CC"/>
              </a:solidFill>
              <a:latin typeface="Comic Sans MS" pitchFamily="66" charset="0"/>
            </a:endParaRP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mic Sans MS" pitchFamily="66" charset="0"/>
              </a:rPr>
              <a:t>R</a:t>
            </a:r>
            <a:r>
              <a:rPr lang="en-US" sz="1600" b="1" baseline="-25000">
                <a:latin typeface="Comic Sans MS" pitchFamily="66" charset="0"/>
              </a:rPr>
              <a:t>1</a:t>
            </a:r>
            <a:r>
              <a:rPr lang="en-US" sz="1600" b="1">
                <a:latin typeface="Comic Sans MS" pitchFamily="66" charset="0"/>
              </a:rPr>
              <a:t>  =  a (a + b)</a:t>
            </a:r>
            <a:r>
              <a:rPr lang="en-US" sz="1600" b="1" baseline="30000">
                <a:latin typeface="Comic Sans MS" pitchFamily="66" charset="0"/>
              </a:rPr>
              <a:t>*</a:t>
            </a:r>
            <a:r>
              <a:rPr lang="en-US" sz="1600" b="1">
                <a:latin typeface="Comic Sans MS" pitchFamily="66" charset="0"/>
              </a:rPr>
              <a:t> a  +  b (a + b)</a:t>
            </a:r>
            <a:r>
              <a:rPr lang="en-US" sz="1600" b="1" baseline="30000">
                <a:latin typeface="Comic Sans MS" pitchFamily="66" charset="0"/>
              </a:rPr>
              <a:t>*</a:t>
            </a:r>
            <a:r>
              <a:rPr lang="en-US" sz="1600" b="1">
                <a:latin typeface="Comic Sans MS" pitchFamily="66" charset="0"/>
              </a:rPr>
              <a:t> b	 	</a:t>
            </a:r>
            <a:r>
              <a:rPr lang="en-US" sz="1800" b="1">
                <a:latin typeface="Comic Sans MS" pitchFamily="66" charset="0"/>
              </a:rPr>
              <a:t>R</a:t>
            </a:r>
            <a:r>
              <a:rPr lang="en-US" sz="1800" b="1" baseline="-25000">
                <a:latin typeface="Comic Sans MS" pitchFamily="66" charset="0"/>
              </a:rPr>
              <a:t>2</a:t>
            </a:r>
            <a:r>
              <a:rPr lang="en-US" sz="1800" b="1">
                <a:latin typeface="Comic Sans MS" pitchFamily="66" charset="0"/>
              </a:rPr>
              <a:t>  =  (a + b)</a:t>
            </a:r>
            <a:r>
              <a:rPr lang="en-US" sz="1800" b="1" baseline="30000">
                <a:latin typeface="Comic Sans MS" pitchFamily="66" charset="0"/>
              </a:rPr>
              <a:t>*</a:t>
            </a:r>
            <a:r>
              <a:rPr lang="en-US" sz="1800" b="1">
                <a:latin typeface="Comic Sans MS" pitchFamily="66" charset="0"/>
              </a:rPr>
              <a:t> aba  (a + b)</a:t>
            </a:r>
            <a:r>
              <a:rPr lang="en-US" sz="1800" b="1" baseline="30000">
                <a:latin typeface="Comic Sans MS" pitchFamily="66" charset="0"/>
              </a:rPr>
              <a:t>*</a:t>
            </a:r>
          </a:p>
        </p:txBody>
      </p:sp>
      <p:sp>
        <p:nvSpPr>
          <p:cNvPr id="2057" name="Line 4"/>
          <p:cNvSpPr>
            <a:spLocks noChangeShapeType="1"/>
          </p:cNvSpPr>
          <p:nvPr/>
        </p:nvSpPr>
        <p:spPr bwMode="auto">
          <a:xfrm>
            <a:off x="381000" y="685800"/>
            <a:ext cx="84582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" name="Rectangle 9"/>
          <p:cNvSpPr>
            <a:spLocks noChangeArrowheads="1"/>
          </p:cNvSpPr>
          <p:nvPr/>
        </p:nvSpPr>
        <p:spPr bwMode="auto">
          <a:xfrm>
            <a:off x="381000" y="2667000"/>
            <a:ext cx="518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1">
                <a:latin typeface="Lucida Sans Unicode" pitchFamily="34" charset="0"/>
              </a:rPr>
              <a:t>TG</a:t>
            </a:r>
            <a:r>
              <a:rPr lang="en-US" sz="1800" b="1" baseline="-25000">
                <a:latin typeface="Lucida Sans Unicode" pitchFamily="34" charset="0"/>
              </a:rPr>
              <a:t>1</a:t>
            </a:r>
            <a:r>
              <a:rPr lang="en-US" sz="1800" b="1">
                <a:latin typeface="Lucida Sans Unicode" pitchFamily="34" charset="0"/>
              </a:rPr>
              <a:t>					TG</a:t>
            </a:r>
            <a:r>
              <a:rPr lang="en-US" sz="1800" b="1" baseline="-25000">
                <a:latin typeface="Lucida Sans Unicode" pitchFamily="34" charset="0"/>
              </a:rPr>
              <a:t>2</a:t>
            </a:r>
          </a:p>
        </p:txBody>
      </p:sp>
      <p:graphicFrame>
        <p:nvGraphicFramePr>
          <p:cNvPr id="2050" name="Object 10"/>
          <p:cNvGraphicFramePr>
            <a:graphicFrameLocks noChangeAspect="1"/>
          </p:cNvGraphicFramePr>
          <p:nvPr/>
        </p:nvGraphicFramePr>
        <p:xfrm>
          <a:off x="1295400" y="2667000"/>
          <a:ext cx="1804988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3" imgW="1174320" imgH="1636560" progId="Visio.Drawing.11">
                  <p:embed/>
                </p:oleObj>
              </mc:Choice>
              <mc:Fallback>
                <p:oleObj name="Visio" r:id="rId3" imgW="1174320" imgH="1636560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667000"/>
                        <a:ext cx="1804988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1"/>
          <p:cNvGraphicFramePr>
            <a:graphicFrameLocks noChangeAspect="1"/>
          </p:cNvGraphicFramePr>
          <p:nvPr/>
        </p:nvGraphicFramePr>
        <p:xfrm>
          <a:off x="5791200" y="3352800"/>
          <a:ext cx="28194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5" imgW="1847880" imgH="571320" progId="Visio.Drawing.11">
                  <p:embed/>
                </p:oleObj>
              </mc:Choice>
              <mc:Fallback>
                <p:oleObj name="Visio" r:id="rId5" imgW="1847880" imgH="571320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352800"/>
                        <a:ext cx="2819400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7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Pertemuan VII</a:t>
            </a:r>
          </a:p>
        </p:txBody>
      </p:sp>
      <p:sp>
        <p:nvSpPr>
          <p:cNvPr id="30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30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870438-6938-4BE5-984E-EE469A099EF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08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6629400" cy="533400"/>
          </a:xfrm>
        </p:spPr>
        <p:txBody>
          <a:bodyPr/>
          <a:lstStyle/>
          <a:p>
            <a:pPr algn="l" eaLnBrk="1" hangingPunct="1"/>
            <a:r>
              <a:rPr lang="en-US" sz="4000" b="1">
                <a:latin typeface="Comic Sans MS" pitchFamily="66" charset="0"/>
              </a:rPr>
              <a:t>Bahasa Regular  </a:t>
            </a:r>
            <a:r>
              <a:rPr lang="en-US" sz="2000" b="1">
                <a:latin typeface="Comic Sans MS" pitchFamily="66" charset="0"/>
              </a:rPr>
              <a:t>(4)</a:t>
            </a:r>
            <a:endParaRPr lang="en-US" sz="2000" b="1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30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7467600" cy="6096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1400" b="1">
                <a:latin typeface="Comic Sans MS" pitchFamily="66" charset="0"/>
              </a:rPr>
              <a:t>Jika  R</a:t>
            </a:r>
            <a:r>
              <a:rPr lang="en-US" sz="1400" b="1" baseline="-25000">
                <a:latin typeface="Comic Sans MS" pitchFamily="66" charset="0"/>
              </a:rPr>
              <a:t>1</a:t>
            </a:r>
            <a:r>
              <a:rPr lang="en-US" sz="1400" b="1">
                <a:latin typeface="Comic Sans MS" pitchFamily="66" charset="0"/>
              </a:rPr>
              <a:t> + R</a:t>
            </a:r>
            <a:r>
              <a:rPr lang="en-US" sz="1400" b="1" baseline="-25000">
                <a:latin typeface="Comic Sans MS" pitchFamily="66" charset="0"/>
              </a:rPr>
              <a:t>2</a:t>
            </a:r>
            <a:r>
              <a:rPr lang="en-US" sz="1400" b="1">
                <a:latin typeface="Comic Sans MS" pitchFamily="66" charset="0"/>
              </a:rPr>
              <a:t>       =  [ a (a + b)</a:t>
            </a:r>
            <a:r>
              <a:rPr lang="en-US" sz="1400" b="1" baseline="30000">
                <a:latin typeface="Comic Sans MS" pitchFamily="66" charset="0"/>
              </a:rPr>
              <a:t>*</a:t>
            </a:r>
            <a:r>
              <a:rPr lang="en-US" sz="1400" b="1">
                <a:latin typeface="Comic Sans MS" pitchFamily="66" charset="0"/>
              </a:rPr>
              <a:t> a  +  b (a + b)</a:t>
            </a:r>
            <a:r>
              <a:rPr lang="en-US" sz="1400" b="1" baseline="30000">
                <a:latin typeface="Comic Sans MS" pitchFamily="66" charset="0"/>
              </a:rPr>
              <a:t>*</a:t>
            </a:r>
            <a:r>
              <a:rPr lang="en-US" sz="1400" b="1">
                <a:latin typeface="Comic Sans MS" pitchFamily="66" charset="0"/>
              </a:rPr>
              <a:t> b  +  (a + b)</a:t>
            </a:r>
            <a:r>
              <a:rPr lang="en-US" sz="1400" b="1" baseline="30000">
                <a:latin typeface="Comic Sans MS" pitchFamily="66" charset="0"/>
              </a:rPr>
              <a:t>*</a:t>
            </a:r>
            <a:r>
              <a:rPr lang="en-US" sz="1400" b="1">
                <a:latin typeface="Comic Sans MS" pitchFamily="66" charset="0"/>
              </a:rPr>
              <a:t> aba  (a + b)</a:t>
            </a:r>
            <a:r>
              <a:rPr lang="en-US" sz="1400" b="1" baseline="30000">
                <a:latin typeface="Comic Sans MS" pitchFamily="66" charset="0"/>
              </a:rPr>
              <a:t>* </a:t>
            </a:r>
            <a:r>
              <a:rPr lang="en-US" sz="1400" b="1">
                <a:latin typeface="Comic Sans MS" pitchFamily="66" charset="0"/>
              </a:rPr>
              <a:t>]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400" b="1">
                <a:latin typeface="Comic Sans MS" pitchFamily="66" charset="0"/>
              </a:rPr>
              <a:t>Maka TG</a:t>
            </a:r>
            <a:r>
              <a:rPr lang="en-US" sz="1400" b="1" baseline="-25000">
                <a:latin typeface="Comic Sans MS" pitchFamily="66" charset="0"/>
              </a:rPr>
              <a:t>1 </a:t>
            </a:r>
            <a:r>
              <a:rPr lang="en-US" sz="1400" b="1">
                <a:latin typeface="Comic Sans MS" pitchFamily="66" charset="0"/>
              </a:rPr>
              <a:t>+ TG</a:t>
            </a:r>
            <a:r>
              <a:rPr lang="en-US" sz="1400" b="1" baseline="-25000">
                <a:latin typeface="Comic Sans MS" pitchFamily="66" charset="0"/>
              </a:rPr>
              <a:t>2  </a:t>
            </a:r>
            <a:r>
              <a:rPr lang="en-US" sz="1400" b="1">
                <a:latin typeface="Comic Sans MS" pitchFamily="66" charset="0"/>
              </a:rPr>
              <a:t>=</a:t>
            </a:r>
            <a:endParaRPr lang="en-US" sz="1400" b="1" baseline="-25000">
              <a:latin typeface="Comic Sans MS" pitchFamily="66" charset="0"/>
            </a:endParaRPr>
          </a:p>
        </p:txBody>
      </p:sp>
      <p:sp>
        <p:nvSpPr>
          <p:cNvPr id="3082" name="Line 4"/>
          <p:cNvSpPr>
            <a:spLocks noChangeShapeType="1"/>
          </p:cNvSpPr>
          <p:nvPr/>
        </p:nvSpPr>
        <p:spPr bwMode="auto">
          <a:xfrm>
            <a:off x="381000" y="685800"/>
            <a:ext cx="84582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3" name="Rectangle 5"/>
          <p:cNvSpPr>
            <a:spLocks noChangeArrowheads="1"/>
          </p:cNvSpPr>
          <p:nvPr/>
        </p:nvSpPr>
        <p:spPr bwMode="auto">
          <a:xfrm>
            <a:off x="381000" y="2133600"/>
            <a:ext cx="518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 sz="1800" b="1" baseline="-25000">
              <a:latin typeface="Lucida Sans Unicode" pitchFamily="34" charset="0"/>
            </a:endParaRPr>
          </a:p>
        </p:txBody>
      </p:sp>
      <p:sp>
        <p:nvSpPr>
          <p:cNvPr id="3084" name="Rectangle 8"/>
          <p:cNvSpPr>
            <a:spLocks noChangeArrowheads="1"/>
          </p:cNvSpPr>
          <p:nvPr/>
        </p:nvSpPr>
        <p:spPr bwMode="auto">
          <a:xfrm>
            <a:off x="152400" y="4495800"/>
            <a:ext cx="685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400" b="1">
                <a:latin typeface="Comic Sans MS" pitchFamily="66" charset="0"/>
              </a:rPr>
              <a:t>Jika  R</a:t>
            </a:r>
            <a:r>
              <a:rPr lang="en-US" sz="1400" b="1" baseline="-25000">
                <a:latin typeface="Comic Sans MS" pitchFamily="66" charset="0"/>
              </a:rPr>
              <a:t>1</a:t>
            </a:r>
            <a:r>
              <a:rPr lang="en-US" sz="1400" b="1">
                <a:latin typeface="Comic Sans MS" pitchFamily="66" charset="0"/>
              </a:rPr>
              <a:t> R</a:t>
            </a:r>
            <a:r>
              <a:rPr lang="en-US" sz="1400" b="1" baseline="-25000">
                <a:latin typeface="Comic Sans MS" pitchFamily="66" charset="0"/>
              </a:rPr>
              <a:t>2</a:t>
            </a:r>
            <a:r>
              <a:rPr lang="en-US" sz="1400" b="1">
                <a:latin typeface="Comic Sans MS" pitchFamily="66" charset="0"/>
              </a:rPr>
              <a:t>       =  [ a (a + b)</a:t>
            </a:r>
            <a:r>
              <a:rPr lang="en-US" sz="1400" b="1" baseline="30000">
                <a:latin typeface="Comic Sans MS" pitchFamily="66" charset="0"/>
              </a:rPr>
              <a:t>*</a:t>
            </a:r>
            <a:r>
              <a:rPr lang="en-US" sz="1400" b="1">
                <a:latin typeface="Comic Sans MS" pitchFamily="66" charset="0"/>
              </a:rPr>
              <a:t> a  +  b (a + b)</a:t>
            </a:r>
            <a:r>
              <a:rPr lang="en-US" sz="1400" b="1" baseline="30000">
                <a:latin typeface="Comic Sans MS" pitchFamily="66" charset="0"/>
              </a:rPr>
              <a:t>*</a:t>
            </a:r>
            <a:r>
              <a:rPr lang="en-US" sz="1400" b="1">
                <a:latin typeface="Comic Sans MS" pitchFamily="66" charset="0"/>
              </a:rPr>
              <a:t> b ][ (a + b)</a:t>
            </a:r>
            <a:r>
              <a:rPr lang="en-US" sz="1400" b="1" baseline="30000">
                <a:latin typeface="Comic Sans MS" pitchFamily="66" charset="0"/>
              </a:rPr>
              <a:t>*</a:t>
            </a:r>
            <a:r>
              <a:rPr lang="en-US" sz="1400" b="1">
                <a:latin typeface="Comic Sans MS" pitchFamily="66" charset="0"/>
              </a:rPr>
              <a:t> aba  (a + b)</a:t>
            </a:r>
            <a:r>
              <a:rPr lang="en-US" sz="1400" b="1" baseline="30000">
                <a:latin typeface="Comic Sans MS" pitchFamily="66" charset="0"/>
              </a:rPr>
              <a:t>* </a:t>
            </a:r>
            <a:r>
              <a:rPr lang="en-US" sz="1400" b="1">
                <a:latin typeface="Comic Sans MS" pitchFamily="66" charset="0"/>
              </a:rPr>
              <a:t>]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400" b="1">
                <a:latin typeface="Comic Sans MS" pitchFamily="66" charset="0"/>
              </a:rPr>
              <a:t>Maka TG</a:t>
            </a:r>
            <a:r>
              <a:rPr lang="en-US" sz="1400" b="1" baseline="-25000">
                <a:latin typeface="Comic Sans MS" pitchFamily="66" charset="0"/>
              </a:rPr>
              <a:t>1 </a:t>
            </a:r>
            <a:r>
              <a:rPr lang="en-US" sz="1400" b="1">
                <a:latin typeface="Comic Sans MS" pitchFamily="66" charset="0"/>
              </a:rPr>
              <a:t>TG</a:t>
            </a:r>
            <a:r>
              <a:rPr lang="en-US" sz="1400" b="1" baseline="-25000">
                <a:latin typeface="Comic Sans MS" pitchFamily="66" charset="0"/>
              </a:rPr>
              <a:t>2  </a:t>
            </a:r>
            <a:r>
              <a:rPr lang="en-US" sz="1400" b="1">
                <a:latin typeface="Comic Sans MS" pitchFamily="66" charset="0"/>
              </a:rPr>
              <a:t>=</a:t>
            </a:r>
            <a:endParaRPr lang="en-US" sz="1400" b="1" baseline="-25000">
              <a:latin typeface="Comic Sans MS" pitchFamily="66" charset="0"/>
            </a:endParaRPr>
          </a:p>
        </p:txBody>
      </p:sp>
      <p:sp>
        <p:nvSpPr>
          <p:cNvPr id="3085" name="Rectangle 9"/>
          <p:cNvSpPr>
            <a:spLocks noChangeArrowheads="1"/>
          </p:cNvSpPr>
          <p:nvPr/>
        </p:nvSpPr>
        <p:spPr bwMode="auto">
          <a:xfrm>
            <a:off x="4572000" y="2590800"/>
            <a:ext cx="449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400" b="1">
                <a:latin typeface="Comic Sans MS" pitchFamily="66" charset="0"/>
              </a:rPr>
              <a:t>Jika  R</a:t>
            </a:r>
            <a:r>
              <a:rPr lang="en-US" sz="1400" b="1" baseline="-25000">
                <a:latin typeface="Comic Sans MS" pitchFamily="66" charset="0"/>
              </a:rPr>
              <a:t>1</a:t>
            </a:r>
            <a:r>
              <a:rPr lang="en-US" sz="1400" b="1" baseline="30000">
                <a:latin typeface="Comic Sans MS" pitchFamily="66" charset="0"/>
              </a:rPr>
              <a:t>*</a:t>
            </a:r>
            <a:r>
              <a:rPr lang="en-US" sz="1400" b="1">
                <a:latin typeface="Comic Sans MS" pitchFamily="66" charset="0"/>
              </a:rPr>
              <a:t>    =  [ a (a + b)</a:t>
            </a:r>
            <a:r>
              <a:rPr lang="en-US" sz="1400" b="1" baseline="30000">
                <a:latin typeface="Comic Sans MS" pitchFamily="66" charset="0"/>
              </a:rPr>
              <a:t>*</a:t>
            </a:r>
            <a:r>
              <a:rPr lang="en-US" sz="1400" b="1">
                <a:latin typeface="Comic Sans MS" pitchFamily="66" charset="0"/>
              </a:rPr>
              <a:t> a  +  b (a + b)</a:t>
            </a:r>
            <a:r>
              <a:rPr lang="en-US" sz="1400" b="1" baseline="30000">
                <a:latin typeface="Comic Sans MS" pitchFamily="66" charset="0"/>
              </a:rPr>
              <a:t>*</a:t>
            </a:r>
            <a:r>
              <a:rPr lang="en-US" sz="1400" b="1">
                <a:latin typeface="Comic Sans MS" pitchFamily="66" charset="0"/>
              </a:rPr>
              <a:t> b ] </a:t>
            </a:r>
            <a:r>
              <a:rPr lang="en-US" sz="1400" b="1" baseline="30000">
                <a:latin typeface="Comic Sans MS" pitchFamily="66" charset="0"/>
              </a:rPr>
              <a:t>*</a:t>
            </a:r>
            <a:endParaRPr lang="en-US" sz="1400" b="1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400" b="1">
                <a:latin typeface="Comic Sans MS" pitchFamily="66" charset="0"/>
              </a:rPr>
              <a:t>Maka TG</a:t>
            </a:r>
            <a:r>
              <a:rPr lang="en-US" sz="1400" b="1" baseline="-25000">
                <a:latin typeface="Comic Sans MS" pitchFamily="66" charset="0"/>
              </a:rPr>
              <a:t>1</a:t>
            </a:r>
            <a:r>
              <a:rPr lang="en-US" sz="1400" b="1" baseline="30000">
                <a:latin typeface="Comic Sans MS" pitchFamily="66" charset="0"/>
              </a:rPr>
              <a:t>*</a:t>
            </a:r>
            <a:r>
              <a:rPr lang="en-US" sz="1400" b="1" baseline="-25000">
                <a:latin typeface="Comic Sans MS" pitchFamily="66" charset="0"/>
              </a:rPr>
              <a:t> </a:t>
            </a:r>
            <a:r>
              <a:rPr lang="en-US" sz="1400" b="1">
                <a:latin typeface="Comic Sans MS" pitchFamily="66" charset="0"/>
              </a:rPr>
              <a:t>=</a:t>
            </a:r>
          </a:p>
        </p:txBody>
      </p:sp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219200" y="1292225"/>
          <a:ext cx="3352800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Visio" r:id="rId3" imgW="3018960" imgH="1649160" progId="Visio.Drawing.11">
                  <p:embed/>
                </p:oleObj>
              </mc:Choice>
              <mc:Fallback>
                <p:oleObj name="Visio" r:id="rId3" imgW="3018960" imgH="1649160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92225"/>
                        <a:ext cx="3352800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1"/>
          <p:cNvGraphicFramePr>
            <a:graphicFrameLocks noChangeAspect="1"/>
          </p:cNvGraphicFramePr>
          <p:nvPr/>
        </p:nvGraphicFramePr>
        <p:xfrm>
          <a:off x="1981200" y="4856163"/>
          <a:ext cx="4114800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Visio" r:id="rId5" imgW="3462480" imgH="1171440" progId="Visio.Drawing.11">
                  <p:embed/>
                </p:oleObj>
              </mc:Choice>
              <mc:Fallback>
                <p:oleObj name="Visio" r:id="rId5" imgW="3462480" imgH="1171440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856163"/>
                        <a:ext cx="4114800" cy="1392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12"/>
          <p:cNvGraphicFramePr>
            <a:graphicFrameLocks noChangeAspect="1"/>
          </p:cNvGraphicFramePr>
          <p:nvPr/>
        </p:nvGraphicFramePr>
        <p:xfrm>
          <a:off x="6851650" y="2971800"/>
          <a:ext cx="190182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Visio" r:id="rId7" imgW="1582560" imgH="1649160" progId="Visio.Drawing.11">
                  <p:embed/>
                </p:oleObj>
              </mc:Choice>
              <mc:Fallback>
                <p:oleObj name="Visio" r:id="rId7" imgW="1582560" imgH="1649160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1650" y="2971800"/>
                        <a:ext cx="1901825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92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Pertemuan VII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F59289-4B32-4CDE-A733-6A03BF0806B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6629400" cy="609600"/>
          </a:xfrm>
        </p:spPr>
        <p:txBody>
          <a:bodyPr/>
          <a:lstStyle/>
          <a:p>
            <a:pPr algn="l" eaLnBrk="1" hangingPunct="1"/>
            <a:r>
              <a:rPr lang="en-US" sz="4000" b="1">
                <a:latin typeface="Comic Sans MS" pitchFamily="66" charset="0"/>
              </a:rPr>
              <a:t>Bahasa Regular  </a:t>
            </a:r>
            <a:r>
              <a:rPr lang="en-US" sz="2000" b="1">
                <a:latin typeface="Comic Sans MS" pitchFamily="66" charset="0"/>
              </a:rPr>
              <a:t>(5)</a:t>
            </a:r>
            <a:endParaRPr lang="en-US" sz="2000" b="1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229600" cy="7620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000" b="1">
                <a:solidFill>
                  <a:schemeClr val="accent2"/>
                </a:solidFill>
                <a:latin typeface="Comic Sans MS" pitchFamily="66" charset="0"/>
              </a:rPr>
              <a:t>Teorema	</a:t>
            </a:r>
            <a:r>
              <a:rPr lang="en-US" sz="2000" b="1">
                <a:latin typeface="Comic Sans MS" pitchFamily="66" charset="0"/>
              </a:rPr>
              <a:t>Jika L adalah bahasa regular, maka komplemen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b="1">
                <a:latin typeface="Comic Sans MS" pitchFamily="66" charset="0"/>
              </a:rPr>
              <a:t>		dari L (L</a:t>
            </a:r>
            <a:r>
              <a:rPr lang="en-US" sz="2000" b="1" baseline="30000">
                <a:latin typeface="Comic Sans MS" pitchFamily="66" charset="0"/>
              </a:rPr>
              <a:t>1</a:t>
            </a:r>
            <a:r>
              <a:rPr lang="en-US" sz="2000" b="1">
                <a:latin typeface="Comic Sans MS" pitchFamily="66" charset="0"/>
              </a:rPr>
              <a:t>) juga bahasa regular</a:t>
            </a:r>
          </a:p>
        </p:txBody>
      </p:sp>
      <p:sp>
        <p:nvSpPr>
          <p:cNvPr id="16391" name="Line 4"/>
          <p:cNvSpPr>
            <a:spLocks noChangeShapeType="1"/>
          </p:cNvSpPr>
          <p:nvPr/>
        </p:nvSpPr>
        <p:spPr bwMode="auto">
          <a:xfrm>
            <a:off x="304800" y="685800"/>
            <a:ext cx="84582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Rectangle 5"/>
          <p:cNvSpPr>
            <a:spLocks noChangeArrowheads="1"/>
          </p:cNvSpPr>
          <p:nvPr/>
        </p:nvSpPr>
        <p:spPr bwMode="auto">
          <a:xfrm>
            <a:off x="228600" y="2971800"/>
            <a:ext cx="868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>
                <a:solidFill>
                  <a:schemeClr val="accent2"/>
                </a:solidFill>
                <a:latin typeface="Comic Sans MS" pitchFamily="66" charset="0"/>
              </a:rPr>
              <a:t>Bukti		</a:t>
            </a:r>
            <a:r>
              <a:rPr lang="en-US" sz="2000" b="1">
                <a:latin typeface="Comic Sans MS" pitchFamily="66" charset="0"/>
              </a:rPr>
              <a:t>komplemen dari bahasa L, adalah bahasa yang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>
                <a:latin typeface="Comic Sans MS" pitchFamily="66" charset="0"/>
              </a:rPr>
              <a:t>		menerima semua string, </a:t>
            </a:r>
            <a:r>
              <a:rPr lang="en-US" sz="2000" b="1" u="sng">
                <a:solidFill>
                  <a:srgbClr val="FF0000"/>
                </a:solidFill>
                <a:latin typeface="Comic Sans MS" pitchFamily="66" charset="0"/>
              </a:rPr>
              <a:t>SELAIN</a:t>
            </a:r>
            <a:r>
              <a:rPr lang="en-US" sz="2000" b="1">
                <a:latin typeface="Comic Sans MS" pitchFamily="66" charset="0"/>
              </a:rPr>
              <a:t> string yang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>
                <a:latin typeface="Comic Sans MS" pitchFamily="66" charset="0"/>
              </a:rPr>
              <a:t>		diterima oleh bahasa L.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 sz="2000" b="1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>
                <a:latin typeface="Comic Sans MS" pitchFamily="66" charset="0"/>
              </a:rPr>
              <a:t>		Implementasi operasi komplemen pada DFA adalah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>
                <a:latin typeface="Comic Sans MS" pitchFamily="66" charset="0"/>
              </a:rPr>
              <a:t>		dengan menjadikan semua final state </a:t>
            </a:r>
            <a:r>
              <a:rPr lang="en-US" sz="2000" b="1" u="sng">
                <a:solidFill>
                  <a:srgbClr val="FF0000"/>
                </a:solidFill>
                <a:latin typeface="Comic Sans MS" pitchFamily="66" charset="0"/>
              </a:rPr>
              <a:t>menjadi</a:t>
            </a:r>
            <a:r>
              <a:rPr lang="en-US" sz="2000" b="1">
                <a:latin typeface="Comic Sans MS" pitchFamily="66" charset="0"/>
              </a:rPr>
              <a:t> NON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>
                <a:latin typeface="Comic Sans MS" pitchFamily="66" charset="0"/>
              </a:rPr>
              <a:t>		final state. </a:t>
            </a:r>
            <a:r>
              <a:rPr lang="en-US" sz="2000" b="1" i="1">
                <a:latin typeface="Comic Sans MS" pitchFamily="66" charset="0"/>
              </a:rPr>
              <a:t>and vice versa</a:t>
            </a:r>
            <a:r>
              <a:rPr lang="en-US" sz="2000" b="1">
                <a:latin typeface="Comic Sans MS" pitchFamily="66" charset="0"/>
              </a:rPr>
              <a:t>.</a:t>
            </a:r>
            <a:endParaRPr lang="en-US" sz="2000" b="1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advTm="109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Pertemuan VII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0275BB-01F5-4CA8-9A94-A1509844B19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6629400" cy="609600"/>
          </a:xfrm>
        </p:spPr>
        <p:txBody>
          <a:bodyPr/>
          <a:lstStyle/>
          <a:p>
            <a:pPr algn="l" eaLnBrk="1" hangingPunct="1"/>
            <a:r>
              <a:rPr lang="en-US" sz="4000" b="1">
                <a:latin typeface="Comic Sans MS" pitchFamily="66" charset="0"/>
              </a:rPr>
              <a:t>Bahasa Regular  </a:t>
            </a:r>
            <a:r>
              <a:rPr lang="en-US" sz="2000" b="1">
                <a:latin typeface="Comic Sans MS" pitchFamily="66" charset="0"/>
              </a:rPr>
              <a:t>(6)</a:t>
            </a:r>
            <a:endParaRPr lang="en-US" sz="2000" b="1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41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3505200" cy="685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mic Sans MS" pitchFamily="66" charset="0"/>
              </a:rPr>
              <a:t>DFA bahasa L = { aba, abb }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mic Sans MS" pitchFamily="66" charset="0"/>
              </a:rPr>
              <a:t>dapat digambarkan sbb :</a:t>
            </a:r>
          </a:p>
        </p:txBody>
      </p:sp>
      <p:sp>
        <p:nvSpPr>
          <p:cNvPr id="4105" name="Line 4"/>
          <p:cNvSpPr>
            <a:spLocks noChangeShapeType="1"/>
          </p:cNvSpPr>
          <p:nvPr/>
        </p:nvSpPr>
        <p:spPr bwMode="auto">
          <a:xfrm>
            <a:off x="228600" y="762000"/>
            <a:ext cx="84582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6" name="Rectangle 5"/>
          <p:cNvSpPr>
            <a:spLocks noChangeArrowheads="1"/>
          </p:cNvSpPr>
          <p:nvPr/>
        </p:nvSpPr>
        <p:spPr bwMode="auto">
          <a:xfrm>
            <a:off x="4648200" y="1066800"/>
            <a:ext cx="4191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 sz="1800" b="1">
              <a:latin typeface="Lucida Sans Unicode" pitchFamily="34" charset="0"/>
            </a:endParaRPr>
          </a:p>
        </p:txBody>
      </p:sp>
      <p:sp>
        <p:nvSpPr>
          <p:cNvPr id="4107" name="Rectangle 8"/>
          <p:cNvSpPr>
            <a:spLocks noChangeArrowheads="1"/>
          </p:cNvSpPr>
          <p:nvPr/>
        </p:nvSpPr>
        <p:spPr bwMode="auto">
          <a:xfrm>
            <a:off x="4953000" y="1066800"/>
            <a:ext cx="4038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1">
                <a:latin typeface="Comic Sans MS" pitchFamily="66" charset="0"/>
              </a:rPr>
              <a:t>Maka L</a:t>
            </a:r>
            <a:r>
              <a:rPr lang="en-US" sz="1800" b="1" baseline="30000">
                <a:latin typeface="Comic Sans MS" pitchFamily="66" charset="0"/>
              </a:rPr>
              <a:t>1</a:t>
            </a:r>
            <a:r>
              <a:rPr lang="en-US" sz="1800" b="1">
                <a:latin typeface="Comic Sans MS" pitchFamily="66" charset="0"/>
              </a:rPr>
              <a:t> = { semua string kecuali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1">
                <a:latin typeface="Comic Sans MS" pitchFamily="66" charset="0"/>
              </a:rPr>
              <a:t>aba dan abb }.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1">
                <a:latin typeface="Comic Sans MS" pitchFamily="66" charset="0"/>
              </a:rPr>
              <a:t>DFA untuk L</a:t>
            </a:r>
            <a:r>
              <a:rPr lang="en-US" sz="1800" b="1" baseline="30000">
                <a:latin typeface="Comic Sans MS" pitchFamily="66" charset="0"/>
              </a:rPr>
              <a:t>1 </a:t>
            </a:r>
            <a:r>
              <a:rPr lang="en-US" sz="1800" b="1">
                <a:latin typeface="Comic Sans MS" pitchFamily="66" charset="0"/>
              </a:rPr>
              <a:t>adalah spt berikut :</a:t>
            </a:r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304800" y="2651125"/>
          <a:ext cx="3886200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Visio" r:id="rId3" imgW="2317320" imgH="1373760" progId="Visio.Drawing.11">
                  <p:embed/>
                </p:oleObj>
              </mc:Choice>
              <mc:Fallback>
                <p:oleObj name="Visio" r:id="rId3" imgW="2317320" imgH="1373760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651125"/>
                        <a:ext cx="3886200" cy="230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0"/>
          <p:cNvGraphicFramePr>
            <a:graphicFrameLocks noChangeAspect="1"/>
          </p:cNvGraphicFramePr>
          <p:nvPr/>
        </p:nvGraphicFramePr>
        <p:xfrm>
          <a:off x="5105400" y="2667000"/>
          <a:ext cx="3733800" cy="221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Visio" r:id="rId5" imgW="2317320" imgH="1373760" progId="Visio.Drawing.11">
                  <p:embed/>
                </p:oleObj>
              </mc:Choice>
              <mc:Fallback>
                <p:oleObj name="Visio" r:id="rId5" imgW="2317320" imgH="1373760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667000"/>
                        <a:ext cx="3733800" cy="221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3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Pertemuan VII</a:t>
            </a:r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Teknik Informatika ITS</a:t>
            </a: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D739E6-F940-4AAA-94A8-C1EAA0CB488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6629400" cy="609600"/>
          </a:xfrm>
        </p:spPr>
        <p:txBody>
          <a:bodyPr/>
          <a:lstStyle/>
          <a:p>
            <a:pPr algn="l" eaLnBrk="1" hangingPunct="1"/>
            <a:r>
              <a:rPr lang="en-US" sz="4000" b="1">
                <a:latin typeface="Comic Sans MS" pitchFamily="66" charset="0"/>
              </a:rPr>
              <a:t>Bahasa Regular  </a:t>
            </a:r>
            <a:r>
              <a:rPr lang="en-US" sz="2000" b="1">
                <a:latin typeface="Comic Sans MS" pitchFamily="66" charset="0"/>
              </a:rPr>
              <a:t>(7)</a:t>
            </a:r>
            <a:endParaRPr lang="en-US" sz="2000" b="1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51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63000" cy="7620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000" b="1">
                <a:solidFill>
                  <a:schemeClr val="accent2"/>
                </a:solidFill>
                <a:latin typeface="Comic Sans MS" pitchFamily="66" charset="0"/>
              </a:rPr>
              <a:t>Teorema	</a:t>
            </a:r>
            <a:r>
              <a:rPr lang="en-US" sz="2000" b="1">
                <a:latin typeface="Comic Sans MS" pitchFamily="66" charset="0"/>
              </a:rPr>
              <a:t>Jika L</a:t>
            </a:r>
            <a:r>
              <a:rPr lang="en-US" sz="2000" b="1" baseline="-25000">
                <a:latin typeface="Comic Sans MS" pitchFamily="66" charset="0"/>
              </a:rPr>
              <a:t>1</a:t>
            </a:r>
            <a:r>
              <a:rPr lang="en-US" sz="2000" b="1">
                <a:latin typeface="Comic Sans MS" pitchFamily="66" charset="0"/>
              </a:rPr>
              <a:t> dan L</a:t>
            </a:r>
            <a:r>
              <a:rPr lang="en-US" sz="2000" b="1" baseline="-25000">
                <a:latin typeface="Comic Sans MS" pitchFamily="66" charset="0"/>
              </a:rPr>
              <a:t>2</a:t>
            </a:r>
            <a:r>
              <a:rPr lang="en-US" sz="2000" b="1">
                <a:latin typeface="Comic Sans MS" pitchFamily="66" charset="0"/>
              </a:rPr>
              <a:t> masing-masing adalah bahasa regular,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b="1">
                <a:latin typeface="Comic Sans MS" pitchFamily="66" charset="0"/>
              </a:rPr>
              <a:t>		maka L</a:t>
            </a:r>
            <a:r>
              <a:rPr lang="en-US" sz="2000" b="1" baseline="-25000">
                <a:latin typeface="Comic Sans MS" pitchFamily="66" charset="0"/>
              </a:rPr>
              <a:t>1</a:t>
            </a:r>
            <a:r>
              <a:rPr lang="en-US" sz="2000" b="1">
                <a:latin typeface="Comic Sans MS" pitchFamily="66" charset="0"/>
              </a:rPr>
              <a:t> </a:t>
            </a:r>
            <a:r>
              <a:rPr lang="en-US" sz="2000" b="1">
                <a:latin typeface="Comic Sans MS" pitchFamily="66" charset="0"/>
                <a:sym typeface="Symbol" pitchFamily="18" charset="2"/>
              </a:rPr>
              <a:t> </a:t>
            </a:r>
            <a:r>
              <a:rPr lang="en-US" sz="2000" b="1">
                <a:latin typeface="Comic Sans MS" pitchFamily="66" charset="0"/>
              </a:rPr>
              <a:t>L</a:t>
            </a:r>
            <a:r>
              <a:rPr lang="en-US" sz="2000" b="1" baseline="-25000">
                <a:latin typeface="Comic Sans MS" pitchFamily="66" charset="0"/>
              </a:rPr>
              <a:t>2</a:t>
            </a:r>
            <a:r>
              <a:rPr lang="en-US" sz="2000" b="1">
                <a:latin typeface="Comic Sans MS" pitchFamily="66" charset="0"/>
                <a:sym typeface="Symbol" pitchFamily="18" charset="2"/>
              </a:rPr>
              <a:t> adalah juga bahasa regular</a:t>
            </a:r>
          </a:p>
        </p:txBody>
      </p:sp>
      <p:sp>
        <p:nvSpPr>
          <p:cNvPr id="5129" name="Line 4"/>
          <p:cNvSpPr>
            <a:spLocks noChangeShapeType="1"/>
          </p:cNvSpPr>
          <p:nvPr/>
        </p:nvSpPr>
        <p:spPr bwMode="auto">
          <a:xfrm>
            <a:off x="304800" y="762000"/>
            <a:ext cx="84582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Rectangle 5"/>
          <p:cNvSpPr>
            <a:spLocks noChangeArrowheads="1"/>
          </p:cNvSpPr>
          <p:nvPr/>
        </p:nvSpPr>
        <p:spPr bwMode="auto">
          <a:xfrm>
            <a:off x="152400" y="2057400"/>
            <a:ext cx="8839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>
                <a:solidFill>
                  <a:schemeClr val="accent2"/>
                </a:solidFill>
                <a:latin typeface="Comic Sans MS" pitchFamily="66" charset="0"/>
              </a:rPr>
              <a:t>Bukti		</a:t>
            </a:r>
            <a:r>
              <a:rPr lang="en-US" sz="2000" b="1">
                <a:latin typeface="Comic Sans MS" pitchFamily="66" charset="0"/>
              </a:rPr>
              <a:t>Pada sebarang himpunan berlaku hukum De Morgan :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>
                <a:latin typeface="Comic Sans MS" pitchFamily="66" charset="0"/>
              </a:rPr>
              <a:t>		 		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>
                <a:latin typeface="Comic Sans MS" pitchFamily="66" charset="0"/>
              </a:rPr>
              <a:t>				L</a:t>
            </a:r>
            <a:r>
              <a:rPr lang="en-US" sz="2000" b="1" baseline="-25000">
                <a:latin typeface="Comic Sans MS" pitchFamily="66" charset="0"/>
              </a:rPr>
              <a:t>1</a:t>
            </a:r>
            <a:r>
              <a:rPr lang="en-US" sz="2000" b="1">
                <a:latin typeface="Comic Sans MS" pitchFamily="66" charset="0"/>
              </a:rPr>
              <a:t> </a:t>
            </a:r>
            <a:r>
              <a:rPr lang="en-US" sz="2000" b="1">
                <a:latin typeface="Comic Sans MS" pitchFamily="66" charset="0"/>
                <a:sym typeface="Symbol" pitchFamily="18" charset="2"/>
              </a:rPr>
              <a:t> </a:t>
            </a:r>
            <a:r>
              <a:rPr lang="en-US" sz="2000" b="1">
                <a:latin typeface="Comic Sans MS" pitchFamily="66" charset="0"/>
              </a:rPr>
              <a:t>L</a:t>
            </a:r>
            <a:r>
              <a:rPr lang="en-US" sz="2000" b="1" baseline="-25000">
                <a:latin typeface="Comic Sans MS" pitchFamily="66" charset="0"/>
              </a:rPr>
              <a:t>2</a:t>
            </a:r>
            <a:r>
              <a:rPr lang="en-US" sz="2000" b="1">
                <a:latin typeface="Comic Sans MS" pitchFamily="66" charset="0"/>
              </a:rPr>
              <a:t> = (L</a:t>
            </a:r>
            <a:r>
              <a:rPr lang="en-US" sz="2000" b="1" baseline="-25000">
                <a:latin typeface="Comic Sans MS" pitchFamily="66" charset="0"/>
              </a:rPr>
              <a:t>1</a:t>
            </a:r>
            <a:r>
              <a:rPr lang="en-US" sz="2000" b="1" baseline="30000">
                <a:latin typeface="Comic Sans MS" pitchFamily="66" charset="0"/>
              </a:rPr>
              <a:t>1</a:t>
            </a:r>
            <a:r>
              <a:rPr lang="en-US" sz="2000" b="1">
                <a:latin typeface="Comic Sans MS" pitchFamily="66" charset="0"/>
              </a:rPr>
              <a:t> </a:t>
            </a:r>
            <a:r>
              <a:rPr lang="en-US" sz="2000" b="1">
                <a:latin typeface="Comic Sans MS" pitchFamily="66" charset="0"/>
                <a:sym typeface="Symbol" pitchFamily="18" charset="2"/>
              </a:rPr>
              <a:t>+ </a:t>
            </a:r>
            <a:r>
              <a:rPr lang="en-US" sz="2000" b="1">
                <a:latin typeface="Comic Sans MS" pitchFamily="66" charset="0"/>
              </a:rPr>
              <a:t>L</a:t>
            </a:r>
            <a:r>
              <a:rPr lang="en-US" sz="2000" b="1" baseline="-25000">
                <a:latin typeface="Comic Sans MS" pitchFamily="66" charset="0"/>
              </a:rPr>
              <a:t>2</a:t>
            </a:r>
            <a:r>
              <a:rPr lang="en-US" sz="2000" b="1" baseline="30000">
                <a:latin typeface="Comic Sans MS" pitchFamily="66" charset="0"/>
              </a:rPr>
              <a:t>1</a:t>
            </a:r>
            <a:r>
              <a:rPr lang="en-US" sz="2000" b="1">
                <a:latin typeface="Comic Sans MS" pitchFamily="66" charset="0"/>
              </a:rPr>
              <a:t>)</a:t>
            </a:r>
            <a:r>
              <a:rPr lang="en-US" sz="2000" b="1" baseline="30000">
                <a:latin typeface="Comic Sans MS" pitchFamily="66" charset="0"/>
              </a:rPr>
              <a:t>1</a:t>
            </a:r>
            <a:endParaRPr lang="en-US" sz="2000" b="1">
              <a:latin typeface="Comic Sans MS" pitchFamily="66" charset="0"/>
            </a:endParaRPr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1905000" y="4097338"/>
          <a:ext cx="2286000" cy="154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Visio" r:id="rId3" imgW="1402920" imgH="945720" progId="Visio.Drawing.11">
                  <p:embed/>
                </p:oleObj>
              </mc:Choice>
              <mc:Fallback>
                <p:oleObj name="Visio" r:id="rId3" imgW="1402920" imgH="94572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097338"/>
                        <a:ext cx="2286000" cy="154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7"/>
          <p:cNvGraphicFramePr>
            <a:graphicFrameLocks noChangeAspect="1"/>
          </p:cNvGraphicFramePr>
          <p:nvPr/>
        </p:nvGraphicFramePr>
        <p:xfrm>
          <a:off x="5715000" y="4148138"/>
          <a:ext cx="2209800" cy="149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Visio" r:id="rId5" imgW="1402920" imgH="945720" progId="Visio.Drawing.11">
                  <p:embed/>
                </p:oleObj>
              </mc:Choice>
              <mc:Fallback>
                <p:oleObj name="Visio" r:id="rId5" imgW="1402920" imgH="94572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148138"/>
                        <a:ext cx="2209800" cy="149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Rectangle 8"/>
          <p:cNvSpPr>
            <a:spLocks noChangeArrowheads="1"/>
          </p:cNvSpPr>
          <p:nvPr/>
        </p:nvSpPr>
        <p:spPr bwMode="auto">
          <a:xfrm>
            <a:off x="2286000" y="57150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000" b="1">
                <a:latin typeface="Lucida Sans Unicode" pitchFamily="34" charset="0"/>
              </a:rPr>
              <a:t>(L</a:t>
            </a:r>
            <a:r>
              <a:rPr lang="en-US" sz="2000" b="1" baseline="-25000">
                <a:latin typeface="Lucida Sans Unicode" pitchFamily="34" charset="0"/>
              </a:rPr>
              <a:t>1</a:t>
            </a:r>
            <a:r>
              <a:rPr lang="en-US" sz="2000" b="1" baseline="30000">
                <a:latin typeface="Lucida Sans Unicode" pitchFamily="34" charset="0"/>
              </a:rPr>
              <a:t>1</a:t>
            </a:r>
            <a:r>
              <a:rPr lang="en-US" sz="2000" b="1">
                <a:latin typeface="Lucida Sans Unicode" pitchFamily="34" charset="0"/>
              </a:rPr>
              <a:t> </a:t>
            </a:r>
            <a:r>
              <a:rPr lang="en-US" sz="2000" b="1">
                <a:latin typeface="Lucida Sans Unicode" pitchFamily="34" charset="0"/>
                <a:sym typeface="Symbol" pitchFamily="18" charset="2"/>
              </a:rPr>
              <a:t>+ </a:t>
            </a:r>
            <a:r>
              <a:rPr lang="en-US" sz="2000" b="1">
                <a:latin typeface="Lucida Sans Unicode" pitchFamily="34" charset="0"/>
              </a:rPr>
              <a:t>L</a:t>
            </a:r>
            <a:r>
              <a:rPr lang="en-US" sz="2000" b="1" baseline="-25000">
                <a:latin typeface="Lucida Sans Unicode" pitchFamily="34" charset="0"/>
              </a:rPr>
              <a:t>2</a:t>
            </a:r>
            <a:r>
              <a:rPr lang="en-US" sz="2000" b="1" baseline="30000">
                <a:latin typeface="Lucida Sans Unicode" pitchFamily="34" charset="0"/>
              </a:rPr>
              <a:t>1</a:t>
            </a:r>
            <a:r>
              <a:rPr lang="en-US" sz="2000" b="1">
                <a:latin typeface="Lucida Sans Unicode" pitchFamily="34" charset="0"/>
              </a:rPr>
              <a:t>)</a:t>
            </a:r>
            <a:endParaRPr lang="en-US" sz="2000" b="1" baseline="-25000">
              <a:latin typeface="Lucida Sans Unicode" pitchFamily="34" charset="0"/>
            </a:endParaRPr>
          </a:p>
        </p:txBody>
      </p:sp>
      <p:sp>
        <p:nvSpPr>
          <p:cNvPr id="5132" name="Rectangle 9"/>
          <p:cNvSpPr>
            <a:spLocks noChangeArrowheads="1"/>
          </p:cNvSpPr>
          <p:nvPr/>
        </p:nvSpPr>
        <p:spPr bwMode="auto">
          <a:xfrm>
            <a:off x="5334000" y="5699125"/>
            <a:ext cx="2701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Lucida Sans Unicode" pitchFamily="34" charset="0"/>
              </a:rPr>
              <a:t>(L</a:t>
            </a:r>
            <a:r>
              <a:rPr lang="en-US" sz="2000" b="1" baseline="-25000">
                <a:latin typeface="Lucida Sans Unicode" pitchFamily="34" charset="0"/>
              </a:rPr>
              <a:t>1</a:t>
            </a:r>
            <a:r>
              <a:rPr lang="en-US" sz="2000" b="1" baseline="30000">
                <a:latin typeface="Lucida Sans Unicode" pitchFamily="34" charset="0"/>
              </a:rPr>
              <a:t>1</a:t>
            </a:r>
            <a:r>
              <a:rPr lang="en-US" sz="2000" b="1">
                <a:latin typeface="Lucida Sans Unicode" pitchFamily="34" charset="0"/>
              </a:rPr>
              <a:t> </a:t>
            </a:r>
            <a:r>
              <a:rPr lang="en-US" sz="2000" b="1">
                <a:latin typeface="Lucida Sans Unicode" pitchFamily="34" charset="0"/>
                <a:sym typeface="Symbol" pitchFamily="18" charset="2"/>
              </a:rPr>
              <a:t>+ </a:t>
            </a:r>
            <a:r>
              <a:rPr lang="en-US" sz="2000" b="1">
                <a:latin typeface="Lucida Sans Unicode" pitchFamily="34" charset="0"/>
              </a:rPr>
              <a:t>L</a:t>
            </a:r>
            <a:r>
              <a:rPr lang="en-US" sz="2000" b="1" baseline="-25000">
                <a:latin typeface="Lucida Sans Unicode" pitchFamily="34" charset="0"/>
              </a:rPr>
              <a:t>2</a:t>
            </a:r>
            <a:r>
              <a:rPr lang="en-US" sz="2000" b="1" baseline="30000">
                <a:latin typeface="Lucida Sans Unicode" pitchFamily="34" charset="0"/>
              </a:rPr>
              <a:t>1</a:t>
            </a:r>
            <a:r>
              <a:rPr lang="en-US" sz="2000" b="1">
                <a:latin typeface="Lucida Sans Unicode" pitchFamily="34" charset="0"/>
              </a:rPr>
              <a:t>)</a:t>
            </a:r>
            <a:r>
              <a:rPr lang="en-US" sz="2000" b="1" baseline="30000">
                <a:latin typeface="Lucida Sans Unicode" pitchFamily="34" charset="0"/>
              </a:rPr>
              <a:t>1 </a:t>
            </a:r>
            <a:r>
              <a:rPr lang="en-US" sz="2000" b="1">
                <a:latin typeface="Lucida Sans Unicode" pitchFamily="34" charset="0"/>
              </a:rPr>
              <a:t>=</a:t>
            </a:r>
            <a:r>
              <a:rPr lang="en-US" sz="2000" b="1" baseline="30000">
                <a:latin typeface="Lucida Sans Unicode" pitchFamily="34" charset="0"/>
              </a:rPr>
              <a:t>  </a:t>
            </a:r>
            <a:r>
              <a:rPr lang="en-US" sz="2000" b="1">
                <a:latin typeface="Lucida Sans Unicode" pitchFamily="34" charset="0"/>
              </a:rPr>
              <a:t>L</a:t>
            </a:r>
            <a:r>
              <a:rPr lang="en-US" sz="2000" b="1" baseline="-25000">
                <a:latin typeface="Lucida Sans Unicode" pitchFamily="34" charset="0"/>
              </a:rPr>
              <a:t>1</a:t>
            </a:r>
            <a:r>
              <a:rPr lang="en-US" sz="2000" b="1">
                <a:latin typeface="Lucida Sans Unicode" pitchFamily="34" charset="0"/>
              </a:rPr>
              <a:t> </a:t>
            </a:r>
            <a:r>
              <a:rPr lang="en-US" sz="2000" b="1">
                <a:latin typeface="Lucida Sans Unicode" pitchFamily="34" charset="0"/>
                <a:sym typeface="Symbol" pitchFamily="18" charset="2"/>
              </a:rPr>
              <a:t> </a:t>
            </a:r>
            <a:r>
              <a:rPr lang="en-US" sz="2000" b="1">
                <a:latin typeface="Lucida Sans Unicode" pitchFamily="34" charset="0"/>
              </a:rPr>
              <a:t>L</a:t>
            </a:r>
            <a:r>
              <a:rPr lang="en-US" sz="2000" b="1" baseline="-25000">
                <a:latin typeface="Lucida Sans Unicode" pitchFamily="34" charset="0"/>
              </a:rPr>
              <a:t>2</a:t>
            </a:r>
          </a:p>
        </p:txBody>
      </p:sp>
      <p:sp>
        <p:nvSpPr>
          <p:cNvPr id="5133" name="Rectangle 10"/>
          <p:cNvSpPr>
            <a:spLocks noChangeArrowheads="1"/>
          </p:cNvSpPr>
          <p:nvPr/>
        </p:nvSpPr>
        <p:spPr bwMode="auto">
          <a:xfrm>
            <a:off x="1974850" y="3484563"/>
            <a:ext cx="5907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Comic Sans MS" pitchFamily="66" charset="0"/>
              </a:rPr>
              <a:t>Dan hal ini dapat dijelaskan melalui Diagram Venn :</a:t>
            </a:r>
          </a:p>
        </p:txBody>
      </p:sp>
    </p:spTree>
  </p:cSld>
  <p:clrMapOvr>
    <a:masterClrMapping/>
  </p:clrMapOvr>
  <p:transition advTm="148000"/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1792</Words>
  <Application>Microsoft Office PowerPoint</Application>
  <PresentationFormat>On-screen Show (4:3)</PresentationFormat>
  <Paragraphs>289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Comic Sans MS</vt:lpstr>
      <vt:lpstr>Lucida Sans Unicode</vt:lpstr>
      <vt:lpstr>Symbol</vt:lpstr>
      <vt:lpstr>Times New Roman</vt:lpstr>
      <vt:lpstr>Wingdings</vt:lpstr>
      <vt:lpstr>Default Design</vt:lpstr>
      <vt:lpstr>Visio</vt:lpstr>
      <vt:lpstr>MASALAH REGULARITAS</vt:lpstr>
      <vt:lpstr>MATERI PERTEMUAN</vt:lpstr>
      <vt:lpstr>Bahasa Regular  (1)</vt:lpstr>
      <vt:lpstr>Bahasa Regular  (2)</vt:lpstr>
      <vt:lpstr>Bahasa Regular  (3)</vt:lpstr>
      <vt:lpstr>Bahasa Regular  (4)</vt:lpstr>
      <vt:lpstr>Bahasa Regular  (5)</vt:lpstr>
      <vt:lpstr>Bahasa Regular  (6)</vt:lpstr>
      <vt:lpstr>Bahasa Regular  (7)</vt:lpstr>
      <vt:lpstr>Bahasa Regular  (8)</vt:lpstr>
      <vt:lpstr>Bahasa Regular  (9)</vt:lpstr>
      <vt:lpstr>Observasi pada DFA  (1)</vt:lpstr>
      <vt:lpstr>Observasi pada DFA  (2)</vt:lpstr>
      <vt:lpstr>Observasi pada DFA  (3)</vt:lpstr>
      <vt:lpstr>Observasi pada DFA  (4)</vt:lpstr>
      <vt:lpstr>Observasi pada DFA  (5)</vt:lpstr>
      <vt:lpstr>Observasi pada DFA  (6)</vt:lpstr>
      <vt:lpstr>Bahasa Non Regular  (1)</vt:lpstr>
      <vt:lpstr>Bahasa Non Regular  (2)</vt:lpstr>
      <vt:lpstr>Bahasa Non Regular  (3)</vt:lpstr>
      <vt:lpstr>Tugas Mingguan VIII</vt:lpstr>
    </vt:vector>
  </TitlesOfParts>
  <Company>Umum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MASALAH REGULARITAS</dc:title>
  <dc:creator>Master</dc:creator>
  <cp:lastModifiedBy>victor</cp:lastModifiedBy>
  <cp:revision>68</cp:revision>
  <dcterms:created xsi:type="dcterms:W3CDTF">2001-12-31T17:23:12Z</dcterms:created>
  <dcterms:modified xsi:type="dcterms:W3CDTF">2024-02-27T06:10:10Z</dcterms:modified>
</cp:coreProperties>
</file>