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9" r:id="rId2"/>
    <p:sldId id="266" r:id="rId3"/>
    <p:sldId id="257" r:id="rId4"/>
    <p:sldId id="291" r:id="rId5"/>
    <p:sldId id="391" r:id="rId6"/>
    <p:sldId id="407" r:id="rId7"/>
    <p:sldId id="290" r:id="rId8"/>
    <p:sldId id="406" r:id="rId9"/>
    <p:sldId id="408" r:id="rId10"/>
    <p:sldId id="394" r:id="rId11"/>
    <p:sldId id="297" r:id="rId12"/>
    <p:sldId id="390" r:id="rId13"/>
    <p:sldId id="308" r:id="rId14"/>
    <p:sldId id="409" r:id="rId15"/>
    <p:sldId id="410" r:id="rId16"/>
    <p:sldId id="411" r:id="rId17"/>
    <p:sldId id="413" r:id="rId18"/>
    <p:sldId id="412" r:id="rId19"/>
    <p:sldId id="414" r:id="rId20"/>
    <p:sldId id="415" r:id="rId21"/>
    <p:sldId id="416" r:id="rId22"/>
    <p:sldId id="417" r:id="rId23"/>
    <p:sldId id="418" r:id="rId24"/>
    <p:sldId id="405" r:id="rId25"/>
    <p:sldId id="419" r:id="rId26"/>
    <p:sldId id="420" r:id="rId27"/>
    <p:sldId id="421" r:id="rId28"/>
    <p:sldId id="422" r:id="rId29"/>
    <p:sldId id="423" r:id="rId30"/>
    <p:sldId id="424" r:id="rId31"/>
    <p:sldId id="425" r:id="rId32"/>
    <p:sldId id="426" r:id="rId33"/>
    <p:sldId id="427" r:id="rId34"/>
    <p:sldId id="26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2"/>
    <p:restoredTop sz="85994"/>
  </p:normalViewPr>
  <p:slideViewPr>
    <p:cSldViewPr snapToGrid="0">
      <p:cViewPr>
        <p:scale>
          <a:sx n="83" d="100"/>
          <a:sy n="83" d="100"/>
        </p:scale>
        <p:origin x="185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773066-2C23-D842-9196-119D51366562}" type="doc">
      <dgm:prSet loTypeId="urn:microsoft.com/office/officeart/2005/8/layout/list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A7689E4-425C-7F43-ACC1-D42B4E38616A}">
      <dgm:prSet phldrT="[Text]" custT="1"/>
      <dgm:spPr/>
      <dgm:t>
        <a:bodyPr/>
        <a:lstStyle/>
        <a:p>
          <a:r>
            <a:rPr lang="en-US" sz="1800" dirty="0"/>
            <a:t>[1] Inner Product, Length, &amp; Orthogonality</a:t>
          </a:r>
        </a:p>
      </dgm:t>
    </dgm:pt>
    <dgm:pt modelId="{FDE3D16C-426B-A546-8576-2F1E4269A903}" type="parTrans" cxnId="{340CFB6A-A4EE-0348-8C22-A3672FBC4A8B}">
      <dgm:prSet/>
      <dgm:spPr/>
      <dgm:t>
        <a:bodyPr/>
        <a:lstStyle/>
        <a:p>
          <a:endParaRPr lang="en-US" sz="2400"/>
        </a:p>
      </dgm:t>
    </dgm:pt>
    <dgm:pt modelId="{89985164-1696-4F41-AB09-90163E7862A4}" type="sibTrans" cxnId="{340CFB6A-A4EE-0348-8C22-A3672FBC4A8B}">
      <dgm:prSet/>
      <dgm:spPr/>
      <dgm:t>
        <a:bodyPr/>
        <a:lstStyle/>
        <a:p>
          <a:endParaRPr lang="en-US" sz="2400"/>
        </a:p>
      </dgm:t>
    </dgm:pt>
    <dgm:pt modelId="{A7714CAB-C7A2-B840-8821-BFCCD8D6A341}">
      <dgm:prSet custT="1"/>
      <dgm:spPr/>
      <dgm:t>
        <a:bodyPr/>
        <a:lstStyle/>
        <a:p>
          <a:r>
            <a:rPr lang="en-US" sz="1800" dirty="0"/>
            <a:t>[2] Orthogonal Sets</a:t>
          </a:r>
        </a:p>
      </dgm:t>
    </dgm:pt>
    <dgm:pt modelId="{B65545F9-330B-7F47-9908-195FBABF3A96}" type="parTrans" cxnId="{B7382E33-6231-484C-831F-DA24C78B25FB}">
      <dgm:prSet/>
      <dgm:spPr/>
      <dgm:t>
        <a:bodyPr/>
        <a:lstStyle/>
        <a:p>
          <a:endParaRPr lang="en-US" sz="2400"/>
        </a:p>
      </dgm:t>
    </dgm:pt>
    <dgm:pt modelId="{890F367A-C724-7C4F-B55B-FCF23F841D3C}" type="sibTrans" cxnId="{B7382E33-6231-484C-831F-DA24C78B25FB}">
      <dgm:prSet/>
      <dgm:spPr/>
      <dgm:t>
        <a:bodyPr/>
        <a:lstStyle/>
        <a:p>
          <a:endParaRPr lang="en-US" sz="2400"/>
        </a:p>
      </dgm:t>
    </dgm:pt>
    <dgm:pt modelId="{22A2AB95-89AB-0340-8C66-B27C240A6437}">
      <dgm:prSet custT="1"/>
      <dgm:spPr/>
      <dgm:t>
        <a:bodyPr/>
        <a:lstStyle/>
        <a:p>
          <a:r>
            <a:rPr lang="en-ID" sz="1800" dirty="0"/>
            <a:t>[3] Orthogonal Projections</a:t>
          </a:r>
        </a:p>
      </dgm:t>
    </dgm:pt>
    <dgm:pt modelId="{1059C61F-F162-F54B-930E-3EB8CD06808A}" type="parTrans" cxnId="{5675230F-AEEE-3F4B-B7C8-5E6518F941C0}">
      <dgm:prSet/>
      <dgm:spPr/>
      <dgm:t>
        <a:bodyPr/>
        <a:lstStyle/>
        <a:p>
          <a:endParaRPr lang="en-US" sz="2400"/>
        </a:p>
      </dgm:t>
    </dgm:pt>
    <dgm:pt modelId="{B07DA28E-FBB6-3D4F-90B2-36C9DCD448E3}" type="sibTrans" cxnId="{5675230F-AEEE-3F4B-B7C8-5E6518F941C0}">
      <dgm:prSet/>
      <dgm:spPr/>
      <dgm:t>
        <a:bodyPr/>
        <a:lstStyle/>
        <a:p>
          <a:endParaRPr lang="en-US" sz="2400"/>
        </a:p>
      </dgm:t>
    </dgm:pt>
    <dgm:pt modelId="{2E50D115-8C2D-734D-BC15-4D75A83B3F3E}">
      <dgm:prSet custT="1"/>
      <dgm:spPr/>
      <dgm:t>
        <a:bodyPr/>
        <a:lstStyle/>
        <a:p>
          <a:r>
            <a:rPr lang="en-ID" sz="1800" dirty="0"/>
            <a:t>[4] </a:t>
          </a:r>
          <a:r>
            <a:rPr lang="en-US" sz="1800" dirty="0"/>
            <a:t>The Gram-Schmidt  Process</a:t>
          </a:r>
          <a:endParaRPr lang="en-ID" sz="1800" dirty="0"/>
        </a:p>
      </dgm:t>
    </dgm:pt>
    <dgm:pt modelId="{82B1399D-35FA-F74D-A9A7-82C13327DE05}" type="parTrans" cxnId="{B1F0196B-9EE9-9D45-A6F2-CEA7B25E4CAF}">
      <dgm:prSet/>
      <dgm:spPr/>
      <dgm:t>
        <a:bodyPr/>
        <a:lstStyle/>
        <a:p>
          <a:endParaRPr lang="en-US"/>
        </a:p>
      </dgm:t>
    </dgm:pt>
    <dgm:pt modelId="{BC725446-B032-8844-B2C6-D165267D54C0}" type="sibTrans" cxnId="{B1F0196B-9EE9-9D45-A6F2-CEA7B25E4CAF}">
      <dgm:prSet/>
      <dgm:spPr/>
      <dgm:t>
        <a:bodyPr/>
        <a:lstStyle/>
        <a:p>
          <a:endParaRPr lang="en-US"/>
        </a:p>
      </dgm:t>
    </dgm:pt>
    <dgm:pt modelId="{CEEAB4ED-DBFE-114B-AEDE-B944DE8DD1BF}">
      <dgm:prSet custT="1"/>
      <dgm:spPr/>
      <dgm:t>
        <a:bodyPr/>
        <a:lstStyle/>
        <a:p>
          <a:r>
            <a:rPr lang="en-ID" sz="1800" dirty="0"/>
            <a:t>[5] Least-Squares Problem</a:t>
          </a:r>
        </a:p>
      </dgm:t>
    </dgm:pt>
    <dgm:pt modelId="{2871927E-5BB0-A648-B77F-796F589E39A5}" type="parTrans" cxnId="{B051B4AF-D402-C44D-9B71-4D77B7A8EFA4}">
      <dgm:prSet/>
      <dgm:spPr/>
      <dgm:t>
        <a:bodyPr/>
        <a:lstStyle/>
        <a:p>
          <a:endParaRPr lang="en-US"/>
        </a:p>
      </dgm:t>
    </dgm:pt>
    <dgm:pt modelId="{87B298E3-31AB-7944-85DD-C7B3FF72482C}" type="sibTrans" cxnId="{B051B4AF-D402-C44D-9B71-4D77B7A8EFA4}">
      <dgm:prSet/>
      <dgm:spPr/>
      <dgm:t>
        <a:bodyPr/>
        <a:lstStyle/>
        <a:p>
          <a:endParaRPr lang="en-US"/>
        </a:p>
      </dgm:t>
    </dgm:pt>
    <dgm:pt modelId="{85033B6B-231B-3F4C-8D4F-7B073C759DC6}" type="pres">
      <dgm:prSet presAssocID="{75773066-2C23-D842-9196-119D51366562}" presName="linear" presStyleCnt="0">
        <dgm:presLayoutVars>
          <dgm:dir/>
          <dgm:animLvl val="lvl"/>
          <dgm:resizeHandles val="exact"/>
        </dgm:presLayoutVars>
      </dgm:prSet>
      <dgm:spPr/>
    </dgm:pt>
    <dgm:pt modelId="{6B989D22-0DE9-C743-A327-67659799D941}" type="pres">
      <dgm:prSet presAssocID="{7A7689E4-425C-7F43-ACC1-D42B4E38616A}" presName="parentLin" presStyleCnt="0"/>
      <dgm:spPr/>
    </dgm:pt>
    <dgm:pt modelId="{DFA5DD7A-14AD-0746-A983-1A552D1A99F2}" type="pres">
      <dgm:prSet presAssocID="{7A7689E4-425C-7F43-ACC1-D42B4E38616A}" presName="parentLeftMargin" presStyleLbl="node1" presStyleIdx="0" presStyleCnt="5"/>
      <dgm:spPr/>
    </dgm:pt>
    <dgm:pt modelId="{06B6F583-BE5E-B44B-8B15-EF0AA81A8C4A}" type="pres">
      <dgm:prSet presAssocID="{7A7689E4-425C-7F43-ACC1-D42B4E38616A}" presName="parentText" presStyleLbl="node1" presStyleIdx="0" presStyleCnt="5" custScaleX="125470">
        <dgm:presLayoutVars>
          <dgm:chMax val="0"/>
          <dgm:bulletEnabled val="1"/>
        </dgm:presLayoutVars>
      </dgm:prSet>
      <dgm:spPr/>
    </dgm:pt>
    <dgm:pt modelId="{062CF3BA-C3B9-8448-95A4-04A223A2F439}" type="pres">
      <dgm:prSet presAssocID="{7A7689E4-425C-7F43-ACC1-D42B4E38616A}" presName="negativeSpace" presStyleCnt="0"/>
      <dgm:spPr/>
    </dgm:pt>
    <dgm:pt modelId="{7B58E2DF-CE5C-B14C-899A-D6BBD8977EFA}" type="pres">
      <dgm:prSet presAssocID="{7A7689E4-425C-7F43-ACC1-D42B4E38616A}" presName="childText" presStyleLbl="conFgAcc1" presStyleIdx="0" presStyleCnt="5">
        <dgm:presLayoutVars>
          <dgm:bulletEnabled val="1"/>
        </dgm:presLayoutVars>
      </dgm:prSet>
      <dgm:spPr/>
    </dgm:pt>
    <dgm:pt modelId="{86F5B6EC-DFDC-A54B-9B51-EC620D0EAC3A}" type="pres">
      <dgm:prSet presAssocID="{89985164-1696-4F41-AB09-90163E7862A4}" presName="spaceBetweenRectangles" presStyleCnt="0"/>
      <dgm:spPr/>
    </dgm:pt>
    <dgm:pt modelId="{4C7BCA10-8D1A-8F47-8A33-20E1529ADFC0}" type="pres">
      <dgm:prSet presAssocID="{A7714CAB-C7A2-B840-8821-BFCCD8D6A341}" presName="parentLin" presStyleCnt="0"/>
      <dgm:spPr/>
    </dgm:pt>
    <dgm:pt modelId="{75EA1B56-5EE2-B345-8BD5-B3F16C810A19}" type="pres">
      <dgm:prSet presAssocID="{A7714CAB-C7A2-B840-8821-BFCCD8D6A341}" presName="parentLeftMargin" presStyleLbl="node1" presStyleIdx="0" presStyleCnt="5"/>
      <dgm:spPr/>
    </dgm:pt>
    <dgm:pt modelId="{61F441DE-3C7B-8345-9133-8C8DE9A15E58}" type="pres">
      <dgm:prSet presAssocID="{A7714CAB-C7A2-B840-8821-BFCCD8D6A341}" presName="parentText" presStyleLbl="node1" presStyleIdx="1" presStyleCnt="5" custScaleX="125022">
        <dgm:presLayoutVars>
          <dgm:chMax val="0"/>
          <dgm:bulletEnabled val="1"/>
        </dgm:presLayoutVars>
      </dgm:prSet>
      <dgm:spPr/>
    </dgm:pt>
    <dgm:pt modelId="{9182F34B-2F22-664A-A350-BE44E947111C}" type="pres">
      <dgm:prSet presAssocID="{A7714CAB-C7A2-B840-8821-BFCCD8D6A341}" presName="negativeSpace" presStyleCnt="0"/>
      <dgm:spPr/>
    </dgm:pt>
    <dgm:pt modelId="{10594EAF-B68E-174E-8657-AA3F94D344BE}" type="pres">
      <dgm:prSet presAssocID="{A7714CAB-C7A2-B840-8821-BFCCD8D6A341}" presName="childText" presStyleLbl="conFgAcc1" presStyleIdx="1" presStyleCnt="5">
        <dgm:presLayoutVars>
          <dgm:bulletEnabled val="1"/>
        </dgm:presLayoutVars>
      </dgm:prSet>
      <dgm:spPr/>
    </dgm:pt>
    <dgm:pt modelId="{AFF9D99A-5CE3-7C40-8307-01C0A0171A40}" type="pres">
      <dgm:prSet presAssocID="{890F367A-C724-7C4F-B55B-FCF23F841D3C}" presName="spaceBetweenRectangles" presStyleCnt="0"/>
      <dgm:spPr/>
    </dgm:pt>
    <dgm:pt modelId="{B448E96C-0F57-0141-A105-4072D9BBFE89}" type="pres">
      <dgm:prSet presAssocID="{22A2AB95-89AB-0340-8C66-B27C240A6437}" presName="parentLin" presStyleCnt="0"/>
      <dgm:spPr/>
    </dgm:pt>
    <dgm:pt modelId="{665B48A6-A840-5842-9B05-48134B5064D3}" type="pres">
      <dgm:prSet presAssocID="{22A2AB95-89AB-0340-8C66-B27C240A6437}" presName="parentLeftMargin" presStyleLbl="node1" presStyleIdx="1" presStyleCnt="5"/>
      <dgm:spPr/>
    </dgm:pt>
    <dgm:pt modelId="{522BE551-9F29-0248-81AE-5CB6BDEF8DF7}" type="pres">
      <dgm:prSet presAssocID="{22A2AB95-89AB-0340-8C66-B27C240A6437}" presName="parentText" presStyleLbl="node1" presStyleIdx="2" presStyleCnt="5" custScaleX="124576">
        <dgm:presLayoutVars>
          <dgm:chMax val="0"/>
          <dgm:bulletEnabled val="1"/>
        </dgm:presLayoutVars>
      </dgm:prSet>
      <dgm:spPr/>
    </dgm:pt>
    <dgm:pt modelId="{BB5A682C-D368-A849-8F6C-44FFC08F17FC}" type="pres">
      <dgm:prSet presAssocID="{22A2AB95-89AB-0340-8C66-B27C240A6437}" presName="negativeSpace" presStyleCnt="0"/>
      <dgm:spPr/>
    </dgm:pt>
    <dgm:pt modelId="{CD4BE9F6-5251-0B4B-8279-33AB8F6FF1EF}" type="pres">
      <dgm:prSet presAssocID="{22A2AB95-89AB-0340-8C66-B27C240A6437}" presName="childText" presStyleLbl="conFgAcc1" presStyleIdx="2" presStyleCnt="5">
        <dgm:presLayoutVars>
          <dgm:bulletEnabled val="1"/>
        </dgm:presLayoutVars>
      </dgm:prSet>
      <dgm:spPr/>
    </dgm:pt>
    <dgm:pt modelId="{4D7AA67B-527D-9846-9653-B06BCA099CB5}" type="pres">
      <dgm:prSet presAssocID="{B07DA28E-FBB6-3D4F-90B2-36C9DCD448E3}" presName="spaceBetweenRectangles" presStyleCnt="0"/>
      <dgm:spPr/>
    </dgm:pt>
    <dgm:pt modelId="{1A3331FD-04CB-3A44-B012-06CAE22CC3C7}" type="pres">
      <dgm:prSet presAssocID="{2E50D115-8C2D-734D-BC15-4D75A83B3F3E}" presName="parentLin" presStyleCnt="0"/>
      <dgm:spPr/>
    </dgm:pt>
    <dgm:pt modelId="{DF9140F4-AE57-944B-93C2-50003D2C1FD8}" type="pres">
      <dgm:prSet presAssocID="{2E50D115-8C2D-734D-BC15-4D75A83B3F3E}" presName="parentLeftMargin" presStyleLbl="node1" presStyleIdx="2" presStyleCnt="5"/>
      <dgm:spPr/>
    </dgm:pt>
    <dgm:pt modelId="{B35BBF06-D493-7D48-BAD7-B39F367079C0}" type="pres">
      <dgm:prSet presAssocID="{2E50D115-8C2D-734D-BC15-4D75A83B3F3E}" presName="parentText" presStyleLbl="node1" presStyleIdx="3" presStyleCnt="5" custScaleX="124957">
        <dgm:presLayoutVars>
          <dgm:chMax val="0"/>
          <dgm:bulletEnabled val="1"/>
        </dgm:presLayoutVars>
      </dgm:prSet>
      <dgm:spPr/>
    </dgm:pt>
    <dgm:pt modelId="{00526814-C555-9F47-91CA-5412D522BB06}" type="pres">
      <dgm:prSet presAssocID="{2E50D115-8C2D-734D-BC15-4D75A83B3F3E}" presName="negativeSpace" presStyleCnt="0"/>
      <dgm:spPr/>
    </dgm:pt>
    <dgm:pt modelId="{4D544376-10E3-DB45-BAFD-9A55038E3578}" type="pres">
      <dgm:prSet presAssocID="{2E50D115-8C2D-734D-BC15-4D75A83B3F3E}" presName="childText" presStyleLbl="conFgAcc1" presStyleIdx="3" presStyleCnt="5">
        <dgm:presLayoutVars>
          <dgm:bulletEnabled val="1"/>
        </dgm:presLayoutVars>
      </dgm:prSet>
      <dgm:spPr/>
    </dgm:pt>
    <dgm:pt modelId="{24548745-2A29-CC41-9663-377C48E5E942}" type="pres">
      <dgm:prSet presAssocID="{BC725446-B032-8844-B2C6-D165267D54C0}" presName="spaceBetweenRectangles" presStyleCnt="0"/>
      <dgm:spPr/>
    </dgm:pt>
    <dgm:pt modelId="{F30B1ACE-D6E6-9848-A66F-239C3F01A78D}" type="pres">
      <dgm:prSet presAssocID="{CEEAB4ED-DBFE-114B-AEDE-B944DE8DD1BF}" presName="parentLin" presStyleCnt="0"/>
      <dgm:spPr/>
    </dgm:pt>
    <dgm:pt modelId="{D831B715-A228-824D-80EF-01494C99A5CE}" type="pres">
      <dgm:prSet presAssocID="{CEEAB4ED-DBFE-114B-AEDE-B944DE8DD1BF}" presName="parentLeftMargin" presStyleLbl="node1" presStyleIdx="3" presStyleCnt="5"/>
      <dgm:spPr/>
    </dgm:pt>
    <dgm:pt modelId="{CA9FAF13-69E4-6D4E-A36B-B5A32903F919}" type="pres">
      <dgm:prSet presAssocID="{CEEAB4ED-DBFE-114B-AEDE-B944DE8DD1BF}" presName="parentText" presStyleLbl="node1" presStyleIdx="4" presStyleCnt="5" custScaleX="124033" custLinFactNeighborX="17975">
        <dgm:presLayoutVars>
          <dgm:chMax val="0"/>
          <dgm:bulletEnabled val="1"/>
        </dgm:presLayoutVars>
      </dgm:prSet>
      <dgm:spPr/>
    </dgm:pt>
    <dgm:pt modelId="{F23E25D4-D5D3-2E40-B6C3-A0435E862DA8}" type="pres">
      <dgm:prSet presAssocID="{CEEAB4ED-DBFE-114B-AEDE-B944DE8DD1BF}" presName="negativeSpace" presStyleCnt="0"/>
      <dgm:spPr/>
    </dgm:pt>
    <dgm:pt modelId="{5BB45230-5A4B-D748-AEF8-D999C1473D14}" type="pres">
      <dgm:prSet presAssocID="{CEEAB4ED-DBFE-114B-AEDE-B944DE8DD1B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675230F-AEEE-3F4B-B7C8-5E6518F941C0}" srcId="{75773066-2C23-D842-9196-119D51366562}" destId="{22A2AB95-89AB-0340-8C66-B27C240A6437}" srcOrd="2" destOrd="0" parTransId="{1059C61F-F162-F54B-930E-3EB8CD06808A}" sibTransId="{B07DA28E-FBB6-3D4F-90B2-36C9DCD448E3}"/>
    <dgm:cxn modelId="{0FFB1525-EA35-C24B-9C48-C72A520D2E78}" type="presOf" srcId="{22A2AB95-89AB-0340-8C66-B27C240A6437}" destId="{522BE551-9F29-0248-81AE-5CB6BDEF8DF7}" srcOrd="1" destOrd="0" presId="urn:microsoft.com/office/officeart/2005/8/layout/list1"/>
    <dgm:cxn modelId="{A703D428-B7C7-E542-A4DE-3D1A6B445253}" type="presOf" srcId="{CEEAB4ED-DBFE-114B-AEDE-B944DE8DD1BF}" destId="{CA9FAF13-69E4-6D4E-A36B-B5A32903F919}" srcOrd="1" destOrd="0" presId="urn:microsoft.com/office/officeart/2005/8/layout/list1"/>
    <dgm:cxn modelId="{4F912E32-EC2D-264B-8026-60EC47DCA5AE}" type="presOf" srcId="{22A2AB95-89AB-0340-8C66-B27C240A6437}" destId="{665B48A6-A840-5842-9B05-48134B5064D3}" srcOrd="0" destOrd="0" presId="urn:microsoft.com/office/officeart/2005/8/layout/list1"/>
    <dgm:cxn modelId="{B7382E33-6231-484C-831F-DA24C78B25FB}" srcId="{75773066-2C23-D842-9196-119D51366562}" destId="{A7714CAB-C7A2-B840-8821-BFCCD8D6A341}" srcOrd="1" destOrd="0" parTransId="{B65545F9-330B-7F47-9908-195FBABF3A96}" sibTransId="{890F367A-C724-7C4F-B55B-FCF23F841D3C}"/>
    <dgm:cxn modelId="{2A13574F-F5F0-874C-81DD-EE744DF64F2C}" type="presOf" srcId="{7A7689E4-425C-7F43-ACC1-D42B4E38616A}" destId="{06B6F583-BE5E-B44B-8B15-EF0AA81A8C4A}" srcOrd="1" destOrd="0" presId="urn:microsoft.com/office/officeart/2005/8/layout/list1"/>
    <dgm:cxn modelId="{C7CBBD52-5136-2741-B4E5-AF6F889C258A}" type="presOf" srcId="{75773066-2C23-D842-9196-119D51366562}" destId="{85033B6B-231B-3F4C-8D4F-7B073C759DC6}" srcOrd="0" destOrd="0" presId="urn:microsoft.com/office/officeart/2005/8/layout/list1"/>
    <dgm:cxn modelId="{E12F465C-CC0B-5A4F-84FB-45F110F9EA3C}" type="presOf" srcId="{A7714CAB-C7A2-B840-8821-BFCCD8D6A341}" destId="{75EA1B56-5EE2-B345-8BD5-B3F16C810A19}" srcOrd="0" destOrd="0" presId="urn:microsoft.com/office/officeart/2005/8/layout/list1"/>
    <dgm:cxn modelId="{EFE4DB5F-23DD-194B-9F1D-3CCC8D6F116A}" type="presOf" srcId="{2E50D115-8C2D-734D-BC15-4D75A83B3F3E}" destId="{B35BBF06-D493-7D48-BAD7-B39F367079C0}" srcOrd="1" destOrd="0" presId="urn:microsoft.com/office/officeart/2005/8/layout/list1"/>
    <dgm:cxn modelId="{340CFB6A-A4EE-0348-8C22-A3672FBC4A8B}" srcId="{75773066-2C23-D842-9196-119D51366562}" destId="{7A7689E4-425C-7F43-ACC1-D42B4E38616A}" srcOrd="0" destOrd="0" parTransId="{FDE3D16C-426B-A546-8576-2F1E4269A903}" sibTransId="{89985164-1696-4F41-AB09-90163E7862A4}"/>
    <dgm:cxn modelId="{B1F0196B-9EE9-9D45-A6F2-CEA7B25E4CAF}" srcId="{75773066-2C23-D842-9196-119D51366562}" destId="{2E50D115-8C2D-734D-BC15-4D75A83B3F3E}" srcOrd="3" destOrd="0" parTransId="{82B1399D-35FA-F74D-A9A7-82C13327DE05}" sibTransId="{BC725446-B032-8844-B2C6-D165267D54C0}"/>
    <dgm:cxn modelId="{5C3CB695-C649-2F44-BE41-3BF956F5C8CB}" type="presOf" srcId="{2E50D115-8C2D-734D-BC15-4D75A83B3F3E}" destId="{DF9140F4-AE57-944B-93C2-50003D2C1FD8}" srcOrd="0" destOrd="0" presId="urn:microsoft.com/office/officeart/2005/8/layout/list1"/>
    <dgm:cxn modelId="{B051B4AF-D402-C44D-9B71-4D77B7A8EFA4}" srcId="{75773066-2C23-D842-9196-119D51366562}" destId="{CEEAB4ED-DBFE-114B-AEDE-B944DE8DD1BF}" srcOrd="4" destOrd="0" parTransId="{2871927E-5BB0-A648-B77F-796F589E39A5}" sibTransId="{87B298E3-31AB-7944-85DD-C7B3FF72482C}"/>
    <dgm:cxn modelId="{545914C1-05BA-5B4F-BA9B-B435DD1F8156}" type="presOf" srcId="{CEEAB4ED-DBFE-114B-AEDE-B944DE8DD1BF}" destId="{D831B715-A228-824D-80EF-01494C99A5CE}" srcOrd="0" destOrd="0" presId="urn:microsoft.com/office/officeart/2005/8/layout/list1"/>
    <dgm:cxn modelId="{7C7788EF-784C-314C-9715-CBE4694F4FE0}" type="presOf" srcId="{A7714CAB-C7A2-B840-8821-BFCCD8D6A341}" destId="{61F441DE-3C7B-8345-9133-8C8DE9A15E58}" srcOrd="1" destOrd="0" presId="urn:microsoft.com/office/officeart/2005/8/layout/list1"/>
    <dgm:cxn modelId="{A8CF2AFE-6FEA-114C-9B51-93D292FEEB11}" type="presOf" srcId="{7A7689E4-425C-7F43-ACC1-D42B4E38616A}" destId="{DFA5DD7A-14AD-0746-A983-1A552D1A99F2}" srcOrd="0" destOrd="0" presId="urn:microsoft.com/office/officeart/2005/8/layout/list1"/>
    <dgm:cxn modelId="{19E62B98-9181-864D-9049-2431B5888E51}" type="presParOf" srcId="{85033B6B-231B-3F4C-8D4F-7B073C759DC6}" destId="{6B989D22-0DE9-C743-A327-67659799D941}" srcOrd="0" destOrd="0" presId="urn:microsoft.com/office/officeart/2005/8/layout/list1"/>
    <dgm:cxn modelId="{BFDEE920-5919-3F40-A74E-D71DD5F7BD36}" type="presParOf" srcId="{6B989D22-0DE9-C743-A327-67659799D941}" destId="{DFA5DD7A-14AD-0746-A983-1A552D1A99F2}" srcOrd="0" destOrd="0" presId="urn:microsoft.com/office/officeart/2005/8/layout/list1"/>
    <dgm:cxn modelId="{D55FE813-D85A-5547-91BA-C3A62FEEFB1F}" type="presParOf" srcId="{6B989D22-0DE9-C743-A327-67659799D941}" destId="{06B6F583-BE5E-B44B-8B15-EF0AA81A8C4A}" srcOrd="1" destOrd="0" presId="urn:microsoft.com/office/officeart/2005/8/layout/list1"/>
    <dgm:cxn modelId="{1CD70471-6D7F-E04C-8499-A982D59E8055}" type="presParOf" srcId="{85033B6B-231B-3F4C-8D4F-7B073C759DC6}" destId="{062CF3BA-C3B9-8448-95A4-04A223A2F439}" srcOrd="1" destOrd="0" presId="urn:microsoft.com/office/officeart/2005/8/layout/list1"/>
    <dgm:cxn modelId="{88247B13-8E2B-2641-BFD3-70398E3DB381}" type="presParOf" srcId="{85033B6B-231B-3F4C-8D4F-7B073C759DC6}" destId="{7B58E2DF-CE5C-B14C-899A-D6BBD8977EFA}" srcOrd="2" destOrd="0" presId="urn:microsoft.com/office/officeart/2005/8/layout/list1"/>
    <dgm:cxn modelId="{397E32F6-5502-0F46-BC22-2317D0B1CF0D}" type="presParOf" srcId="{85033B6B-231B-3F4C-8D4F-7B073C759DC6}" destId="{86F5B6EC-DFDC-A54B-9B51-EC620D0EAC3A}" srcOrd="3" destOrd="0" presId="urn:microsoft.com/office/officeart/2005/8/layout/list1"/>
    <dgm:cxn modelId="{DC23737E-4CD5-5B4C-B07C-1BFFCD21DC76}" type="presParOf" srcId="{85033B6B-231B-3F4C-8D4F-7B073C759DC6}" destId="{4C7BCA10-8D1A-8F47-8A33-20E1529ADFC0}" srcOrd="4" destOrd="0" presId="urn:microsoft.com/office/officeart/2005/8/layout/list1"/>
    <dgm:cxn modelId="{74A6CA25-31BC-EE4C-9F7D-B3B4E2281EA5}" type="presParOf" srcId="{4C7BCA10-8D1A-8F47-8A33-20E1529ADFC0}" destId="{75EA1B56-5EE2-B345-8BD5-B3F16C810A19}" srcOrd="0" destOrd="0" presId="urn:microsoft.com/office/officeart/2005/8/layout/list1"/>
    <dgm:cxn modelId="{80942F80-8A46-A645-9144-422AD258D86D}" type="presParOf" srcId="{4C7BCA10-8D1A-8F47-8A33-20E1529ADFC0}" destId="{61F441DE-3C7B-8345-9133-8C8DE9A15E58}" srcOrd="1" destOrd="0" presId="urn:microsoft.com/office/officeart/2005/8/layout/list1"/>
    <dgm:cxn modelId="{E78C23A9-B591-1E41-888F-C8584E7BC869}" type="presParOf" srcId="{85033B6B-231B-3F4C-8D4F-7B073C759DC6}" destId="{9182F34B-2F22-664A-A350-BE44E947111C}" srcOrd="5" destOrd="0" presId="urn:microsoft.com/office/officeart/2005/8/layout/list1"/>
    <dgm:cxn modelId="{6A1F8EAE-8597-3447-ADB5-1DD4BFE9392F}" type="presParOf" srcId="{85033B6B-231B-3F4C-8D4F-7B073C759DC6}" destId="{10594EAF-B68E-174E-8657-AA3F94D344BE}" srcOrd="6" destOrd="0" presId="urn:microsoft.com/office/officeart/2005/8/layout/list1"/>
    <dgm:cxn modelId="{C1B46B91-EA1C-224C-9AE4-8CAA4B5A65AE}" type="presParOf" srcId="{85033B6B-231B-3F4C-8D4F-7B073C759DC6}" destId="{AFF9D99A-5CE3-7C40-8307-01C0A0171A40}" srcOrd="7" destOrd="0" presId="urn:microsoft.com/office/officeart/2005/8/layout/list1"/>
    <dgm:cxn modelId="{EF35E6CB-1088-3D4C-92A3-A2A76BA4FF83}" type="presParOf" srcId="{85033B6B-231B-3F4C-8D4F-7B073C759DC6}" destId="{B448E96C-0F57-0141-A105-4072D9BBFE89}" srcOrd="8" destOrd="0" presId="urn:microsoft.com/office/officeart/2005/8/layout/list1"/>
    <dgm:cxn modelId="{AD657F0B-C4AD-C549-8C3C-4DFFBE5D765B}" type="presParOf" srcId="{B448E96C-0F57-0141-A105-4072D9BBFE89}" destId="{665B48A6-A840-5842-9B05-48134B5064D3}" srcOrd="0" destOrd="0" presId="urn:microsoft.com/office/officeart/2005/8/layout/list1"/>
    <dgm:cxn modelId="{8C9B7CEE-0925-3C40-A49D-98D31E7F3E69}" type="presParOf" srcId="{B448E96C-0F57-0141-A105-4072D9BBFE89}" destId="{522BE551-9F29-0248-81AE-5CB6BDEF8DF7}" srcOrd="1" destOrd="0" presId="urn:microsoft.com/office/officeart/2005/8/layout/list1"/>
    <dgm:cxn modelId="{5602F6BE-6DDB-5B4C-9EDC-F7A4F7A13BB5}" type="presParOf" srcId="{85033B6B-231B-3F4C-8D4F-7B073C759DC6}" destId="{BB5A682C-D368-A849-8F6C-44FFC08F17FC}" srcOrd="9" destOrd="0" presId="urn:microsoft.com/office/officeart/2005/8/layout/list1"/>
    <dgm:cxn modelId="{AF382575-5B8F-F240-A3CA-A712F93086A0}" type="presParOf" srcId="{85033B6B-231B-3F4C-8D4F-7B073C759DC6}" destId="{CD4BE9F6-5251-0B4B-8279-33AB8F6FF1EF}" srcOrd="10" destOrd="0" presId="urn:microsoft.com/office/officeart/2005/8/layout/list1"/>
    <dgm:cxn modelId="{1310E81E-5668-104A-874F-3F3F3FAC725C}" type="presParOf" srcId="{85033B6B-231B-3F4C-8D4F-7B073C759DC6}" destId="{4D7AA67B-527D-9846-9653-B06BCA099CB5}" srcOrd="11" destOrd="0" presId="urn:microsoft.com/office/officeart/2005/8/layout/list1"/>
    <dgm:cxn modelId="{6FD51DFC-31A2-BA41-8974-B6EB8753DC73}" type="presParOf" srcId="{85033B6B-231B-3F4C-8D4F-7B073C759DC6}" destId="{1A3331FD-04CB-3A44-B012-06CAE22CC3C7}" srcOrd="12" destOrd="0" presId="urn:microsoft.com/office/officeart/2005/8/layout/list1"/>
    <dgm:cxn modelId="{79F6D848-429E-8541-BD53-642A3394AE95}" type="presParOf" srcId="{1A3331FD-04CB-3A44-B012-06CAE22CC3C7}" destId="{DF9140F4-AE57-944B-93C2-50003D2C1FD8}" srcOrd="0" destOrd="0" presId="urn:microsoft.com/office/officeart/2005/8/layout/list1"/>
    <dgm:cxn modelId="{9FC91DDD-B6E6-FC4D-BB96-AAE32E243B5F}" type="presParOf" srcId="{1A3331FD-04CB-3A44-B012-06CAE22CC3C7}" destId="{B35BBF06-D493-7D48-BAD7-B39F367079C0}" srcOrd="1" destOrd="0" presId="urn:microsoft.com/office/officeart/2005/8/layout/list1"/>
    <dgm:cxn modelId="{F77B92C3-D77B-9C4D-80C5-E1937AACA71D}" type="presParOf" srcId="{85033B6B-231B-3F4C-8D4F-7B073C759DC6}" destId="{00526814-C555-9F47-91CA-5412D522BB06}" srcOrd="13" destOrd="0" presId="urn:microsoft.com/office/officeart/2005/8/layout/list1"/>
    <dgm:cxn modelId="{D7FEADA3-0DE7-1D48-BE0A-DD38B6E313DA}" type="presParOf" srcId="{85033B6B-231B-3F4C-8D4F-7B073C759DC6}" destId="{4D544376-10E3-DB45-BAFD-9A55038E3578}" srcOrd="14" destOrd="0" presId="urn:microsoft.com/office/officeart/2005/8/layout/list1"/>
    <dgm:cxn modelId="{E97826B6-FD49-5D46-A659-538E6C65CAB2}" type="presParOf" srcId="{85033B6B-231B-3F4C-8D4F-7B073C759DC6}" destId="{24548745-2A29-CC41-9663-377C48E5E942}" srcOrd="15" destOrd="0" presId="urn:microsoft.com/office/officeart/2005/8/layout/list1"/>
    <dgm:cxn modelId="{0BDE4FFB-CA33-8D4C-ACC3-229DC4D26575}" type="presParOf" srcId="{85033B6B-231B-3F4C-8D4F-7B073C759DC6}" destId="{F30B1ACE-D6E6-9848-A66F-239C3F01A78D}" srcOrd="16" destOrd="0" presId="urn:microsoft.com/office/officeart/2005/8/layout/list1"/>
    <dgm:cxn modelId="{A3D6A236-5D2D-E745-B1DD-1C5F5EFBA9F0}" type="presParOf" srcId="{F30B1ACE-D6E6-9848-A66F-239C3F01A78D}" destId="{D831B715-A228-824D-80EF-01494C99A5CE}" srcOrd="0" destOrd="0" presId="urn:microsoft.com/office/officeart/2005/8/layout/list1"/>
    <dgm:cxn modelId="{95D1AAFC-FF0D-9743-A52F-391F57C243E0}" type="presParOf" srcId="{F30B1ACE-D6E6-9848-A66F-239C3F01A78D}" destId="{CA9FAF13-69E4-6D4E-A36B-B5A32903F919}" srcOrd="1" destOrd="0" presId="urn:microsoft.com/office/officeart/2005/8/layout/list1"/>
    <dgm:cxn modelId="{08ECD801-D089-034C-8285-B58FC313ACE5}" type="presParOf" srcId="{85033B6B-231B-3F4C-8D4F-7B073C759DC6}" destId="{F23E25D4-D5D3-2E40-B6C3-A0435E862DA8}" srcOrd="17" destOrd="0" presId="urn:microsoft.com/office/officeart/2005/8/layout/list1"/>
    <dgm:cxn modelId="{18C10ADC-8F87-314D-B7B8-3851CE844B1A}" type="presParOf" srcId="{85033B6B-231B-3F4C-8D4F-7B073C759DC6}" destId="{5BB45230-5A4B-D748-AEF8-D999C1473D1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8E2DF-CE5C-B14C-899A-D6BBD8977EFA}">
      <dsp:nvSpPr>
        <dsp:cNvPr id="0" name=""/>
        <dsp:cNvSpPr/>
      </dsp:nvSpPr>
      <dsp:spPr>
        <a:xfrm>
          <a:off x="0" y="329259"/>
          <a:ext cx="759328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B6F583-BE5E-B44B-8B15-EF0AA81A8C4A}">
      <dsp:nvSpPr>
        <dsp:cNvPr id="0" name=""/>
        <dsp:cNvSpPr/>
      </dsp:nvSpPr>
      <dsp:spPr>
        <a:xfrm>
          <a:off x="379664" y="19299"/>
          <a:ext cx="6669102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906" tIns="0" rIns="20090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[1] Inner Product, Length, &amp; Orthogonality</a:t>
          </a:r>
        </a:p>
      </dsp:txBody>
      <dsp:txXfrm>
        <a:off x="409926" y="49561"/>
        <a:ext cx="6608578" cy="559396"/>
      </dsp:txXfrm>
    </dsp:sp>
    <dsp:sp modelId="{10594EAF-B68E-174E-8657-AA3F94D344BE}">
      <dsp:nvSpPr>
        <dsp:cNvPr id="0" name=""/>
        <dsp:cNvSpPr/>
      </dsp:nvSpPr>
      <dsp:spPr>
        <a:xfrm>
          <a:off x="0" y="1281818"/>
          <a:ext cx="759328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677650"/>
              <a:satOff val="25000"/>
              <a:lumOff val="-36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441DE-3C7B-8345-9133-8C8DE9A15E58}">
      <dsp:nvSpPr>
        <dsp:cNvPr id="0" name=""/>
        <dsp:cNvSpPr/>
      </dsp:nvSpPr>
      <dsp:spPr>
        <a:xfrm>
          <a:off x="379664" y="971859"/>
          <a:ext cx="6645290" cy="61992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906" tIns="0" rIns="20090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[2] Orthogonal Sets</a:t>
          </a:r>
        </a:p>
      </dsp:txBody>
      <dsp:txXfrm>
        <a:off x="409926" y="1002121"/>
        <a:ext cx="6584766" cy="559396"/>
      </dsp:txXfrm>
    </dsp:sp>
    <dsp:sp modelId="{CD4BE9F6-5251-0B4B-8279-33AB8F6FF1EF}">
      <dsp:nvSpPr>
        <dsp:cNvPr id="0" name=""/>
        <dsp:cNvSpPr/>
      </dsp:nvSpPr>
      <dsp:spPr>
        <a:xfrm>
          <a:off x="0" y="2234378"/>
          <a:ext cx="759328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2BE551-9F29-0248-81AE-5CB6BDEF8DF7}">
      <dsp:nvSpPr>
        <dsp:cNvPr id="0" name=""/>
        <dsp:cNvSpPr/>
      </dsp:nvSpPr>
      <dsp:spPr>
        <a:xfrm>
          <a:off x="379664" y="1924419"/>
          <a:ext cx="6621584" cy="61992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906" tIns="0" rIns="20090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kern="1200" dirty="0"/>
            <a:t>[3] Orthogonal Projections</a:t>
          </a:r>
        </a:p>
      </dsp:txBody>
      <dsp:txXfrm>
        <a:off x="409926" y="1954681"/>
        <a:ext cx="6561060" cy="559396"/>
      </dsp:txXfrm>
    </dsp:sp>
    <dsp:sp modelId="{4D544376-10E3-DB45-BAFD-9A55038E3578}">
      <dsp:nvSpPr>
        <dsp:cNvPr id="0" name=""/>
        <dsp:cNvSpPr/>
      </dsp:nvSpPr>
      <dsp:spPr>
        <a:xfrm>
          <a:off x="0" y="3186939"/>
          <a:ext cx="759328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032949"/>
              <a:satOff val="75000"/>
              <a:lumOff val="-110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5BBF06-D493-7D48-BAD7-B39F367079C0}">
      <dsp:nvSpPr>
        <dsp:cNvPr id="0" name=""/>
        <dsp:cNvSpPr/>
      </dsp:nvSpPr>
      <dsp:spPr>
        <a:xfrm>
          <a:off x="379664" y="2876979"/>
          <a:ext cx="6641835" cy="61992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906" tIns="0" rIns="20090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kern="1200" dirty="0"/>
            <a:t>[4] </a:t>
          </a:r>
          <a:r>
            <a:rPr lang="en-US" sz="1800" kern="1200" dirty="0"/>
            <a:t>The Gram-Schmidt  Process</a:t>
          </a:r>
          <a:endParaRPr lang="en-ID" sz="1800" kern="1200" dirty="0"/>
        </a:p>
      </dsp:txBody>
      <dsp:txXfrm>
        <a:off x="409926" y="2907241"/>
        <a:ext cx="6581311" cy="559396"/>
      </dsp:txXfrm>
    </dsp:sp>
    <dsp:sp modelId="{5BB45230-5A4B-D748-AEF8-D999C1473D14}">
      <dsp:nvSpPr>
        <dsp:cNvPr id="0" name=""/>
        <dsp:cNvSpPr/>
      </dsp:nvSpPr>
      <dsp:spPr>
        <a:xfrm>
          <a:off x="0" y="4139499"/>
          <a:ext cx="759328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9FAF13-69E4-6D4E-A36B-B5A32903F919}">
      <dsp:nvSpPr>
        <dsp:cNvPr id="0" name=""/>
        <dsp:cNvSpPr/>
      </dsp:nvSpPr>
      <dsp:spPr>
        <a:xfrm>
          <a:off x="447908" y="3829539"/>
          <a:ext cx="6592721" cy="61992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906" tIns="0" rIns="20090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kern="1200" dirty="0"/>
            <a:t>[5] Least-Squares Problem</a:t>
          </a:r>
        </a:p>
      </dsp:txBody>
      <dsp:txXfrm>
        <a:off x="478170" y="3859801"/>
        <a:ext cx="6532197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E6645-6234-4841-9194-1F5FB022D19A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929DD-E94B-FE4E-99A1-E4B08136D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40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0.wdp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5.wdp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6.wdp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7.wdp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8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9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Matrix Math Images – Browse 242,127 Stock Photos, Vectors, and Video |  Adobe Stock">
            <a:extLst>
              <a:ext uri="{FF2B5EF4-FFF2-40B4-BE49-F238E27FC236}">
                <a16:creationId xmlns:a16="http://schemas.microsoft.com/office/drawing/2014/main" id="{9FE50488-175B-56D3-49A5-ABD62F2776D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" b="1672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E9D9B-649E-8406-B7CA-A31F90FF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1E59-20DC-7A45-A3BB-B4795A174E7D}" type="datetime1">
              <a:rPr lang="en-ID" smtClean="0"/>
              <a:t>28/11/23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9E7DE-6E62-1E57-2C5A-459DCA6F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0B429-1284-1708-BE9B-E4253AA9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‹#›</a:t>
            </a:fld>
            <a:endParaRPr lang="en-US"/>
          </a:p>
        </p:txBody>
      </p:sp>
      <p:pic>
        <p:nvPicPr>
          <p:cNvPr id="1028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A4E37CDE-5FFA-3981-5F20-702D8904AE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31282"/>
            <a:ext cx="1411563" cy="87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eranda - Departemen Teknik Informatika">
            <a:extLst>
              <a:ext uri="{FF2B5EF4-FFF2-40B4-BE49-F238E27FC236}">
                <a16:creationId xmlns:a16="http://schemas.microsoft.com/office/drawing/2014/main" id="{C68335FC-FED9-8D62-1AFA-617C805734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30" b="95455" l="1946" r="95720">
                        <a14:foregroundMark x1="56518" y1="9240" x2="33410" y2="10061"/>
                        <a14:foregroundMark x1="92218" y1="51010" x2="91829" y2="42424"/>
                        <a14:foregroundMark x1="95720" y1="48990" x2="95720" y2="46465"/>
                        <a14:foregroundMark x1="54428" y1="4640" x2="30950" y2="5047"/>
                        <a14:foregroundMark x1="30350" y1="95455" x2="30350" y2="89899"/>
                        <a14:foregroundMark x1="8171" y1="88889" x2="7393" y2="8586"/>
                        <a14:foregroundMark x1="7393" y1="8586" x2="7782" y2="7576"/>
                        <a14:foregroundMark x1="1946" y1="90404" x2="3502" y2="55051"/>
                        <a14:backgroundMark x1="59922" y1="4040" x2="53696" y2="3030"/>
                        <a14:backgroundMark x1="29961" y1="3030" x2="28794" y2="3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793" y="1317781"/>
            <a:ext cx="869465" cy="66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CE6BE25-9D82-6961-F3F3-C72E611D6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5437"/>
            <a:ext cx="10515600" cy="1325563"/>
          </a:xfrm>
        </p:spPr>
        <p:txBody>
          <a:bodyPr/>
          <a:lstStyle>
            <a:lvl1pPr>
              <a:defRPr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D60679-462A-055F-D5A5-13FC5C15C6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3906129"/>
            <a:ext cx="10515600" cy="9144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DD6E48A-A0A9-3A2D-A801-368A06E55D7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028670" y="5131239"/>
            <a:ext cx="2325130" cy="914400"/>
          </a:xfrm>
        </p:spPr>
        <p:txBody>
          <a:bodyPr>
            <a:noAutofit/>
          </a:bodyPr>
          <a:lstStyle>
            <a:lvl1pPr>
              <a:defRPr sz="330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664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AE7E-F264-7878-9BA1-4EC4DF7C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F7265-9EB9-7A0F-C572-9592ECE3B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2CF84-02F0-A919-FAE6-29BD0508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E5F7-27F8-F445-A5CB-3D48EA6C99B4}" type="datetime1">
              <a:rPr lang="en-ID" smtClean="0"/>
              <a:t>28/11/23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42CD8-688C-A642-FC76-4D0A07E9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FE134-2241-4EB4-818D-93B687F3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0" descr="Matrix Math Images – Browse 242,127 Stock Photos, Vectors, and Video |  Adobe Stock">
            <a:extLst>
              <a:ext uri="{FF2B5EF4-FFF2-40B4-BE49-F238E27FC236}">
                <a16:creationId xmlns:a16="http://schemas.microsoft.com/office/drawing/2014/main" id="{8F4F69CB-CFF7-71FB-46C7-69E28FFA8BD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" b="1672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853E29E2-5C56-E35A-4F6A-7F29B24E36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885" y="185738"/>
            <a:ext cx="59209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Beranda - Departemen Teknik Informatika">
            <a:extLst>
              <a:ext uri="{FF2B5EF4-FFF2-40B4-BE49-F238E27FC236}">
                <a16:creationId xmlns:a16="http://schemas.microsoft.com/office/drawing/2014/main" id="{DCE2877E-C043-9065-889C-0443459DBD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30" b="95455" l="1946" r="95720">
                        <a14:foregroundMark x1="56518" y1="9240" x2="33410" y2="10061"/>
                        <a14:foregroundMark x1="92218" y1="51010" x2="91829" y2="42424"/>
                        <a14:foregroundMark x1="95720" y1="48990" x2="95720" y2="46465"/>
                        <a14:foregroundMark x1="54428" y1="4640" x2="30950" y2="5047"/>
                        <a14:foregroundMark x1="30350" y1="95455" x2="30350" y2="89899"/>
                        <a14:foregroundMark x1="8171" y1="88889" x2="7393" y2="8586"/>
                        <a14:foregroundMark x1="7393" y1="8586" x2="7782" y2="7576"/>
                        <a14:foregroundMark x1="1946" y1="90404" x2="3502" y2="55051"/>
                        <a14:backgroundMark x1="59922" y1="4040" x2="53696" y2="3030"/>
                        <a14:backgroundMark x1="29961" y1="3030" x2="28794" y2="3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6157" y="250223"/>
            <a:ext cx="298277" cy="22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96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0EE66D-3944-CB6C-C262-E6B4F0617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C8EA5-7523-0980-C7BD-7D3AA6EC1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2E574-9DB0-2EFB-5997-05B1FCFB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C3C4-3975-F74B-B53C-28CA4C8D49AC}" type="datetime1">
              <a:rPr lang="en-ID" smtClean="0"/>
              <a:t>28/11/23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BA9AB-A822-B328-2BE3-3596AFAC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1A49D-D552-E617-3AB5-931A7463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0" descr="Matrix Math Images – Browse 242,127 Stock Photos, Vectors, and Video |  Adobe Stock">
            <a:extLst>
              <a:ext uri="{FF2B5EF4-FFF2-40B4-BE49-F238E27FC236}">
                <a16:creationId xmlns:a16="http://schemas.microsoft.com/office/drawing/2014/main" id="{E18BDBA6-61D1-3E27-C896-21AB2EDDAF7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" b="1672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6A715C79-09D9-0139-55FF-1B2B481BA7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885" y="185738"/>
            <a:ext cx="59209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Beranda - Departemen Teknik Informatika">
            <a:extLst>
              <a:ext uri="{FF2B5EF4-FFF2-40B4-BE49-F238E27FC236}">
                <a16:creationId xmlns:a16="http://schemas.microsoft.com/office/drawing/2014/main" id="{12F8E174-37A1-77A0-99C1-CB7AC9551F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30" b="95455" l="1946" r="95720">
                        <a14:foregroundMark x1="56518" y1="9240" x2="33410" y2="10061"/>
                        <a14:foregroundMark x1="92218" y1="51010" x2="91829" y2="42424"/>
                        <a14:foregroundMark x1="95720" y1="48990" x2="95720" y2="46465"/>
                        <a14:foregroundMark x1="54428" y1="4640" x2="30950" y2="5047"/>
                        <a14:foregroundMark x1="30350" y1="95455" x2="30350" y2="89899"/>
                        <a14:foregroundMark x1="8171" y1="88889" x2="7393" y2="8586"/>
                        <a14:foregroundMark x1="7393" y1="8586" x2="7782" y2="7576"/>
                        <a14:foregroundMark x1="1946" y1="90404" x2="3502" y2="55051"/>
                        <a14:backgroundMark x1="59922" y1="4040" x2="53696" y2="3030"/>
                        <a14:backgroundMark x1="29961" y1="3030" x2="28794" y2="3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6157" y="250223"/>
            <a:ext cx="298277" cy="22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55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Matrix Math Images – Browse 242,127 Stock Photos, Vectors, and Video |  Adobe Stock">
            <a:extLst>
              <a:ext uri="{FF2B5EF4-FFF2-40B4-BE49-F238E27FC236}">
                <a16:creationId xmlns:a16="http://schemas.microsoft.com/office/drawing/2014/main" id="{5ADAC0F0-0A5B-7BF1-00CC-9DA750F65A0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" b="1672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B2217D-5466-17A7-B078-310D1CF3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1AD8-636F-E18B-3184-44C643125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5D733-4FC8-F6F8-6DA5-AD5B67BD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FDB4-8F1A-8843-986C-DBC3635FDB36}" type="datetime1">
              <a:rPr lang="en-ID" smtClean="0"/>
              <a:t>28/11/23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9E250-06EB-CC66-D42A-E4E4323F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DA50E-9D09-2BC5-7C59-1ADBE7BA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72155616-7DCB-1BEC-D5E0-9C58ED3791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885" y="185738"/>
            <a:ext cx="59209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Beranda - Departemen Teknik Informatika">
            <a:extLst>
              <a:ext uri="{FF2B5EF4-FFF2-40B4-BE49-F238E27FC236}">
                <a16:creationId xmlns:a16="http://schemas.microsoft.com/office/drawing/2014/main" id="{B520169B-1A4A-364E-1297-BC55B493A2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30" b="95455" l="1946" r="95720">
                        <a14:foregroundMark x1="56518" y1="9240" x2="33410" y2="10061"/>
                        <a14:foregroundMark x1="92218" y1="51010" x2="91829" y2="42424"/>
                        <a14:foregroundMark x1="95720" y1="48990" x2="95720" y2="46465"/>
                        <a14:foregroundMark x1="54428" y1="4640" x2="30950" y2="5047"/>
                        <a14:foregroundMark x1="30350" y1="95455" x2="30350" y2="89899"/>
                        <a14:foregroundMark x1="8171" y1="88889" x2="7393" y2="8586"/>
                        <a14:foregroundMark x1="7393" y1="8586" x2="7782" y2="7576"/>
                        <a14:foregroundMark x1="1946" y1="90404" x2="3502" y2="55051"/>
                        <a14:backgroundMark x1="59922" y1="4040" x2="53696" y2="3030"/>
                        <a14:backgroundMark x1="29961" y1="3030" x2="28794" y2="3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6157" y="250223"/>
            <a:ext cx="298277" cy="22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23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Matrix Math Images – Browse 242,127 Stock Photos, Vectors, and Video |  Adobe Stock">
            <a:extLst>
              <a:ext uri="{FF2B5EF4-FFF2-40B4-BE49-F238E27FC236}">
                <a16:creationId xmlns:a16="http://schemas.microsoft.com/office/drawing/2014/main" id="{C1BA97CD-6D0F-73D5-2D37-DAC2D59B5C5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" b="1672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07C7F7-50AF-6A62-E1BC-5A67BDB5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49" y="1651560"/>
            <a:ext cx="10509251" cy="2852737"/>
          </a:xfrm>
        </p:spPr>
        <p:txBody>
          <a:bodyPr anchor="b">
            <a:normAutofit/>
          </a:bodyPr>
          <a:lstStyle>
            <a:lvl1pPr>
              <a:defRPr sz="540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C5675-0875-62DE-F056-B207A9430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19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AF8A1-FE72-0BF7-BA89-88BFDA60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9100-3075-1245-A3FD-94AB4A81CA75}" type="datetime1">
              <a:rPr lang="en-ID" smtClean="0"/>
              <a:t>28/11/23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C22E7-96A6-3E20-0533-A5C47729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AF11E-C08F-EAAF-0745-52C07882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A23670BE-BFB9-95A7-F253-C54571FC9D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" y="417386"/>
            <a:ext cx="1411563" cy="87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Beranda - Departemen Teknik Informatika">
            <a:extLst>
              <a:ext uri="{FF2B5EF4-FFF2-40B4-BE49-F238E27FC236}">
                <a16:creationId xmlns:a16="http://schemas.microsoft.com/office/drawing/2014/main" id="{EC003214-67AC-91BD-BBC0-306933E3F5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30" b="95455" l="1946" r="95720">
                        <a14:foregroundMark x1="56518" y1="9240" x2="33410" y2="10061"/>
                        <a14:foregroundMark x1="92218" y1="51010" x2="91829" y2="42424"/>
                        <a14:foregroundMark x1="95720" y1="48990" x2="95720" y2="46465"/>
                        <a14:foregroundMark x1="54428" y1="4640" x2="30950" y2="5047"/>
                        <a14:foregroundMark x1="30350" y1="95455" x2="30350" y2="89899"/>
                        <a14:foregroundMark x1="8171" y1="88889" x2="7393" y2="8586"/>
                        <a14:foregroundMark x1="7393" y1="8586" x2="7782" y2="7576"/>
                        <a14:foregroundMark x1="1946" y1="90404" x2="3502" y2="55051"/>
                        <a14:backgroundMark x1="59922" y1="4040" x2="53696" y2="3030"/>
                        <a14:backgroundMark x1="29961" y1="3030" x2="28794" y2="3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143" y="503885"/>
            <a:ext cx="869465" cy="66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50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 descr="Matrix Math Images – Browse 242,127 Stock Photos, Vectors, and Video |  Adobe Stock">
            <a:extLst>
              <a:ext uri="{FF2B5EF4-FFF2-40B4-BE49-F238E27FC236}">
                <a16:creationId xmlns:a16="http://schemas.microsoft.com/office/drawing/2014/main" id="{0D7E5C53-44B4-434E-27A8-68C2513DD82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" b="1672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93088F-F7D3-1874-7875-AAD2962DE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42453-F975-9412-1964-CED3DA5B2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21F62-2DA8-2FCA-8F36-FB4E13AC6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7C575-1B8B-CA13-A9EC-D7BBC934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BBEF-D7D4-784C-B3BF-FB97D36A2EE8}" type="datetime1">
              <a:rPr lang="en-ID" smtClean="0"/>
              <a:t>28/11/23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952FE-00FD-746D-C532-677B77F5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29734-4547-C46D-2582-B4576AD0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17026647-486D-8CA4-AF72-8FB9A21B7E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885" y="185738"/>
            <a:ext cx="59209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Beranda - Departemen Teknik Informatika">
            <a:extLst>
              <a:ext uri="{FF2B5EF4-FFF2-40B4-BE49-F238E27FC236}">
                <a16:creationId xmlns:a16="http://schemas.microsoft.com/office/drawing/2014/main" id="{B70E58FD-A2A6-C7F8-A2E1-D03F678A4D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30" b="95455" l="1946" r="95720">
                        <a14:foregroundMark x1="56518" y1="9240" x2="33410" y2="10061"/>
                        <a14:foregroundMark x1="92218" y1="51010" x2="91829" y2="42424"/>
                        <a14:foregroundMark x1="95720" y1="48990" x2="95720" y2="46465"/>
                        <a14:foregroundMark x1="54428" y1="4640" x2="30950" y2="5047"/>
                        <a14:foregroundMark x1="30350" y1="95455" x2="30350" y2="89899"/>
                        <a14:foregroundMark x1="8171" y1="88889" x2="7393" y2="8586"/>
                        <a14:foregroundMark x1="7393" y1="8586" x2="7782" y2="7576"/>
                        <a14:foregroundMark x1="1946" y1="90404" x2="3502" y2="55051"/>
                        <a14:backgroundMark x1="59922" y1="4040" x2="53696" y2="3030"/>
                        <a14:backgroundMark x1="29961" y1="3030" x2="28794" y2="3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6157" y="250223"/>
            <a:ext cx="298277" cy="22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04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Matrix Math Images – Browse 242,127 Stock Photos, Vectors, and Video |  Adobe Stock">
            <a:extLst>
              <a:ext uri="{FF2B5EF4-FFF2-40B4-BE49-F238E27FC236}">
                <a16:creationId xmlns:a16="http://schemas.microsoft.com/office/drawing/2014/main" id="{8245F306-1519-D0F9-6848-7AEA4FFD3A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" b="1672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62C905-08D1-21AE-23FB-EC946F6F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E9F9E-8B29-5E1B-251D-DEBEF7122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6C356-641C-4588-A049-52F3C1D8D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C0B853-9577-9825-23DD-15ECC09C2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19319-2FC1-B607-A907-A5FC7358E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D8AA9-B5C3-FC7C-B495-BC88CA89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1109-F0DD-2F49-A41E-F332E7FFC661}" type="datetime1">
              <a:rPr lang="en-ID" smtClean="0"/>
              <a:t>28/11/23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348C08-8D5B-130A-792D-8B9CC2A7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32401E-07CC-B6DA-F945-4F3D844D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A4EE2438-E132-F55C-E61A-D93CD0219C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885" y="185738"/>
            <a:ext cx="59209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Beranda - Departemen Teknik Informatika">
            <a:extLst>
              <a:ext uri="{FF2B5EF4-FFF2-40B4-BE49-F238E27FC236}">
                <a16:creationId xmlns:a16="http://schemas.microsoft.com/office/drawing/2014/main" id="{ABE7D529-426B-82F0-FFC7-26336B3B0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30" b="95455" l="1946" r="95720">
                        <a14:foregroundMark x1="56518" y1="9240" x2="33410" y2="10061"/>
                        <a14:foregroundMark x1="92218" y1="51010" x2="91829" y2="42424"/>
                        <a14:foregroundMark x1="95720" y1="48990" x2="95720" y2="46465"/>
                        <a14:foregroundMark x1="54428" y1="4640" x2="30950" y2="5047"/>
                        <a14:foregroundMark x1="30350" y1="95455" x2="30350" y2="89899"/>
                        <a14:foregroundMark x1="8171" y1="88889" x2="7393" y2="8586"/>
                        <a14:foregroundMark x1="7393" y1="8586" x2="7782" y2="7576"/>
                        <a14:foregroundMark x1="1946" y1="90404" x2="3502" y2="55051"/>
                        <a14:backgroundMark x1="59922" y1="4040" x2="53696" y2="3030"/>
                        <a14:backgroundMark x1="29961" y1="3030" x2="28794" y2="3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6157" y="250223"/>
            <a:ext cx="298277" cy="22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13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Matrix Math Images – Browse 242,127 Stock Photos, Vectors, and Video |  Adobe Stock">
            <a:extLst>
              <a:ext uri="{FF2B5EF4-FFF2-40B4-BE49-F238E27FC236}">
                <a16:creationId xmlns:a16="http://schemas.microsoft.com/office/drawing/2014/main" id="{3E96929E-DE04-5708-B031-865D13BADB3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" b="1672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FD356F-AF32-B4E4-B290-699A5012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FA2B9-165E-DB2B-BBFA-596204B6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1E40-9AB0-2946-8AFA-32843C7FFC29}" type="datetime1">
              <a:rPr lang="en-ID" smtClean="0"/>
              <a:t>28/11/23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4DED1-3130-8362-09F6-4E4C705A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CE4E1-6B2F-DFF3-43EF-4FF75868D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EF937071-A7B0-A977-ABAD-F296B2DAF1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885" y="185738"/>
            <a:ext cx="59209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Beranda - Departemen Teknik Informatika">
            <a:extLst>
              <a:ext uri="{FF2B5EF4-FFF2-40B4-BE49-F238E27FC236}">
                <a16:creationId xmlns:a16="http://schemas.microsoft.com/office/drawing/2014/main" id="{BEEA3246-B6BA-942E-C1EA-C515B6DCE1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30" b="95455" l="1946" r="95720">
                        <a14:foregroundMark x1="56518" y1="9240" x2="33410" y2="10061"/>
                        <a14:foregroundMark x1="92218" y1="51010" x2="91829" y2="42424"/>
                        <a14:foregroundMark x1="95720" y1="48990" x2="95720" y2="46465"/>
                        <a14:foregroundMark x1="54428" y1="4640" x2="30950" y2="5047"/>
                        <a14:foregroundMark x1="30350" y1="95455" x2="30350" y2="89899"/>
                        <a14:foregroundMark x1="8171" y1="88889" x2="7393" y2="8586"/>
                        <a14:foregroundMark x1="7393" y1="8586" x2="7782" y2="7576"/>
                        <a14:foregroundMark x1="1946" y1="90404" x2="3502" y2="55051"/>
                        <a14:backgroundMark x1="59922" y1="4040" x2="53696" y2="3030"/>
                        <a14:backgroundMark x1="29961" y1="3030" x2="28794" y2="3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6157" y="250223"/>
            <a:ext cx="298277" cy="22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4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E4680-4ED2-3E79-C65D-22AB4B9F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6141-5F83-474F-B424-95BF8899086B}" type="datetime1">
              <a:rPr lang="en-ID" smtClean="0"/>
              <a:t>28/11/23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EE1BF-73EA-4323-1828-EF79EEBA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655E4-1BA4-12DC-2FAF-1D448FCA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10" descr="Matrix Math Images – Browse 242,127 Stock Photos, Vectors, and Video |  Adobe Stock">
            <a:extLst>
              <a:ext uri="{FF2B5EF4-FFF2-40B4-BE49-F238E27FC236}">
                <a16:creationId xmlns:a16="http://schemas.microsoft.com/office/drawing/2014/main" id="{B732A265-7051-7789-D930-D6455FC9C23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" b="1672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F937D8A0-CE9C-0DD9-FA9A-7FDB7CEC5E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885" y="185738"/>
            <a:ext cx="59209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Beranda - Departemen Teknik Informatika">
            <a:extLst>
              <a:ext uri="{FF2B5EF4-FFF2-40B4-BE49-F238E27FC236}">
                <a16:creationId xmlns:a16="http://schemas.microsoft.com/office/drawing/2014/main" id="{E5561201-3282-2FA2-57A7-5DE90ED5BA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30" b="95455" l="1946" r="95720">
                        <a14:foregroundMark x1="56518" y1="9240" x2="33410" y2="10061"/>
                        <a14:foregroundMark x1="92218" y1="51010" x2="91829" y2="42424"/>
                        <a14:foregroundMark x1="95720" y1="48990" x2="95720" y2="46465"/>
                        <a14:foregroundMark x1="54428" y1="4640" x2="30950" y2="5047"/>
                        <a14:foregroundMark x1="30350" y1="95455" x2="30350" y2="89899"/>
                        <a14:foregroundMark x1="8171" y1="88889" x2="7393" y2="8586"/>
                        <a14:foregroundMark x1="7393" y1="8586" x2="7782" y2="7576"/>
                        <a14:foregroundMark x1="1946" y1="90404" x2="3502" y2="55051"/>
                        <a14:backgroundMark x1="59922" y1="4040" x2="53696" y2="3030"/>
                        <a14:backgroundMark x1="29961" y1="3030" x2="28794" y2="3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6157" y="250223"/>
            <a:ext cx="298277" cy="22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26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E6C8-C8AF-14EC-DCB7-AB64DEDFF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D3E7E-E029-11E3-6074-8C52FBF50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0495F-F4E0-A57E-E957-1FD3C9231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2B314-538A-5152-92C2-8098AA20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8AFB-C30B-5744-90C7-B77E5BFF6208}" type="datetime1">
              <a:rPr lang="en-ID" smtClean="0"/>
              <a:t>28/11/23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838B0-2090-CFC8-4AFF-0E4D9F6DE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994DC-2EBB-B324-FCAD-BB25F95D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10" descr="Matrix Math Images – Browse 242,127 Stock Photos, Vectors, and Video |  Adobe Stock">
            <a:extLst>
              <a:ext uri="{FF2B5EF4-FFF2-40B4-BE49-F238E27FC236}">
                <a16:creationId xmlns:a16="http://schemas.microsoft.com/office/drawing/2014/main" id="{876B4446-902C-932A-E381-476C04B0F60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" b="1672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01DFE103-D813-52A8-A96E-8AE5A551EB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885" y="185738"/>
            <a:ext cx="59209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Beranda - Departemen Teknik Informatika">
            <a:extLst>
              <a:ext uri="{FF2B5EF4-FFF2-40B4-BE49-F238E27FC236}">
                <a16:creationId xmlns:a16="http://schemas.microsoft.com/office/drawing/2014/main" id="{5E064E80-748D-C100-BFE0-C539236898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30" b="95455" l="1946" r="95720">
                        <a14:foregroundMark x1="56518" y1="9240" x2="33410" y2="10061"/>
                        <a14:foregroundMark x1="92218" y1="51010" x2="91829" y2="42424"/>
                        <a14:foregroundMark x1="95720" y1="48990" x2="95720" y2="46465"/>
                        <a14:foregroundMark x1="54428" y1="4640" x2="30950" y2="5047"/>
                        <a14:foregroundMark x1="30350" y1="95455" x2="30350" y2="89899"/>
                        <a14:foregroundMark x1="8171" y1="88889" x2="7393" y2="8586"/>
                        <a14:foregroundMark x1="7393" y1="8586" x2="7782" y2="7576"/>
                        <a14:foregroundMark x1="1946" y1="90404" x2="3502" y2="55051"/>
                        <a14:backgroundMark x1="59922" y1="4040" x2="53696" y2="3030"/>
                        <a14:backgroundMark x1="29961" y1="3030" x2="28794" y2="3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6157" y="250223"/>
            <a:ext cx="298277" cy="22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56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07E6-C301-6E9D-8BA4-441A2B89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9ADCEB-21E7-2AD8-EF88-C5DAEC2BC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4F486-3F45-59D0-30EA-C1C247264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ECC23-F76E-AEE4-8AA2-64AEF409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C53F-2225-BF4B-B23A-CEB2638BC21F}" type="datetime1">
              <a:rPr lang="en-ID" smtClean="0"/>
              <a:t>28/11/23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95B85-238F-C23A-2BA8-271FDE1D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0BE61-1935-AFDC-6064-34FE4FDF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10" descr="Matrix Math Images – Browse 242,127 Stock Photos, Vectors, and Video |  Adobe Stock">
            <a:extLst>
              <a:ext uri="{FF2B5EF4-FFF2-40B4-BE49-F238E27FC236}">
                <a16:creationId xmlns:a16="http://schemas.microsoft.com/office/drawing/2014/main" id="{7E9081D5-59B3-E55A-89AA-1BDC48E8B67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" b="1672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A3F868B5-71FE-5606-8926-365816708D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885" y="185738"/>
            <a:ext cx="59209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Beranda - Departemen Teknik Informatika">
            <a:extLst>
              <a:ext uri="{FF2B5EF4-FFF2-40B4-BE49-F238E27FC236}">
                <a16:creationId xmlns:a16="http://schemas.microsoft.com/office/drawing/2014/main" id="{64508F4B-CF35-D09F-265C-3E02CEF770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30" b="95455" l="1946" r="95720">
                        <a14:foregroundMark x1="56518" y1="9240" x2="33410" y2="10061"/>
                        <a14:foregroundMark x1="92218" y1="51010" x2="91829" y2="42424"/>
                        <a14:foregroundMark x1="95720" y1="48990" x2="95720" y2="46465"/>
                        <a14:foregroundMark x1="54428" y1="4640" x2="30950" y2="5047"/>
                        <a14:foregroundMark x1="30350" y1="95455" x2="30350" y2="89899"/>
                        <a14:foregroundMark x1="8171" y1="88889" x2="7393" y2="8586"/>
                        <a14:foregroundMark x1="7393" y1="8586" x2="7782" y2="7576"/>
                        <a14:foregroundMark x1="1946" y1="90404" x2="3502" y2="55051"/>
                        <a14:backgroundMark x1="59922" y1="4040" x2="53696" y2="3030"/>
                        <a14:backgroundMark x1="29961" y1="3030" x2="28794" y2="3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6157" y="250223"/>
            <a:ext cx="298277" cy="22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4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CBEBCE-2713-B5F9-E1C6-F0BEEF546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5A31D-1131-2158-56C8-644674E0E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70B61-7B59-B431-86EF-9A331BBC57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2378F-3CA4-274B-9915-B0CF4853F8E6}" type="datetime1">
              <a:rPr lang="en-ID" smtClean="0"/>
              <a:t>28/11/23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23E2A-8AB8-A742-8214-9D7665948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A53F7-6838-6376-4C90-0ACBBC392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43621-3146-064C-BF3A-8D6B8AD6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0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73CF-ACB1-A55D-BCD1-1A91DCFE1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3718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/>
              <a:t>LINEAR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9F8F1-67FD-4104-BC23-DDCE4633E8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4054410"/>
            <a:ext cx="10515600" cy="914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Tim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Pengampu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C241B-AB2C-5B44-223F-AB29D0E53B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26182" y="4443648"/>
            <a:ext cx="6227619" cy="1050324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/>
              <a:t>TM13 dan TM14</a:t>
            </a:r>
            <a:endParaRPr lang="en-US" sz="2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B0564-E317-71B4-733C-E099A6D4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0904-4DE6-7D41-91E2-CB8038A2F807}" type="datetime1">
              <a:rPr lang="en-ID" smtClean="0"/>
              <a:t>28/11/23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49846-C5E6-D298-925D-6222C7EF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04E55-A8B2-9C7C-D4D1-AC19CA07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9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8CB75-C597-BBAA-FE40-BE79E9E9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FDB4-8F1A-8843-986C-DBC3635FDB36}" type="datetime1">
              <a:rPr lang="en-ID" smtClean="0"/>
              <a:t>28/11/23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6449F-9B68-A93A-7E68-CE4EC7BC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FBAAC-4DD6-B0CC-7537-1D8D42953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88D3CB-7D1E-9DBE-CDCC-2F3191DDE734}"/>
              </a:ext>
            </a:extLst>
          </p:cNvPr>
          <p:cNvSpPr txBox="1"/>
          <p:nvPr/>
        </p:nvSpPr>
        <p:spPr>
          <a:xfrm>
            <a:off x="554762" y="447284"/>
            <a:ext cx="1283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Latihan 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9AC76E-79CC-2D50-FD69-74E57E2E8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204" y="136525"/>
            <a:ext cx="6814783" cy="129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1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89768-96E5-DDCF-389C-CBCBA73F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Orthogonality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6D855-95E0-9068-6EA6-0D8DFE1A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FDB4-8F1A-8843-986C-DBC3635FDB36}" type="datetime1">
              <a:rPr lang="en-ID" smtClean="0"/>
              <a:t>28/11/23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E8FF4-87D1-C84A-D24D-B0676B92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93CE4-8D89-C476-C3E1-C41ACC72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7525E2-BD20-E145-428D-FC3E7DA8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382" y="1488618"/>
            <a:ext cx="10151236" cy="790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8084F5-A8BF-8F07-6A71-D43F63666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382" y="2520769"/>
            <a:ext cx="8601290" cy="10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5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B214-AB13-91DB-15C3-CED9368F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864D2-35A4-4E12-C92F-9EC4162AB9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0F02A-29DD-F614-BDF1-F92A09B07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9100-3075-1245-A3FD-94AB4A81CA75}" type="datetime1">
              <a:rPr lang="en-ID" smtClean="0"/>
              <a:t>28/11/23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B1E27-46F0-0361-98A8-6B06B0CF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273BE-54C4-2419-952F-30240EAA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5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621B-C79F-83A2-D263-A76826DA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37B03-82E7-9EA6-C04C-F847AC05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FDB4-8F1A-8843-986C-DBC3635FDB36}" type="datetime1">
              <a:rPr lang="en-ID" smtClean="0"/>
              <a:t>28/11/23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9E0BD-8046-1D03-BC91-B450FEFA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C10FE-6A58-6681-6B34-2D3E10E8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6BCE00-03C3-036B-222E-CA685BB27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2" y="1527819"/>
            <a:ext cx="9363502" cy="9584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F39FB6-E425-2403-1F07-83617EDD0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092" y="2486288"/>
            <a:ext cx="7772400" cy="38985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636990-2FFF-264F-13A0-8C88E8614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6383" y="2486288"/>
            <a:ext cx="3005323" cy="387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0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621B-C79F-83A2-D263-A76826DA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37B03-82E7-9EA6-C04C-F847AC05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FDB4-8F1A-8843-986C-DBC3635FDB36}" type="datetime1">
              <a:rPr lang="en-ID" smtClean="0"/>
              <a:t>28/11/23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9E0BD-8046-1D03-BC91-B450FEFA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C10FE-6A58-6681-6B34-2D3E10E8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14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150FD5-4B9A-0112-88E8-A8FDB2990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44" y="2777343"/>
            <a:ext cx="9998233" cy="22450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A6C5CF-00B1-32F0-A7DE-D88EE7101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444" y="1543960"/>
            <a:ext cx="9882117" cy="92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4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621B-C79F-83A2-D263-A76826DA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37B03-82E7-9EA6-C04C-F847AC05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FDB4-8F1A-8843-986C-DBC3635FDB36}" type="datetime1">
              <a:rPr lang="en-ID" smtClean="0"/>
              <a:t>28/11/23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9E0BD-8046-1D03-BC91-B450FEFA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C10FE-6A58-6681-6B34-2D3E10E8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15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7764D4-B1D7-2374-1409-0694137CC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797" y="1569307"/>
            <a:ext cx="7772400" cy="40631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9DF295-B16F-F22A-61AF-C935B57C7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578" y="2455688"/>
            <a:ext cx="3963347" cy="87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0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621B-C79F-83A2-D263-A76826DA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Orthonormal 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37B03-82E7-9EA6-C04C-F847AC05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FDB4-8F1A-8843-986C-DBC3635FDB36}" type="datetime1">
              <a:rPr lang="en-ID" smtClean="0"/>
              <a:t>28/11/23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9E0BD-8046-1D03-BC91-B450FEFA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C10FE-6A58-6681-6B34-2D3E10E8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16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E04621-0BC1-2122-7CC2-EFC83F14D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232" y="1690688"/>
            <a:ext cx="10251948" cy="8341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F5BA02-7106-3AC4-D2F6-ACA664C0B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231" y="2815944"/>
            <a:ext cx="10243251" cy="208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8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B214-AB13-91DB-15C3-CED9368F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GRAM-SCHMIDT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864D2-35A4-4E12-C92F-9EC4162AB9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0F02A-29DD-F614-BDF1-F92A09B07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9100-3075-1245-A3FD-94AB4A81CA75}" type="datetime1">
              <a:rPr lang="en-ID" smtClean="0"/>
              <a:t>28/11/23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B1E27-46F0-0361-98A8-6B06B0CF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273BE-54C4-2419-952F-30240EAA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92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8174-8CF7-33D0-5662-48AEF2DF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The Gram–Schmidt Process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55EBF-A9C3-8BCC-8F89-041A1B8CF0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D" sz="2000" dirty="0">
                    <a:effectLst/>
                    <a:latin typeface="Times"/>
                  </a:rPr>
                  <a:t>The Gram–Schmidt process is a simple algorithm for producing an orthogonal or orthonormal basis for any nonzero subspace of </a:t>
                </a:r>
                <a14:m>
                  <m:oMath xmlns:m="http://schemas.openxmlformats.org/officeDocument/2006/math">
                    <m:r>
                      <a:rPr lang="en-ID" sz="20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m:rPr>
                        <m:sty m:val="p"/>
                      </m:rPr>
                      <a:rPr lang="en-US" sz="2000" b="0" i="0" baseline="300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ID" sz="2000" dirty="0">
                    <a:effectLst/>
                    <a:latin typeface="MT2MIT"/>
                  </a:rPr>
                  <a:t> </a:t>
                </a:r>
                <a:endParaRPr lang="en-ID" sz="32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55EBF-A9C3-8BCC-8F89-041A1B8CF0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1163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0A4E5-45E8-E598-9092-6AF24DCE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FDB4-8F1A-8843-986C-DBC3635FDB36}" type="datetime1">
              <a:rPr lang="en-ID" smtClean="0"/>
              <a:t>28/11/23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2F0EE-7F78-8447-76D2-D259FDDA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5C71B-0F4E-ED65-91C9-2A7184602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6F604C-2EF8-C497-8A2D-393C25520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444" y="2634810"/>
            <a:ext cx="8449101" cy="374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8174-8CF7-33D0-5662-48AEF2DF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The Gram–Schmidt Process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0A4E5-45E8-E598-9092-6AF24DCE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FDB4-8F1A-8843-986C-DBC3635FDB36}" type="datetime1">
              <a:rPr lang="en-ID" smtClean="0"/>
              <a:t>28/11/23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2F0EE-7F78-8447-76D2-D259FDDA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5C71B-0F4E-ED65-91C9-2A7184602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19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625D8AD-BF87-AF9C-906C-1FB8C19CB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D9BAE1-98B6-B97C-C382-C0F983F37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772400" cy="36532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09A952-175C-B67A-B407-1BD5472AA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922" y="1646924"/>
            <a:ext cx="2511349" cy="330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90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CC69-C9F6-9CE8-3B7B-759577DB5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Orthogonality &amp; Least Squares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90904-D71B-EF7E-77CB-59603D914F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77825-7C5B-A91F-5A83-C9A8CA62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9100-3075-1245-A3FD-94AB4A81CA75}" type="datetime1">
              <a:rPr lang="en-ID" smtClean="0"/>
              <a:t>28/11/23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523F9-4808-24A1-A58B-A12F053C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A7C13-2070-33F2-5558-8DF1750A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9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8174-8CF7-33D0-5662-48AEF2DF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Orthonormal Bases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0A4E5-45E8-E598-9092-6AF24DCE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FDB4-8F1A-8843-986C-DBC3635FDB36}" type="datetime1">
              <a:rPr lang="en-ID" smtClean="0"/>
              <a:t>28/11/23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2F0EE-7F78-8447-76D2-D259FDDA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5C71B-0F4E-ED65-91C9-2A7184602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20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625D8AD-BF87-AF9C-906C-1FB8C19CB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400" dirty="0">
                <a:effectLst/>
                <a:latin typeface="Times"/>
              </a:rPr>
              <a:t>An orthonormal basis is constructed easily from an orthogonal basis {v</a:t>
            </a:r>
            <a:r>
              <a:rPr lang="en-ID" sz="2400" baseline="-25000" dirty="0">
                <a:effectLst/>
                <a:latin typeface="Times"/>
              </a:rPr>
              <a:t>1</a:t>
            </a:r>
            <a:r>
              <a:rPr lang="en-ID" sz="2400" dirty="0">
                <a:effectLst/>
                <a:latin typeface="Times"/>
              </a:rPr>
              <a:t>, …, </a:t>
            </a:r>
            <a:r>
              <a:rPr lang="en-ID" sz="2400" dirty="0" err="1">
                <a:effectLst/>
                <a:latin typeface="Times"/>
              </a:rPr>
              <a:t>v</a:t>
            </a:r>
            <a:r>
              <a:rPr lang="en-ID" sz="2400" baseline="-25000" dirty="0" err="1">
                <a:effectLst/>
                <a:latin typeface="Times"/>
              </a:rPr>
              <a:t>p</a:t>
            </a:r>
            <a:r>
              <a:rPr lang="en-ID" sz="2400" dirty="0">
                <a:effectLst/>
                <a:latin typeface="Times"/>
              </a:rPr>
              <a:t>}</a:t>
            </a:r>
            <a:endParaRPr lang="en-ID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331EB6-D51D-7168-0133-D632AD56F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410" y="2382218"/>
            <a:ext cx="7408190" cy="397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60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2590-B4E5-98E2-1C72-1EC00E65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QR Factorization of Matrices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E5B7E-F9B0-BF68-2DFD-203B1F2AF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D9949-84D9-F097-9A5D-31286342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FDB4-8F1A-8843-986C-DBC3635FDB36}" type="datetime1">
              <a:rPr lang="en-ID" smtClean="0"/>
              <a:t>28/11/23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C1531-3D35-BAD1-BE4B-3C4CA8AFA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FCCCD-A008-80D8-9A79-B447DE3B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8557D2-A5B5-E187-E0D1-8C7C140E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92" y="1741056"/>
            <a:ext cx="10514308" cy="199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4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2590-B4E5-98E2-1C72-1EC00E65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QR Factorization of Matrices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E5B7E-F9B0-BF68-2DFD-203B1F2AF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D9949-84D9-F097-9A5D-31286342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FDB4-8F1A-8843-986C-DBC3635FDB36}" type="datetime1">
              <a:rPr lang="en-ID" smtClean="0"/>
              <a:t>28/11/23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C1531-3D35-BAD1-BE4B-3C4CA8AFA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FCCCD-A008-80D8-9A79-B447DE3B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CB5573-CFCB-64B6-3DE1-8EFB9F062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5684"/>
            <a:ext cx="6273800" cy="127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1C3B87-5FC6-41FC-780C-62B773390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5684"/>
            <a:ext cx="8052838" cy="382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73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2590-B4E5-98E2-1C72-1EC00E65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QR Factorization of Matrices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E5B7E-F9B0-BF68-2DFD-203B1F2AF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D9949-84D9-F097-9A5D-31286342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FDB4-8F1A-8843-986C-DBC3635FDB36}" type="datetime1">
              <a:rPr lang="en-ID" smtClean="0"/>
              <a:t>28/11/23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C1531-3D35-BAD1-BE4B-3C4CA8AFA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FCCCD-A008-80D8-9A79-B447DE3B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6CB3DB-E7F3-FBDF-A093-C35A2E003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0919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29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A531-B479-EF26-C8B1-422EFA43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57AB6-933F-03A0-07F9-75584D9A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FDB4-8F1A-8843-986C-DBC3635FDB36}" type="datetime1">
              <a:rPr lang="en-ID" smtClean="0"/>
              <a:t>28/11/23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4FC3D-C0BF-69F1-82C3-E0992CBA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2BA06-ECAF-79B6-4133-51BD59F3E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24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ECBB53-4122-FBC2-70A5-D1D489405E53}"/>
              </a:ext>
            </a:extLst>
          </p:cNvPr>
          <p:cNvSpPr txBox="1"/>
          <p:nvPr/>
        </p:nvSpPr>
        <p:spPr>
          <a:xfrm>
            <a:off x="838199" y="1506022"/>
            <a:ext cx="9916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>
                <a:latin typeface="Times"/>
              </a:rPr>
              <a:t>1. S</a:t>
            </a:r>
            <a:r>
              <a:rPr lang="en-ID" sz="2000" dirty="0">
                <a:effectLst/>
                <a:latin typeface="Times"/>
              </a:rPr>
              <a:t>how that </a:t>
            </a:r>
            <a:r>
              <a:rPr lang="en-ID" sz="2000" dirty="0">
                <a:latin typeface="MT2SYT"/>
              </a:rPr>
              <a:t>{</a:t>
            </a:r>
            <a:r>
              <a:rPr lang="en-ID" sz="2000" b="1" dirty="0">
                <a:effectLst/>
                <a:latin typeface="Times"/>
              </a:rPr>
              <a:t>u</a:t>
            </a:r>
            <a:r>
              <a:rPr lang="en-ID" sz="2000" dirty="0">
                <a:effectLst/>
                <a:latin typeface="MT2MIT"/>
              </a:rPr>
              <a:t>1, </a:t>
            </a:r>
            <a:r>
              <a:rPr lang="en-ID" sz="2000" b="1" dirty="0">
                <a:effectLst/>
                <a:latin typeface="Times"/>
              </a:rPr>
              <a:t>u</a:t>
            </a:r>
            <a:r>
              <a:rPr lang="en-ID" sz="2000" dirty="0">
                <a:effectLst/>
                <a:latin typeface="MT2MIT"/>
              </a:rPr>
              <a:t>2</a:t>
            </a:r>
            <a:r>
              <a:rPr lang="en-ID" sz="2000" dirty="0">
                <a:effectLst/>
                <a:latin typeface="MT2SYT"/>
              </a:rPr>
              <a:t>} </a:t>
            </a:r>
            <a:r>
              <a:rPr lang="en-ID" sz="2000" dirty="0">
                <a:effectLst/>
                <a:latin typeface="Times"/>
              </a:rPr>
              <a:t>is an orthogonal basis, Then express </a:t>
            </a:r>
            <a:r>
              <a:rPr lang="en-ID" sz="2000" b="1" dirty="0">
                <a:effectLst/>
                <a:latin typeface="Times"/>
              </a:rPr>
              <a:t>x </a:t>
            </a:r>
            <a:r>
              <a:rPr lang="en-ID" sz="2000" dirty="0">
                <a:effectLst/>
                <a:latin typeface="Times"/>
              </a:rPr>
              <a:t>as a linear combination of the </a:t>
            </a:r>
            <a:r>
              <a:rPr lang="en-ID" sz="2000" b="1" dirty="0">
                <a:effectLst/>
                <a:latin typeface="Times"/>
              </a:rPr>
              <a:t>u</a:t>
            </a:r>
            <a:r>
              <a:rPr lang="en-ID" sz="2000" dirty="0">
                <a:effectLst/>
                <a:latin typeface="Times"/>
              </a:rPr>
              <a:t>’s. </a:t>
            </a:r>
            <a:endParaRPr lang="en-ID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1605AE-CCFB-1999-799D-1FFC95E58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067" y="2190493"/>
            <a:ext cx="5472348" cy="9807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B8BA87-ECFA-F7A0-1618-FA4E9B2E73FF}"/>
              </a:ext>
            </a:extLst>
          </p:cNvPr>
          <p:cNvSpPr txBox="1"/>
          <p:nvPr/>
        </p:nvSpPr>
        <p:spPr>
          <a:xfrm>
            <a:off x="1034511" y="3577243"/>
            <a:ext cx="83045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>
                <a:latin typeface="Times"/>
              </a:rPr>
              <a:t>2. Use  the Gram–Schmidt process to produce an orthogonal basis for W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EE663B-7FEA-7886-A9A2-1F827B304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3412693"/>
            <a:ext cx="2222179" cy="13139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7DEBA9-C98F-3BF3-3408-875A6F318E00}"/>
              </a:ext>
            </a:extLst>
          </p:cNvPr>
          <p:cNvSpPr txBox="1"/>
          <p:nvPr/>
        </p:nvSpPr>
        <p:spPr>
          <a:xfrm>
            <a:off x="1034511" y="4859345"/>
            <a:ext cx="60985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>
                <a:effectLst/>
                <a:latin typeface="Times"/>
              </a:rPr>
              <a:t>3. Find a QR factorization of the matrix </a:t>
            </a:r>
            <a:endParaRPr lang="en-ID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93CA793-FF95-2F26-034E-2093D087C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549" y="4560954"/>
            <a:ext cx="2072865" cy="179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8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B214-AB13-91DB-15C3-CED9368F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LEAST-SQUARES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864D2-35A4-4E12-C92F-9EC4162AB9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0F02A-29DD-F614-BDF1-F92A09B07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9100-3075-1245-A3FD-94AB4A81CA75}" type="datetime1">
              <a:rPr lang="en-ID" smtClean="0"/>
              <a:t>28/11/23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B1E27-46F0-0361-98A8-6B06B0CF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273BE-54C4-2419-952F-30240EAA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06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2590-B4E5-98E2-1C72-1EC00E65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Least-Squares Problems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E5B7E-F9B0-BF68-2DFD-203B1F2AF2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428999"/>
                <a:ext cx="10515600" cy="2747963"/>
              </a:xfrm>
            </p:spPr>
            <p:txBody>
              <a:bodyPr>
                <a:normAutofit/>
              </a:bodyPr>
              <a:lstStyle/>
              <a:p>
                <a:r>
                  <a:rPr lang="en-ID" sz="2200" dirty="0">
                    <a:effectLst/>
                    <a:latin typeface="MT2MIT"/>
                  </a:rPr>
                  <a:t>A</a:t>
                </a:r>
                <a:r>
                  <a:rPr lang="en-ID" sz="2200" b="1" dirty="0" err="1">
                    <a:effectLst/>
                    <a:latin typeface="Times"/>
                  </a:rPr>
                  <a:t>x</a:t>
                </a:r>
                <a:r>
                  <a:rPr lang="en-ID" sz="2200" b="1" dirty="0">
                    <a:effectLst/>
                    <a:latin typeface="Times"/>
                  </a:rPr>
                  <a:t> </a:t>
                </a:r>
                <a:r>
                  <a:rPr lang="en-ID" sz="2200" dirty="0">
                    <a:effectLst/>
                    <a:latin typeface="Times"/>
                  </a:rPr>
                  <a:t>as an </a:t>
                </a:r>
                <a:r>
                  <a:rPr lang="en-ID" sz="2200" i="1" dirty="0">
                    <a:effectLst/>
                    <a:latin typeface="Times"/>
                  </a:rPr>
                  <a:t>approximation </a:t>
                </a:r>
                <a:r>
                  <a:rPr lang="en-ID" sz="2200" dirty="0">
                    <a:effectLst/>
                    <a:latin typeface="Times"/>
                  </a:rPr>
                  <a:t>to </a:t>
                </a:r>
                <a:r>
                  <a:rPr lang="en-ID" sz="2200" b="1" dirty="0">
                    <a:effectLst/>
                    <a:latin typeface="Times"/>
                  </a:rPr>
                  <a:t>b</a:t>
                </a:r>
                <a:endParaRPr lang="en-ID" sz="2200" b="1" dirty="0">
                  <a:latin typeface="Times"/>
                </a:endParaRPr>
              </a:p>
              <a:p>
                <a:r>
                  <a:rPr lang="en-ID" sz="2200" dirty="0">
                    <a:effectLst/>
                    <a:latin typeface="Times"/>
                  </a:rPr>
                  <a:t>The smaller the distance between </a:t>
                </a:r>
                <a:r>
                  <a:rPr lang="en-ID" sz="2200" b="1" dirty="0">
                    <a:effectLst/>
                    <a:latin typeface="Times"/>
                  </a:rPr>
                  <a:t>b </a:t>
                </a:r>
                <a:r>
                  <a:rPr lang="en-ID" sz="2200" dirty="0">
                    <a:effectLst/>
                    <a:latin typeface="Times"/>
                  </a:rPr>
                  <a:t>and </a:t>
                </a:r>
                <a:r>
                  <a:rPr lang="en-ID" sz="2200" dirty="0" err="1">
                    <a:effectLst/>
                    <a:latin typeface="MT2MIT"/>
                  </a:rPr>
                  <a:t>A</a:t>
                </a:r>
                <a:r>
                  <a:rPr lang="en-ID" sz="2200" b="1" dirty="0" err="1">
                    <a:effectLst/>
                    <a:latin typeface="Times"/>
                  </a:rPr>
                  <a:t>x</a:t>
                </a:r>
                <a:r>
                  <a:rPr lang="en-ID" sz="2200" dirty="0">
                    <a:effectLst/>
                    <a:latin typeface="Times"/>
                  </a:rPr>
                  <a:t>, given by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ID" sz="2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</a:rPr>
                          <m:t>𝐴𝑥</m:t>
                        </m:r>
                      </m:e>
                    </m:d>
                  </m:oMath>
                </a14:m>
                <a:r>
                  <a:rPr lang="en-ID" sz="2200" dirty="0">
                    <a:effectLst/>
                    <a:latin typeface="Times"/>
                  </a:rPr>
                  <a:t>, the better the approximation. </a:t>
                </a:r>
              </a:p>
              <a:p>
                <a:r>
                  <a:rPr lang="en-ID" sz="2200" dirty="0">
                    <a:effectLst/>
                    <a:latin typeface="Times"/>
                  </a:rPr>
                  <a:t>The </a:t>
                </a:r>
                <a:r>
                  <a:rPr lang="en-ID" sz="2200" b="1" dirty="0">
                    <a:effectLst/>
                    <a:latin typeface="Times"/>
                  </a:rPr>
                  <a:t>general least-squares problem </a:t>
                </a:r>
                <a:r>
                  <a:rPr lang="en-ID" sz="2200" dirty="0">
                    <a:effectLst/>
                    <a:latin typeface="Times"/>
                  </a:rPr>
                  <a:t>is to find an </a:t>
                </a:r>
                <a:r>
                  <a:rPr lang="en-ID" sz="2200" b="1" dirty="0">
                    <a:effectLst/>
                    <a:latin typeface="Times"/>
                  </a:rPr>
                  <a:t>x </a:t>
                </a:r>
                <a:r>
                  <a:rPr lang="en-ID" sz="2200" dirty="0">
                    <a:effectLst/>
                    <a:latin typeface="Times"/>
                  </a:rPr>
                  <a:t>that makes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ID" sz="2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</a:rPr>
                          <m:t>𝐴𝑥</m:t>
                        </m:r>
                      </m:e>
                    </m:d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sz="2200" dirty="0">
                    <a:effectLst/>
                    <a:latin typeface="Times"/>
                  </a:rPr>
                  <a:t>as small as possible. </a:t>
                </a:r>
              </a:p>
              <a:p>
                <a:r>
                  <a:rPr lang="en-ID" sz="2200" dirty="0">
                    <a:effectLst/>
                    <a:latin typeface="Times"/>
                  </a:rPr>
                  <a:t>The adjective “least-squares” arises from the fact that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ID" sz="2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</a:rPr>
                          <m:t>𝐴𝑥</m:t>
                        </m:r>
                      </m:e>
                    </m:d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sz="2200" dirty="0">
                    <a:effectLst/>
                    <a:latin typeface="Times"/>
                  </a:rPr>
                  <a:t>is the square root of a sum of squares</a:t>
                </a:r>
                <a:endParaRPr lang="en-ID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E5B7E-F9B0-BF68-2DFD-203B1F2AF2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428999"/>
                <a:ext cx="10515600" cy="2747963"/>
              </a:xfrm>
              <a:blipFill>
                <a:blip r:embed="rId2"/>
                <a:stretch>
                  <a:fillRect l="-724" t="-2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D9949-84D9-F097-9A5D-31286342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FDB4-8F1A-8843-986C-DBC3635FDB36}" type="datetime1">
              <a:rPr lang="en-ID" smtClean="0"/>
              <a:t>28/11/23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C1531-3D35-BAD1-BE4B-3C4CA8AFA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FCCCD-A008-80D8-9A79-B447DE3B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A675D8-68B3-381F-EE9B-6D53E7BAA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48" y="1718712"/>
            <a:ext cx="10515601" cy="171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641F-49AD-AAA9-39CD-AEDB04F5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Least-Squares Problems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82774-ACCB-7590-D38A-8DEAD41A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E3382-526E-D168-6BE5-94C0B998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FDB4-8F1A-8843-986C-DBC3635FDB36}" type="datetime1">
              <a:rPr lang="en-ID" smtClean="0"/>
              <a:t>28/11/23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1BD8E-A131-DD07-C0CB-234FEBCE2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3420A-E066-2F38-C587-B574814D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1FDA90-2C5D-7508-D140-27CC4FFD6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4686"/>
            <a:ext cx="10567110" cy="9750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3A8119-81D9-7094-BD83-FA9956E80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3284684"/>
            <a:ext cx="7071900" cy="260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8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641F-49AD-AAA9-39CD-AEDB04F53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43200" cy="1325563"/>
          </a:xfrm>
        </p:spPr>
        <p:txBody>
          <a:bodyPr>
            <a:normAutofit fontScale="90000"/>
          </a:bodyPr>
          <a:lstStyle/>
          <a:p>
            <a:r>
              <a:rPr lang="en-ID" dirty="0"/>
              <a:t>Least-Squares Problems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E3382-526E-D168-6BE5-94C0B998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FDB4-8F1A-8843-986C-DBC3635FDB36}" type="datetime1">
              <a:rPr lang="en-ID" smtClean="0"/>
              <a:t>28/11/23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1BD8E-A131-DD07-C0CB-234FEBCE2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3420A-E066-2F38-C587-B574814D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28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05F601-7C49-5E70-E236-6498DB047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885" y="0"/>
            <a:ext cx="7050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71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2FD2-F171-4A61-C523-9D0CD0AAA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Least-Squares Problems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E31E-C752-1494-42B9-A03AC8F93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83022-44C4-CD63-ECB0-F464EBE3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FDB4-8F1A-8843-986C-DBC3635FDB36}" type="datetime1">
              <a:rPr lang="en-ID" smtClean="0"/>
              <a:t>28/11/23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70E83-F01E-B5F9-558D-55F45944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7EB4B-69B7-06C0-C35F-052E75F8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D02F95-30AF-74D0-437B-4E1EFC355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593695" cy="277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6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64FC-23BE-AE0F-26C2-6F91D0DB8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3773694-5CC3-D9F5-2B9F-2AFDE241F3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225033"/>
              </p:ext>
            </p:extLst>
          </p:nvPr>
        </p:nvGraphicFramePr>
        <p:xfrm>
          <a:off x="4038600" y="1084999"/>
          <a:ext cx="7593281" cy="4687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045B8-4356-C833-80BE-923B0C50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3D2C-8479-1D4A-9860-E276C6F83ECC}" type="datetime1">
              <a:rPr lang="en-ID" smtClean="0"/>
              <a:t>28/11/23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EF604-7932-7B1F-E45E-BEFC59CA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A9B19-5893-E784-7221-9524C5A7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7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2FD2-F171-4A61-C523-9D0CD0AAA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Least-Squares Problems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E31E-C752-1494-42B9-A03AC8F93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ID" sz="2800" dirty="0">
                <a:effectLst/>
                <a:latin typeface="Times"/>
              </a:rPr>
              <a:t>Determine the least-squares error in the least-squares solution of </a:t>
            </a:r>
            <a:r>
              <a:rPr lang="en-ID" sz="2800" dirty="0" err="1">
                <a:effectLst/>
                <a:latin typeface="MT2MIT"/>
              </a:rPr>
              <a:t>A</a:t>
            </a:r>
            <a:r>
              <a:rPr lang="en-ID" sz="2800" b="1" dirty="0" err="1">
                <a:effectLst/>
                <a:latin typeface="Times"/>
              </a:rPr>
              <a:t>x</a:t>
            </a:r>
            <a:r>
              <a:rPr lang="en-ID" b="1" dirty="0">
                <a:latin typeface="Times"/>
              </a:rPr>
              <a:t> = b</a:t>
            </a:r>
            <a:endParaRPr lang="en-ID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Solution: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83022-44C4-CD63-ECB0-F464EBE3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FDB4-8F1A-8843-986C-DBC3635FDB36}" type="datetime1">
              <a:rPr lang="en-ID" smtClean="0"/>
              <a:t>28/11/23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70E83-F01E-B5F9-558D-55F45944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7EB4B-69B7-06C0-C35F-052E75F8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30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821892-806B-4A0E-A3D7-F8256B1D9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442" y="2324100"/>
            <a:ext cx="2991927" cy="10624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6AE7B6-04A7-39CF-4EAB-551ECAE5A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442" y="3332620"/>
            <a:ext cx="7772400" cy="352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3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2FD2-F171-4A61-C523-9D0CD0AAA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Least-Squares Problems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E31E-C752-1494-42B9-A03AC8F93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83022-44C4-CD63-ECB0-F464EBE3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FDB4-8F1A-8843-986C-DBC3635FDB36}" type="datetime1">
              <a:rPr lang="en-ID" smtClean="0"/>
              <a:t>28/11/23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70E83-F01E-B5F9-558D-55F45944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7EB4B-69B7-06C0-C35F-052E75F8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31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B68931-4C39-7D9C-208E-476FADFD1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87" y="1646238"/>
            <a:ext cx="11042069" cy="1782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4BCBA0-FFB1-90BD-61D7-9E4BE2E9C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57421"/>
            <a:ext cx="7009860" cy="201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31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2FD2-F171-4A61-C523-9D0CD0AAA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Least-Squares Problems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E31E-C752-1494-42B9-A03AC8F93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83022-44C4-CD63-ECB0-F464EBE3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FDB4-8F1A-8843-986C-DBC3635FDB36}" type="datetime1">
              <a:rPr lang="en-ID" smtClean="0"/>
              <a:t>28/11/23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70E83-F01E-B5F9-558D-55F45944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7EB4B-69B7-06C0-C35F-052E75F8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32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4B4518-C198-392F-ED59-FB50817CF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08880"/>
            <a:ext cx="69215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14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E7A1-2945-54B5-6C3C-52E98B459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9817F-DED6-427A-218A-63488FFEB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01991-1986-EDF1-BDFD-98E45A60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FDB4-8F1A-8843-986C-DBC3635FDB36}" type="datetime1">
              <a:rPr lang="en-ID" smtClean="0"/>
              <a:t>28/11/23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ADE16-03DB-D5DC-0D01-83C0D5AFA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2D69E-428D-5315-7B7D-2AF7EABD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196B68-AA0C-40B3-3AD0-750E5B567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661543" cy="153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0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9B64-3C81-38B8-A60D-CC3091225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Terimakasih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386BD-B435-91E9-A6AA-1FEB5A7D7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3FB81-C26E-EB0C-E700-91451EEC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9100-3075-1245-A3FD-94AB4A81CA75}" type="datetime1">
              <a:rPr lang="en-ID" smtClean="0"/>
              <a:t>28/11/23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0CF8B-AD8A-1121-F3CA-4CDD25869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B8424-66AA-5AB8-9854-EFD14013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4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61E1-4568-B35B-136C-5F6B0B0B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INNER PRODUCT, LENGTH, &amp; ORTHOGONALITY</a:t>
            </a:r>
            <a:br>
              <a:rPr lang="en-US" sz="1600" dirty="0"/>
            </a:br>
            <a:r>
              <a:rPr lang="en-ID" sz="4800" dirty="0"/>
              <a:t> </a:t>
            </a: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ED9BC-62ED-228F-B777-DE1EC4A572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10213-336F-D8A0-DD6E-8209842C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9100-3075-1245-A3FD-94AB4A81CA75}" type="datetime1">
              <a:rPr lang="en-ID" smtClean="0"/>
              <a:t>28/11/23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23F98-7FFA-3043-F7D2-D64D6332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349BE-1A0B-1364-05A0-343C3BB0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1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28A1-8B11-EFCA-0C95-FC0B937A2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INNER PRODUCT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95A22-E519-B1A7-21E9-0C9008491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FDB4-8F1A-8843-986C-DBC3635FDB36}" type="datetime1">
              <a:rPr lang="en-ID" smtClean="0"/>
              <a:t>28/11/23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D77C5-3972-AA2C-BACA-3AB69A54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A0898-6F05-8666-C1DE-29CDD7F1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5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CEF216-F040-FBCA-E5EE-5493DB245BCD}"/>
              </a:ext>
            </a:extLst>
          </p:cNvPr>
          <p:cNvSpPr txBox="1"/>
          <p:nvPr/>
        </p:nvSpPr>
        <p:spPr>
          <a:xfrm>
            <a:off x="13688704" y="50223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5E4BB7-F269-D7A2-A0C2-FCC5E0307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496" y="1568912"/>
            <a:ext cx="4240378" cy="20315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383DA0D-8552-09AC-4366-DE38E76E2B47}"/>
              </a:ext>
            </a:extLst>
          </p:cNvPr>
          <p:cNvSpPr txBox="1"/>
          <p:nvPr/>
        </p:nvSpPr>
        <p:spPr>
          <a:xfrm>
            <a:off x="958754" y="3901743"/>
            <a:ext cx="69398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>
                <a:latin typeface="Times"/>
              </a:rPr>
              <a:t>T</a:t>
            </a:r>
            <a:r>
              <a:rPr lang="en-ID" sz="2000" dirty="0">
                <a:effectLst/>
                <a:latin typeface="Times"/>
              </a:rPr>
              <a:t>hen the inner product of </a:t>
            </a:r>
            <a:r>
              <a:rPr lang="en-ID" sz="2000" b="1" dirty="0">
                <a:effectLst/>
                <a:latin typeface="Times"/>
              </a:rPr>
              <a:t>u </a:t>
            </a:r>
            <a:r>
              <a:rPr lang="en-ID" sz="2000" dirty="0">
                <a:effectLst/>
                <a:latin typeface="Times"/>
              </a:rPr>
              <a:t>and </a:t>
            </a:r>
            <a:r>
              <a:rPr lang="en-ID" sz="2000" b="1" dirty="0">
                <a:effectLst/>
                <a:latin typeface="Times"/>
              </a:rPr>
              <a:t>v </a:t>
            </a:r>
            <a:r>
              <a:rPr lang="en-ID" sz="2000" dirty="0">
                <a:effectLst/>
                <a:latin typeface="Times"/>
              </a:rPr>
              <a:t>is </a:t>
            </a:r>
            <a:endParaRPr lang="en-ID" sz="2000" dirty="0">
              <a:effectLst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67BF9FD-A15A-B103-7860-0B507D07F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496" y="4309956"/>
            <a:ext cx="6658098" cy="1958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9A6CD8-E260-6601-1E5E-CA00D275BA2F}"/>
                  </a:ext>
                </a:extLst>
              </p:cNvPr>
              <p:cNvSpPr txBox="1"/>
              <p:nvPr/>
            </p:nvSpPr>
            <p:spPr>
              <a:xfrm>
                <a:off x="958754" y="1421961"/>
                <a:ext cx="693988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2000" dirty="0">
                    <a:latin typeface="Times"/>
                  </a:rPr>
                  <a:t>If u and v are vectors in </a:t>
                </a:r>
                <a14:m>
                  <m:oMath xmlns:m="http://schemas.openxmlformats.org/officeDocument/2006/math">
                    <m:r>
                      <a:rPr lang="en-ID" sz="2000">
                        <a:latin typeface="Cambria Math" panose="02040503050406030204" pitchFamily="18" charset="0"/>
                      </a:rPr>
                      <m:t>ℜ</m:t>
                    </m:r>
                    <m:r>
                      <a:rPr lang="en-US" sz="2000" baseline="300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D" sz="2000" dirty="0">
                    <a:latin typeface="Times"/>
                  </a:rPr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9A6CD8-E260-6601-1E5E-CA00D275B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54" y="1421961"/>
                <a:ext cx="6939886" cy="400110"/>
              </a:xfrm>
              <a:prstGeom prst="rect">
                <a:avLst/>
              </a:prstGeom>
              <a:blipFill>
                <a:blip r:embed="rId4"/>
                <a:stretch>
                  <a:fillRect l="-912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13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28A1-8B11-EFCA-0C95-FC0B937A2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INNER PRODUCT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95A22-E519-B1A7-21E9-0C9008491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FDB4-8F1A-8843-986C-DBC3635FDB36}" type="datetime1">
              <a:rPr lang="en-ID" smtClean="0"/>
              <a:t>28/11/23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D77C5-3972-AA2C-BACA-3AB69A54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A0898-6F05-8666-C1DE-29CDD7F1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3621-3146-064C-BF3A-8D6B8AD66687}" type="slidenum">
              <a:rPr lang="en-US" smtClean="0"/>
              <a:t>6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CEF216-F040-FBCA-E5EE-5493DB245BCD}"/>
              </a:ext>
            </a:extLst>
          </p:cNvPr>
          <p:cNvSpPr txBox="1"/>
          <p:nvPr/>
        </p:nvSpPr>
        <p:spPr>
          <a:xfrm>
            <a:off x="13688704" y="50223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C3F218-D646-F524-FD41-B02E4925A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56" y="1690688"/>
            <a:ext cx="10124288" cy="380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5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E7BF-5117-1D56-01E9-9F17B719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INNER PRODUCT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0B3FE-F3FC-E43C-6846-C9DBA15A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FDB4-8F1A-8843-986C-DBC3635FDB36}" type="datetime1">
              <a:rPr lang="en-ID" smtClean="0"/>
              <a:t>28/11/23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D76A4-BB95-B65A-B46B-1A20D338F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221547-326F-1C52-AB26-4D37B2620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447A6D-403E-1BA5-59D3-10480F6A2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33" y="1730936"/>
            <a:ext cx="10458667" cy="23962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410B36-9F98-0B49-053B-EED19081B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04" y="4781620"/>
            <a:ext cx="5923792" cy="7387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28FEA8-3B98-DD9E-612B-44803AEF85B2}"/>
              </a:ext>
            </a:extLst>
          </p:cNvPr>
          <p:cNvSpPr txBox="1"/>
          <p:nvPr/>
        </p:nvSpPr>
        <p:spPr>
          <a:xfrm>
            <a:off x="743472" y="4202123"/>
            <a:ext cx="9656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>
                <a:effectLst/>
                <a:latin typeface="Times"/>
              </a:rPr>
              <a:t>Properties (b) and (c) can be combined several times to produce the following useful rule: 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00389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E7BF-5117-1D56-01E9-9F17B719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LENGTH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0B3FE-F3FC-E43C-6846-C9DBA15A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FDB4-8F1A-8843-986C-DBC3635FDB36}" type="datetime1">
              <a:rPr lang="en-ID" smtClean="0"/>
              <a:t>28/11/23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D76A4-BB95-B65A-B46B-1A20D338F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221547-326F-1C52-AB26-4D37B2620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B09C93-716F-FE6F-120B-D860D957F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78" y="1373583"/>
            <a:ext cx="11144535" cy="14176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4ED6BF-4E0C-F74B-22B6-336BDB6AC0A7}"/>
              </a:ext>
            </a:extLst>
          </p:cNvPr>
          <p:cNvSpPr txBox="1"/>
          <p:nvPr/>
        </p:nvSpPr>
        <p:spPr>
          <a:xfrm>
            <a:off x="660778" y="2851150"/>
            <a:ext cx="83194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>
                <a:effectLst/>
                <a:latin typeface="Times"/>
              </a:rPr>
              <a:t>For any scalar </a:t>
            </a:r>
            <a:r>
              <a:rPr lang="en-ID" sz="2000" dirty="0">
                <a:effectLst/>
                <a:latin typeface="MT2MIT"/>
              </a:rPr>
              <a:t>c</a:t>
            </a:r>
            <a:r>
              <a:rPr lang="en-ID" sz="2000" dirty="0">
                <a:effectLst/>
                <a:latin typeface="Times"/>
              </a:rPr>
              <a:t>, the length of </a:t>
            </a:r>
            <a:r>
              <a:rPr lang="en-ID" sz="2000" dirty="0">
                <a:effectLst/>
                <a:latin typeface="MT2MIT"/>
              </a:rPr>
              <a:t>c</a:t>
            </a:r>
            <a:r>
              <a:rPr lang="en-ID" sz="2000" b="1" dirty="0">
                <a:effectLst/>
                <a:latin typeface="Times"/>
              </a:rPr>
              <a:t>v </a:t>
            </a:r>
            <a:r>
              <a:rPr lang="en-ID" sz="2000" dirty="0">
                <a:effectLst/>
                <a:latin typeface="Times"/>
              </a:rPr>
              <a:t>is |</a:t>
            </a:r>
            <a:r>
              <a:rPr lang="en-ID" sz="2000" dirty="0">
                <a:effectLst/>
                <a:latin typeface="MT2MIT"/>
              </a:rPr>
              <a:t>c|</a:t>
            </a:r>
            <a:r>
              <a:rPr lang="en-ID" sz="2000" dirty="0">
                <a:effectLst/>
                <a:latin typeface="MT2SYT"/>
              </a:rPr>
              <a:t> </a:t>
            </a:r>
            <a:r>
              <a:rPr lang="en-ID" sz="2000" dirty="0">
                <a:effectLst/>
                <a:latin typeface="Times"/>
              </a:rPr>
              <a:t>times the length of </a:t>
            </a:r>
            <a:r>
              <a:rPr lang="en-ID" sz="2000" b="1" dirty="0">
                <a:effectLst/>
                <a:latin typeface="Times"/>
              </a:rPr>
              <a:t>v</a:t>
            </a:r>
            <a:r>
              <a:rPr lang="en-ID" sz="2000" dirty="0">
                <a:effectLst/>
                <a:latin typeface="Times"/>
              </a:rPr>
              <a:t>. That is, </a:t>
            </a:r>
            <a:endParaRPr lang="en-ID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7758D8-9CDA-D33D-D387-271B0D8A3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342" y="2806700"/>
            <a:ext cx="2133600" cy="622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68FC4A-DA75-0AB2-0C26-C2F289C00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78" y="3399511"/>
            <a:ext cx="7772400" cy="316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0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E7BF-5117-1D56-01E9-9F17B719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LENGTH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0B3FE-F3FC-E43C-6846-C9DBA15A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FDB4-8F1A-8843-986C-DBC3635FDB36}" type="datetime1">
              <a:rPr lang="en-ID" smtClean="0"/>
              <a:t>28/11/23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D76A4-BB95-B65A-B46B-1A20D338F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221547-326F-1C52-AB26-4D37B2620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D77800-439B-E095-7A5C-C6C99EE71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81411"/>
            <a:ext cx="10798727" cy="16531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69B65A-1A95-6900-DB8F-07649DF12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85" y="3429000"/>
            <a:ext cx="8011236" cy="22475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E67417-07D4-4575-0DD2-1AD1BE728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628" y="3398199"/>
            <a:ext cx="3660372" cy="233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6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16777</TotalTime>
  <Words>512</Words>
  <Application>Microsoft Macintosh PowerPoint</Application>
  <PresentationFormat>Widescreen</PresentationFormat>
  <Paragraphs>158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ADLaM Display</vt:lpstr>
      <vt:lpstr>Arial</vt:lpstr>
      <vt:lpstr>Calibri</vt:lpstr>
      <vt:lpstr>Calibri Light</vt:lpstr>
      <vt:lpstr>Cambria Math</vt:lpstr>
      <vt:lpstr>MT2MIT</vt:lpstr>
      <vt:lpstr>MT2SYT</vt:lpstr>
      <vt:lpstr>Times</vt:lpstr>
      <vt:lpstr>Office Theme</vt:lpstr>
      <vt:lpstr>LINEAR ALGEBRA</vt:lpstr>
      <vt:lpstr>Orthogonality &amp; Least Squares</vt:lpstr>
      <vt:lpstr>Outline</vt:lpstr>
      <vt:lpstr>INNER PRODUCT, LENGTH, &amp; ORTHOGONALITY  </vt:lpstr>
      <vt:lpstr>INNER PRODUCT</vt:lpstr>
      <vt:lpstr>INNER PRODUCT</vt:lpstr>
      <vt:lpstr>INNER PRODUCT</vt:lpstr>
      <vt:lpstr>LENGTH</vt:lpstr>
      <vt:lpstr>LENGTH</vt:lpstr>
      <vt:lpstr>PowerPoint Presentation</vt:lpstr>
      <vt:lpstr>Orthogonality</vt:lpstr>
      <vt:lpstr>ORTHOGONAL SETS</vt:lpstr>
      <vt:lpstr>Orthogonal Set</vt:lpstr>
      <vt:lpstr>Orthogonal Set</vt:lpstr>
      <vt:lpstr>Orthogonal Set</vt:lpstr>
      <vt:lpstr>Orthonormal Set</vt:lpstr>
      <vt:lpstr>THE GRAM-SCHMIDT PROCESS</vt:lpstr>
      <vt:lpstr>The Gram–Schmidt Process </vt:lpstr>
      <vt:lpstr>The Gram–Schmidt Process </vt:lpstr>
      <vt:lpstr>Orthonormal Bases</vt:lpstr>
      <vt:lpstr>QR Factorization of Matrices </vt:lpstr>
      <vt:lpstr>QR Factorization of Matrices </vt:lpstr>
      <vt:lpstr>QR Factorization of Matrices </vt:lpstr>
      <vt:lpstr>Latihan</vt:lpstr>
      <vt:lpstr>LEAST-SQUARES PROBLEMS</vt:lpstr>
      <vt:lpstr>Least-Squares Problems</vt:lpstr>
      <vt:lpstr>Least-Squares Problems</vt:lpstr>
      <vt:lpstr>Least-Squares Problems</vt:lpstr>
      <vt:lpstr>Least-Squares Problems</vt:lpstr>
      <vt:lpstr>Least-Squares Problems</vt:lpstr>
      <vt:lpstr>Least-Squares Problems</vt:lpstr>
      <vt:lpstr>Least-Squares Problems</vt:lpstr>
      <vt:lpstr>Latihan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</dc:title>
  <dc:creator>Siska Arifiani</dc:creator>
  <cp:lastModifiedBy>Chastine Fatichah</cp:lastModifiedBy>
  <cp:revision>299</cp:revision>
  <dcterms:created xsi:type="dcterms:W3CDTF">2023-08-23T02:42:38Z</dcterms:created>
  <dcterms:modified xsi:type="dcterms:W3CDTF">2023-11-28T01:25:57Z</dcterms:modified>
</cp:coreProperties>
</file>