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5" r:id="rId2"/>
    <p:sldId id="257" r:id="rId3"/>
    <p:sldId id="260" r:id="rId4"/>
    <p:sldId id="267" r:id="rId5"/>
    <p:sldId id="258" r:id="rId6"/>
    <p:sldId id="263" r:id="rId7"/>
    <p:sldId id="268" r:id="rId8"/>
    <p:sldId id="272" r:id="rId9"/>
    <p:sldId id="265" r:id="rId10"/>
    <p:sldId id="261" r:id="rId11"/>
    <p:sldId id="273" r:id="rId12"/>
    <p:sldId id="274" r:id="rId13"/>
    <p:sldId id="277" r:id="rId14"/>
    <p:sldId id="276" r:id="rId15"/>
  </p:sldIdLst>
  <p:sldSz cx="9144000" cy="6858000" type="screen4x3"/>
  <p:notesSz cx="6858000" cy="9144000"/>
  <p:embeddedFontLst>
    <p:embeddedFont>
      <p:font typeface="나눔바른고딕" panose="020B0600000101010101" charset="-127"/>
      <p:regular r:id="rId16"/>
      <p:bold r:id="rId17"/>
    </p:embeddedFont>
    <p:embeddedFont>
      <p:font typeface="한컴 백제 B" panose="02020603020101020101" pitchFamily="18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한컴 쿨재즈 L" panose="02020603020101020101" pitchFamily="18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62A7"/>
    <a:srgbClr val="D7CA1F"/>
    <a:srgbClr val="E5DA4D"/>
    <a:srgbClr val="EDE687"/>
    <a:srgbClr val="A2E2E0"/>
    <a:srgbClr val="53C9C6"/>
    <a:srgbClr val="79D5D3"/>
    <a:srgbClr val="6AC3F0"/>
    <a:srgbClr val="33CCFF"/>
    <a:srgbClr val="143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700" autoAdjust="0"/>
  </p:normalViewPr>
  <p:slideViewPr>
    <p:cSldViewPr>
      <p:cViewPr varScale="1">
        <p:scale>
          <a:sx n="110" d="100"/>
          <a:sy n="110" d="100"/>
        </p:scale>
        <p:origin x="162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87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62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0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97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49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3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65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2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89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48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51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5D1D-27F9-4FE9-8029-0612A4601ED4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0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 rot="2700000">
            <a:off x="6512910" y="4983926"/>
            <a:ext cx="423574" cy="680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85108" y="6165304"/>
            <a:ext cx="8373785" cy="360040"/>
            <a:chOff x="385108" y="5517232"/>
            <a:chExt cx="8373785" cy="36004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385108" y="5517232"/>
              <a:ext cx="837378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372200" y="5589240"/>
              <a:ext cx="2386693" cy="2880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40000"/>
                      <a:lumOff val="6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01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0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ㅣ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14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　　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Java Programming</a:t>
              </a:r>
              <a:endParaRPr lang="en-US" altLang="ko-KR" sz="9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097868" y="2534707"/>
            <a:ext cx="6948264" cy="1686381"/>
            <a:chOff x="1097868" y="2512931"/>
            <a:chExt cx="6948264" cy="1686381"/>
          </a:xfrm>
        </p:grpSpPr>
        <p:sp>
          <p:nvSpPr>
            <p:cNvPr id="12" name="TextBox 11"/>
            <p:cNvSpPr txBox="1"/>
            <p:nvPr/>
          </p:nvSpPr>
          <p:spPr>
            <a:xfrm>
              <a:off x="2087724" y="3593051"/>
              <a:ext cx="4968552" cy="360040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40000"/>
                      <a:lumOff val="60000"/>
                    </a:schemeClr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사용자의 재정 상태에 따른 최적 구매 지원 시스템</a:t>
              </a:r>
              <a:endPara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75656" y="2512931"/>
              <a:ext cx="6192688" cy="756084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ctr"/>
              <a:r>
                <a:rPr lang="ko-KR" altLang="en-US" sz="5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40000"/>
                      <a:lumOff val="60000"/>
                    </a:schemeClr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프로젝트 발표</a:t>
              </a:r>
              <a:endParaRPr lang="en-US" altLang="ko-KR" sz="5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97868" y="3953091"/>
              <a:ext cx="694826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2016 – 01 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Java Programming	</a:t>
              </a:r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김진혁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, </a:t>
              </a:r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강명훈</a:t>
              </a:r>
              <a:endParaRPr lang="en-US" altLang="ko-KR" sz="1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241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4679" y="404664"/>
            <a:ext cx="5133425" cy="55806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Additional Function</a:t>
            </a:r>
            <a:endParaRPr lang="en-US" altLang="ko-KR" sz="3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85108" y="6165304"/>
            <a:ext cx="8373785" cy="360040"/>
            <a:chOff x="385108" y="5517232"/>
            <a:chExt cx="8373785" cy="36004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385108" y="5517232"/>
              <a:ext cx="837378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372200" y="5589240"/>
              <a:ext cx="2386693" cy="2880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40000"/>
                      <a:lumOff val="6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10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0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ㅣ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14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　　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Java Programming</a:t>
              </a:r>
              <a:endPara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r"/>
              <a:endPara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93955" y="1950238"/>
            <a:ext cx="7556090" cy="3350970"/>
            <a:chOff x="793955" y="1844824"/>
            <a:chExt cx="7556090" cy="3350970"/>
          </a:xfrm>
        </p:grpSpPr>
        <p:grpSp>
          <p:nvGrpSpPr>
            <p:cNvPr id="7" name="그룹 6"/>
            <p:cNvGrpSpPr/>
            <p:nvPr/>
          </p:nvGrpSpPr>
          <p:grpSpPr>
            <a:xfrm>
              <a:off x="793955" y="3068960"/>
              <a:ext cx="7556090" cy="902698"/>
              <a:chOff x="793955" y="3753163"/>
              <a:chExt cx="7556090" cy="902698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5023819" y="3753163"/>
                <a:ext cx="3326226" cy="902698"/>
                <a:chOff x="918200" y="2021992"/>
                <a:chExt cx="3326226" cy="902698"/>
              </a:xfrm>
            </p:grpSpPr>
            <p:sp>
              <p:nvSpPr>
                <p:cNvPr id="3" name="모서리가 둥근 직사각형 2"/>
                <p:cNvSpPr/>
                <p:nvPr/>
              </p:nvSpPr>
              <p:spPr>
                <a:xfrm>
                  <a:off x="918200" y="2093619"/>
                  <a:ext cx="759445" cy="759445"/>
                </a:xfrm>
                <a:prstGeom prst="roundRect">
                  <a:avLst/>
                </a:prstGeom>
                <a:noFill/>
                <a:ln w="571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1913120" y="2021992"/>
                  <a:ext cx="2331306" cy="902698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noAutofit/>
                </a:bodyPr>
                <a:lstStyle/>
                <a:p>
                  <a:r>
                    <a:rPr lang="ko-KR" altLang="en-US" sz="16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소비 내역 추가</a:t>
                  </a:r>
                  <a:endParaRPr lang="en-US" altLang="ko-KR" sz="9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endParaRPr lang="en-US" altLang="ko-KR" sz="9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r>
                    <a:rPr lang="ko-KR" altLang="en-US" sz="11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75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카드 결제 이외의 소비 활동에 대해서 자신의 소비내역을 추가적으로 입력하여 보다 완벽한 데이터를 만들 수 있습니다</a:t>
                  </a:r>
                  <a:r>
                    <a:rPr lang="en-US" altLang="ko-KR" sz="11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75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.</a:t>
                  </a:r>
                </a:p>
              </p:txBody>
            </p:sp>
          </p:grpSp>
          <p:grpSp>
            <p:nvGrpSpPr>
              <p:cNvPr id="19" name="그룹 18"/>
              <p:cNvGrpSpPr/>
              <p:nvPr/>
            </p:nvGrpSpPr>
            <p:grpSpPr>
              <a:xfrm>
                <a:off x="793955" y="3753163"/>
                <a:ext cx="3326226" cy="902698"/>
                <a:chOff x="918200" y="2021992"/>
                <a:chExt cx="3326226" cy="902698"/>
              </a:xfrm>
            </p:grpSpPr>
            <p:sp>
              <p:nvSpPr>
                <p:cNvPr id="20" name="모서리가 둥근 직사각형 19"/>
                <p:cNvSpPr/>
                <p:nvPr/>
              </p:nvSpPr>
              <p:spPr>
                <a:xfrm>
                  <a:off x="918200" y="2093619"/>
                  <a:ext cx="759445" cy="759445"/>
                </a:xfrm>
                <a:prstGeom prst="roundRect">
                  <a:avLst/>
                </a:prstGeom>
                <a:noFill/>
                <a:ln w="571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913120" y="2021992"/>
                  <a:ext cx="2331306" cy="902698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noAutofit/>
                </a:bodyPr>
                <a:lstStyle/>
                <a:p>
                  <a:r>
                    <a:rPr lang="ko-KR" altLang="en-US" sz="16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개인 정보 수정</a:t>
                  </a:r>
                  <a:endParaRPr lang="en-US" altLang="ko-KR" sz="16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endParaRPr lang="en-US" altLang="ko-KR" sz="9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r>
                    <a:rPr lang="ko-KR" altLang="en-US" sz="11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75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자신의 현재 월 수입</a:t>
                  </a:r>
                  <a:r>
                    <a:rPr lang="en-US" altLang="ko-KR" sz="11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75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, </a:t>
                  </a:r>
                  <a:r>
                    <a:rPr lang="ko-KR" altLang="en-US" sz="11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75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목표 금액</a:t>
                  </a:r>
                  <a:r>
                    <a:rPr lang="en-US" altLang="ko-KR" sz="11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75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, </a:t>
                  </a:r>
                  <a:r>
                    <a:rPr lang="ko-KR" altLang="en-US" sz="11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75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성별에 한해서 정보를 조회하고</a:t>
                  </a:r>
                  <a:r>
                    <a:rPr lang="en-US" altLang="ko-KR" sz="11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75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, </a:t>
                  </a:r>
                  <a:r>
                    <a:rPr lang="ko-KR" altLang="en-US" sz="11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75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수정할 수 있습니다</a:t>
                  </a:r>
                  <a:r>
                    <a:rPr lang="en-US" altLang="ko-KR" sz="11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75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.</a:t>
                  </a:r>
                </a:p>
              </p:txBody>
            </p:sp>
          </p:grpSp>
        </p:grpSp>
        <p:grpSp>
          <p:nvGrpSpPr>
            <p:cNvPr id="22" name="그룹 21"/>
            <p:cNvGrpSpPr/>
            <p:nvPr/>
          </p:nvGrpSpPr>
          <p:grpSpPr>
            <a:xfrm>
              <a:off x="793955" y="4293096"/>
              <a:ext cx="3326226" cy="902698"/>
              <a:chOff x="918200" y="2021992"/>
              <a:chExt cx="3326226" cy="902698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918200" y="2093619"/>
                <a:ext cx="759445" cy="759445"/>
              </a:xfrm>
              <a:prstGeom prst="roundRect">
                <a:avLst/>
              </a:prstGeom>
              <a:noFill/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913120" y="2021992"/>
                <a:ext cx="2331306" cy="902698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noAutofit/>
              </a:bodyPr>
              <a:lstStyle/>
              <a:p>
                <a:r>
                  <a:rPr lang="ko-KR" altLang="en-US" sz="16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2">
                        <a:lumMod val="40000"/>
                        <a:lumOff val="60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rPr>
                  <a:t>금월 소비 상태</a:t>
                </a:r>
                <a:endParaRPr lang="en-US" altLang="ko-KR" sz="16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40000"/>
                      <a:lumOff val="60000"/>
                    </a:schemeClr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endParaRPr>
              </a:p>
              <a:p>
                <a:endParaRPr lang="en-US" altLang="ko-KR" sz="9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endParaRPr>
              </a:p>
              <a:p>
                <a:r>
                  <a:rPr lang="ko-KR" altLang="en-US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rPr>
                  <a:t>현재 자신의 필수</a:t>
                </a:r>
                <a:r>
                  <a:rPr lang="en-US" altLang="ko-KR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rPr>
                  <a:t>, </a:t>
                </a:r>
                <a:r>
                  <a:rPr lang="ko-KR" altLang="en-US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rPr>
                  <a:t>부가 지출 안에서 카테고리 별 소비 비율을 그래프로 볼 수 있으며</a:t>
                </a:r>
                <a:r>
                  <a:rPr lang="en-US" altLang="ko-KR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rPr>
                  <a:t>, </a:t>
                </a:r>
                <a:r>
                  <a:rPr lang="ko-KR" altLang="en-US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rPr>
                  <a:t>예산 대비 잔액을 추가적으로 나타내며</a:t>
                </a:r>
                <a:r>
                  <a:rPr lang="en-US" altLang="ko-KR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rPr>
                  <a:t>, </a:t>
                </a:r>
                <a:r>
                  <a:rPr lang="ko-KR" altLang="en-US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rPr>
                  <a:t>목표 금액에 대한 현재 자산을 조회할 수 있습니다</a:t>
                </a:r>
                <a:r>
                  <a:rPr lang="en-US" altLang="ko-KR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rPr>
                  <a:t>.</a:t>
                </a:r>
              </a:p>
              <a:p>
                <a:endParaRPr lang="en-US" altLang="ko-KR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793955" y="1844824"/>
              <a:ext cx="7556090" cy="902698"/>
              <a:chOff x="793955" y="2202139"/>
              <a:chExt cx="7556090" cy="902698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5023819" y="2202139"/>
                <a:ext cx="3326226" cy="902698"/>
                <a:chOff x="918200" y="2021992"/>
                <a:chExt cx="3326226" cy="902698"/>
              </a:xfrm>
            </p:grpSpPr>
            <p:sp>
              <p:nvSpPr>
                <p:cNvPr id="33" name="모서리가 둥근 직사각형 32"/>
                <p:cNvSpPr/>
                <p:nvPr/>
              </p:nvSpPr>
              <p:spPr>
                <a:xfrm>
                  <a:off x="918200" y="2093619"/>
                  <a:ext cx="759445" cy="759445"/>
                </a:xfrm>
                <a:prstGeom prst="roundRect">
                  <a:avLst/>
                </a:prstGeom>
                <a:noFill/>
                <a:ln w="571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913120" y="2021992"/>
                  <a:ext cx="2331306" cy="902698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noAutofit/>
                </a:bodyPr>
                <a:lstStyle/>
                <a:p>
                  <a:r>
                    <a:rPr lang="ko-KR" altLang="en-US" sz="16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금월 소비 리스트</a:t>
                  </a:r>
                  <a:endParaRPr lang="en-US" altLang="ko-KR" sz="9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endParaRPr lang="en-US" altLang="ko-KR" sz="9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r>
                    <a:rPr lang="ko-KR" altLang="en-US" sz="11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75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이 달의 자신의 소비 내역을 시간순서로 조회할 수 있습니다</a:t>
                  </a:r>
                  <a:r>
                    <a:rPr lang="en-US" altLang="ko-KR" sz="11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75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.</a:t>
                  </a:r>
                </a:p>
              </p:txBody>
            </p:sp>
          </p:grpSp>
          <p:grpSp>
            <p:nvGrpSpPr>
              <p:cNvPr id="30" name="그룹 29"/>
              <p:cNvGrpSpPr/>
              <p:nvPr/>
            </p:nvGrpSpPr>
            <p:grpSpPr>
              <a:xfrm>
                <a:off x="793955" y="2202139"/>
                <a:ext cx="3326226" cy="902698"/>
                <a:chOff x="918200" y="2021992"/>
                <a:chExt cx="3326226" cy="902698"/>
              </a:xfrm>
            </p:grpSpPr>
            <p:sp>
              <p:nvSpPr>
                <p:cNvPr id="31" name="모서리가 둥근 직사각형 30"/>
                <p:cNvSpPr/>
                <p:nvPr/>
              </p:nvSpPr>
              <p:spPr>
                <a:xfrm>
                  <a:off x="918200" y="2093619"/>
                  <a:ext cx="759445" cy="759445"/>
                </a:xfrm>
                <a:prstGeom prst="roundRect">
                  <a:avLst/>
                </a:prstGeom>
                <a:noFill/>
                <a:ln w="571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913120" y="2021992"/>
                  <a:ext cx="2331306" cy="902698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noAutofit/>
                </a:bodyPr>
                <a:lstStyle/>
                <a:p>
                  <a:r>
                    <a:rPr lang="ko-KR" altLang="en-US" sz="16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월별 소비 금액</a:t>
                  </a:r>
                  <a:endParaRPr lang="en-US" altLang="ko-KR" sz="16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2">
                        <a:lumMod val="40000"/>
                        <a:lumOff val="60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endParaRPr lang="en-US" altLang="ko-KR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r>
                    <a:rPr lang="ko-KR" altLang="en-US" sz="11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75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현재로부터 최대 </a:t>
                  </a:r>
                  <a:r>
                    <a:rPr lang="en-US" altLang="ko-KR" sz="11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75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36</a:t>
                  </a:r>
                  <a:r>
                    <a:rPr lang="ko-KR" altLang="en-US" sz="11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75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개월 간의 월별 총 소비 금액을 조회할 수 있습니다</a:t>
                  </a:r>
                  <a:r>
                    <a:rPr lang="en-US" altLang="ko-KR" sz="11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75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.</a:t>
                  </a:r>
                </a:p>
              </p:txBody>
            </p:sp>
          </p:grp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77" y="2172987"/>
            <a:ext cx="457200" cy="457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052" y="2153937"/>
            <a:ext cx="495300" cy="495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52" y="3387598"/>
            <a:ext cx="476250" cy="4762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416" y="3387598"/>
            <a:ext cx="476250" cy="4762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93" y="462125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0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4679" y="404664"/>
            <a:ext cx="5277441" cy="55806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Additional Function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385108" y="6165304"/>
            <a:ext cx="8373785" cy="360040"/>
            <a:chOff x="385108" y="5517232"/>
            <a:chExt cx="8373785" cy="36004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385108" y="5517232"/>
              <a:ext cx="837378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372200" y="5589240"/>
              <a:ext cx="2386693" cy="2880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40000"/>
                      <a:lumOff val="6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11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0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ㅣ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14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　　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Java Programming</a:t>
              </a:r>
              <a:endPara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r"/>
              <a:endPara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593759"/>
            <a:ext cx="1852558" cy="374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000" y="1647248"/>
            <a:ext cx="1840615" cy="365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6742892" y="1556896"/>
            <a:ext cx="2016001" cy="158407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금월 소비 리스트</a:t>
            </a:r>
            <a:endParaRPr lang="en-US" altLang="ko-KR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현재 달의 최근부터 월 초까지의 자신의 소비 리스트를 시간순서로 볼 수 있는 기능</a:t>
            </a:r>
            <a:endParaRPr lang="en-US" altLang="ko-KR" sz="11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스크롤 형태로 되어있어 위 아래로 이동하며 자신의 소비 내용을 볼 수 있습니다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.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13724" y="1556896"/>
            <a:ext cx="2016001" cy="158407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월별 소비 금액</a:t>
            </a:r>
            <a:endParaRPr lang="en-US" altLang="ko-KR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사용자의 월별 총 소비 금액을 그래프로 볼 수 있는 기능</a:t>
            </a:r>
            <a:endParaRPr lang="en-US" altLang="ko-KR" sz="11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가입일로부터 최대 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3</a:t>
            </a: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년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(36</a:t>
            </a: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개월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)</a:t>
            </a: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의 데이터를 받아올 수 있습니다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.</a:t>
            </a:r>
          </a:p>
          <a:p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아래의 전체 그래프에서 자신이 자세한 값을 보고 싶은 경우 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Section</a:t>
            </a: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을 터치로 이동하면 </a:t>
            </a:r>
            <a:endParaRPr lang="en-US" altLang="ko-KR" sz="11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상단의 그래프로 해당 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Section</a:t>
            </a: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의 값을 자세히 볼 수 있습니다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 rot="2700000">
            <a:off x="202804" y="1233825"/>
            <a:ext cx="423574" cy="680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rot="2700000">
            <a:off x="2014387" y="5014265"/>
            <a:ext cx="423574" cy="680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rot="2700000">
            <a:off x="4597925" y="1233825"/>
            <a:ext cx="423574" cy="680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 rot="2700000">
            <a:off x="6262862" y="4994644"/>
            <a:ext cx="423574" cy="680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390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4679" y="404664"/>
            <a:ext cx="5277441" cy="55806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Additional Function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385108" y="6165304"/>
            <a:ext cx="8373785" cy="360040"/>
            <a:chOff x="385108" y="5517232"/>
            <a:chExt cx="8373785" cy="36004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385108" y="5517232"/>
              <a:ext cx="837378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372200" y="5589240"/>
              <a:ext cx="2386693" cy="2880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40000"/>
                      <a:lumOff val="6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12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0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ㅣ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14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　　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Java Programming</a:t>
              </a:r>
              <a:endPara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r"/>
              <a:endPara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611921"/>
            <a:ext cx="1852558" cy="370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9771" y="1647248"/>
            <a:ext cx="1773073" cy="365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6742892" y="1556896"/>
            <a:ext cx="2016001" cy="158407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금월 소비 상태</a:t>
            </a:r>
            <a:endParaRPr lang="en-US" altLang="ko-KR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현재 달의 소비 상태를 볼 수 있는 화면이며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, </a:t>
            </a: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홈 화면입니다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.</a:t>
            </a:r>
          </a:p>
          <a:p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상단의 원형 그래프는 필수 지출에 대한 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1,2,3</a:t>
            </a: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위 지출 카테고리와 이외의 카테고리를 합한 내용을 통해 도식화 됩니다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.</a:t>
            </a:r>
          </a:p>
          <a:p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하단의 경우 부가 지출에 대해서 상단의 그래프와 같이 도식화 됩니다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.</a:t>
            </a:r>
          </a:p>
          <a:p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이 외에 현재 자신의 필수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, </a:t>
            </a: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부가 예산에 대한 잔여금액 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/ </a:t>
            </a: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한계금액과 자신의 현재 자산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/ </a:t>
            </a: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목표금액을 보여줍니다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.</a:t>
            </a:r>
          </a:p>
          <a:p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우측 하단의 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Refresh </a:t>
            </a: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버튼을 통해 갱신이 가능합니다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.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13724" y="1556896"/>
            <a:ext cx="2016001" cy="158407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개인 정보 수정</a:t>
            </a:r>
            <a:endParaRPr lang="en-US" altLang="ko-KR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사용자의 월 수익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, </a:t>
            </a: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목표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, </a:t>
            </a: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성별에 대해 내용을 수정할 수 있습니다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.</a:t>
            </a:r>
          </a:p>
          <a:p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월 수익의 경우 다음 달부터 적용이 됩니다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.</a:t>
            </a:r>
          </a:p>
          <a:p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목표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, </a:t>
            </a: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성별의 경우 바로 적용이 됩니다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.</a:t>
            </a:r>
          </a:p>
          <a:p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이 외의 사용자의 카테고리 별 선호브랜드의 경우에는 데이터의 일관성을 위해 수정할 수 없도록 하였습니다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 rot="2700000">
            <a:off x="206779" y="1306813"/>
            <a:ext cx="423574" cy="680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rot="2700000">
            <a:off x="2161268" y="4958640"/>
            <a:ext cx="423574" cy="680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 rot="2700000">
            <a:off x="4457259" y="1306812"/>
            <a:ext cx="423574" cy="680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 rot="2700000">
            <a:off x="6311057" y="5001275"/>
            <a:ext cx="423574" cy="680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789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 rot="2700000">
            <a:off x="6512910" y="4983926"/>
            <a:ext cx="423574" cy="680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85108" y="6165304"/>
            <a:ext cx="8373785" cy="360040"/>
            <a:chOff x="385108" y="5517232"/>
            <a:chExt cx="8373785" cy="36004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385108" y="5517232"/>
              <a:ext cx="837378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372200" y="5589240"/>
              <a:ext cx="2386693" cy="2880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40000"/>
                      <a:lumOff val="6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13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0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ㅣ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14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　　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Java Programming</a:t>
              </a:r>
              <a:endParaRPr lang="en-US" altLang="ko-KR" sz="9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475656" y="2534707"/>
            <a:ext cx="6192688" cy="756084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algn="ctr"/>
            <a:r>
              <a:rPr lang="ko-KR" altLang="en-US" sz="5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시 연</a:t>
            </a:r>
            <a:endParaRPr lang="en-US" altLang="ko-KR" sz="5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 rot="2700000">
            <a:off x="6512910" y="4983926"/>
            <a:ext cx="423574" cy="680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85108" y="6165304"/>
            <a:ext cx="8373785" cy="360040"/>
            <a:chOff x="385108" y="5517232"/>
            <a:chExt cx="8373785" cy="36004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385108" y="5517232"/>
              <a:ext cx="837378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372200" y="5589240"/>
              <a:ext cx="2386693" cy="2880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40000"/>
                      <a:lumOff val="6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14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0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ㅣ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14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　　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Java Programming</a:t>
              </a:r>
              <a:endParaRPr lang="en-US" altLang="ko-KR" sz="9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475656" y="2534707"/>
            <a:ext cx="6192688" cy="756084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algn="ctr"/>
            <a:r>
              <a:rPr lang="ko-KR" altLang="en-US" sz="5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감사합니다</a:t>
            </a:r>
            <a:r>
              <a:rPr lang="en-US" altLang="ko-KR" sz="5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.</a:t>
            </a:r>
            <a:endParaRPr lang="en-US" altLang="ko-KR" sz="5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54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4679" y="404664"/>
            <a:ext cx="4629369" cy="64807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4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INDEX</a:t>
            </a:r>
            <a:endParaRPr lang="en-US" altLang="ko-KR" sz="3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직사각형 23"/>
          <p:cNvSpPr/>
          <p:nvPr/>
        </p:nvSpPr>
        <p:spPr>
          <a:xfrm>
            <a:off x="-9381" y="3843046"/>
            <a:ext cx="2353690" cy="11521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>
                  <a:lumMod val="40000"/>
                  <a:lumOff val="6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직사각형 23"/>
          <p:cNvSpPr/>
          <p:nvPr/>
        </p:nvSpPr>
        <p:spPr>
          <a:xfrm rot="10800000">
            <a:off x="-9381" y="4995174"/>
            <a:ext cx="651933" cy="36004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직사각형 23"/>
          <p:cNvSpPr/>
          <p:nvPr/>
        </p:nvSpPr>
        <p:spPr>
          <a:xfrm>
            <a:off x="1692375" y="3483006"/>
            <a:ext cx="2353690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직사각형 23"/>
          <p:cNvSpPr/>
          <p:nvPr/>
        </p:nvSpPr>
        <p:spPr>
          <a:xfrm rot="10800000">
            <a:off x="1692375" y="4635134"/>
            <a:ext cx="651933" cy="36004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직사각형 23"/>
          <p:cNvSpPr/>
          <p:nvPr/>
        </p:nvSpPr>
        <p:spPr>
          <a:xfrm>
            <a:off x="3395155" y="3122966"/>
            <a:ext cx="2353690" cy="11521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>
                  <a:lumMod val="40000"/>
                  <a:lumOff val="6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직사각형 23"/>
          <p:cNvSpPr/>
          <p:nvPr/>
        </p:nvSpPr>
        <p:spPr>
          <a:xfrm rot="10800000">
            <a:off x="3395155" y="4275094"/>
            <a:ext cx="651933" cy="36004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직사각형 23"/>
          <p:cNvSpPr/>
          <p:nvPr/>
        </p:nvSpPr>
        <p:spPr>
          <a:xfrm>
            <a:off x="5096912" y="2762926"/>
            <a:ext cx="2353690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직사각형 23"/>
          <p:cNvSpPr/>
          <p:nvPr/>
        </p:nvSpPr>
        <p:spPr>
          <a:xfrm rot="10800000">
            <a:off x="5096912" y="3915054"/>
            <a:ext cx="651933" cy="36004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9" name="직사각형 23"/>
          <p:cNvSpPr/>
          <p:nvPr/>
        </p:nvSpPr>
        <p:spPr>
          <a:xfrm>
            <a:off x="6799692" y="2402886"/>
            <a:ext cx="2353690" cy="11521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>
                  <a:lumMod val="40000"/>
                  <a:lumOff val="6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직사각형 23"/>
          <p:cNvSpPr/>
          <p:nvPr/>
        </p:nvSpPr>
        <p:spPr>
          <a:xfrm rot="10800000">
            <a:off x="6799692" y="3555014"/>
            <a:ext cx="651933" cy="36004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6588224" y="1412776"/>
            <a:ext cx="648072" cy="648072"/>
            <a:chOff x="7652501" y="1250758"/>
            <a:chExt cx="648072" cy="648072"/>
          </a:xfrm>
        </p:grpSpPr>
        <p:sp>
          <p:nvSpPr>
            <p:cNvPr id="4" name="타원 3"/>
            <p:cNvSpPr/>
            <p:nvPr/>
          </p:nvSpPr>
          <p:spPr>
            <a:xfrm>
              <a:off x="7652501" y="1250758"/>
              <a:ext cx="648072" cy="6480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79D5D3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749552" y="1390128"/>
              <a:ext cx="45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05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47155" y="2780928"/>
            <a:ext cx="648072" cy="648072"/>
            <a:chOff x="642553" y="2618910"/>
            <a:chExt cx="648072" cy="648072"/>
          </a:xfrm>
        </p:grpSpPr>
        <p:sp>
          <p:nvSpPr>
            <p:cNvPr id="33" name="타원 32"/>
            <p:cNvSpPr/>
            <p:nvPr/>
          </p:nvSpPr>
          <p:spPr>
            <a:xfrm>
              <a:off x="642553" y="2618910"/>
              <a:ext cx="648072" cy="6480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79D5D3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39604" y="2758280"/>
              <a:ext cx="453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01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449847" y="2060848"/>
            <a:ext cx="648072" cy="648072"/>
            <a:chOff x="4147527" y="1934834"/>
            <a:chExt cx="648072" cy="648072"/>
          </a:xfrm>
        </p:grpSpPr>
        <p:sp>
          <p:nvSpPr>
            <p:cNvPr id="36" name="타원 35"/>
            <p:cNvSpPr/>
            <p:nvPr/>
          </p:nvSpPr>
          <p:spPr>
            <a:xfrm>
              <a:off x="4147527" y="1934834"/>
              <a:ext cx="648072" cy="6480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79D5D3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244578" y="2074204"/>
              <a:ext cx="453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03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835325" y="4941168"/>
            <a:ext cx="648072" cy="648072"/>
            <a:chOff x="2818636" y="4959170"/>
            <a:chExt cx="648072" cy="648072"/>
          </a:xfrm>
        </p:grpSpPr>
        <p:sp>
          <p:nvSpPr>
            <p:cNvPr id="42" name="타원 41"/>
            <p:cNvSpPr/>
            <p:nvPr/>
          </p:nvSpPr>
          <p:spPr>
            <a:xfrm>
              <a:off x="2818636" y="4959170"/>
              <a:ext cx="648072" cy="6480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79D5D3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915687" y="5098540"/>
              <a:ext cx="453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02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012160" y="4221088"/>
            <a:ext cx="648072" cy="648072"/>
            <a:chOff x="6323610" y="4275094"/>
            <a:chExt cx="648072" cy="648072"/>
          </a:xfrm>
        </p:grpSpPr>
        <p:sp>
          <p:nvSpPr>
            <p:cNvPr id="45" name="타원 44"/>
            <p:cNvSpPr/>
            <p:nvPr/>
          </p:nvSpPr>
          <p:spPr>
            <a:xfrm>
              <a:off x="6323610" y="4275094"/>
              <a:ext cx="648072" cy="6480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79D5D3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20661" y="4414464"/>
              <a:ext cx="453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04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7687034" y="2794284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데모</a:t>
            </a:r>
            <a:endParaRPr lang="ko-KR" altLang="en-US" dirty="0">
              <a:solidFill>
                <a:schemeClr val="bg1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412061" y="3163325"/>
            <a:ext cx="1066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추가 기능</a:t>
            </a:r>
            <a:endParaRPr lang="ko-KR" altLang="en-US" dirty="0">
              <a:solidFill>
                <a:schemeClr val="bg1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755149" y="3501008"/>
            <a:ext cx="1066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상품 검색</a:t>
            </a:r>
            <a:endParaRPr lang="ko-KR" altLang="en-US" dirty="0">
              <a:solidFill>
                <a:schemeClr val="bg1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-80390" y="4229798"/>
            <a:ext cx="1843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주제 및 선정 동기</a:t>
            </a:r>
            <a:endParaRPr lang="ko-KR" altLang="en-US" dirty="0">
              <a:solidFill>
                <a:schemeClr val="bg1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30809" y="3874113"/>
            <a:ext cx="155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소비 정보 획득</a:t>
            </a:r>
            <a:endParaRPr lang="ko-KR" altLang="en-US" dirty="0">
              <a:solidFill>
                <a:schemeClr val="bg1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97265" y="5157192"/>
            <a:ext cx="2078903" cy="504056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소비 정보에 대한 획득 과정 설명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767753" y="4293096"/>
            <a:ext cx="1982846" cy="504056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이외 사용자에게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필요한 기능 설명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69801" y="2987951"/>
            <a:ext cx="1982846" cy="234026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선정 동기 및 주제에 대한 설명</a:t>
            </a:r>
            <a:endParaRPr lang="en-US" altLang="ko-KR" sz="11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73330" y="2276872"/>
            <a:ext cx="2054854" cy="504056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상품 검색 과정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,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검색 가능한 카테고리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,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서브 카테고리 설명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33347" y="1628800"/>
            <a:ext cx="1982846" cy="504056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ko-KR" altLang="en-US" sz="11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데모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6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4679" y="404664"/>
            <a:ext cx="4629369" cy="55806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ko-KR" altLang="en-US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주제 선정동기</a:t>
            </a:r>
            <a:endParaRPr lang="en-US" altLang="ko-KR" sz="2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26763" y="989358"/>
            <a:ext cx="6933626" cy="28803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- </a:t>
            </a: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햄릿 증후군을 아시나요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?</a:t>
            </a:r>
            <a:endParaRPr lang="en-US" altLang="ko-KR" sz="10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4928" y="1783945"/>
            <a:ext cx="612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 rot="2700000">
            <a:off x="553373" y="1509492"/>
            <a:ext cx="423574" cy="680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 rot="2700000">
            <a:off x="6512910" y="4983926"/>
            <a:ext cx="423574" cy="680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08305" y="2060848"/>
            <a:ext cx="1368152" cy="3240360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햄릿 증후군</a:t>
            </a:r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endParaRPr lang="en-US" altLang="ko-KR" sz="1100" dirty="0" smtClean="0">
              <a:solidFill>
                <a:schemeClr val="bg1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endParaRPr lang="en-US" altLang="ko-KR" sz="1100" dirty="0" smtClean="0">
              <a:solidFill>
                <a:schemeClr val="bg1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r>
              <a:rPr lang="en-US" altLang="ko-KR" sz="1100" dirty="0" smtClean="0"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‘</a:t>
            </a:r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선택 장애</a:t>
            </a:r>
            <a:r>
              <a:rPr lang="en-US" altLang="ko-KR" sz="1100" dirty="0" smtClean="0"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’</a:t>
            </a:r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또는 </a:t>
            </a:r>
            <a:r>
              <a:rPr lang="en-US" altLang="ko-KR" sz="1100" dirty="0" smtClean="0"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‘</a:t>
            </a:r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결정 장애</a:t>
            </a:r>
            <a:r>
              <a:rPr lang="en-US" altLang="ko-KR" sz="1100" dirty="0" smtClean="0"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’</a:t>
            </a:r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와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유사한 말로 셰익스피어의 작품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《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햄릿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》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에서 주인공 햄릿이 결정하지 못하고 갈등하는 데에서 착안한 신조어다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. </a:t>
            </a:r>
            <a:endParaRPr lang="en-US" altLang="ko-KR" sz="1100" dirty="0" smtClean="0">
              <a:solidFill>
                <a:schemeClr val="bg1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endParaRPr lang="en-US" altLang="ko-KR" sz="1100" dirty="0" smtClean="0">
              <a:solidFill>
                <a:schemeClr val="bg1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햄릿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증후군의 원인으로는 </a:t>
            </a:r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개인적인 성향과 성장 배경</a:t>
            </a:r>
            <a:r>
              <a:rPr lang="en-US" altLang="ko-KR" sz="1100" dirty="0">
                <a:solidFill>
                  <a:schemeClr val="accent2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, </a:t>
            </a:r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정보의 홍수</a:t>
            </a:r>
            <a:r>
              <a:rPr lang="en-US" altLang="ko-KR" sz="1100" dirty="0">
                <a:solidFill>
                  <a:schemeClr val="accent2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, </a:t>
            </a:r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자아 정체성 상실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등이 </a:t>
            </a:r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꼽힌다</a:t>
            </a:r>
            <a:r>
              <a:rPr lang="en-US" altLang="ko-KR" sz="1100" dirty="0" smtClean="0"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.</a:t>
            </a:r>
            <a:r>
              <a:rPr lang="ko-KR" altLang="en-US" sz="900" dirty="0"/>
              <a:t/>
            </a:r>
            <a:br>
              <a:rPr lang="ko-KR" altLang="en-US" sz="900" dirty="0"/>
            </a:br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85108" y="6165304"/>
            <a:ext cx="8373785" cy="360040"/>
            <a:chOff x="385108" y="5517232"/>
            <a:chExt cx="8373785" cy="36004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385108" y="5517232"/>
              <a:ext cx="837378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372200" y="5589240"/>
              <a:ext cx="2386693" cy="2880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40000"/>
                      <a:lumOff val="6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03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0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ㅣ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14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　　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Java Programming</a:t>
              </a:r>
              <a:endPara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36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4679" y="404664"/>
            <a:ext cx="4629369" cy="55806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ko-KR" altLang="en-US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주제</a:t>
            </a:r>
            <a:endParaRPr lang="en-US" altLang="ko-KR" sz="2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26763" y="989358"/>
            <a:ext cx="6933626" cy="28803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- </a:t>
            </a: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수많은 정보들 사이에서 사용자의 자산 상황과 성향에 맞는 상품을 추천하자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!</a:t>
            </a:r>
            <a:endParaRPr lang="en-US" altLang="ko-KR" sz="10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85108" y="6165304"/>
            <a:ext cx="8373785" cy="360040"/>
            <a:chOff x="385108" y="5517232"/>
            <a:chExt cx="8373785" cy="36004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385108" y="5517232"/>
              <a:ext cx="837378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372200" y="5589240"/>
              <a:ext cx="2386693" cy="2880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40000"/>
                      <a:lumOff val="6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04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0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ㅣ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14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　　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Java Programming</a:t>
              </a:r>
              <a:endPara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cxnSp>
        <p:nvCxnSpPr>
          <p:cNvPr id="11" name="직선 연결선 10"/>
          <p:cNvCxnSpPr/>
          <p:nvPr/>
        </p:nvCxnSpPr>
        <p:spPr>
          <a:xfrm flipV="1">
            <a:off x="2962040" y="2040009"/>
            <a:ext cx="2681951" cy="1089407"/>
          </a:xfrm>
          <a:prstGeom prst="line">
            <a:avLst/>
          </a:prstGeom>
          <a:ln>
            <a:solidFill>
              <a:srgbClr val="46629E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962040" y="2813648"/>
            <a:ext cx="2931274" cy="840830"/>
          </a:xfrm>
          <a:prstGeom prst="line">
            <a:avLst/>
          </a:prstGeom>
          <a:ln>
            <a:solidFill>
              <a:srgbClr val="46629E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405948" y="1917866"/>
            <a:ext cx="368344" cy="1956424"/>
          </a:xfrm>
          <a:prstGeom prst="line">
            <a:avLst/>
          </a:prstGeom>
          <a:ln>
            <a:solidFill>
              <a:srgbClr val="46629E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3568" y="3225170"/>
            <a:ext cx="2619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2962A7"/>
                </a:solidFill>
                <a:latin typeface="한컴 쿨재즈 L" panose="02020603020101020101" pitchFamily="18" charset="-127"/>
                <a:ea typeface="한컴 쿨재즈 L" panose="02020603020101020101" pitchFamily="18" charset="-127"/>
              </a:rPr>
              <a:t>Information</a:t>
            </a:r>
            <a:endParaRPr lang="ko-KR" altLang="en-US" sz="4000" b="1" dirty="0">
              <a:solidFill>
                <a:srgbClr val="2962A7"/>
              </a:solidFill>
              <a:latin typeface="한컴 쿨재즈 L" panose="02020603020101020101" pitchFamily="18" charset="-127"/>
              <a:ea typeface="한컴 쿨재즈 L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52120" y="1268760"/>
            <a:ext cx="2443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2962A7"/>
                </a:solidFill>
                <a:latin typeface="한컴 쿨재즈 L" panose="02020603020101020101" pitchFamily="18" charset="-127"/>
                <a:ea typeface="한컴 쿨재즈 L" panose="02020603020101020101" pitchFamily="18" charset="-127"/>
              </a:rPr>
              <a:t>Database</a:t>
            </a:r>
            <a:endParaRPr lang="ko-KR" altLang="en-US" sz="4000" b="1" dirty="0">
              <a:solidFill>
                <a:srgbClr val="2962A7"/>
              </a:solidFill>
              <a:latin typeface="한컴 쿨재즈 L" panose="02020603020101020101" pitchFamily="18" charset="-127"/>
              <a:ea typeface="한컴 쿨재즈 L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93314" y="3900459"/>
            <a:ext cx="2639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2962A7"/>
                </a:solidFill>
                <a:latin typeface="한컴 쿨재즈 L" panose="02020603020101020101" pitchFamily="18" charset="-127"/>
                <a:ea typeface="한컴 쿨재즈 L" panose="02020603020101020101" pitchFamily="18" charset="-127"/>
              </a:rPr>
              <a:t>Application</a:t>
            </a:r>
            <a:endParaRPr lang="ko-KR" altLang="en-US" sz="4000" b="1" dirty="0">
              <a:solidFill>
                <a:srgbClr val="2962A7"/>
              </a:solidFill>
              <a:latin typeface="한컴 쿨재즈 L" panose="02020603020101020101" pitchFamily="18" charset="-127"/>
              <a:ea typeface="한컴 쿨재즈 L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0308" y="3856059"/>
            <a:ext cx="2593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현대에는 주변의 수많은 사물이 정보화 되어 있어 </a:t>
            </a:r>
            <a:endParaRPr lang="en-US" altLang="ko-KR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사람들에게 다양한 </a:t>
            </a:r>
            <a:r>
              <a:rPr lang="ko-KR" altLang="en-US" dirty="0" smtClean="0">
                <a:solidFill>
                  <a:srgbClr val="2962A7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선택</a:t>
            </a:r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과 </a:t>
            </a:r>
            <a:r>
              <a:rPr lang="ko-KR" altLang="en-US" dirty="0" smtClean="0">
                <a:solidFill>
                  <a:srgbClr val="2962A7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편의</a:t>
            </a:r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를 제공한다</a:t>
            </a:r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.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39486" y="1996230"/>
            <a:ext cx="2593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데이터베이스를 이용해 사용자의</a:t>
            </a:r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재정 상황을 추적하며 사용자가 목표에 도달할 수 있는 </a:t>
            </a:r>
            <a:r>
              <a:rPr lang="ko-KR" altLang="en-US" dirty="0" smtClean="0">
                <a:solidFill>
                  <a:srgbClr val="2962A7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최선의 소비</a:t>
            </a:r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를 할 수 있도록 한다</a:t>
            </a:r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.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16322" y="4553986"/>
            <a:ext cx="2593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현대인이라면 누구나 소지하고 있는 스마트 </a:t>
            </a:r>
            <a:r>
              <a:rPr lang="ko-KR" altLang="en-US" dirty="0" err="1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폰을</a:t>
            </a:r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 통해 </a:t>
            </a:r>
            <a:r>
              <a:rPr lang="ko-KR" altLang="en-US" dirty="0" smtClean="0">
                <a:solidFill>
                  <a:srgbClr val="2962A7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사용자의 소비 정보</a:t>
            </a:r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를 쉽고 편리하게 획득한다</a:t>
            </a:r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.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027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4679" y="404664"/>
            <a:ext cx="4629369" cy="55806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ko-KR" altLang="en-US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소비 정보 획득 과정</a:t>
            </a:r>
            <a:endParaRPr lang="en-US" altLang="ko-KR" sz="2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0" y="3113965"/>
            <a:ext cx="9144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6341322" y="2276872"/>
            <a:ext cx="1674186" cy="167418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9D5D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6453526" y="2389076"/>
            <a:ext cx="1449778" cy="144977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9D5D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28785" y="2913910"/>
            <a:ext cx="12992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DataBase</a:t>
            </a:r>
            <a:endParaRPr lang="ko-KR" altLang="en-US" sz="20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128492" y="2276872"/>
            <a:ext cx="1674186" cy="167418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9D5D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240696" y="2389076"/>
            <a:ext cx="1449778" cy="144977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9D5D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607957" y="291391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SMS</a:t>
            </a:r>
            <a:endParaRPr lang="ko-KR" altLang="en-US" sz="20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18518" y="4595752"/>
            <a:ext cx="7106964" cy="720080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Android Broadcast 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를 이용해서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카드결제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SMS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를 수신하였을 시 </a:t>
            </a:r>
            <a:endParaRPr lang="en-US" altLang="ko-KR" sz="12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사용자는 소비 정보를 입력해 서버로 전달하여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자신의 소비 관련 정보를 갱신</a:t>
            </a:r>
            <a:endParaRPr lang="en-US" altLang="ko-KR" sz="12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3734907" y="2276872"/>
            <a:ext cx="1674186" cy="167418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9D5D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847111" y="2389076"/>
            <a:ext cx="1449778" cy="144977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9D5D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096103" y="2913910"/>
            <a:ext cx="9518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Server</a:t>
            </a:r>
            <a:endParaRPr lang="ko-KR" altLang="en-US" sz="20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8482372" y="3016583"/>
            <a:ext cx="194764" cy="1947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9D5D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453312" y="3016583"/>
            <a:ext cx="194764" cy="1947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9D5D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3171410" y="3016583"/>
            <a:ext cx="194764" cy="1947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9D5D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5787208" y="3016583"/>
            <a:ext cx="194764" cy="1947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9D5D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385108" y="6165304"/>
            <a:ext cx="8373785" cy="360040"/>
            <a:chOff x="385108" y="5517232"/>
            <a:chExt cx="8373785" cy="360040"/>
          </a:xfrm>
        </p:grpSpPr>
        <p:cxnSp>
          <p:nvCxnSpPr>
            <p:cNvPr id="88" name="직선 연결선 87"/>
            <p:cNvCxnSpPr/>
            <p:nvPr/>
          </p:nvCxnSpPr>
          <p:spPr>
            <a:xfrm>
              <a:off x="385108" y="5517232"/>
              <a:ext cx="837378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6372200" y="5589240"/>
              <a:ext cx="2386693" cy="2880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40000"/>
                      <a:lumOff val="6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05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0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ㅣ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14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　</a:t>
              </a:r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　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Java Programming</a:t>
              </a:r>
              <a:endPara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79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4679" y="404664"/>
            <a:ext cx="5277441" cy="55806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소비 정보 획득 과정</a:t>
            </a:r>
            <a:endParaRPr lang="en-US" altLang="ko-KR" sz="2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85108" y="6165304"/>
            <a:ext cx="8373785" cy="360040"/>
            <a:chOff x="385108" y="5517232"/>
            <a:chExt cx="8373785" cy="36004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385108" y="5517232"/>
              <a:ext cx="837378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372200" y="5589240"/>
              <a:ext cx="2386693" cy="2880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40000"/>
                      <a:lumOff val="6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06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0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ㅣ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14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　　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Java Programming</a:t>
              </a:r>
              <a:endPara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556895"/>
            <a:ext cx="1852558" cy="381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8402" y="1574260"/>
            <a:ext cx="1895812" cy="379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6742892" y="1556896"/>
            <a:ext cx="2077580" cy="158407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카테고리 다이얼로그</a:t>
            </a:r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‘</a:t>
            </a: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소비 정보 입력 다이얼로그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＇</a:t>
            </a: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에서 카테고리 창 옆에 있는 돋보기 버튼을 클릭 시 나타나는 다이얼로그로 다양한 카테고리를 자신에 맞게 선택할 수 있다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. </a:t>
            </a:r>
          </a:p>
          <a:p>
            <a:endParaRPr lang="en-US" altLang="ko-KR" sz="11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2</a:t>
            </a: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중 다이얼로그로 만들었으며 초기에는 신발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,</a:t>
            </a: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의류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,</a:t>
            </a: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시계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,</a:t>
            </a: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가방 등 넓은 개념의 카테고리 들이 등장하게 되고 이후 해당 카테고리를 선택하면 그림과 같은 자세한 카테고리 들이 나오게 되어있다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.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13724" y="1556896"/>
            <a:ext cx="2016001" cy="158407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소비 정보 입력 </a:t>
            </a:r>
            <a:endParaRPr lang="en-US" altLang="ko-KR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다이얼로그</a:t>
            </a:r>
            <a:endParaRPr lang="en-US" altLang="ko-KR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카드결제 문자 메시지를 수신 시 해당 다이얼로그가 어플리케이션 실행 유무와 상관없이 자동로그인만 설정해 놓았다면 활성화가 되며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, </a:t>
            </a: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상품 명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, </a:t>
            </a: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브랜드 명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, </a:t>
            </a: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가격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, </a:t>
            </a: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카테고리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, </a:t>
            </a: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지출선택을 입력하게 된다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. </a:t>
            </a:r>
          </a:p>
          <a:p>
            <a:endParaRPr lang="en-US" altLang="ko-KR" sz="11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전송을 원치 않을 경우 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‘CANCLE’ </a:t>
            </a: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버튼을 클릭하면 된다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. </a:t>
            </a: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이후에 추가적으로 소비 정보 입력이 가능하게 해두어 상황에 따라 유동적으로 활용할 수 있다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.</a:t>
            </a:r>
            <a:endParaRPr lang="en-US" altLang="ko-KR" sz="11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 rot="2700000">
            <a:off x="202804" y="1233825"/>
            <a:ext cx="423574" cy="680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rot="2700000">
            <a:off x="2108313" y="5079915"/>
            <a:ext cx="423574" cy="680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 rot="2700000">
            <a:off x="4421878" y="1233824"/>
            <a:ext cx="423574" cy="680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 rot="2700000">
            <a:off x="6334868" y="5067634"/>
            <a:ext cx="423574" cy="680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719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4679" y="404664"/>
            <a:ext cx="4629369" cy="55806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ko-KR" altLang="en-US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상품 검색 과정</a:t>
            </a:r>
            <a:endParaRPr lang="en-US" altLang="ko-KR" sz="2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0" y="3113965"/>
            <a:ext cx="9144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6341322" y="2276872"/>
            <a:ext cx="1674186" cy="167418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9D5D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6453526" y="2389076"/>
            <a:ext cx="1449778" cy="144977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9D5D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28785" y="2913910"/>
            <a:ext cx="12992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DataBase</a:t>
            </a:r>
            <a:endParaRPr lang="ko-KR" altLang="en-US" sz="20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128492" y="2276872"/>
            <a:ext cx="1674186" cy="167418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9D5D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240696" y="2389076"/>
            <a:ext cx="1449778" cy="144977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9D5D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553456" y="2913910"/>
            <a:ext cx="8242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USER</a:t>
            </a:r>
            <a:endParaRPr lang="ko-KR" altLang="en-US" sz="20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04068" y="4541746"/>
            <a:ext cx="7335864" cy="774086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사용자는 화면에 자신이 구매하고자 하는 아이템 타입과 이외의 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추가정보를 입력</a:t>
            </a:r>
            <a:endParaRPr lang="en-US" altLang="ko-KR" sz="12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서버에서는 사용자의 요청에 대해 연산 과정을 통해 사용자에게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‘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최선의 소비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’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를 할 수 있도록 정보를 제공</a:t>
            </a:r>
            <a:endParaRPr lang="en-US" altLang="ko-KR" sz="12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3734907" y="2276872"/>
            <a:ext cx="1674186" cy="167418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9D5D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847111" y="2389076"/>
            <a:ext cx="1449778" cy="144977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9D5D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096103" y="2913910"/>
            <a:ext cx="9518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Server</a:t>
            </a:r>
            <a:endParaRPr lang="ko-KR" altLang="en-US" sz="20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8482372" y="3016583"/>
            <a:ext cx="194764" cy="1947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9D5D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453312" y="3016583"/>
            <a:ext cx="194764" cy="1947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9D5D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3171410" y="3016583"/>
            <a:ext cx="194764" cy="1947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9D5D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5787208" y="3016583"/>
            <a:ext cx="194764" cy="1947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9D5D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385108" y="6165304"/>
            <a:ext cx="8373785" cy="360040"/>
            <a:chOff x="385108" y="5517232"/>
            <a:chExt cx="8373785" cy="360040"/>
          </a:xfrm>
        </p:grpSpPr>
        <p:cxnSp>
          <p:nvCxnSpPr>
            <p:cNvPr id="88" name="직선 연결선 87"/>
            <p:cNvCxnSpPr/>
            <p:nvPr/>
          </p:nvCxnSpPr>
          <p:spPr>
            <a:xfrm>
              <a:off x="385108" y="5517232"/>
              <a:ext cx="837378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6372200" y="5589240"/>
              <a:ext cx="2386693" cy="2880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40000"/>
                      <a:lumOff val="6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07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0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ㅣ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14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　</a:t>
              </a:r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　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Java Programming</a:t>
              </a:r>
              <a:endPara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r"/>
              <a:endPara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12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4679" y="404664"/>
            <a:ext cx="5277441" cy="55806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상품 검색 과정</a:t>
            </a:r>
            <a:endParaRPr lang="en-US" altLang="ko-KR" sz="2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85108" y="6165304"/>
            <a:ext cx="8373785" cy="360040"/>
            <a:chOff x="385108" y="5517232"/>
            <a:chExt cx="8373785" cy="36004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385108" y="5517232"/>
              <a:ext cx="837378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372200" y="5589240"/>
              <a:ext cx="2386693" cy="2880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40000"/>
                      <a:lumOff val="6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08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0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ㅣ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14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　　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Java Programming</a:t>
              </a:r>
              <a:endPara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r"/>
              <a:endPara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581452"/>
            <a:ext cx="1852558" cy="376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000" y="1574260"/>
            <a:ext cx="1840615" cy="379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6742892" y="1556896"/>
            <a:ext cx="2016001" cy="158407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상품 검색 입력 후</a:t>
            </a:r>
            <a:endParaRPr lang="en-US" altLang="ko-KR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endParaRPr lang="en-US" altLang="ko-KR" sz="11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검색 결과로 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‘</a:t>
            </a: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전체 범위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‘, ‘</a:t>
            </a: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선호브랜드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‘ </a:t>
            </a: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두 가지의 결과값을 보여준다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.</a:t>
            </a:r>
          </a:p>
          <a:p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선호브랜드의 경우 해당 타입에서의 자신의 선호브랜드 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1~3</a:t>
            </a: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위의 상품 내에서 검색하는 것이다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.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13724" y="1556896"/>
            <a:ext cx="2016001" cy="158407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상품 검색 입력 전</a:t>
            </a:r>
            <a:endParaRPr lang="en-US" altLang="ko-KR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상품 타입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, </a:t>
            </a: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지출 구분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, </a:t>
            </a: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성별을 필수적으로 입력해야 한다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.</a:t>
            </a:r>
          </a:p>
          <a:p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자신의 현재 총 자산에 따라 사용자가 유동적으로 검색할 수 있도록 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‘Wish Price’</a:t>
            </a: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칸을 두어 우측의 버튼을 누르면 활성화 되어 가격을 입력하게 되면 해당 가격대의 상품을 검색할 수 있다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 rot="2700000">
            <a:off x="202804" y="1233825"/>
            <a:ext cx="423574" cy="680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rot="2700000">
            <a:off x="2108313" y="5079915"/>
            <a:ext cx="423574" cy="680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rot="2700000">
            <a:off x="4504212" y="1227754"/>
            <a:ext cx="423574" cy="680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 rot="2700000">
            <a:off x="6409721" y="5073844"/>
            <a:ext cx="423574" cy="680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03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4679" y="404664"/>
            <a:ext cx="5277441" cy="55806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Available Search Type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85108" y="6165304"/>
            <a:ext cx="8373785" cy="360040"/>
            <a:chOff x="385108" y="5517232"/>
            <a:chExt cx="8373785" cy="36004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385108" y="5517232"/>
              <a:ext cx="837378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372200" y="5589240"/>
              <a:ext cx="2386693" cy="2880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40000"/>
                      <a:lumOff val="6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09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0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ㅣ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14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　　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Java Programming</a:t>
              </a:r>
              <a:endPara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r"/>
              <a:endParaRPr lang="en-US" altLang="ko-KR" sz="1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971499" y="4912272"/>
            <a:ext cx="7200901" cy="864096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현재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데이터베이스에 있는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상품 카테고리는 총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4</a:t>
            </a: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개이고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,</a:t>
            </a: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endParaRPr lang="en-US" altLang="ko-KR" sz="11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각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각의 카테고리 들은 다수의 서브카테고리들을 가지고 있으며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데모를 위해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현재 약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3,300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개의 상품 정보가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존재 합니다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.</a:t>
            </a:r>
          </a:p>
          <a:p>
            <a:pPr algn="ctr"/>
            <a:r>
              <a:rPr lang="en-US" altLang="ko-KR" sz="9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35460" y="1795462"/>
            <a:ext cx="2204292" cy="2857674"/>
            <a:chOff x="179030" y="1919872"/>
            <a:chExt cx="2204292" cy="2857674"/>
          </a:xfrm>
        </p:grpSpPr>
        <p:grpSp>
          <p:nvGrpSpPr>
            <p:cNvPr id="9" name="그룹 8"/>
            <p:cNvGrpSpPr/>
            <p:nvPr/>
          </p:nvGrpSpPr>
          <p:grpSpPr>
            <a:xfrm>
              <a:off x="179030" y="1919872"/>
              <a:ext cx="2204292" cy="2517240"/>
              <a:chOff x="606689" y="1991880"/>
              <a:chExt cx="2204292" cy="2517240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1437628" y="2204864"/>
                <a:ext cx="1373353" cy="2304256"/>
                <a:chOff x="1437628" y="2204864"/>
                <a:chExt cx="1373353" cy="2304256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437628" y="2204864"/>
                  <a:ext cx="1373353" cy="230425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687291" y="2279532"/>
                  <a:ext cx="1123574" cy="2154920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noAutofit/>
                </a:bodyPr>
                <a:lstStyle/>
                <a:p>
                  <a:pPr algn="r"/>
                  <a:r>
                    <a:rPr lang="ko-KR" altLang="en-US" sz="11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티셔츠</a:t>
                  </a:r>
                  <a:endParaRPr lang="en-US" altLang="ko-KR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pPr algn="r"/>
                  <a:r>
                    <a:rPr lang="ko-KR" altLang="en-US" sz="11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셔츠</a:t>
                  </a:r>
                  <a:endParaRPr lang="en-US" altLang="ko-KR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pPr algn="r"/>
                  <a:r>
                    <a:rPr lang="ko-KR" altLang="en-US" sz="11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블라우스</a:t>
                  </a:r>
                  <a:endParaRPr lang="en-US" altLang="ko-KR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pPr algn="r"/>
                  <a:r>
                    <a:rPr lang="ko-KR" altLang="en-US" sz="11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청바지</a:t>
                  </a:r>
                  <a:endParaRPr lang="en-US" altLang="ko-KR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pPr algn="r"/>
                  <a:r>
                    <a:rPr lang="ko-KR" altLang="en-US" sz="11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면바지</a:t>
                  </a:r>
                  <a:endParaRPr lang="en-US" altLang="ko-KR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pPr algn="r"/>
                  <a:r>
                    <a:rPr lang="ko-KR" altLang="en-US" sz="11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니트</a:t>
                  </a:r>
                  <a:endParaRPr lang="en-US" altLang="ko-KR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pPr algn="r"/>
                  <a:r>
                    <a:rPr lang="ko-KR" altLang="en-US" sz="11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코트</a:t>
                  </a:r>
                  <a:endParaRPr lang="en-US" altLang="ko-KR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pPr algn="r"/>
                  <a:r>
                    <a:rPr lang="ko-KR" altLang="en-US" sz="1100" b="1" dirty="0" err="1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자켓</a:t>
                  </a:r>
                  <a:endParaRPr lang="en-US" altLang="ko-KR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pPr algn="r"/>
                  <a:r>
                    <a:rPr lang="ko-KR" altLang="en-US" sz="11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치마</a:t>
                  </a:r>
                  <a:endParaRPr lang="en-US" altLang="ko-KR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pPr algn="r"/>
                  <a:r>
                    <a:rPr lang="ko-KR" altLang="en-US" sz="11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원피스</a:t>
                  </a:r>
                  <a:endParaRPr lang="en-US" altLang="ko-KR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pPr algn="r"/>
                  <a:endParaRPr lang="en-US" altLang="ko-KR" sz="11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pPr algn="r"/>
                  <a:r>
                    <a:rPr lang="ko-KR" altLang="en-US" sz="11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의류</a:t>
                  </a:r>
                  <a:endParaRPr lang="en-US" altLang="ko-KR" sz="11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</p:txBody>
            </p:sp>
          </p:grpSp>
          <p:pic>
            <p:nvPicPr>
              <p:cNvPr id="4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06689" y="1991880"/>
                <a:ext cx="1571998" cy="1532506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3" name="직사각형 62"/>
            <p:cNvSpPr/>
            <p:nvPr/>
          </p:nvSpPr>
          <p:spPr>
            <a:xfrm rot="18900000">
              <a:off x="847314" y="4096677"/>
              <a:ext cx="423574" cy="680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 rot="18900000">
            <a:off x="3439602" y="3952661"/>
            <a:ext cx="423574" cy="680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 rot="18900000">
            <a:off x="6036929" y="3952661"/>
            <a:ext cx="423574" cy="680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2397186" y="1797752"/>
            <a:ext cx="2174814" cy="2855384"/>
            <a:chOff x="105721" y="1922162"/>
            <a:chExt cx="2174814" cy="2855384"/>
          </a:xfrm>
        </p:grpSpPr>
        <p:grpSp>
          <p:nvGrpSpPr>
            <p:cNvPr id="57" name="그룹 56"/>
            <p:cNvGrpSpPr/>
            <p:nvPr/>
          </p:nvGrpSpPr>
          <p:grpSpPr>
            <a:xfrm>
              <a:off x="105721" y="1922162"/>
              <a:ext cx="2174814" cy="2514950"/>
              <a:chOff x="533380" y="1994170"/>
              <a:chExt cx="2174814" cy="2514950"/>
            </a:xfrm>
          </p:grpSpPr>
          <p:grpSp>
            <p:nvGrpSpPr>
              <p:cNvPr id="59" name="그룹 58"/>
              <p:cNvGrpSpPr/>
              <p:nvPr/>
            </p:nvGrpSpPr>
            <p:grpSpPr>
              <a:xfrm>
                <a:off x="1437628" y="2204864"/>
                <a:ext cx="1270566" cy="2304256"/>
                <a:chOff x="1437628" y="2204864"/>
                <a:chExt cx="1270566" cy="2304256"/>
              </a:xfrm>
            </p:grpSpPr>
            <p:sp>
              <p:nvSpPr>
                <p:cNvPr id="65" name="직사각형 64"/>
                <p:cNvSpPr/>
                <p:nvPr/>
              </p:nvSpPr>
              <p:spPr>
                <a:xfrm>
                  <a:off x="1437628" y="2204864"/>
                  <a:ext cx="1257162" cy="230425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1584620" y="2279532"/>
                  <a:ext cx="1123574" cy="2154920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noAutofit/>
                </a:bodyPr>
                <a:lstStyle/>
                <a:p>
                  <a:pPr algn="r"/>
                  <a:r>
                    <a:rPr lang="ko-KR" altLang="en-US" sz="11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운동화</a:t>
                  </a:r>
                  <a:endParaRPr lang="en-US" altLang="ko-KR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pPr algn="r"/>
                  <a:r>
                    <a:rPr lang="ko-KR" altLang="en-US" sz="1100" b="1" dirty="0" err="1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워커</a:t>
                  </a:r>
                  <a:endParaRPr lang="en-US" altLang="ko-KR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pPr algn="r"/>
                  <a:r>
                    <a:rPr lang="ko-KR" altLang="en-US" sz="11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구두</a:t>
                  </a:r>
                  <a:endParaRPr lang="en-US" altLang="ko-KR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pPr algn="r"/>
                  <a:r>
                    <a:rPr lang="ko-KR" altLang="en-US" sz="11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하이힐</a:t>
                  </a:r>
                  <a:endParaRPr lang="en-US" altLang="ko-KR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pPr algn="r"/>
                  <a:r>
                    <a:rPr lang="ko-KR" altLang="en-US" sz="11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샌달</a:t>
                  </a:r>
                  <a:endParaRPr lang="en-US" altLang="ko-KR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pPr algn="r"/>
                  <a:r>
                    <a:rPr lang="ko-KR" altLang="en-US" sz="11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플랫</a:t>
                  </a:r>
                  <a:endParaRPr lang="en-US" altLang="ko-KR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pPr algn="r"/>
                  <a:r>
                    <a:rPr lang="ko-KR" altLang="en-US" sz="1100" b="1" dirty="0" err="1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슬립온</a:t>
                  </a:r>
                  <a:endParaRPr lang="en-US" altLang="ko-KR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pPr algn="r"/>
                  <a:endParaRPr lang="en-US" altLang="ko-KR" sz="11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pPr algn="r"/>
                  <a:endParaRPr lang="en-US" altLang="ko-KR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pPr algn="r"/>
                  <a:endParaRPr lang="en-US" altLang="ko-KR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pPr algn="r"/>
                  <a:endParaRPr lang="en-US" altLang="ko-KR" sz="11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pPr algn="r"/>
                  <a:r>
                    <a:rPr lang="ko-KR" altLang="en-US" sz="11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신발</a:t>
                  </a:r>
                  <a:endParaRPr lang="en-US" altLang="ko-KR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</p:txBody>
            </p:sp>
          </p:grpSp>
          <p:pic>
            <p:nvPicPr>
              <p:cNvPr id="6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33380" y="1994170"/>
                <a:ext cx="1574966" cy="1530216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8" name="직사각형 57"/>
            <p:cNvSpPr/>
            <p:nvPr/>
          </p:nvSpPr>
          <p:spPr>
            <a:xfrm rot="18900000">
              <a:off x="847314" y="4096677"/>
              <a:ext cx="423574" cy="680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4661880" y="1792423"/>
            <a:ext cx="2214376" cy="2859169"/>
            <a:chOff x="179512" y="1918377"/>
            <a:chExt cx="2214376" cy="2859169"/>
          </a:xfrm>
        </p:grpSpPr>
        <p:grpSp>
          <p:nvGrpSpPr>
            <p:cNvPr id="68" name="그룹 67"/>
            <p:cNvGrpSpPr/>
            <p:nvPr/>
          </p:nvGrpSpPr>
          <p:grpSpPr>
            <a:xfrm>
              <a:off x="179512" y="1918377"/>
              <a:ext cx="2214376" cy="2518735"/>
              <a:chOff x="607171" y="1990385"/>
              <a:chExt cx="2214376" cy="2518735"/>
            </a:xfrm>
          </p:grpSpPr>
          <p:grpSp>
            <p:nvGrpSpPr>
              <p:cNvPr id="70" name="그룹 69"/>
              <p:cNvGrpSpPr/>
              <p:nvPr/>
            </p:nvGrpSpPr>
            <p:grpSpPr>
              <a:xfrm>
                <a:off x="1437628" y="2204864"/>
                <a:ext cx="1383919" cy="2304256"/>
                <a:chOff x="1437628" y="2204864"/>
                <a:chExt cx="1383919" cy="2304256"/>
              </a:xfrm>
            </p:grpSpPr>
            <p:sp>
              <p:nvSpPr>
                <p:cNvPr id="72" name="직사각형 71"/>
                <p:cNvSpPr/>
                <p:nvPr/>
              </p:nvSpPr>
              <p:spPr>
                <a:xfrm>
                  <a:off x="1437628" y="2204864"/>
                  <a:ext cx="1346549" cy="230425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1697973" y="2279532"/>
                  <a:ext cx="1123574" cy="2154920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noAutofit/>
                </a:bodyPr>
                <a:lstStyle/>
                <a:p>
                  <a:pPr algn="r"/>
                  <a:r>
                    <a:rPr lang="ko-KR" altLang="en-US" sz="11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숄더백</a:t>
                  </a:r>
                  <a:endParaRPr lang="en-US" altLang="ko-KR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pPr algn="r"/>
                  <a:r>
                    <a:rPr lang="ko-KR" altLang="en-US" sz="1100" b="1" dirty="0" err="1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백팩</a:t>
                  </a:r>
                  <a:endParaRPr lang="en-US" altLang="ko-KR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pPr algn="r"/>
                  <a:r>
                    <a:rPr lang="ko-KR" altLang="en-US" sz="1100" b="1" dirty="0" err="1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크로스백</a:t>
                  </a:r>
                  <a:endParaRPr lang="en-US" altLang="ko-KR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pPr algn="r"/>
                  <a:r>
                    <a:rPr lang="ko-KR" altLang="en-US" sz="1100" b="1" dirty="0" err="1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토트백</a:t>
                  </a:r>
                  <a:endParaRPr lang="en-US" altLang="ko-KR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pPr algn="r"/>
                  <a:r>
                    <a:rPr lang="ko-KR" altLang="en-US" sz="1100" b="1" dirty="0" err="1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메신저백</a:t>
                  </a:r>
                  <a:endParaRPr lang="en-US" altLang="ko-KR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pPr algn="r"/>
                  <a:r>
                    <a:rPr lang="ko-KR" altLang="en-US" sz="11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서류가방</a:t>
                  </a:r>
                  <a:endParaRPr lang="en-US" altLang="ko-KR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pPr algn="r"/>
                  <a:r>
                    <a:rPr lang="ko-KR" altLang="en-US" sz="1100" b="1" dirty="0" err="1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맨스백</a:t>
                  </a:r>
                  <a:endParaRPr lang="en-US" altLang="ko-KR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pPr algn="r"/>
                  <a:endParaRPr lang="en-US" altLang="ko-KR" sz="11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pPr algn="r"/>
                  <a:endParaRPr lang="en-US" altLang="ko-KR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pPr algn="r"/>
                  <a:endParaRPr lang="en-US" altLang="ko-KR" sz="11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pPr algn="r"/>
                  <a:endParaRPr lang="en-US" altLang="ko-KR" sz="11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pPr algn="r"/>
                  <a:r>
                    <a:rPr lang="ko-KR" altLang="en-US" sz="11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가방</a:t>
                  </a:r>
                  <a:endParaRPr lang="en-US" altLang="ko-KR" sz="11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</p:txBody>
            </p:sp>
          </p:grpSp>
          <p:pic>
            <p:nvPicPr>
              <p:cNvPr id="71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07171" y="1990385"/>
                <a:ext cx="1571998" cy="1535546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9" name="직사각형 68"/>
            <p:cNvSpPr/>
            <p:nvPr/>
          </p:nvSpPr>
          <p:spPr>
            <a:xfrm rot="18900000">
              <a:off x="847314" y="4096677"/>
              <a:ext cx="423574" cy="680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6940578" y="1792423"/>
            <a:ext cx="2167926" cy="2860713"/>
            <a:chOff x="179512" y="1916833"/>
            <a:chExt cx="2167926" cy="2860713"/>
          </a:xfrm>
        </p:grpSpPr>
        <p:grpSp>
          <p:nvGrpSpPr>
            <p:cNvPr id="75" name="그룹 74"/>
            <p:cNvGrpSpPr/>
            <p:nvPr/>
          </p:nvGrpSpPr>
          <p:grpSpPr>
            <a:xfrm>
              <a:off x="179512" y="1916833"/>
              <a:ext cx="2167926" cy="2520279"/>
              <a:chOff x="607171" y="1988841"/>
              <a:chExt cx="2167926" cy="2520279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1437628" y="2204864"/>
                <a:ext cx="1337469" cy="2304256"/>
                <a:chOff x="1437628" y="2204864"/>
                <a:chExt cx="1337469" cy="2304256"/>
              </a:xfrm>
            </p:grpSpPr>
            <p:sp>
              <p:nvSpPr>
                <p:cNvPr id="79" name="직사각형 78"/>
                <p:cNvSpPr/>
                <p:nvPr/>
              </p:nvSpPr>
              <p:spPr>
                <a:xfrm>
                  <a:off x="1437628" y="2204864"/>
                  <a:ext cx="1296784" cy="230425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1651523" y="2279532"/>
                  <a:ext cx="1123574" cy="2154920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noAutofit/>
                </a:bodyPr>
                <a:lstStyle/>
                <a:p>
                  <a:pPr algn="r"/>
                  <a:r>
                    <a:rPr lang="ko-KR" altLang="en-US" sz="11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가죽시계</a:t>
                  </a:r>
                  <a:endParaRPr lang="en-US" altLang="ko-KR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pPr algn="r"/>
                  <a:r>
                    <a:rPr lang="ko-KR" altLang="en-US" sz="11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메탈시계</a:t>
                  </a:r>
                  <a:endParaRPr lang="en-US" altLang="ko-KR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pPr algn="r"/>
                  <a:endParaRPr lang="en-US" altLang="ko-KR" sz="11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pPr algn="r"/>
                  <a:endParaRPr lang="en-US" altLang="ko-KR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pPr algn="r"/>
                  <a:endParaRPr lang="en-US" altLang="ko-KR" sz="11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pPr algn="r"/>
                  <a:endParaRPr lang="en-US" altLang="ko-KR" sz="11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pPr algn="r"/>
                  <a:endParaRPr lang="en-US" altLang="ko-KR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pPr algn="r"/>
                  <a:endParaRPr lang="en-US" altLang="ko-KR" sz="11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pPr algn="r"/>
                  <a:endParaRPr lang="en-US" altLang="ko-KR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pPr algn="r"/>
                  <a:endParaRPr lang="en-US" altLang="ko-KR" sz="11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pPr algn="r"/>
                  <a:endParaRPr lang="en-US" altLang="ko-KR" sz="11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  <a:p>
                  <a:pPr algn="r"/>
                  <a:r>
                    <a:rPr lang="ko-KR" altLang="en-US" sz="11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한컴 백제 B" panose="02020603020101020101" pitchFamily="18" charset="-127"/>
                      <a:ea typeface="한컴 백제 B" panose="02020603020101020101" pitchFamily="18" charset="-127"/>
                    </a:rPr>
                    <a:t>시계</a:t>
                  </a:r>
                  <a:endParaRPr lang="en-US" altLang="ko-KR" sz="11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백제 B" panose="02020603020101020101" pitchFamily="18" charset="-127"/>
                    <a:ea typeface="한컴 백제 B" panose="02020603020101020101" pitchFamily="18" charset="-127"/>
                  </a:endParaRPr>
                </a:p>
              </p:txBody>
            </p:sp>
          </p:grpSp>
          <p:pic>
            <p:nvPicPr>
              <p:cNvPr id="78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07171" y="1988841"/>
                <a:ext cx="1571998" cy="1535545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6" name="직사각형 75"/>
            <p:cNvSpPr/>
            <p:nvPr/>
          </p:nvSpPr>
          <p:spPr>
            <a:xfrm rot="18900000">
              <a:off x="847314" y="4096677"/>
              <a:ext cx="423574" cy="680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411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851</Words>
  <Application>Microsoft Office PowerPoint</Application>
  <PresentationFormat>화면 슬라이드 쇼(4:3)</PresentationFormat>
  <Paragraphs>192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나눔바른고딕</vt:lpstr>
      <vt:lpstr>Arial</vt:lpstr>
      <vt:lpstr>한컴 백제 B</vt:lpstr>
      <vt:lpstr>맑은 고딕</vt:lpstr>
      <vt:lpstr>한컴 쿨재즈 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YOONYJ</dc:creator>
  <cp:lastModifiedBy>Ryun</cp:lastModifiedBy>
  <cp:revision>67</cp:revision>
  <dcterms:created xsi:type="dcterms:W3CDTF">2015-12-23T04:52:35Z</dcterms:created>
  <dcterms:modified xsi:type="dcterms:W3CDTF">2016-06-15T14:28:20Z</dcterms:modified>
</cp:coreProperties>
</file>