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47" r:id="rId2"/>
    <p:sldId id="348" r:id="rId3"/>
    <p:sldId id="349" r:id="rId4"/>
    <p:sldId id="351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52" r:id="rId33"/>
  </p:sldIdLst>
  <p:sldSz cx="12192000" cy="6858000"/>
  <p:notesSz cx="6858000" cy="9144000"/>
  <p:embeddedFontLst>
    <p:embeddedFont>
      <p:font typeface="D2Coding" panose="020B0609020101020101" pitchFamily="49" charset="-127"/>
      <p:regular r:id="rId36"/>
      <p:bold r:id="rId37"/>
    </p:embeddedFont>
    <p:embeddedFont>
      <p:font typeface="나눔고딕 ExtraBold" panose="020D0904000000000000" pitchFamily="50" charset="-127"/>
      <p:bold r:id="rId38"/>
    </p:embeddedFont>
    <p:embeddedFont>
      <p:font typeface="나눔스퀘어" panose="020B0600000101010101" pitchFamily="50" charset="-127"/>
      <p:regular r:id="rId39"/>
    </p:embeddedFont>
    <p:embeddedFont>
      <p:font typeface="나눔스퀘어 ExtraBold" panose="020B0600000101010101" pitchFamily="50" charset="-127"/>
      <p:bold r:id="rId40"/>
    </p:embeddedFont>
    <p:embeddedFont>
      <p:font typeface="나눔스퀘어 Light" panose="020B0600000101010101" pitchFamily="50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pos="325" userDrawn="1">
          <p15:clr>
            <a:srgbClr val="A4A3A4"/>
          </p15:clr>
        </p15:guide>
        <p15:guide id="8" orient="horz" pos="595" userDrawn="1">
          <p15:clr>
            <a:srgbClr val="A4A3A4"/>
          </p15:clr>
        </p15:guide>
        <p15:guide id="9" pos="257" userDrawn="1">
          <p15:clr>
            <a:srgbClr val="A4A3A4"/>
          </p15:clr>
        </p15:guide>
        <p15:guide id="10" pos="5632" userDrawn="1">
          <p15:clr>
            <a:srgbClr val="A4A3A4"/>
          </p15:clr>
        </p15:guide>
        <p15:guide id="11" orient="horz" pos="96" userDrawn="1">
          <p15:clr>
            <a:srgbClr val="A4A3A4"/>
          </p15:clr>
        </p15:guide>
        <p15:guide id="13" pos="7151" userDrawn="1">
          <p15:clr>
            <a:srgbClr val="A4A3A4"/>
          </p15:clr>
        </p15:guide>
        <p15:guide id="15" pos="7537" userDrawn="1">
          <p15:clr>
            <a:srgbClr val="A4A3A4"/>
          </p15:clr>
        </p15:guide>
        <p15:guide id="16" orient="horz" pos="686" userDrawn="1">
          <p15:clr>
            <a:srgbClr val="A4A3A4"/>
          </p15:clr>
        </p15:guide>
        <p15:guide id="17" orient="horz" pos="1616" userDrawn="1">
          <p15:clr>
            <a:srgbClr val="A4A3A4"/>
          </p15:clr>
        </p15:guide>
        <p15:guide id="18" orient="horz" pos="3997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3E1"/>
    <a:srgbClr val="4472C4"/>
    <a:srgbClr val="4B7CAE"/>
    <a:srgbClr val="659F9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69" autoAdjust="0"/>
  </p:normalViewPr>
  <p:slideViewPr>
    <p:cSldViewPr snapToGrid="0" showGuides="1">
      <p:cViewPr varScale="1">
        <p:scale>
          <a:sx n="97" d="100"/>
          <a:sy n="97" d="100"/>
        </p:scale>
        <p:origin x="91" y="1896"/>
      </p:cViewPr>
      <p:guideLst>
        <p:guide orient="horz" pos="2183"/>
        <p:guide orient="horz" pos="4156"/>
        <p:guide orient="horz" pos="1253"/>
        <p:guide pos="574"/>
        <p:guide pos="166"/>
        <p:guide pos="325"/>
        <p:guide orient="horz" pos="595"/>
        <p:guide pos="257"/>
        <p:guide pos="5632"/>
        <p:guide orient="horz" pos="96"/>
        <p:guide pos="7151"/>
        <p:guide pos="7537"/>
        <p:guide orient="horz" pos="686"/>
        <p:guide orient="horz" pos="1616"/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3" d="100"/>
          <a:sy n="153" d="100"/>
        </p:scale>
        <p:origin x="1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88679-2AC8-4958-A4A3-B6CCB4DBF4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6A2DA-CE82-4E71-9535-475D802A1D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CE37-1C2B-4B40-8791-1A62871F3BF3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2E24C-661C-4BB8-922E-35A9E8B580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205F7-32BF-4C5E-A3CE-8345E77E1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F9860-B950-452F-8C6E-9354E925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0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E8DDFCC-0231-479A-B988-B376DFAE6E72}" type="datetimeFigureOut">
              <a:rPr lang="ko-KR" altLang="en-US" smtClean="0"/>
              <a:pPr/>
              <a:t>2020-08-17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03694EC-882F-44D8-BC81-D110AB744BC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67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251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75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92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51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5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55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161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91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982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93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05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548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701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1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278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687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84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925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55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82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03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400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837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830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0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9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6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35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5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694EC-882F-44D8-BC81-D110AB744BC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6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7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4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5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5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3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7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24A7-3A31-45F3-BDEB-2372F6C66DE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C7D9-10FD-4A1A-B14C-C791523F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8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2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F3B24A7-3A31-45F3-BDEB-2372F6C66DE1}" type="datetimeFigureOut">
              <a:rPr lang="ko-KR" altLang="en-US" smtClean="0"/>
              <a:pPr/>
              <a:t>2020-08-17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65EC7D9-10FD-4A1A-B14C-C791523F25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5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5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ata%20structure&amp;algorithm/2017/10/21/tree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45318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분야에서 널리 사용되고 있는 자료구조인 트리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대해 살펴봅니다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3599538-A882-4D1F-9E2F-F0CD7FC4C987}"/>
              </a:ext>
            </a:extLst>
          </p:cNvPr>
          <p:cNvSpPr txBox="1"/>
          <p:nvPr/>
        </p:nvSpPr>
        <p:spPr>
          <a:xfrm>
            <a:off x="477126" y="1389181"/>
            <a:ext cx="10097566" cy="47370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기본개념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198C2CC-95F8-4BE4-BF56-FE7D5B338DF2}"/>
              </a:ext>
            </a:extLst>
          </p:cNvPr>
          <p:cNvSpPr txBox="1"/>
          <p:nvPr/>
        </p:nvSpPr>
        <p:spPr>
          <a:xfrm>
            <a:off x="586906" y="1751783"/>
            <a:ext cx="11018188" cy="45318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 모양이 뒤집어 놓은 나무와 같다고 해서 이런 이름이 붙었습니다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879F67-C7DD-4A3B-93F4-66E7B54A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396158"/>
            <a:ext cx="88011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4D6380A-8816-4A79-805D-EB1017815915}"/>
                  </a:ext>
                </a:extLst>
              </p:cNvPr>
              <p:cNvSpPr txBox="1"/>
              <p:nvPr/>
            </p:nvSpPr>
            <p:spPr>
              <a:xfrm>
                <a:off x="477126" y="765324"/>
                <a:ext cx="11018188" cy="106873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vert="horz" wrap="square" lIns="72000" tIns="72000" rIns="72000" bIns="7200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균형이진트리는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다음 그림과 같습니다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모든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잎새노드의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깊이 차이가 많아야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 트리를 가리킵니다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균형이진트리는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예측 가능한 깊이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(predictable depth)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가지며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개인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균형이진트리의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깊이는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20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내림한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값이 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4D6380A-8816-4A79-805D-EB1017815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6" y="765324"/>
                <a:ext cx="11018188" cy="1068736"/>
              </a:xfrm>
              <a:prstGeom prst="rect">
                <a:avLst/>
              </a:prstGeom>
              <a:blipFill>
                <a:blip r:embed="rId3"/>
                <a:stretch>
                  <a:fillRect l="-608" t="-1143" b="-7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4B362BD-281C-4F53-AD07-B690FBD7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49" y="2176823"/>
            <a:ext cx="3729088" cy="13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3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트리순회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 traversal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137651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트리순회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 traversal)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트리의 각 노드를 체계적인 방법으로 방문하는 과정을 말합니다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하나도 빠뜨리지 않고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정확히 한번만 중복없이 방문해야 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노드를 방문하는 순서에 따라 전위순회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(preorder),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중위순회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inorder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후위순회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postorder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가지로 나뉩니다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트리를 예시로 각 방법 간 차이를 비교해 보겠습니다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E7A8295-EC1A-4ECE-981D-3A9FC7CE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2472113"/>
            <a:ext cx="1817633" cy="21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F963B7-B65D-41DC-BDCC-D272565DFD64}"/>
              </a:ext>
            </a:extLst>
          </p:cNvPr>
          <p:cNvSpPr txBox="1"/>
          <p:nvPr/>
        </p:nvSpPr>
        <p:spPr>
          <a:xfrm>
            <a:off x="809953" y="4747470"/>
            <a:ext cx="10959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전위순회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(preorder)</a:t>
            </a:r>
          </a:p>
          <a:p>
            <a:pPr lvl="1"/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노드에서 시작해서 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</a:t>
            </a:r>
            <a:r>
              <a:rPr lang="ko-KR" altLang="en-US" b="1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b="1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순으로 순회하는 방식입니다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깊이우선순회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(depth-first traversal)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라고도 합니다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예시 트리에 전위순회 방식을 적용하면 다음과 같습니다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70335-A6B3-4364-B434-AB32C210D631}"/>
              </a:ext>
            </a:extLst>
          </p:cNvPr>
          <p:cNvSpPr txBox="1"/>
          <p:nvPr/>
        </p:nvSpPr>
        <p:spPr>
          <a:xfrm>
            <a:off x="1330216" y="5937235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0" i="0" dirty="0">
                <a:solidFill>
                  <a:srgbClr val="7A7A7A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1, 2, 4, 5, 3</a:t>
            </a:r>
            <a:endParaRPr lang="ko-KR" altLang="en-US" sz="2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99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트리순회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 traversal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E7A8295-EC1A-4ECE-981D-3A9FC7CE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745782"/>
            <a:ext cx="1817633" cy="21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F963B7-B65D-41DC-BDCC-D272565DFD64}"/>
              </a:ext>
            </a:extLst>
          </p:cNvPr>
          <p:cNvSpPr txBox="1"/>
          <p:nvPr/>
        </p:nvSpPr>
        <p:spPr>
          <a:xfrm>
            <a:off x="809953" y="2910780"/>
            <a:ext cx="10959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중위순회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 err="1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inorder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/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노드에서 시작해서 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</a:t>
            </a:r>
            <a:r>
              <a:rPr lang="ko-KR" altLang="en-US" b="1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b="1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순으로 순회하는 방식입니다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대칭순회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(symmetric traversal)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라고도 합니다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예시 트리를 중위순회 방식을 적용하면 다음과 같습니다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70335-A6B3-4364-B434-AB32C210D631}"/>
              </a:ext>
            </a:extLst>
          </p:cNvPr>
          <p:cNvSpPr txBox="1"/>
          <p:nvPr/>
        </p:nvSpPr>
        <p:spPr>
          <a:xfrm>
            <a:off x="1330216" y="4100545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0" i="0" dirty="0">
                <a:solidFill>
                  <a:srgbClr val="7A7A7A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4, 2, 5, 1, 3</a:t>
            </a:r>
            <a:endParaRPr lang="ko-KR" altLang="en-US" sz="2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83510-F0DE-41A0-BD9C-819BEEF5D964}"/>
              </a:ext>
            </a:extLst>
          </p:cNvPr>
          <p:cNvSpPr txBox="1"/>
          <p:nvPr/>
        </p:nvSpPr>
        <p:spPr>
          <a:xfrm>
            <a:off x="748905" y="4907746"/>
            <a:ext cx="10959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후위순회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 err="1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postorder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/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노드에서 시작해서 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</a:t>
            </a:r>
            <a:r>
              <a:rPr lang="ko-KR" altLang="en-US" b="1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b="1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b="1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순으로 순회하는 방식입니다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예시 트리를 후위순회 방식을 적용하면 다음과 같습니다</a:t>
            </a:r>
            <a:r>
              <a:rPr lang="en-US" altLang="ko-KR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C8DB4-7E6D-43BE-9850-9DC93DCF7BD1}"/>
              </a:ext>
            </a:extLst>
          </p:cNvPr>
          <p:cNvSpPr txBox="1"/>
          <p:nvPr/>
        </p:nvSpPr>
        <p:spPr>
          <a:xfrm>
            <a:off x="1269168" y="6097511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0" i="0" dirty="0">
                <a:solidFill>
                  <a:srgbClr val="7A7A7A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4, 5, 2, 3, 1</a:t>
            </a:r>
            <a:endParaRPr lang="ko-KR" altLang="en-US" sz="2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96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트리순회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83510-F0DE-41A0-BD9C-819BEEF5D964}"/>
              </a:ext>
            </a:extLst>
          </p:cNvPr>
          <p:cNvSpPr txBox="1"/>
          <p:nvPr/>
        </p:nvSpPr>
        <p:spPr>
          <a:xfrm>
            <a:off x="616497" y="908042"/>
            <a:ext cx="8953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숫자와 숫자 사이에 연산자를 넣어 표기하는 방법을 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중위표기법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notation)</a:t>
            </a:r>
            <a:r>
              <a:rPr lang="ko-KR" altLang="en-US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 합니다</a:t>
            </a:r>
            <a:r>
              <a:rPr lang="en-US" altLang="ko-KR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예컨대 아래의 표기는 </a:t>
            </a:r>
            <a:r>
              <a:rPr lang="en-US" altLang="ko-KR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‘</a:t>
            </a:r>
            <a:r>
              <a:rPr lang="ko-KR" altLang="en-US" dirty="0" err="1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더한다’는</a:t>
            </a:r>
            <a:r>
              <a:rPr lang="ko-KR" altLang="en-US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뜻이 됩니다</a:t>
            </a:r>
            <a:r>
              <a:rPr lang="en-US" altLang="ko-KR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i="0" dirty="0">
              <a:solidFill>
                <a:srgbClr val="31313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EBCE0-5FB2-40DC-BD7A-6044199D7713}"/>
              </a:ext>
            </a:extLst>
          </p:cNvPr>
          <p:cNvSpPr txBox="1"/>
          <p:nvPr/>
        </p:nvSpPr>
        <p:spPr>
          <a:xfrm>
            <a:off x="839514" y="1745952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0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2 </a:t>
            </a:r>
            <a:r>
              <a:rPr lang="en-US" altLang="ko-KR" sz="2300" b="1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2300" b="0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sz="2300" b="0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6DA08-DBDB-4AFF-AAD5-C7E05D437335}"/>
              </a:ext>
            </a:extLst>
          </p:cNvPr>
          <p:cNvSpPr txBox="1"/>
          <p:nvPr/>
        </p:nvSpPr>
        <p:spPr>
          <a:xfrm>
            <a:off x="616497" y="2262876"/>
            <a:ext cx="895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중위표기법은 괄호 연산자가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필요없는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전위표기법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(+ 2 3)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이나 후위표기법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 3 +)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과는 다르게 괄호가 매우 중요합니다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수행 순서를 명시적으로 나타내야 할 때가 발생하기 때문이죠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예컨대 아래의 표기에서는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더하는 연산이 먼저 수행됩니다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i="0" dirty="0">
              <a:solidFill>
                <a:srgbClr val="31313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8C28DC-B257-4397-B74B-BCBBAE5F5311}"/>
              </a:ext>
            </a:extLst>
          </p:cNvPr>
          <p:cNvSpPr txBox="1"/>
          <p:nvPr/>
        </p:nvSpPr>
        <p:spPr>
          <a:xfrm>
            <a:off x="839514" y="3312821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0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(2 + 3) × 4</a:t>
            </a:r>
            <a:endParaRPr lang="ko-KR" altLang="en-US" sz="2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00556-EF1F-40E2-9AF8-3D41D14F07EC}"/>
              </a:ext>
            </a:extLst>
          </p:cNvPr>
          <p:cNvSpPr txBox="1"/>
          <p:nvPr/>
        </p:nvSpPr>
        <p:spPr>
          <a:xfrm>
            <a:off x="616497" y="3868441"/>
            <a:ext cx="895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그런데 후위표기법에서는 위와 같은 식을 아래와 같이 쓰게 돼 괄호가 필요 없습니다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i="0" dirty="0">
              <a:solidFill>
                <a:srgbClr val="31313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F20FA-022A-4610-8F49-AF477312968D}"/>
              </a:ext>
            </a:extLst>
          </p:cNvPr>
          <p:cNvSpPr txBox="1"/>
          <p:nvPr/>
        </p:nvSpPr>
        <p:spPr>
          <a:xfrm>
            <a:off x="839514" y="4473732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0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 3 + 4 ×</a:t>
            </a:r>
            <a:endParaRPr lang="ko-KR" altLang="en-US" sz="2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460E1-F803-4AFD-A284-B9E142431569}"/>
              </a:ext>
            </a:extLst>
          </p:cNvPr>
          <p:cNvSpPr txBox="1"/>
          <p:nvPr/>
        </p:nvSpPr>
        <p:spPr>
          <a:xfrm>
            <a:off x="616497" y="5076845"/>
            <a:ext cx="895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우선순위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(the priority of operands, </a:t>
            </a:r>
            <a:r>
              <a:rPr lang="en-US" altLang="ko-KR" b="0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precednece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rule)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모호하게 해석할 수 있는 수식에서 어느 연산을 먼저 계산할 것인가를 결정하는 명시적인 규칙입니다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중위표기법에서는 다음과 같은 순위가 표준적으로 쓰입니다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i="0" dirty="0">
              <a:solidFill>
                <a:srgbClr val="31313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17A59-1F1D-44E6-987D-03CC60D10AEB}"/>
              </a:ext>
            </a:extLst>
          </p:cNvPr>
          <p:cNvSpPr txBox="1"/>
          <p:nvPr/>
        </p:nvSpPr>
        <p:spPr>
          <a:xfrm>
            <a:off x="839514" y="6155758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0" i="0" dirty="0">
                <a:solidFill>
                  <a:schemeClr val="bg2">
                    <a:lumMod val="50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(, ) &gt; ×, / &gt; +, -</a:t>
            </a:r>
            <a:endParaRPr lang="ko-KR" altLang="en-US" sz="23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57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트리순회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83510-F0DE-41A0-BD9C-819BEEF5D964}"/>
              </a:ext>
            </a:extLst>
          </p:cNvPr>
          <p:cNvSpPr txBox="1"/>
          <p:nvPr/>
        </p:nvSpPr>
        <p:spPr>
          <a:xfrm>
            <a:off x="616497" y="1947515"/>
            <a:ext cx="5981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후위표기법으로 바꿔서 다시 쓰면 다음과 같습니다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en-US" altLang="ko-KR" i="0" dirty="0">
              <a:solidFill>
                <a:srgbClr val="31313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34B5B-8C6E-4FA0-8355-B50AB5C1CA72}"/>
                  </a:ext>
                </a:extLst>
              </p:cNvPr>
              <p:cNvSpPr txBox="1"/>
              <p:nvPr/>
            </p:nvSpPr>
            <p:spPr>
              <a:xfrm>
                <a:off x="941990" y="1129425"/>
                <a:ext cx="396159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+2</m:t>
                      </m:r>
                    </m:oMath>
                  </m:oMathPara>
                </a14:m>
                <a:endParaRPr lang="ko-KR" altLang="en-US" sz="3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34B5B-8C6E-4FA0-8355-B50AB5C1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" y="1129425"/>
                <a:ext cx="39615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0F0001-272A-4B0E-BCAA-3DE00E1421C4}"/>
                  </a:ext>
                </a:extLst>
              </p:cNvPr>
              <p:cNvSpPr txBox="1"/>
              <p:nvPr/>
            </p:nvSpPr>
            <p:spPr>
              <a:xfrm>
                <a:off x="941990" y="2799572"/>
                <a:ext cx="288553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altLang="ko-K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</m:t>
                    </m:r>
                    <m:r>
                      <a:rPr lang="en-US" altLang="ko-K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+×2+</m:t>
                    </m:r>
                  </m:oMath>
                </a14:m>
                <a:r>
                  <a:rPr lang="ko-KR" altLang="en-US" sz="3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0F0001-272A-4B0E-BCAA-3DE00E14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" y="2799572"/>
                <a:ext cx="2885534" cy="461665"/>
              </a:xfrm>
              <a:prstGeom prst="rect">
                <a:avLst/>
              </a:prstGeom>
              <a:blipFill>
                <a:blip r:embed="rId4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>
            <a:extLst>
              <a:ext uri="{FF2B5EF4-FFF2-40B4-BE49-F238E27FC236}">
                <a16:creationId xmlns:a16="http://schemas.microsoft.com/office/drawing/2014/main" id="{DBCBC803-CCE3-4186-ADC4-F6A0D4EA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7" y="594650"/>
            <a:ext cx="4535214" cy="26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22B47-65B3-4CC4-B366-E765266C2932}"/>
              </a:ext>
            </a:extLst>
          </p:cNvPr>
          <p:cNvSpPr txBox="1"/>
          <p:nvPr/>
        </p:nvSpPr>
        <p:spPr>
          <a:xfrm>
            <a:off x="616497" y="3785951"/>
            <a:ext cx="872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</a:t>
            </a:r>
            <a:r>
              <a:rPr lang="ko-KR" altLang="en-US" b="1" dirty="0" err="1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이진트리를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후위순회 방식으로 읽어 보겠습니다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정확히 후위표기법과 일치합니다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i="0" dirty="0">
              <a:solidFill>
                <a:srgbClr val="31313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B433D-3FEB-44D3-8BA4-65485ABF4EB3}"/>
              </a:ext>
            </a:extLst>
          </p:cNvPr>
          <p:cNvSpPr txBox="1"/>
          <p:nvPr/>
        </p:nvSpPr>
        <p:spPr>
          <a:xfrm>
            <a:off x="748905" y="4278387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A, B, +, C, D, +, ×, 2, +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059-C4F7-421F-B330-D6C6A162C2D0}"/>
              </a:ext>
            </a:extLst>
          </p:cNvPr>
          <p:cNvSpPr txBox="1"/>
          <p:nvPr/>
        </p:nvSpPr>
        <p:spPr>
          <a:xfrm>
            <a:off x="616497" y="4923696"/>
            <a:ext cx="872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</a:t>
            </a:r>
            <a:r>
              <a:rPr lang="ko-KR" altLang="en-US" b="1" dirty="0" err="1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이진트리를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전위순회 방식으로 읽어 보겠습니다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같습니다</a:t>
            </a:r>
            <a:r>
              <a:rPr lang="en-US" altLang="ko-KR" b="1" dirty="0">
                <a:solidFill>
                  <a:srgbClr val="31313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i="0" dirty="0">
              <a:solidFill>
                <a:srgbClr val="31313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1CC502-D1ED-4EBE-B7A1-25CD4938F608}"/>
              </a:ext>
            </a:extLst>
          </p:cNvPr>
          <p:cNvSpPr txBox="1"/>
          <p:nvPr/>
        </p:nvSpPr>
        <p:spPr>
          <a:xfrm>
            <a:off x="748905" y="5426838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+, ×, +, A, B, +, C, D, 2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0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 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170993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최대 두개인 노드들로 구성된 트리입니다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이진트리에는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정이진트리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(full binary tree), 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(complete binary tree),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균형이진트리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(balanced binary tree)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정이진트리는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다음 그림과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레벨에서 노드들이 꽉 채워진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(=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제외한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가짐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972D45-DF6A-4619-8463-B99FEE89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51" y="2391958"/>
            <a:ext cx="4021898" cy="13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1CF2BC7-7FD1-401F-9159-401C064E6CC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52800" y="4084851"/>
              <a:ext cx="5486400" cy="2577402"/>
            </p:xfrm>
            <a:graphic>
              <a:graphicData uri="http://schemas.openxmlformats.org/drawingml/2006/table">
                <a:tbl>
                  <a:tblPr/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13983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2961911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레벨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노드수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029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0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ko-KR" altLang="en-US" i="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2204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1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4475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2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6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strike="noStrike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kk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7747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303030"/>
                              </a:solidFill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total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ko-KR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5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1CF2BC7-7FD1-401F-9159-401C064E6CC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52800" y="4084851"/>
              <a:ext cx="5486400" cy="2577402"/>
            </p:xfrm>
            <a:graphic>
              <a:graphicData uri="http://schemas.openxmlformats.org/drawingml/2006/table">
                <a:tbl>
                  <a:tblPr/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13983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2961911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레벨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노드수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029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0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106667" r="-444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220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1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206667" r="-444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4475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2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306667" r="-444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6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909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strike="noStrike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kk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498361" r="-444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7747589"/>
                      </a:ext>
                    </a:extLst>
                  </a:tr>
                  <a:tr h="37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303030"/>
                              </a:solidFill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total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588710" r="-444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5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0F8EE-6829-4255-9696-A0D670B84027}"/>
              </a:ext>
            </a:extLst>
          </p:cNvPr>
          <p:cNvSpPr txBox="1"/>
          <p:nvPr/>
        </p:nvSpPr>
        <p:spPr>
          <a:xfrm>
            <a:off x="3017126" y="3715202"/>
            <a:ext cx="74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정이진트리에서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레벨에 따른 노드의 숫자는 다음 표와 같습니다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1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1348649"/>
            <a:ext cx="7090322" cy="389002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이진탐색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(binary search)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연결리스트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(linked list)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결합한 자료구조의 일종입니다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이진탐색의 효율적인 탐색 능력을 유지하면서도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빈번한 자료 입력과 삭제를 가능하게끔 고안됐습니다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예컨대 이진탐색의 경우 탐색에 소요되는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계산복잡성은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logn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빠르지만 자료 입력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삭제가 불가능합니다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연결리스트의 경우 자료 입력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삭제에 필요한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계산복잡성은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O(1)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효율적이지만 탐색하는 데에는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O(n)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계산복잡성이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발생합니다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마리 토끼를 잡아보자는 것이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목적입니다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다음과 같은 속성을 지니며 아래 그림과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CA81C67-B77A-4AE5-8011-22183A81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49" y="1292832"/>
            <a:ext cx="39338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800E8FE3-B31D-4D71-9B31-94F5C2B09ED8}"/>
              </a:ext>
            </a:extLst>
          </p:cNvPr>
          <p:cNvSpPr txBox="1"/>
          <p:nvPr/>
        </p:nvSpPr>
        <p:spPr>
          <a:xfrm>
            <a:off x="477126" y="884681"/>
            <a:ext cx="6735598" cy="47370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기본개념</a:t>
            </a:r>
          </a:p>
        </p:txBody>
      </p:sp>
    </p:spTree>
    <p:extLst>
      <p:ext uri="{BB962C8B-B14F-4D97-AF65-F5344CB8AC3E}">
        <p14:creationId xmlns:p14="http://schemas.microsoft.com/office/powerpoint/2010/main" val="2207963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5100843"/>
            <a:ext cx="10905577" cy="141498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노드의 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서브트리에는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해당 노드의 값보다 작은 값을 지닌 노드들로 이루어져 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노드의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서브트리에는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해당 노드의 값보다 큰 값을 지닌 노드들로 이루어져 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노드가 없어야 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또한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이진탐색트리이다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2805BC-A8E7-43DD-9F25-B3AA4D62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46" y="697388"/>
            <a:ext cx="3782957" cy="44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41656"/>
            <a:ext cx="10905577" cy="106873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순회할 때는 중위순회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inorder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 씁니다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순으로 순회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하면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내에 있는 모든 값들을 정렬된 순서대로 읽을 수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예시와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929C80D-DC59-4579-A551-3C22B663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49" y="1732894"/>
            <a:ext cx="46005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456626-22BC-413A-B4A3-E69E64B7D530}"/>
              </a:ext>
            </a:extLst>
          </p:cNvPr>
          <p:cNvSpPr txBox="1"/>
          <p:nvPr/>
        </p:nvSpPr>
        <p:spPr>
          <a:xfrm>
            <a:off x="4436021" y="4983741"/>
            <a:ext cx="373051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중위순회 </a:t>
            </a:r>
            <a:r>
              <a:rPr lang="en-US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1, 3, 5, 7, 8, 10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F120138-EF3B-4C06-8B6B-75A837E12B37}"/>
              </a:ext>
            </a:extLst>
          </p:cNvPr>
          <p:cNvSpPr txBox="1"/>
          <p:nvPr/>
        </p:nvSpPr>
        <p:spPr>
          <a:xfrm>
            <a:off x="477125" y="5610460"/>
            <a:ext cx="10905577" cy="106873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핵심 연산은 검색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retreive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(insert),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(delete)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가지입니다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이밖에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생성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(create),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삭제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(destroy),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비어 있는지 확인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isEmpty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트리순회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 traverse)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등의 연산이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08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929C80D-DC59-4579-A551-3C22B663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00" y="1969185"/>
            <a:ext cx="46005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580969" y="795520"/>
            <a:ext cx="108017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(retrieve/find)</a:t>
            </a: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이진탐색트리에서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탐색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retreive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search)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한다고 가정해 봅시다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자식노드보다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크거나 같고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자식노드보다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작거나 같다는 점에 착안하면 효율적인 탐색이 가능합니다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05802-C443-41F6-95BA-028B923DCAF5}"/>
              </a:ext>
            </a:extLst>
          </p:cNvPr>
          <p:cNvSpPr txBox="1"/>
          <p:nvPr/>
        </p:nvSpPr>
        <p:spPr>
          <a:xfrm>
            <a:off x="580969" y="5041744"/>
            <a:ext cx="108017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(7)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비교합니다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10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큽니다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(1, 3, 5)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고려할 필요가 없습니다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탐색공간이 대폭 줄어든다는 얘기입니다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(8)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비교합니다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10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큽니다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(10)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비교합니다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원하는 값을 찾았습니다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39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879F67-C7DD-4A3B-93F4-66E7B54A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3" y="648199"/>
            <a:ext cx="6208193" cy="221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A00C2D9-DF77-4580-9528-8710A0B5FF49}"/>
              </a:ext>
            </a:extLst>
          </p:cNvPr>
          <p:cNvSpPr txBox="1"/>
          <p:nvPr/>
        </p:nvSpPr>
        <p:spPr>
          <a:xfrm>
            <a:off x="586906" y="2919010"/>
            <a:ext cx="11018188" cy="364636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검정색 동그라미를 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보통 데이터가 여기에 담깁니다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노드사이를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이어주는 선을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엣지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노드와의 관계를 표시합니다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경로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(path)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엣지로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연결된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인접한 노드들로 이뤄진 시퀀스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(sequence)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가르킵니다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pPr marL="12700">
              <a:spcBef>
                <a:spcPts val="100"/>
              </a:spcBef>
            </a:pP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경로의 길이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(length)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경로에 속한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엣지의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수를 나타냅니다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높이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(height)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루트노드에서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말단노드에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이르는 가장 긴 경로의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엣지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수를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가르킵니다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특정 깊이를 가지는 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집합을 레벨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(level)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 부릅니다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없는 노드입니다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내부노드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(Internal node)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잎새 노드를 제외한 노드를 나타냅니다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부모 노드가 없는 노드를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가르킵니다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63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929C80D-DC59-4579-A551-3C22B663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00" y="1109962"/>
            <a:ext cx="46005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580969" y="645746"/>
            <a:ext cx="108017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</a:t>
            </a:r>
            <a:r>
              <a:rPr lang="en-US" altLang="ko-KR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탐색해보겠습니다</a:t>
            </a:r>
            <a:r>
              <a:rPr lang="en-US" altLang="ko-KR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위와 같은 방식으로 </a:t>
            </a:r>
            <a:r>
              <a:rPr lang="en-US" altLang="ko-KR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탐색할 때 비교하는 값은 다음과 같습니다</a:t>
            </a:r>
            <a:r>
              <a:rPr lang="en-US" altLang="ko-KR" sz="2000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05802-C443-41F6-95BA-028B923DCAF5}"/>
              </a:ext>
            </a:extLst>
          </p:cNvPr>
          <p:cNvSpPr txBox="1"/>
          <p:nvPr/>
        </p:nvSpPr>
        <p:spPr>
          <a:xfrm>
            <a:off x="580969" y="4355941"/>
            <a:ext cx="108017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비교했는데도 원하는 값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(4)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찾지 못했습니다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비교할 차례인데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트리의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존재하지 않습니다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경우 ‘값을 찾지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못했다’고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반환하고 탐색을 종료합니다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 연산에 소요되는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계산복잡성은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트리의 높이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잎새노드에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이르는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엣지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수의 최대값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때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O(h)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최악의 경우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잎새노드까지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탐색해야 하기 때문입니다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비교 연산을 수행합니다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13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580969" y="795520"/>
            <a:ext cx="108017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(insert)</a:t>
            </a: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삽입 연산을 살펴 보겠습니다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데이터는 트리의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잎새노드에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붙입니다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예컨대 탐색 예시에서 제시한 트리에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추가한다고 가정해 봅시다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05802-C443-41F6-95BA-028B923DCAF5}"/>
              </a:ext>
            </a:extLst>
          </p:cNvPr>
          <p:cNvSpPr txBox="1"/>
          <p:nvPr/>
        </p:nvSpPr>
        <p:spPr>
          <a:xfrm>
            <a:off x="580969" y="5041744"/>
            <a:ext cx="108017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그런데 위 트리에서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추가해도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속성이 깨지지 않음을 확인할 수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커질 경우 이렇게 트리의 중간에 새 데이터를 삽입하게 되면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속성이 깨질 수 있기 때문에 삽입 연산은 반드시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잎새노드에서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이뤄지게 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7628FAD-9305-4EC9-B311-38D00BEE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533" y="1811183"/>
            <a:ext cx="3554606" cy="31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57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205802-C443-41F6-95BA-028B923DCAF5}"/>
                  </a:ext>
                </a:extLst>
              </p:cNvPr>
              <p:cNvSpPr txBox="1"/>
              <p:nvPr/>
            </p:nvSpPr>
            <p:spPr>
              <a:xfrm>
                <a:off x="580969" y="3748967"/>
                <a:ext cx="10801734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이진탐색트리의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가장 왼쪽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잎새노드는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해당 트리의 최소값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제일 오른쪽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잎새노드는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최대값이 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만약 위 트리에서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100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추가하려고 한다면 제일 오른쪽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잎새노드의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오른쪽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자식노드를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만들고 여기에 붙이면 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이진탐색트리의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삽입 연산에 소요되는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계산복잡성은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트리의 높이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루트노드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잎새노드에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이르는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엣지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수의 최대값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일 때 가 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삽입할 위치의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잎새노드까지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찾아 내려가는 데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h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비교를 해야 하기 때문입니다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물론 탐색 연산과 비교해 삽입이라는 계산이 추가되긴 하나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연결리스트 삽입의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계산복잡성은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O(1)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이므로 무시할 만한 수준입니다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205802-C443-41F6-95BA-028B923D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9" y="3748967"/>
                <a:ext cx="10801734" cy="2554545"/>
              </a:xfrm>
              <a:prstGeom prst="rect">
                <a:avLst/>
              </a:prstGeom>
              <a:blipFill>
                <a:blip r:embed="rId3"/>
                <a:stretch>
                  <a:fillRect l="-564" t="-1432" b="-3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>
            <a:extLst>
              <a:ext uri="{FF2B5EF4-FFF2-40B4-BE49-F238E27FC236}">
                <a16:creationId xmlns:a16="http://schemas.microsoft.com/office/drawing/2014/main" id="{37628FAD-9305-4EC9-B311-38D00BEE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533" y="518406"/>
            <a:ext cx="3554606" cy="31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3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580969" y="795520"/>
            <a:ext cx="108017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(delete)</a:t>
            </a: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연산은 탐색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삽입보다는 약간 복잡합니다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결과로 자칫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속성이 깨질 수 있기 때문입니다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가능한 세 가지 경우의 수를 모두 따져보겠습니다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Case1:</a:t>
            </a: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삭제할 노드에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없는 경우입니다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케이스라면 해당 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예시에서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42)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그냥 없애기만 하면 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5E133E-16EE-49B7-9EEF-7E9F2A13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11" y="3026523"/>
            <a:ext cx="24574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8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580969" y="795520"/>
            <a:ext cx="108017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Case2:</a:t>
            </a: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삭제할 노드에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하나 있는 경우입니다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케이스라면 해당 노드를 지우고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노드의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부모노드를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연결해주면 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트리에서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삭제한다고 칩시다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BD117-67E9-4D67-B77D-0C6D0957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61" y="1909316"/>
            <a:ext cx="7243105" cy="33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B825B-9833-4183-98E9-1860238BA6D4}"/>
              </a:ext>
            </a:extLst>
          </p:cNvPr>
          <p:cNvSpPr txBox="1"/>
          <p:nvPr/>
        </p:nvSpPr>
        <p:spPr>
          <a:xfrm>
            <a:off x="580969" y="5346130"/>
            <a:ext cx="108017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하는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모든 값은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부모노드인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작거나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속성 때문입니다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지우고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하나뿐인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(25)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(30)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연결해도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속성이 깨지지 않는 걸 확인할 수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580969" y="795520"/>
            <a:ext cx="108017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Case3:</a:t>
            </a: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마지막으로 삭제할 노드에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두 개 있는 경우를 살펴보겠습니다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트리에서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삭제해야 한다고 칩시다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그런데 기존처럼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무작정 지우게 되면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위치가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애매해집니다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계산복잡성을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줄이기 위해서는 트리의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요소값들을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크게 바꾸지 않고 원하는 값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(16)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삭제할 수록 좋은데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아무래도 새로운 방법을 고민해 봐야 할 것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F3BBC2-14CC-4AE9-ABF7-B6948669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24869"/>
            <a:ext cx="85344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18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580969" y="795520"/>
            <a:ext cx="108017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이해를 돕기 위해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삭제하기 전 위 트리 각 요소를 중위순회 방식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순으로 순회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읽어보겠습니다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같이 정렬된 순으로 나타나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속성을 만족하고 있음을 확인할 수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2FC01-8E2A-4A8D-9074-860B586758BA}"/>
              </a:ext>
            </a:extLst>
          </p:cNvPr>
          <p:cNvSpPr txBox="1"/>
          <p:nvPr/>
        </p:nvSpPr>
        <p:spPr>
          <a:xfrm>
            <a:off x="748905" y="1909316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4, 10, 13, 16, 20, 22, 25, 28, 30, 42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04434A-1FE3-4CF2-9699-68B3D804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49" y="2506921"/>
            <a:ext cx="85344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75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695133" y="3304240"/>
            <a:ext cx="108017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리스트와 예시 그림을 보면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서브트리에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속한 모든 값은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서브트리에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속한 모든 값은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큰 것을 확인할 수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predecessor(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대상 노드의 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가운데 최대값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대상 노드의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가운데 최소값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트리를 중위순회 방식으로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늘여뜨려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표시하면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바로 앞에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있고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바로 뒤에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있기 때문에 각각 이런 이름이 붙은 것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아래와 같이 삭제할 노드인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복사해 놓고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위치에 있던 노드를 삭제하게 되면 정렬된 순서를 유지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(=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속성을 만족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하면서도 원하는 결과를 얻을 수 있게 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위 그림에서도 확인할 수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물론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predecessor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놓고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위치에 있던 노드를 삭제해도 원하는 결과를 얻을 수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2FC01-8E2A-4A8D-9074-860B586758BA}"/>
              </a:ext>
            </a:extLst>
          </p:cNvPr>
          <p:cNvSpPr txBox="1"/>
          <p:nvPr/>
        </p:nvSpPr>
        <p:spPr>
          <a:xfrm>
            <a:off x="748905" y="6352186"/>
            <a:ext cx="609731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4, 10, 13, </a:t>
            </a:r>
            <a:r>
              <a:rPr lang="pt-BR" altLang="ko-KR" sz="2300" i="0" strike="sngStrike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pt-BR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pt-BR" altLang="ko-KR" sz="2300" b="1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pt-BR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pt-BR" altLang="ko-KR" sz="2300" i="0" strike="sngStrike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22</a:t>
            </a:r>
            <a:r>
              <a:rPr lang="pt-BR" altLang="ko-KR" sz="2300" b="0" i="0" dirty="0">
                <a:solidFill>
                  <a:srgbClr val="7A7A7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25, 28, 30, 42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04434A-1FE3-4CF2-9699-68B3D804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89" y="716577"/>
            <a:ext cx="5583621" cy="2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8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695133" y="3304240"/>
            <a:ext cx="108017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이진탐색트리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구조상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대상 노드의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최소값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하나이거나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하나도 존재하지 않습니다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각각 살펴보면 다음과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하나인 케이스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예시 그림과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대상 노드의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루트노드로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하는 트리일 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트리의 맨 왼쪽 노드인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하나의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(25)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갖습니다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존재하지 않는 케이스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대상 노드의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아래 그림과 같을 때에는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가지지 않습니다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04434A-1FE3-4CF2-9699-68B3D804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89" y="716577"/>
            <a:ext cx="5583621" cy="2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6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728D-230A-4BD4-A9CE-0F7B358B6B47}"/>
              </a:ext>
            </a:extLst>
          </p:cNvPr>
          <p:cNvSpPr txBox="1"/>
          <p:nvPr/>
        </p:nvSpPr>
        <p:spPr>
          <a:xfrm>
            <a:off x="695133" y="3304240"/>
            <a:ext cx="108017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마찬가지로 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맨 오른쪽 노드인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predecessor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하나이거나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하나도 존재하지 않습니다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두 개인 경우에는 다음과 같이 삽입 연산을 수행하면 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(successor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대상 노드의 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찾는다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successor(1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찾은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서브트리의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최소값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노드를 찾는다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찾은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값을 삭제 대상 노드에 복사한다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successor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노드를 삭제한다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04434A-1FE3-4CF2-9699-68B3D804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1" y="693149"/>
            <a:ext cx="5583621" cy="2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E0D830D-449C-4BA6-9951-882A07C6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12" y="693148"/>
            <a:ext cx="5576318" cy="2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1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879F67-C7DD-4A3B-93F4-66E7B54A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3" y="648199"/>
            <a:ext cx="6208193" cy="221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7A00C2D9-DF77-4580-9528-8710A0B5FF49}"/>
                  </a:ext>
                </a:extLst>
              </p:cNvPr>
              <p:cNvSpPr txBox="1"/>
              <p:nvPr/>
            </p:nvSpPr>
            <p:spPr>
              <a:xfrm>
                <a:off x="586906" y="2919010"/>
                <a:ext cx="11018188" cy="3407133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vert="horz" wrap="square" lIns="72000" tIns="72000" rIns="72000" bIns="7200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ko-KR" altLang="en-US" sz="2000" b="0" i="0" dirty="0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속성 중 가장 중요한 것이 ‘</a:t>
                </a:r>
                <a:r>
                  <a:rPr lang="ko-KR" altLang="en-US" sz="2000" b="1" i="0" dirty="0" err="1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루트노드를</a:t>
                </a:r>
                <a:r>
                  <a:rPr lang="ko-KR" altLang="en-US" sz="2000" b="1" i="0" dirty="0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제외한 모든 노드는 단 하나의 </a:t>
                </a:r>
                <a:r>
                  <a:rPr lang="ko-KR" altLang="en-US" sz="2000" b="1" i="0" dirty="0" err="1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부모노드만을</a:t>
                </a:r>
                <a:r>
                  <a:rPr lang="ko-KR" altLang="en-US" sz="2000" b="1" i="0" dirty="0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sz="2000" b="1" i="0" dirty="0" err="1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가진다</a:t>
                </a:r>
                <a:r>
                  <a:rPr lang="ko-KR" altLang="en-US" sz="2000" b="0" i="0" dirty="0" err="1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’는</a:t>
                </a:r>
                <a:r>
                  <a:rPr lang="ko-KR" altLang="en-US" sz="2000" b="0" i="0" dirty="0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것입니다</a:t>
                </a:r>
                <a:r>
                  <a:rPr lang="en-US" altLang="ko-KR" sz="2000" b="0" i="0" dirty="0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b="0" i="0" dirty="0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속성 때문에 트리는 다음 성질을 만족합니다</a:t>
                </a:r>
                <a:r>
                  <a:rPr lang="en-US" altLang="ko-KR" sz="2000" b="0" i="0" dirty="0">
                    <a:solidFill>
                      <a:srgbClr val="313131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12700">
                  <a:spcBef>
                    <a:spcPts val="100"/>
                  </a:spcBef>
                </a:pPr>
                <a:endParaRPr lang="en-US" altLang="ko-KR" sz="2000" dirty="0">
                  <a:solidFill>
                    <a:srgbClr val="31313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812800" lvl="1" indent="-34290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임의의 노드에서 다른 노드로 가는 경로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(path)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는 유일하다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812800" lvl="1" indent="-34290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회로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(cycle)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존재하지 않는다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812800" lvl="1" indent="-34290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모든 노드는 서로 연결되어 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812800" lvl="1" indent="-34290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엣지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(edge)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하나 자르면 트리가 두 개로 분리된다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812800" lvl="1" indent="-34290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엣지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(edge)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수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는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노드의수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뺀것과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같다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7A00C2D9-DF77-4580-9528-8710A0B5F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6" y="2919010"/>
                <a:ext cx="11018188" cy="3407133"/>
              </a:xfrm>
              <a:prstGeom prst="rect">
                <a:avLst/>
              </a:prstGeom>
              <a:blipFill>
                <a:blip r:embed="rId4"/>
                <a:stretch>
                  <a:fillRect l="-608" t="-179" b="-1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9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5728D-230A-4BD4-A9CE-0F7B358B6B47}"/>
                  </a:ext>
                </a:extLst>
              </p:cNvPr>
              <p:cNvSpPr txBox="1"/>
              <p:nvPr/>
            </p:nvSpPr>
            <p:spPr>
              <a:xfrm>
                <a:off x="687250" y="3304240"/>
                <a:ext cx="10801734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4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successor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노드를 삭제하는 과정은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case 1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case2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해당합니다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이미 언급했듯이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successor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는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자식노드가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하나이거나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하나도 존재하지 않기 때문입니다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이번엔 삽입연산의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계산복잡성을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따져 보겠습니다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Big-O notation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으로는 최악의 케이스를 고려해야 하므로 가장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연산량이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많은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case 3(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 대상 노드의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자식노드가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두 개인 경우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분석 대상입니다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높이가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h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이고 삭제대상 노드의 레벨이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라고 가정해 보겠습니다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1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과정에서는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번의 비교 연산이 필요합니다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2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successor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노드를 찾기 위해서는 삭제 대상 노드의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서브트리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높이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2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ko-KR" altLang="en-US" sz="20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해당하는 비교 연산을 수행해야 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3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4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번은 복사하고 삭제하는 과정으로 상수시간이 걸려 무시할 만 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종합적으로 따지면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5728D-230A-4BD4-A9CE-0F7B358B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0" y="3304240"/>
                <a:ext cx="10801734" cy="3170099"/>
              </a:xfrm>
              <a:prstGeom prst="rect">
                <a:avLst/>
              </a:prstGeom>
              <a:blipFill>
                <a:blip r:embed="rId3"/>
                <a:stretch>
                  <a:fillRect l="-621" t="-962" r="-508" b="-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A504434A-1FE3-4CF2-9699-68B3D804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1" y="693149"/>
            <a:ext cx="5583621" cy="2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E0D830D-449C-4BA6-9951-882A07C6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12" y="693148"/>
            <a:ext cx="5576318" cy="2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3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이진탐색트리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</a:t>
            </a: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Search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5728D-230A-4BD4-A9CE-0F7B358B6B47}"/>
                  </a:ext>
                </a:extLst>
              </p:cNvPr>
              <p:cNvSpPr txBox="1"/>
              <p:nvPr/>
            </p:nvSpPr>
            <p:spPr>
              <a:xfrm>
                <a:off x="695133" y="1273568"/>
                <a:ext cx="1080173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이진탐색트리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핵심 연산인 탐색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삽입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삭제의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계산복잡성은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모두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트리의 높이에 의해 수행시간이 결정되는 구조입니다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그러나 트리가 다음과 같은 경우 문제가 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5728D-230A-4BD4-A9CE-0F7B358B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33" y="1273568"/>
                <a:ext cx="10801734" cy="707886"/>
              </a:xfrm>
              <a:prstGeom prst="rect">
                <a:avLst/>
              </a:prstGeom>
              <a:blipFill>
                <a:blip r:embed="rId3"/>
                <a:stretch>
                  <a:fillRect l="-564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49573AA3-4967-4CE3-BDF5-6489124F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4" y="2000250"/>
            <a:ext cx="2099934" cy="23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0BBC511-6B81-42ED-BCC4-E99B38169FD3}"/>
              </a:ext>
            </a:extLst>
          </p:cNvPr>
          <p:cNvSpPr txBox="1"/>
          <p:nvPr/>
        </p:nvSpPr>
        <p:spPr>
          <a:xfrm>
            <a:off x="477126" y="884681"/>
            <a:ext cx="6735598" cy="47370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한계점</a:t>
            </a:r>
            <a:endParaRPr lang="en-US" altLang="ko-KR" sz="3200" b="1" spc="-40" baseline="300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F6BDC1-C1E4-43C4-B2BC-02B76CC4F431}"/>
                  </a:ext>
                </a:extLst>
              </p:cNvPr>
              <p:cNvSpPr txBox="1"/>
              <p:nvPr/>
            </p:nvSpPr>
            <p:spPr>
              <a:xfrm>
                <a:off x="748905" y="4461047"/>
                <a:ext cx="10801734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위 그림의 경우 노드 수는 적은 편인데 높이가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4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균형이 안 맞기 때문입니다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극단적으로는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개의 노드가 크기 순으로 일렬로 늘어뜨려져 높이 또한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되는 경우도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이진트리탐색에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해당합니다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결과적으로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이진탐색트리의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계산복잡성은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이라는 얘기입니다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이래가지고서는 탐색 속도가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빠른 이진탐색을 계승했다고 보기 어렵습니다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때문에 트리의 입력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 단계에 트리 전체의 균형을 맞추는 </a:t>
                </a:r>
                <a:r>
                  <a:rPr lang="ko-KR" altLang="en-US" sz="20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이진탐색트리의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일종인 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AVL Tree</a:t>
                </a:r>
                <a:r>
                  <a:rPr lang="ko-KR" altLang="en-US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제안되었습니다</a:t>
                </a:r>
                <a:r>
                  <a:rPr lang="en-US" altLang="ko-KR" sz="20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F6BDC1-C1E4-43C4-B2BC-02B76CC4F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05" y="4461047"/>
                <a:ext cx="10801734" cy="2246769"/>
              </a:xfrm>
              <a:prstGeom prst="rect">
                <a:avLst/>
              </a:prstGeom>
              <a:blipFill>
                <a:blip r:embed="rId5"/>
                <a:stretch>
                  <a:fillRect l="-621" t="-1630" b="-4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73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1714418" y="1612270"/>
            <a:ext cx="8166539" cy="45318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000" dirty="0">
                <a:hlinkClick r:id="rId3"/>
              </a:rPr>
              <a:t>https://ratsgo.github.io/data%20structure&amp;algorithm/2017/10/21/tree/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3599538-A882-4D1F-9E2F-F0CD7FC4C987}"/>
              </a:ext>
            </a:extLst>
          </p:cNvPr>
          <p:cNvSpPr txBox="1"/>
          <p:nvPr/>
        </p:nvSpPr>
        <p:spPr>
          <a:xfrm>
            <a:off x="539610" y="1031274"/>
            <a:ext cx="10097566" cy="47370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자료 원본 링크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:</a:t>
            </a:r>
            <a:endParaRPr lang="ko-KR" altLang="en-US" sz="3200" b="1" spc="-40" baseline="300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4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45318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두 예시는 트리가 아닙니다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회로가 존재하기 때문입니다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DDB0A4-2DA1-4369-92B5-B1FFAFB7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26" y="2213742"/>
            <a:ext cx="4286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E1683F-858B-4E82-A97D-0E924A57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86" y="2961455"/>
            <a:ext cx="10001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77378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예시는 트리가 아닙니다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회로가 존재하지 않지만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가는 경로가 유일하지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않아서입니다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73CFC9-6C73-463D-AC24-545AAD67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125882"/>
            <a:ext cx="26479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트리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77378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예시는 트리가 아닙니다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연결되지 않은 노드가 존재하기 때문입니다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788783-1481-475A-95F5-1B04B3CA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88" y="2438564"/>
            <a:ext cx="23622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0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 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170993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최대 두개인 노드들로 구성된 트리입니다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이진트리에는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정이진트리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(full binary tree), 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(complete binary tree), </a:t>
            </a:r>
            <a:r>
              <a:rPr lang="ko-KR" altLang="en-US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균형이진트리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(balanced binary tree)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등이 있습니다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정이진트리는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다음 그림과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레벨에서 노드들이 꽉 채워진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(=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잎새노드를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제외한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모든노드가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가짐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972D45-DF6A-4619-8463-B99FEE89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51" y="2391958"/>
            <a:ext cx="4021898" cy="13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1CF2BC7-7FD1-401F-9159-401C064E6C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733105"/>
                  </p:ext>
                </p:extLst>
              </p:nvPr>
            </p:nvGraphicFramePr>
            <p:xfrm>
              <a:off x="3352800" y="4084851"/>
              <a:ext cx="5486400" cy="2577402"/>
            </p:xfrm>
            <a:graphic>
              <a:graphicData uri="http://schemas.openxmlformats.org/drawingml/2006/table">
                <a:tbl>
                  <a:tblPr/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13983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2961911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레벨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노드수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029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0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ko-KR" altLang="en-US" i="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2204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1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4475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2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6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strike="noStrike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kk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7747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303030"/>
                              </a:solidFill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total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en-US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ko-KR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altLang="ko-KR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5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1CF2BC7-7FD1-401F-9159-401C064E6C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733105"/>
                  </p:ext>
                </p:extLst>
              </p:nvPr>
            </p:nvGraphicFramePr>
            <p:xfrm>
              <a:off x="3352800" y="4084851"/>
              <a:ext cx="5486400" cy="2577402"/>
            </p:xfrm>
            <a:graphic>
              <a:graphicData uri="http://schemas.openxmlformats.org/drawingml/2006/table">
                <a:tbl>
                  <a:tblPr/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13983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2961911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레벨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노드수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2029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0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106667" r="-444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220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1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206667" r="-444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4475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2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306667" r="-444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66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…</a:t>
                          </a: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0909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strike="noStrike"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kk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498361" r="-444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7747589"/>
                      </a:ext>
                    </a:extLst>
                  </a:tr>
                  <a:tr h="37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rgbClr val="303030"/>
                              </a:solidFill>
                              <a:effectLst/>
                              <a:latin typeface="나눔스퀘어 Light" panose="020B0600000101010101" pitchFamily="50" charset="-127"/>
                              <a:ea typeface="나눔스퀘어 Light" panose="020B0600000101010101" pitchFamily="50" charset="-127"/>
                            </a:rPr>
                            <a:t>total</a:t>
                          </a:r>
                          <a:endParaRPr lang="en-US">
                            <a:effectLst/>
                            <a:latin typeface="나눔스퀘어 Light" panose="020B0600000101010101" pitchFamily="50" charset="-127"/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E5E5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2" t="-588710" r="-444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5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0F8EE-6829-4255-9696-A0D670B84027}"/>
              </a:ext>
            </a:extLst>
          </p:cNvPr>
          <p:cNvSpPr txBox="1"/>
          <p:nvPr/>
        </p:nvSpPr>
        <p:spPr>
          <a:xfrm>
            <a:off x="3017126" y="3715202"/>
            <a:ext cx="7498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정이진트리에서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레벨에 따른 노드의 숫자는 다음 표와 같습니다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1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 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76095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완전이진트리는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다음 그림과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 레벨을 제외한 모든 레벨에서 노드들이 꽉 채워진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이진트리입니다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0F8EE-6829-4255-9696-A0D670B84027}"/>
              </a:ext>
            </a:extLst>
          </p:cNvPr>
          <p:cNvSpPr txBox="1"/>
          <p:nvPr/>
        </p:nvSpPr>
        <p:spPr>
          <a:xfrm>
            <a:off x="477126" y="2844924"/>
            <a:ext cx="8751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정이진트리와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완전이진트리는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다음처럼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차원 배열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(array)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로도 표현이 가능합니다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16450598-E58A-4DA2-889E-ECD4C248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70" y="1695921"/>
            <a:ext cx="3507660" cy="110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BBD6D869-CA89-4B71-9485-3BF5B1AB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9" y="3284471"/>
            <a:ext cx="10334297" cy="33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5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411B48-2E26-4867-BF58-5091D3D17402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15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215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91C7B77-9070-4969-98B5-660B8E932375}"/>
              </a:ext>
            </a:extLst>
          </p:cNvPr>
          <p:cNvSpPr txBox="1"/>
          <p:nvPr/>
        </p:nvSpPr>
        <p:spPr>
          <a:xfrm>
            <a:off x="748905" y="59538"/>
            <a:ext cx="10097566" cy="63784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b="1" spc="-4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이진트리</a:t>
            </a:r>
            <a:r>
              <a:rPr lang="ko-KR" altLang="en-US" sz="3200" b="1" spc="-4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 </a:t>
            </a:r>
            <a:r>
              <a:rPr lang="en-US" altLang="ko-KR" sz="3200" b="1" spc="-40" baseline="30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</a:rPr>
              <a:t>Binary Tree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D6380A-8816-4A79-805D-EB1017815915}"/>
              </a:ext>
            </a:extLst>
          </p:cNvPr>
          <p:cNvSpPr txBox="1"/>
          <p:nvPr/>
        </p:nvSpPr>
        <p:spPr>
          <a:xfrm>
            <a:off x="477126" y="765324"/>
            <a:ext cx="11018188" cy="76095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wrap="square" lIns="72000" tIns="72000" rIns="72000" bIns="7200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노드의 인덱스를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인덱스를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left_index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자식노드의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인덱스를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right_index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선언하면 다음과 같은 관계를 지닙니다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코드로 구현하면 다음과 같습니다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104495-BB04-44D3-8F41-82048E97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8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59BB29-55B1-4F7B-8387-BCCB938CE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718" y="2343822"/>
            <a:ext cx="8623738" cy="92333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kumimoji="0" lang="en-US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eft_index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 index + 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right_index</a:t>
            </a:r>
            <a:r>
              <a:rPr lang="en-US" altLang="ko-KR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3000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 * index + </a:t>
            </a:r>
            <a:r>
              <a:rPr lang="en-US" altLang="ko-KR" sz="3000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25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4116</TotalTime>
  <Words>2531</Words>
  <Application>Microsoft Office PowerPoint</Application>
  <PresentationFormat>와이드스크린</PresentationFormat>
  <Paragraphs>275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Arial</vt:lpstr>
      <vt:lpstr>Calibri</vt:lpstr>
      <vt:lpstr>나눔고딕 ExtraBold</vt:lpstr>
      <vt:lpstr>나눔스퀘어 ExtraBold</vt:lpstr>
      <vt:lpstr>D2Coding</vt:lpstr>
      <vt:lpstr>Cambria Math</vt:lpstr>
      <vt:lpstr>맑은 고딕</vt:lpstr>
      <vt:lpstr>나눔스퀘어 Light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 Nam</dc:creator>
  <cp:lastModifiedBy>KIM MYEONGHAN</cp:lastModifiedBy>
  <cp:revision>278</cp:revision>
  <dcterms:created xsi:type="dcterms:W3CDTF">2017-08-21T10:53:34Z</dcterms:created>
  <dcterms:modified xsi:type="dcterms:W3CDTF">2020-08-17T07:33:42Z</dcterms:modified>
</cp:coreProperties>
</file>