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7" r:id="rId18"/>
    <p:sldId id="268" r:id="rId19"/>
    <p:sldId id="265" r:id="rId20"/>
    <p:sldId id="266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81" r:id="rId30"/>
    <p:sldId id="277" r:id="rId31"/>
    <p:sldId id="278" r:id="rId32"/>
    <p:sldId id="279" r:id="rId33"/>
    <p:sldId id="280" r:id="rId3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48F8-8880-4723-ADC9-E6729C6EF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27B0F-5BBC-4E51-B81A-55CF6CA2D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A8C3-2BD0-4E75-94C6-6690A8D24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8199-B50D-4DB5-B890-0EDCE10F2888}" type="datetimeFigureOut">
              <a:rPr lang="es-ES" smtClean="0"/>
              <a:t>30/01/2024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EDC0E-2E59-4B0F-B2FB-6AD6E13F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52B4C-8BD7-4421-9D58-669580E2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C2B5-66DD-4E49-82DC-65253D3F365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458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EA9E-02E1-4E9F-8309-189D0A3B3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DE347-4FB5-4FF2-B79F-FAF9D4FFF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7F5A5-8D14-4BC2-A24D-DDD00AAA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8199-B50D-4DB5-B890-0EDCE10F2888}" type="datetimeFigureOut">
              <a:rPr lang="es-ES" smtClean="0"/>
              <a:t>30/01/2024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CE817-628A-4B58-968C-05ACD8D6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623B3-49DB-4B41-B6D8-757F0BC4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C2B5-66DD-4E49-82DC-65253D3F365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115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B12A31-C47B-4A23-9E31-5B6438E02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076AF-2977-485A-BADA-27D1523AE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4DA2D-517D-420B-964A-71DC316E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8199-B50D-4DB5-B890-0EDCE10F2888}" type="datetimeFigureOut">
              <a:rPr lang="es-ES" smtClean="0"/>
              <a:t>30/01/2024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BEB65-BA40-4ADA-8F8C-16187091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F5729-4FB8-4CEF-A9C5-959D96B6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C2B5-66DD-4E49-82DC-65253D3F365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960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D6A6-72F0-45E1-9D71-FC13B419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18279-E1AA-426E-808D-E083B9273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D14C5-9234-4DB8-91FA-6CFB3830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8199-B50D-4DB5-B890-0EDCE10F2888}" type="datetimeFigureOut">
              <a:rPr lang="es-ES" smtClean="0"/>
              <a:t>30/01/2024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16ADB-C4A8-4D3A-B1FD-2A6E18081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850BC-A96E-41C0-BC90-235AC2B4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C2B5-66DD-4E49-82DC-65253D3F365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419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39C4C-6ED4-446A-9A5D-F9C91FC05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4568F-9FD4-4B6B-8142-E21A58AC6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86783-4262-4014-A8CC-2384D0280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8199-B50D-4DB5-B890-0EDCE10F2888}" type="datetimeFigureOut">
              <a:rPr lang="es-ES" smtClean="0"/>
              <a:t>30/01/2024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7DE93-135E-444F-9486-85F0CA56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B8F83-C332-4479-9B83-860D6770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C2B5-66DD-4E49-82DC-65253D3F365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101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BF45-2B4D-41B6-9192-05CEF2C8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0D90B-374F-4B36-AC1D-3CEF208C1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2E9FA-53A8-4091-8A36-881A939B7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47D63-5933-4E70-B58C-F0BCB0989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8199-B50D-4DB5-B890-0EDCE10F2888}" type="datetimeFigureOut">
              <a:rPr lang="es-ES" smtClean="0"/>
              <a:t>30/01/2024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EB80E-DC67-4E43-B3A2-08B58E60B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279A8-BB5E-4095-B103-97EA7B7B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C2B5-66DD-4E49-82DC-65253D3F365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451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7075-B28E-40E8-8947-DC0775DF7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462AD-0E3D-4112-8A22-B8607D5CA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EE710-0EDB-4913-92F7-05B6356CC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1D0E6-113E-44BE-9FAD-B497ED73D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E427EA-568C-4095-864B-D08ECDB81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374FC-714F-40B7-8D69-8FD5B6F4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8199-B50D-4DB5-B890-0EDCE10F2888}" type="datetimeFigureOut">
              <a:rPr lang="es-ES" smtClean="0"/>
              <a:t>30/01/2024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492B41-C53A-4843-91BA-93D54F35E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DE8D0-8734-4214-944F-D9B69733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C2B5-66DD-4E49-82DC-65253D3F365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013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BEC57-8F63-4D80-8799-1779F6E08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20440-B291-419A-A1C0-AEC38CC3A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8199-B50D-4DB5-B890-0EDCE10F2888}" type="datetimeFigureOut">
              <a:rPr lang="es-ES" smtClean="0"/>
              <a:t>30/01/2024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7F550-F469-4580-A96D-BD059159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A126E-CCD8-40F6-95FE-114138E4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C2B5-66DD-4E49-82DC-65253D3F365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376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785C9-A7E6-46FF-994E-A5BA47F1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8199-B50D-4DB5-B890-0EDCE10F2888}" type="datetimeFigureOut">
              <a:rPr lang="es-ES" smtClean="0"/>
              <a:t>30/01/2024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6F840-ED1B-48AC-ACEA-3D482842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79D54-47EF-451A-9F9A-DDE1CC4B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C2B5-66DD-4E49-82DC-65253D3F365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29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7D504-FC04-4FB4-AB59-6A1A194B6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CC1F4-A97A-4551-A698-93CB2D7F0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61549-1DE2-4D4C-BEA8-A41C40235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AFD19-4F2E-4FB5-AEF9-6EB15ABC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8199-B50D-4DB5-B890-0EDCE10F2888}" type="datetimeFigureOut">
              <a:rPr lang="es-ES" smtClean="0"/>
              <a:t>30/01/2024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8EF6B-4378-427D-9BB3-940E67C1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6BED2-60D3-4F55-A6CE-334F6270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C2B5-66DD-4E49-82DC-65253D3F365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17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4379C-2B40-4252-910D-EC483EAA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DCC87C-CE3A-43C4-8D27-90228C23D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B85C5-FDCC-4BC1-9068-65C747DED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D618F-9CF1-4541-ADC3-0FE385EBD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8199-B50D-4DB5-B890-0EDCE10F2888}" type="datetimeFigureOut">
              <a:rPr lang="es-ES" smtClean="0"/>
              <a:t>30/01/2024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9D962-B4A1-44F0-B16F-ADDDB4E2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73831-7248-49CB-8AA1-C521BC15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C2B5-66DD-4E49-82DC-65253D3F365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170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B87D6D-77B8-4A02-B540-D82E45F37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27E20-E463-49DA-8234-8802CFDB4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98D97-EE65-4CED-8796-5E4B4436A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88199-B50D-4DB5-B890-0EDCE10F2888}" type="datetimeFigureOut">
              <a:rPr lang="es-ES" smtClean="0"/>
              <a:t>30/01/2024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91BE9-3A5C-4393-91CE-539B89736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937DF-565B-40FA-AC57-143EA9D1F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1C2B5-66DD-4E49-82DC-65253D3F365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98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109D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71D8-D840-45DD-8E62-F2CF0692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/>
              <a:t>UF1842:Desarrollo y reutilización de componentes software y multimedia mediante lenguajes de </a:t>
            </a:r>
            <a:r>
              <a:rPr lang="es-ES" sz="4400" dirty="0" err="1"/>
              <a:t>guión</a:t>
            </a:r>
            <a:r>
              <a:rPr lang="es-ES" sz="4400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F596E-880D-438A-81BE-4C09280932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>
                <a:solidFill>
                  <a:srgbClr val="B0109D"/>
                </a:solidFill>
              </a:rPr>
              <a:t>Maria</a:t>
            </a:r>
            <a:r>
              <a:rPr lang="es-ES" dirty="0">
                <a:solidFill>
                  <a:srgbClr val="B0109D"/>
                </a:solidFill>
              </a:rPr>
              <a:t> Ledesma</a:t>
            </a:r>
          </a:p>
        </p:txBody>
      </p:sp>
    </p:spTree>
    <p:extLst>
      <p:ext uri="{BB962C8B-B14F-4D97-AF65-F5344CB8AC3E}">
        <p14:creationId xmlns:p14="http://schemas.microsoft.com/office/powerpoint/2010/main" val="4190048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97DD-68F4-40E9-B20F-A55C09F9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216"/>
          </a:xfrm>
        </p:spPr>
        <p:txBody>
          <a:bodyPr>
            <a:normAutofit/>
          </a:bodyPr>
          <a:lstStyle/>
          <a:p>
            <a:r>
              <a:rPr lang="es-ES" sz="2400" dirty="0"/>
              <a:t>FUNDAMENTOS DE LA PROGRAMACIÓN: </a:t>
            </a:r>
            <a:r>
              <a:rPr lang="es-ES" sz="2800" dirty="0"/>
              <a:t>Operadores Básicos</a:t>
            </a:r>
            <a:endParaRPr lang="es-ES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046732-A86A-4BB6-93F1-B0C4BBBB0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930" y="972996"/>
            <a:ext cx="6335009" cy="348663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8948EE-0C76-4C72-929A-2D2DA22C5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014" y="3053943"/>
            <a:ext cx="8964276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73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97DD-68F4-40E9-B20F-A55C09F9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216"/>
          </a:xfrm>
        </p:spPr>
        <p:txBody>
          <a:bodyPr>
            <a:normAutofit/>
          </a:bodyPr>
          <a:lstStyle/>
          <a:p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FUNDAMENTOS DE LA PROGRAMACIÓN: 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Operadores Básicos</a:t>
            </a:r>
            <a:endParaRPr lang="es-ES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32B22C-4FB7-4C5D-9290-2635A2700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007" y="1600200"/>
            <a:ext cx="7951194" cy="4168587"/>
          </a:xfrm>
        </p:spPr>
      </p:pic>
    </p:spTree>
    <p:extLst>
      <p:ext uri="{BB962C8B-B14F-4D97-AF65-F5344CB8AC3E}">
        <p14:creationId xmlns:p14="http://schemas.microsoft.com/office/powerpoint/2010/main" val="3387925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97DD-68F4-40E9-B20F-A55C09F9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216"/>
          </a:xfrm>
        </p:spPr>
        <p:txBody>
          <a:bodyPr>
            <a:normAutofit/>
          </a:bodyPr>
          <a:lstStyle/>
          <a:p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FUNDAMENTOS DE LA PROGRAMACIÓN: 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Flujo de un Programa</a:t>
            </a:r>
            <a:endParaRPr lang="es-ES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ECE42D-6091-42F1-A9B0-206BB231E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72" y="977507"/>
            <a:ext cx="9716856" cy="295316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983FCC-10F0-4849-ACBB-159CEABF3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082" y="3148762"/>
            <a:ext cx="5906706" cy="355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0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97DD-68F4-40E9-B20F-A55C09F9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216"/>
          </a:xfrm>
        </p:spPr>
        <p:txBody>
          <a:bodyPr>
            <a:normAutofit/>
          </a:bodyPr>
          <a:lstStyle/>
          <a:p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FUNDAMENTOS DE LA PROGRAMACIÓN: 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Flujo de un Programa</a:t>
            </a:r>
            <a:endParaRPr lang="es-ES" sz="3200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13C01AF-3A0D-4327-AA3B-3E807C269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1948656"/>
            <a:ext cx="4019550" cy="4105275"/>
          </a:xfrm>
        </p:spPr>
      </p:pic>
    </p:spTree>
    <p:extLst>
      <p:ext uri="{BB962C8B-B14F-4D97-AF65-F5344CB8AC3E}">
        <p14:creationId xmlns:p14="http://schemas.microsoft.com/office/powerpoint/2010/main" val="4145307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97DD-68F4-40E9-B20F-A55C09F9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216"/>
          </a:xfrm>
        </p:spPr>
        <p:txBody>
          <a:bodyPr>
            <a:normAutofit/>
          </a:bodyPr>
          <a:lstStyle/>
          <a:p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FUNDAMENTOS DE LA PROGRAMACIÓN: 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Flujo de un Programa</a:t>
            </a:r>
            <a:endParaRPr lang="es-ES" sz="32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F367603-17FA-4F90-B477-4E9629914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387" y="1853406"/>
            <a:ext cx="5229225" cy="4295775"/>
          </a:xfrm>
        </p:spPr>
      </p:pic>
    </p:spTree>
    <p:extLst>
      <p:ext uri="{BB962C8B-B14F-4D97-AF65-F5344CB8AC3E}">
        <p14:creationId xmlns:p14="http://schemas.microsoft.com/office/powerpoint/2010/main" val="1556653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97DD-68F4-40E9-B20F-A55C09F9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216"/>
          </a:xfrm>
        </p:spPr>
        <p:txBody>
          <a:bodyPr>
            <a:normAutofit/>
          </a:bodyPr>
          <a:lstStyle/>
          <a:p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FUNDAMENTOS DE LA PROGRAMACIÓN: 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Flujo de un Programa</a:t>
            </a:r>
            <a:endParaRPr lang="es-ES" sz="32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8830580-1DCD-4027-A2FA-FECD2DE00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77" y="1825625"/>
            <a:ext cx="4455846" cy="4351338"/>
          </a:xfrm>
        </p:spPr>
      </p:pic>
    </p:spTree>
    <p:extLst>
      <p:ext uri="{BB962C8B-B14F-4D97-AF65-F5344CB8AC3E}">
        <p14:creationId xmlns:p14="http://schemas.microsoft.com/office/powerpoint/2010/main" val="905834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97DD-68F4-40E9-B20F-A55C09F9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216"/>
          </a:xfrm>
        </p:spPr>
        <p:txBody>
          <a:bodyPr>
            <a:normAutofit/>
          </a:bodyPr>
          <a:lstStyle/>
          <a:p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FUNDAMENTOS DE LA PROGRAMACIÓN: </a:t>
            </a:r>
            <a:r>
              <a:rPr lang="es-ES" sz="2800" dirty="0">
                <a:solidFill>
                  <a:prstClr val="black"/>
                </a:solidFill>
                <a:latin typeface="Calibri Light" panose="020F0302020204030204"/>
              </a:rPr>
              <a:t>Operadores</a:t>
            </a:r>
            <a:endParaRPr lang="es-ES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7AEE78-D136-4EBB-9117-2E04E9F9E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86" y="1602923"/>
            <a:ext cx="9854827" cy="3652153"/>
          </a:xfrm>
        </p:spPr>
      </p:pic>
    </p:spTree>
    <p:extLst>
      <p:ext uri="{BB962C8B-B14F-4D97-AF65-F5344CB8AC3E}">
        <p14:creationId xmlns:p14="http://schemas.microsoft.com/office/powerpoint/2010/main" val="373285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97DD-68F4-40E9-B20F-A55C09F9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216"/>
          </a:xfrm>
        </p:spPr>
        <p:txBody>
          <a:bodyPr>
            <a:normAutofit/>
          </a:bodyPr>
          <a:lstStyle/>
          <a:p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FUNDAMENTOS DE LA PROGRAMACIÓN: </a:t>
            </a:r>
            <a:r>
              <a:rPr lang="es-ES" sz="2800" dirty="0">
                <a:solidFill>
                  <a:prstClr val="black"/>
                </a:solidFill>
                <a:latin typeface="Calibri Light" panose="020F0302020204030204"/>
              </a:rPr>
              <a:t>Operador Ternario</a:t>
            </a:r>
            <a:endParaRPr lang="es-ES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1F6E1E-FF3D-4A9B-8C03-C6D3A7B9F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055" y="1183342"/>
            <a:ext cx="7544853" cy="313416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F997E9-CFD8-4120-A74F-63A4A4B67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74" y="4461490"/>
            <a:ext cx="7544853" cy="76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97DD-68F4-40E9-B20F-A55C09F9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216"/>
          </a:xfrm>
        </p:spPr>
        <p:txBody>
          <a:bodyPr>
            <a:normAutofit/>
          </a:bodyPr>
          <a:lstStyle/>
          <a:p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FUNDAMENTOS DE LA PROGRAMACIÓN: 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</a:t>
            </a:r>
            <a:r>
              <a:rPr lang="es-ES" sz="2800" dirty="0" err="1">
                <a:solidFill>
                  <a:prstClr val="black"/>
                </a:solidFill>
                <a:latin typeface="Calibri Light" panose="020F0302020204030204"/>
              </a:rPr>
              <a:t>epetición</a:t>
            </a:r>
            <a:r>
              <a:rPr lang="es-ES" sz="2800" dirty="0">
                <a:solidFill>
                  <a:prstClr val="black"/>
                </a:solidFill>
                <a:latin typeface="Calibri Light" panose="020F0302020204030204"/>
              </a:rPr>
              <a:t> o Bucle</a:t>
            </a:r>
            <a:endParaRPr lang="es-ES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1F6E1E-FF3D-4A9B-8C03-C6D3A7B9F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055" y="1183342"/>
            <a:ext cx="7544853" cy="313416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F997E9-CFD8-4120-A74F-63A4A4B67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74" y="4461490"/>
            <a:ext cx="7544853" cy="76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26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97DD-68F4-40E9-B20F-A55C09F9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216"/>
          </a:xfrm>
        </p:spPr>
        <p:txBody>
          <a:bodyPr>
            <a:normAutofit/>
          </a:bodyPr>
          <a:lstStyle/>
          <a:p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FUNDAMENTOS DE LA PROGRAMACIÓN: </a:t>
            </a:r>
            <a:r>
              <a:rPr lang="es-ES" sz="2800" dirty="0">
                <a:solidFill>
                  <a:prstClr val="black"/>
                </a:solidFill>
                <a:latin typeface="Calibri Light" panose="020F0302020204030204"/>
              </a:rPr>
              <a:t>Objetos</a:t>
            </a:r>
            <a:endParaRPr lang="es-E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19677-C3FF-4D4F-8AFB-9F7CE1E6D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Objeto </a:t>
            </a:r>
            <a:r>
              <a:rPr lang="es-ES" dirty="0" err="1"/>
              <a:t>Math</a:t>
            </a:r>
            <a:r>
              <a:rPr lang="es-ES" dirty="0"/>
              <a:t> : permite realizar cálculos matemáticos.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Objeto </a:t>
            </a:r>
            <a:r>
              <a:rPr lang="es-ES" dirty="0" err="1"/>
              <a:t>document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Devuelve  el nodo DOM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Escribe cadenas en el documento HTML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Crea una cadena que contiene los valores de todas las cookies almacenadas</a:t>
            </a:r>
          </a:p>
          <a:p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2CEDAF-23B2-4538-ADE1-17F958843B38}"/>
              </a:ext>
            </a:extLst>
          </p:cNvPr>
          <p:cNvSpPr txBox="1"/>
          <p:nvPr/>
        </p:nvSpPr>
        <p:spPr>
          <a:xfrm>
            <a:off x="3455894" y="2528047"/>
            <a:ext cx="370466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document.writeln</a:t>
            </a:r>
            <a:r>
              <a:rPr lang="es-ES" dirty="0"/>
              <a:t>(</a:t>
            </a:r>
            <a:r>
              <a:rPr lang="es-ES" dirty="0" err="1"/>
              <a:t>Math.sqrt</a:t>
            </a:r>
            <a:r>
              <a:rPr lang="es-ES" dirty="0"/>
              <a:t>(600.0));</a:t>
            </a:r>
          </a:p>
        </p:txBody>
      </p:sp>
    </p:spTree>
    <p:extLst>
      <p:ext uri="{BB962C8B-B14F-4D97-AF65-F5344CB8AC3E}">
        <p14:creationId xmlns:p14="http://schemas.microsoft.com/office/powerpoint/2010/main" val="402323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B45B3-B589-48F0-ADEC-DEFDAB52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estructura de navegación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3B275C-35EC-4E74-9525-918EE0865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4615" y="1473178"/>
            <a:ext cx="5902769" cy="39116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F811C9-F754-407E-BC45-84A76AFEF965}"/>
              </a:ext>
            </a:extLst>
          </p:cNvPr>
          <p:cNvSpPr txBox="1"/>
          <p:nvPr/>
        </p:nvSpPr>
        <p:spPr>
          <a:xfrm>
            <a:off x="1179980" y="5553200"/>
            <a:ext cx="9456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Jerárquica: </a:t>
            </a:r>
            <a:r>
              <a:rPr lang="es-ES" dirty="0"/>
              <a:t>Estructura en árbol donde existe una página índice o principal desde donde se accede al resto de páginas.</a:t>
            </a:r>
          </a:p>
        </p:txBody>
      </p:sp>
    </p:spTree>
    <p:extLst>
      <p:ext uri="{BB962C8B-B14F-4D97-AF65-F5344CB8AC3E}">
        <p14:creationId xmlns:p14="http://schemas.microsoft.com/office/powerpoint/2010/main" val="1313674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97DD-68F4-40E9-B20F-A55C09F9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216"/>
          </a:xfrm>
        </p:spPr>
        <p:txBody>
          <a:bodyPr>
            <a:normAutofit/>
          </a:bodyPr>
          <a:lstStyle/>
          <a:p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FUNDAMENTOS DE LA PROGRAMACIÓN: 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Objetos</a:t>
            </a:r>
            <a:endParaRPr lang="es-E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19677-C3FF-4D4F-8AFB-9F7CE1E6D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Objeto </a:t>
            </a:r>
            <a:r>
              <a:rPr lang="es-ES" dirty="0" err="1"/>
              <a:t>window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Con el objeto </a:t>
            </a:r>
            <a:r>
              <a:rPr lang="es-ES" dirty="0" err="1"/>
              <a:t>window</a:t>
            </a:r>
            <a:r>
              <a:rPr lang="es-ES" dirty="0"/>
              <a:t> manipulamos ventanas del navegador.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Algunos de sus métodos son: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Crea una nueva ventana con el URL de la misma:</a:t>
            </a:r>
          </a:p>
          <a:p>
            <a:pPr marL="514350" indent="-514350">
              <a:buFont typeface="+mj-lt"/>
              <a:buAutoNum type="arabicPeriod"/>
            </a:pP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Cierra la ventana actual y elimina el objeto en memoria: </a:t>
            </a:r>
            <a:r>
              <a:rPr lang="es-ES" dirty="0" err="1"/>
              <a:t>Close</a:t>
            </a:r>
            <a:r>
              <a:rPr lang="es-ES" dirty="0"/>
              <a:t>();</a:t>
            </a:r>
          </a:p>
          <a:p>
            <a:pPr marL="514350" indent="-514350">
              <a:buFont typeface="+mj-lt"/>
              <a:buAutoNum type="arabicPeriod"/>
            </a:pPr>
            <a:endParaRPr lang="es-ES" dirty="0"/>
          </a:p>
          <a:p>
            <a:endParaRPr lang="es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EDEF4-3163-40CC-AADB-61DA5639B83C}"/>
              </a:ext>
            </a:extLst>
          </p:cNvPr>
          <p:cNvSpPr txBox="1"/>
          <p:nvPr/>
        </p:nvSpPr>
        <p:spPr>
          <a:xfrm>
            <a:off x="3388659" y="4445047"/>
            <a:ext cx="370466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Open(</a:t>
            </a:r>
            <a:r>
              <a:rPr lang="es-ES" dirty="0" err="1"/>
              <a:t>url</a:t>
            </a:r>
            <a:r>
              <a:rPr lang="es-ES" dirty="0"/>
              <a:t>, nombre opciones);</a:t>
            </a:r>
          </a:p>
        </p:txBody>
      </p:sp>
    </p:spTree>
    <p:extLst>
      <p:ext uri="{BB962C8B-B14F-4D97-AF65-F5344CB8AC3E}">
        <p14:creationId xmlns:p14="http://schemas.microsoft.com/office/powerpoint/2010/main" val="2147851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D0F09-637D-4C72-A634-E732C526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82" y="18255"/>
            <a:ext cx="10515600" cy="1325563"/>
          </a:xfrm>
        </p:spPr>
        <p:txBody>
          <a:bodyPr/>
          <a:lstStyle/>
          <a:p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FUNDAMENTOS DE LA PROGRAMACIÓN: </a:t>
            </a:r>
            <a:r>
              <a:rPr lang="es-ES" sz="2800" dirty="0">
                <a:solidFill>
                  <a:prstClr val="black"/>
                </a:solidFill>
                <a:latin typeface="Calibri Light" panose="020F0302020204030204"/>
              </a:rPr>
              <a:t>Array</a:t>
            </a:r>
            <a:endParaRPr lang="es-E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A5B60D-F33D-4DED-AD4E-D2D11C3A4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41" y="1198545"/>
            <a:ext cx="5674659" cy="5821926"/>
          </a:xfrm>
        </p:spPr>
      </p:pic>
    </p:spTree>
    <p:extLst>
      <p:ext uri="{BB962C8B-B14F-4D97-AF65-F5344CB8AC3E}">
        <p14:creationId xmlns:p14="http://schemas.microsoft.com/office/powerpoint/2010/main" val="998554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43A20-9A7B-4E32-967F-9C83F258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Protocolo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D4709-ADC9-453E-ACE4-BD48C6DCE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>
              <a:solidFill>
                <a:srgbClr val="B0109D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B0109D"/>
                </a:solidFill>
              </a:rPr>
              <a:t>¿Qué es el protocolo HTTP y para qué sirve?</a:t>
            </a:r>
          </a:p>
          <a:p>
            <a:pPr marL="0" indent="0">
              <a:buNone/>
            </a:pPr>
            <a:r>
              <a:rPr lang="es-ES" dirty="0"/>
              <a:t>El protocolo de transferencia de hipertexto (HTTP) es un protocolo o conjunto de reglas de comunicación para la comunicación cliente-servidor. Cuando visita un sitio web, su navegador envía una solicitud HTTP al servidor web, que responde con una respuesta HTTP. A este tipo de descarga se  le llama: </a:t>
            </a:r>
            <a:r>
              <a:rPr lang="es-ES" dirty="0">
                <a:solidFill>
                  <a:srgbClr val="00B0F0"/>
                </a:solidFill>
              </a:rPr>
              <a:t>DESCARGA PROGRESIVA.</a:t>
            </a:r>
          </a:p>
          <a:p>
            <a:pPr marL="0" indent="0">
              <a:buNone/>
            </a:pPr>
            <a:r>
              <a:rPr lang="es-ES" dirty="0"/>
              <a:t>	</a:t>
            </a:r>
          </a:p>
          <a:p>
            <a:pPr marL="0" indent="0" algn="ctr">
              <a:buNone/>
            </a:pPr>
            <a:r>
              <a:rPr lang="es-ES" dirty="0">
                <a:solidFill>
                  <a:srgbClr val="B0109D"/>
                </a:solidFill>
              </a:rPr>
              <a:t>descarga completa</a:t>
            </a:r>
            <a:r>
              <a:rPr lang="es-ES" dirty="0">
                <a:sym typeface="Wingdings" panose="05000000000000000000" pitchFamily="2" charset="2"/>
              </a:rPr>
              <a:t> reproducción en cualquier punto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4638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8D02-1718-42F7-8049-7260AD96A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Protocolo HTTP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D4CD31-321B-4393-AAD0-DE7A20476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0435" y="1690688"/>
            <a:ext cx="6049776" cy="453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30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65FD-C6D8-4D00-AE29-F033DD40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Inserción de Audio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C0852-70DE-4698-9DEB-A45C70098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s-ES" dirty="0"/>
          </a:p>
          <a:p>
            <a:r>
              <a:rPr lang="es-ES" dirty="0"/>
              <a:t>Se realiza con las etiquetas &lt;audio&gt; y &lt;/audio&gt;.</a:t>
            </a:r>
          </a:p>
          <a:p>
            <a:r>
              <a:rPr lang="es-ES" dirty="0"/>
              <a:t>Los formatos de audio soportados son: MP3, WAV y Ogg.</a:t>
            </a:r>
          </a:p>
          <a:p>
            <a:endParaRPr lang="es-ES" dirty="0"/>
          </a:p>
          <a:p>
            <a:pPr marL="0" indent="0" algn="ctr">
              <a:buNone/>
            </a:pPr>
            <a:r>
              <a:rPr lang="es-ES" sz="3600" dirty="0">
                <a:solidFill>
                  <a:srgbClr val="0070C0"/>
                </a:solidFill>
              </a:rPr>
              <a:t>&lt;audio </a:t>
            </a:r>
            <a:r>
              <a:rPr lang="es-ES" sz="3600" dirty="0" err="1">
                <a:solidFill>
                  <a:srgbClr val="0070C0"/>
                </a:solidFill>
              </a:rPr>
              <a:t>src</a:t>
            </a:r>
            <a:r>
              <a:rPr lang="es-ES" sz="3600" dirty="0">
                <a:solidFill>
                  <a:srgbClr val="0070C0"/>
                </a:solidFill>
              </a:rPr>
              <a:t> = “</a:t>
            </a:r>
            <a:r>
              <a:rPr lang="es-ES" sz="3600" dirty="0">
                <a:solidFill>
                  <a:srgbClr val="B0109D"/>
                </a:solidFill>
              </a:rPr>
              <a:t>archivo.mp3</a:t>
            </a:r>
            <a:r>
              <a:rPr lang="es-ES" sz="3600" dirty="0">
                <a:solidFill>
                  <a:srgbClr val="0070C0"/>
                </a:solidFill>
              </a:rPr>
              <a:t>”&gt; &lt;/ audio&gt;</a:t>
            </a:r>
          </a:p>
          <a:p>
            <a:pPr marL="0" indent="0" algn="ctr">
              <a:buNone/>
            </a:pPr>
            <a:endParaRPr lang="es-ES" sz="36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s-ES" sz="3600" dirty="0">
                <a:solidFill>
                  <a:srgbClr val="0070C0"/>
                </a:solidFill>
              </a:rPr>
              <a:t>&lt;audio </a:t>
            </a:r>
            <a:r>
              <a:rPr lang="es-ES" sz="3600" dirty="0" err="1">
                <a:solidFill>
                  <a:srgbClr val="0070C0"/>
                </a:solidFill>
              </a:rPr>
              <a:t>src</a:t>
            </a:r>
            <a:r>
              <a:rPr lang="es-ES" sz="3600" dirty="0">
                <a:solidFill>
                  <a:srgbClr val="0070C0"/>
                </a:solidFill>
              </a:rPr>
              <a:t>="</a:t>
            </a:r>
            <a:r>
              <a:rPr lang="es-ES" sz="3600" dirty="0">
                <a:solidFill>
                  <a:srgbClr val="B0109D"/>
                </a:solidFill>
              </a:rPr>
              <a:t>miaudio.mp3</a:t>
            </a:r>
            <a:r>
              <a:rPr lang="es-ES" sz="3600" dirty="0">
                <a:solidFill>
                  <a:srgbClr val="0070C0"/>
                </a:solidFill>
              </a:rPr>
              <a:t>" </a:t>
            </a:r>
            <a:r>
              <a:rPr lang="es-ES" sz="3600" dirty="0" err="1">
                <a:solidFill>
                  <a:srgbClr val="0070C0"/>
                </a:solidFill>
              </a:rPr>
              <a:t>autoplay</a:t>
            </a:r>
            <a:r>
              <a:rPr lang="es-ES" sz="3600" dirty="0">
                <a:solidFill>
                  <a:srgbClr val="0070C0"/>
                </a:solidFill>
              </a:rPr>
              <a:t> </a:t>
            </a:r>
            <a:r>
              <a:rPr lang="es-ES" sz="3600" dirty="0" err="1">
                <a:solidFill>
                  <a:srgbClr val="0070C0"/>
                </a:solidFill>
              </a:rPr>
              <a:t>controls</a:t>
            </a:r>
            <a:r>
              <a:rPr lang="es-ES" sz="3600" dirty="0">
                <a:solidFill>
                  <a:srgbClr val="0070C0"/>
                </a:solidFill>
              </a:rPr>
              <a:t> </a:t>
            </a:r>
            <a:r>
              <a:rPr lang="es-ES" sz="3600" dirty="0" err="1">
                <a:solidFill>
                  <a:srgbClr val="0070C0"/>
                </a:solidFill>
              </a:rPr>
              <a:t>loop</a:t>
            </a:r>
            <a:r>
              <a:rPr lang="es-ES" sz="3600" dirty="0">
                <a:solidFill>
                  <a:srgbClr val="0070C0"/>
                </a:solidFill>
              </a:rPr>
              <a:t> &gt;        </a:t>
            </a:r>
            <a:r>
              <a:rPr lang="es-ES" sz="3600" dirty="0"/>
              <a:t>Audio no soportado    </a:t>
            </a:r>
          </a:p>
          <a:p>
            <a:pPr marL="0" indent="0">
              <a:buNone/>
            </a:pPr>
            <a:r>
              <a:rPr lang="es-ES" sz="3600" dirty="0"/>
              <a:t>	</a:t>
            </a:r>
            <a:r>
              <a:rPr lang="es-ES" sz="3600" dirty="0">
                <a:solidFill>
                  <a:srgbClr val="0070C0"/>
                </a:solidFill>
              </a:rPr>
              <a:t>&lt;/audio&gt;</a:t>
            </a:r>
          </a:p>
          <a:p>
            <a:pPr marL="0" indent="0">
              <a:buNone/>
            </a:pP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967925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F9BC8-DB4D-49DA-B808-E40FEA2FD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Inserción de Audio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3F392-DC6F-435A-9FC7-5E2154309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Atributos principales de la etiqueta &lt;audio&gt;</a:t>
            </a:r>
          </a:p>
          <a:p>
            <a:r>
              <a:rPr lang="es-ES" dirty="0" err="1">
                <a:solidFill>
                  <a:srgbClr val="0070C0"/>
                </a:solidFill>
              </a:rPr>
              <a:t>autoplay</a:t>
            </a:r>
            <a:r>
              <a:rPr lang="es-ES" dirty="0">
                <a:solidFill>
                  <a:srgbClr val="0070C0"/>
                </a:solidFill>
              </a:rPr>
              <a:t>: </a:t>
            </a:r>
            <a:r>
              <a:rPr lang="es-ES" dirty="0"/>
              <a:t>Indica que el audio se reproduce automáticamente cuando está listo.</a:t>
            </a:r>
          </a:p>
          <a:p>
            <a:r>
              <a:rPr lang="es-ES" dirty="0" err="1">
                <a:solidFill>
                  <a:srgbClr val="0070C0"/>
                </a:solidFill>
              </a:rPr>
              <a:t>controls</a:t>
            </a:r>
            <a:r>
              <a:rPr lang="es-ES" dirty="0">
                <a:solidFill>
                  <a:srgbClr val="0070C0"/>
                </a:solidFill>
              </a:rPr>
              <a:t>: </a:t>
            </a:r>
            <a:r>
              <a:rPr lang="es-ES" dirty="0"/>
              <a:t>Indica que se muestra controles, como los botones </a:t>
            </a:r>
            <a:r>
              <a:rPr lang="es-ES" dirty="0" err="1"/>
              <a:t>play</a:t>
            </a:r>
            <a:r>
              <a:rPr lang="es-ES" dirty="0"/>
              <a:t>, pause, etc.</a:t>
            </a:r>
          </a:p>
          <a:p>
            <a:r>
              <a:rPr lang="es-ES" dirty="0" err="1">
                <a:solidFill>
                  <a:srgbClr val="0070C0"/>
                </a:solidFill>
              </a:rPr>
              <a:t>loop</a:t>
            </a:r>
            <a:r>
              <a:rPr lang="es-ES" dirty="0">
                <a:solidFill>
                  <a:srgbClr val="0070C0"/>
                </a:solidFill>
              </a:rPr>
              <a:t>: </a:t>
            </a:r>
            <a:r>
              <a:rPr lang="es-ES" dirty="0"/>
              <a:t>Indica que el audio se reproduce de nuevo cada vez que termina.</a:t>
            </a:r>
          </a:p>
          <a:p>
            <a:r>
              <a:rPr lang="es-ES" dirty="0" err="1">
                <a:solidFill>
                  <a:srgbClr val="0070C0"/>
                </a:solidFill>
              </a:rPr>
              <a:t>muted</a:t>
            </a:r>
            <a:r>
              <a:rPr lang="es-ES" dirty="0">
                <a:solidFill>
                  <a:srgbClr val="0070C0"/>
                </a:solidFill>
              </a:rPr>
              <a:t>: </a:t>
            </a:r>
            <a:r>
              <a:rPr lang="es-ES" dirty="0"/>
              <a:t>Indica que el audio estará silenciado.</a:t>
            </a:r>
          </a:p>
          <a:p>
            <a:r>
              <a:rPr lang="es-ES" dirty="0" err="1">
                <a:solidFill>
                  <a:srgbClr val="0070C0"/>
                </a:solidFill>
              </a:rPr>
              <a:t>preload</a:t>
            </a:r>
            <a:r>
              <a:rPr lang="es-ES" dirty="0">
                <a:solidFill>
                  <a:srgbClr val="0070C0"/>
                </a:solidFill>
              </a:rPr>
              <a:t>: </a:t>
            </a:r>
            <a:r>
              <a:rPr lang="es-ES" dirty="0"/>
              <a:t>Indica si el audio carga previamente al tiempo que la página ha cargado. Los posibles valores de este atributo son “auto” o “</a:t>
            </a:r>
            <a:r>
              <a:rPr lang="es-ES" dirty="0" err="1"/>
              <a:t>none</a:t>
            </a:r>
            <a:r>
              <a:rPr lang="es-ES" dirty="0"/>
              <a:t>”.</a:t>
            </a:r>
          </a:p>
          <a:p>
            <a:r>
              <a:rPr lang="es-ES" dirty="0" err="1">
                <a:solidFill>
                  <a:srgbClr val="0070C0"/>
                </a:solidFill>
              </a:rPr>
              <a:t>src</a:t>
            </a:r>
            <a:r>
              <a:rPr lang="es-ES" dirty="0">
                <a:solidFill>
                  <a:srgbClr val="0070C0"/>
                </a:solidFill>
              </a:rPr>
              <a:t>: </a:t>
            </a:r>
            <a:r>
              <a:rPr lang="es-ES" dirty="0"/>
              <a:t>Indica la ubicación del archivo de audio a reproducir.</a:t>
            </a:r>
          </a:p>
        </p:txBody>
      </p:sp>
    </p:spTree>
    <p:extLst>
      <p:ext uri="{BB962C8B-B14F-4D97-AF65-F5344CB8AC3E}">
        <p14:creationId xmlns:p14="http://schemas.microsoft.com/office/powerpoint/2010/main" val="161801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E0620-1B5B-4596-AC8D-7B6EDB37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Inserción de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92F21-06F4-45EE-AF8A-1BC329E65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inserción de video, se realiza con las etiquetas &lt;video&gt; y &lt;/video&gt;.</a:t>
            </a:r>
          </a:p>
          <a:p>
            <a:r>
              <a:rPr lang="es-ES" dirty="0"/>
              <a:t> Al igual que el audio esta funcionalidad no requiere de la instalación de </a:t>
            </a:r>
            <a:r>
              <a:rPr lang="es-ES" dirty="0" err="1"/>
              <a:t>plugins</a:t>
            </a:r>
            <a:r>
              <a:rPr lang="es-ES" dirty="0"/>
              <a:t> en el navegador para su funcionamiento.</a:t>
            </a:r>
          </a:p>
          <a:p>
            <a:r>
              <a:rPr lang="es-ES" dirty="0"/>
              <a:t>Los formatos de video soportados son: MP4, </a:t>
            </a:r>
            <a:r>
              <a:rPr lang="es-ES" dirty="0" err="1"/>
              <a:t>WebM</a:t>
            </a:r>
            <a:r>
              <a:rPr lang="es-ES" dirty="0"/>
              <a:t> y Ogg.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>
                <a:solidFill>
                  <a:srgbClr val="0070C0"/>
                </a:solidFill>
              </a:rPr>
              <a:t>&lt;video </a:t>
            </a:r>
            <a:r>
              <a:rPr lang="es-ES" dirty="0" err="1">
                <a:solidFill>
                  <a:srgbClr val="0070C0"/>
                </a:solidFill>
              </a:rPr>
              <a:t>src</a:t>
            </a:r>
            <a:r>
              <a:rPr lang="es-ES" dirty="0">
                <a:solidFill>
                  <a:srgbClr val="0070C0"/>
                </a:solidFill>
              </a:rPr>
              <a:t>="</a:t>
            </a:r>
            <a:r>
              <a:rPr lang="es-ES" dirty="0">
                <a:solidFill>
                  <a:srgbClr val="B0109D"/>
                </a:solidFill>
              </a:rPr>
              <a:t>movie.mp4</a:t>
            </a:r>
            <a:r>
              <a:rPr lang="es-ES" dirty="0">
                <a:solidFill>
                  <a:srgbClr val="0070C0"/>
                </a:solidFill>
              </a:rPr>
              <a:t>" </a:t>
            </a:r>
            <a:r>
              <a:rPr lang="es-ES" dirty="0" err="1">
                <a:solidFill>
                  <a:srgbClr val="0070C0"/>
                </a:solidFill>
              </a:rPr>
              <a:t>width</a:t>
            </a:r>
            <a:r>
              <a:rPr lang="es-ES" dirty="0">
                <a:solidFill>
                  <a:srgbClr val="0070C0"/>
                </a:solidFill>
              </a:rPr>
              <a:t>="320" </a:t>
            </a:r>
            <a:r>
              <a:rPr lang="es-ES" dirty="0" err="1">
                <a:solidFill>
                  <a:srgbClr val="0070C0"/>
                </a:solidFill>
              </a:rPr>
              <a:t>height</a:t>
            </a:r>
            <a:r>
              <a:rPr lang="es-ES" dirty="0">
                <a:solidFill>
                  <a:srgbClr val="0070C0"/>
                </a:solidFill>
              </a:rPr>
              <a:t>="240" </a:t>
            </a:r>
            <a:r>
              <a:rPr lang="es-ES" dirty="0" err="1">
                <a:solidFill>
                  <a:srgbClr val="0070C0"/>
                </a:solidFill>
              </a:rPr>
              <a:t>controls</a:t>
            </a:r>
            <a:r>
              <a:rPr lang="es-ES" dirty="0">
                <a:solidFill>
                  <a:srgbClr val="0070C0"/>
                </a:solidFill>
              </a:rPr>
              <a:t>&gt;         Video no soportado     </a:t>
            </a:r>
          </a:p>
          <a:p>
            <a:pPr marL="0" indent="0">
              <a:buNone/>
            </a:pPr>
            <a:r>
              <a:rPr lang="es-ES" dirty="0">
                <a:solidFill>
                  <a:srgbClr val="0070C0"/>
                </a:solidFill>
              </a:rPr>
              <a:t>&lt;/video&gt;</a:t>
            </a:r>
          </a:p>
        </p:txBody>
      </p:sp>
    </p:spTree>
    <p:extLst>
      <p:ext uri="{BB962C8B-B14F-4D97-AF65-F5344CB8AC3E}">
        <p14:creationId xmlns:p14="http://schemas.microsoft.com/office/powerpoint/2010/main" val="730458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E919-3515-48FF-840B-83A663B9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Inserción de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7B3D-5C0B-42DD-AE75-E9F45A488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Atributos principales de la etiqueta &lt;video&gt;</a:t>
            </a:r>
          </a:p>
          <a:p>
            <a:r>
              <a:rPr lang="es-ES" dirty="0" err="1">
                <a:solidFill>
                  <a:srgbClr val="0070C0"/>
                </a:solidFill>
              </a:rPr>
              <a:t>autoplay</a:t>
            </a:r>
            <a:r>
              <a:rPr lang="es-ES" dirty="0">
                <a:solidFill>
                  <a:srgbClr val="0070C0"/>
                </a:solidFill>
              </a:rPr>
              <a:t>: </a:t>
            </a:r>
            <a:r>
              <a:rPr lang="es-ES" dirty="0"/>
              <a:t>Indica que el video se reproduce automáticamente cuando está listo.</a:t>
            </a:r>
          </a:p>
          <a:p>
            <a:r>
              <a:rPr lang="es-ES" dirty="0" err="1">
                <a:solidFill>
                  <a:srgbClr val="0070C0"/>
                </a:solidFill>
              </a:rPr>
              <a:t>controls</a:t>
            </a:r>
            <a:r>
              <a:rPr lang="es-ES" dirty="0">
                <a:solidFill>
                  <a:srgbClr val="0070C0"/>
                </a:solidFill>
              </a:rPr>
              <a:t>: </a:t>
            </a:r>
            <a:r>
              <a:rPr lang="es-ES" dirty="0"/>
              <a:t>Indica que se muestra controles, como los botones </a:t>
            </a:r>
            <a:r>
              <a:rPr lang="es-ES" dirty="0" err="1"/>
              <a:t>play</a:t>
            </a:r>
            <a:r>
              <a:rPr lang="es-ES" dirty="0"/>
              <a:t>, pause, etc.</a:t>
            </a:r>
          </a:p>
          <a:p>
            <a:r>
              <a:rPr lang="es-ES" dirty="0" err="1">
                <a:solidFill>
                  <a:srgbClr val="0070C0"/>
                </a:solidFill>
              </a:rPr>
              <a:t>loop</a:t>
            </a:r>
            <a:r>
              <a:rPr lang="es-ES" dirty="0">
                <a:solidFill>
                  <a:srgbClr val="0070C0"/>
                </a:solidFill>
              </a:rPr>
              <a:t>: </a:t>
            </a:r>
            <a:r>
              <a:rPr lang="es-ES" dirty="0"/>
              <a:t>Indica que el video se reproduce de nuevo cada vez que termina.</a:t>
            </a:r>
          </a:p>
          <a:p>
            <a:r>
              <a:rPr lang="es-ES" dirty="0" err="1">
                <a:solidFill>
                  <a:srgbClr val="0070C0"/>
                </a:solidFill>
              </a:rPr>
              <a:t>muted</a:t>
            </a:r>
            <a:r>
              <a:rPr lang="es-ES" dirty="0">
                <a:solidFill>
                  <a:srgbClr val="0070C0"/>
                </a:solidFill>
              </a:rPr>
              <a:t>: </a:t>
            </a:r>
            <a:r>
              <a:rPr lang="es-ES" dirty="0"/>
              <a:t>Indica que el video estará silenciado.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1381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1687-F44F-42B3-8061-8240A3D0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Inserción de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6F0F7-04F1-41D2-9D4C-963F4819D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>
              <a:solidFill>
                <a:srgbClr val="0070C0"/>
              </a:solidFill>
            </a:endParaRPr>
          </a:p>
          <a:p>
            <a:r>
              <a:rPr lang="es-ES" dirty="0" err="1">
                <a:solidFill>
                  <a:srgbClr val="0070C0"/>
                </a:solidFill>
              </a:rPr>
              <a:t>preload</a:t>
            </a:r>
            <a:r>
              <a:rPr lang="es-ES" dirty="0">
                <a:solidFill>
                  <a:srgbClr val="0070C0"/>
                </a:solidFill>
              </a:rPr>
              <a:t>: </a:t>
            </a:r>
            <a:r>
              <a:rPr lang="es-ES" dirty="0"/>
              <a:t>Indica si el video carga previamente al tiempo que la página ha cargado. Los posibles valores de este atributo son “auto” o “</a:t>
            </a:r>
            <a:r>
              <a:rPr lang="es-ES" dirty="0" err="1"/>
              <a:t>none</a:t>
            </a:r>
            <a:r>
              <a:rPr lang="es-ES" dirty="0"/>
              <a:t>”.</a:t>
            </a:r>
          </a:p>
          <a:p>
            <a:r>
              <a:rPr lang="es-ES" dirty="0" err="1">
                <a:solidFill>
                  <a:srgbClr val="0070C0"/>
                </a:solidFill>
              </a:rPr>
              <a:t>src</a:t>
            </a:r>
            <a:r>
              <a:rPr lang="es-ES" dirty="0">
                <a:solidFill>
                  <a:srgbClr val="0070C0"/>
                </a:solidFill>
              </a:rPr>
              <a:t>: </a:t>
            </a:r>
            <a:r>
              <a:rPr lang="es-ES" dirty="0"/>
              <a:t>Indica la ubicación del archivo de video a reproducir.</a:t>
            </a:r>
          </a:p>
          <a:p>
            <a:r>
              <a:rPr lang="es-ES" dirty="0" err="1">
                <a:solidFill>
                  <a:srgbClr val="0070C0"/>
                </a:solidFill>
              </a:rPr>
              <a:t>width</a:t>
            </a:r>
            <a:r>
              <a:rPr lang="es-ES" dirty="0">
                <a:solidFill>
                  <a:srgbClr val="0070C0"/>
                </a:solidFill>
              </a:rPr>
              <a:t>: </a:t>
            </a:r>
            <a:r>
              <a:rPr lang="es-ES" dirty="0"/>
              <a:t>Indica el ancho del video en pixeles.</a:t>
            </a:r>
          </a:p>
          <a:p>
            <a:r>
              <a:rPr lang="es-ES" dirty="0" err="1">
                <a:solidFill>
                  <a:srgbClr val="0070C0"/>
                </a:solidFill>
              </a:rPr>
              <a:t>height</a:t>
            </a:r>
            <a:r>
              <a:rPr lang="es-ES" dirty="0">
                <a:solidFill>
                  <a:srgbClr val="0070C0"/>
                </a:solidFill>
              </a:rPr>
              <a:t>: </a:t>
            </a:r>
            <a:r>
              <a:rPr lang="es-ES" dirty="0"/>
              <a:t>Indica la altura del video en pixeles.</a:t>
            </a:r>
          </a:p>
          <a:p>
            <a:r>
              <a:rPr lang="es-ES" dirty="0">
                <a:solidFill>
                  <a:srgbClr val="0070C0"/>
                </a:solidFill>
              </a:rPr>
              <a:t>poster: </a:t>
            </a:r>
            <a:r>
              <a:rPr lang="es-ES" dirty="0"/>
              <a:t>indica la ubicación de una imagen que se mostrará mientras el video está cargando.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8347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36B0-B2E2-4D9F-9273-6C703D9D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Inserción de Audio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1045-CCB8-4DEA-8D00-B2417F11A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 se quiere añadir más de una fuente se utiliza la etiqueta &lt;</a:t>
            </a:r>
            <a:r>
              <a:rPr lang="es-ES" dirty="0" err="1"/>
              <a:t>source</a:t>
            </a:r>
            <a:r>
              <a:rPr lang="es-ES" dirty="0"/>
              <a:t>&gt;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>
                <a:solidFill>
                  <a:srgbClr val="0070C0"/>
                </a:solidFill>
              </a:rPr>
              <a:t>&lt;audio </a:t>
            </a:r>
            <a:r>
              <a:rPr lang="es-ES" dirty="0" err="1">
                <a:solidFill>
                  <a:srgbClr val="0070C0"/>
                </a:solidFill>
              </a:rPr>
              <a:t>controls</a:t>
            </a:r>
            <a:r>
              <a:rPr lang="es-ES" dirty="0">
                <a:solidFill>
                  <a:srgbClr val="0070C0"/>
                </a:solidFill>
              </a:rPr>
              <a:t>&gt;</a:t>
            </a:r>
          </a:p>
          <a:p>
            <a:pPr marL="0" indent="0" algn="ctr">
              <a:buNone/>
            </a:pPr>
            <a:r>
              <a:rPr lang="es-ES" dirty="0">
                <a:solidFill>
                  <a:srgbClr val="0070C0"/>
                </a:solidFill>
              </a:rPr>
              <a:t>&lt;</a:t>
            </a:r>
            <a:r>
              <a:rPr lang="es-ES" dirty="0" err="1">
                <a:solidFill>
                  <a:srgbClr val="0070C0"/>
                </a:solidFill>
              </a:rPr>
              <a:t>source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 err="1">
                <a:solidFill>
                  <a:srgbClr val="0070C0"/>
                </a:solidFill>
              </a:rPr>
              <a:t>src</a:t>
            </a:r>
            <a:r>
              <a:rPr lang="es-ES" dirty="0">
                <a:solidFill>
                  <a:srgbClr val="0070C0"/>
                </a:solidFill>
              </a:rPr>
              <a:t> = “</a:t>
            </a:r>
            <a:r>
              <a:rPr lang="es-ES" dirty="0">
                <a:solidFill>
                  <a:srgbClr val="B0109D"/>
                </a:solidFill>
              </a:rPr>
              <a:t>horse.ogg</a:t>
            </a:r>
            <a:r>
              <a:rPr lang="es-ES" dirty="0">
                <a:solidFill>
                  <a:srgbClr val="0070C0"/>
                </a:solidFill>
              </a:rPr>
              <a:t>” </a:t>
            </a:r>
            <a:r>
              <a:rPr lang="es-ES" dirty="0" err="1">
                <a:solidFill>
                  <a:srgbClr val="0070C0"/>
                </a:solidFill>
              </a:rPr>
              <a:t>type</a:t>
            </a:r>
            <a:r>
              <a:rPr lang="es-ES" dirty="0">
                <a:solidFill>
                  <a:srgbClr val="0070C0"/>
                </a:solidFill>
              </a:rPr>
              <a:t> = “audio/</a:t>
            </a:r>
            <a:r>
              <a:rPr lang="es-ES" dirty="0" err="1">
                <a:solidFill>
                  <a:srgbClr val="0070C0"/>
                </a:solidFill>
              </a:rPr>
              <a:t>ogg</a:t>
            </a:r>
            <a:r>
              <a:rPr lang="es-ES" dirty="0">
                <a:solidFill>
                  <a:srgbClr val="0070C0"/>
                </a:solidFill>
              </a:rPr>
              <a:t>”&gt;</a:t>
            </a:r>
          </a:p>
          <a:p>
            <a:pPr marL="0" indent="0" algn="ctr">
              <a:buNone/>
            </a:pPr>
            <a:r>
              <a:rPr lang="es-ES" dirty="0">
                <a:solidFill>
                  <a:srgbClr val="0070C0"/>
                </a:solidFill>
              </a:rPr>
              <a:t>&lt;</a:t>
            </a:r>
            <a:r>
              <a:rPr lang="es-ES" dirty="0" err="1">
                <a:solidFill>
                  <a:srgbClr val="0070C0"/>
                </a:solidFill>
              </a:rPr>
              <a:t>source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 err="1">
                <a:solidFill>
                  <a:srgbClr val="0070C0"/>
                </a:solidFill>
              </a:rPr>
              <a:t>src</a:t>
            </a:r>
            <a:r>
              <a:rPr lang="es-ES" dirty="0">
                <a:solidFill>
                  <a:srgbClr val="0070C0"/>
                </a:solidFill>
              </a:rPr>
              <a:t> = “</a:t>
            </a:r>
            <a:r>
              <a:rPr lang="es-ES" dirty="0">
                <a:solidFill>
                  <a:srgbClr val="B0109D"/>
                </a:solidFill>
              </a:rPr>
              <a:t>horse.mp3</a:t>
            </a:r>
            <a:r>
              <a:rPr lang="es-ES" dirty="0">
                <a:solidFill>
                  <a:srgbClr val="0070C0"/>
                </a:solidFill>
              </a:rPr>
              <a:t>” </a:t>
            </a:r>
            <a:r>
              <a:rPr lang="es-ES" dirty="0" err="1">
                <a:solidFill>
                  <a:srgbClr val="0070C0"/>
                </a:solidFill>
              </a:rPr>
              <a:t>type</a:t>
            </a:r>
            <a:r>
              <a:rPr lang="es-ES" dirty="0">
                <a:solidFill>
                  <a:srgbClr val="0070C0"/>
                </a:solidFill>
              </a:rPr>
              <a:t> = “audio/mp3”&gt;</a:t>
            </a:r>
          </a:p>
          <a:p>
            <a:pPr marL="0" indent="0">
              <a:buNone/>
            </a:pPr>
            <a:r>
              <a:rPr lang="es-ES" dirty="0">
                <a:solidFill>
                  <a:srgbClr val="0070C0"/>
                </a:solidFill>
              </a:rPr>
              <a:t>&lt;/audio&gt;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5381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D292-5B42-4A27-B745-1A427489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estructura de navegación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81CF1E-F3BC-4E9F-BFFE-5EF0CB4AB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0250" y="2279187"/>
            <a:ext cx="7451497" cy="2299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79B5A7-4550-4BE7-8DAA-67158228AAD7}"/>
              </a:ext>
            </a:extLst>
          </p:cNvPr>
          <p:cNvSpPr txBox="1"/>
          <p:nvPr/>
        </p:nvSpPr>
        <p:spPr>
          <a:xfrm>
            <a:off x="997884" y="4721575"/>
            <a:ext cx="10196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Lineal: </a:t>
            </a:r>
            <a:r>
              <a:rPr lang="es-ES" dirty="0"/>
              <a:t>Es una estructura muy simple similar a las páginas de un libro. Desde una página concreta se puede ir a la página siguiente o la página anterior.</a:t>
            </a:r>
          </a:p>
        </p:txBody>
      </p:sp>
    </p:spTree>
    <p:extLst>
      <p:ext uri="{BB962C8B-B14F-4D97-AF65-F5344CB8AC3E}">
        <p14:creationId xmlns:p14="http://schemas.microsoft.com/office/powerpoint/2010/main" val="3514258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A382-877E-48BC-849E-DD6C2F82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Gráficos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5736B-B4EC-4AD7-BFF7-25BB23160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r>
              <a:rPr lang="es-ES" dirty="0"/>
              <a:t>Existen dos tipos de gráficos:</a:t>
            </a:r>
            <a:r>
              <a:rPr lang="es-ES" sz="3600" dirty="0"/>
              <a:t> </a:t>
            </a:r>
            <a:r>
              <a:rPr lang="es-ES" sz="3600" dirty="0">
                <a:solidFill>
                  <a:srgbClr val="0070C0"/>
                </a:solidFill>
              </a:rPr>
              <a:t>vectoriales</a:t>
            </a:r>
            <a:r>
              <a:rPr lang="es-ES" sz="3600" dirty="0"/>
              <a:t> </a:t>
            </a:r>
            <a:r>
              <a:rPr lang="es-ES" dirty="0"/>
              <a:t>y </a:t>
            </a:r>
            <a:r>
              <a:rPr lang="es-ES" sz="3600" dirty="0">
                <a:solidFill>
                  <a:srgbClr val="0070C0"/>
                </a:solidFill>
              </a:rPr>
              <a:t>de mapa de bits.</a:t>
            </a:r>
          </a:p>
          <a:p>
            <a:endParaRPr lang="es-ES" dirty="0"/>
          </a:p>
          <a:p>
            <a:r>
              <a:rPr lang="es-ES" dirty="0"/>
              <a:t>Formatos de imagen de mapa de bits: </a:t>
            </a:r>
            <a:r>
              <a:rPr lang="es-ES" dirty="0">
                <a:solidFill>
                  <a:srgbClr val="B0109D"/>
                </a:solidFill>
              </a:rPr>
              <a:t>JPG, JPEG, PNG, GIF, BMP y TIFF.</a:t>
            </a:r>
          </a:p>
          <a:p>
            <a:r>
              <a:rPr lang="es-ES" dirty="0"/>
              <a:t>Formatos de imagen vectorial:</a:t>
            </a:r>
            <a:r>
              <a:rPr lang="es-ES" dirty="0">
                <a:solidFill>
                  <a:srgbClr val="B0109D"/>
                </a:solidFill>
              </a:rPr>
              <a:t> EPS, AI, PDF y SVG.</a:t>
            </a:r>
          </a:p>
        </p:txBody>
      </p:sp>
    </p:spTree>
    <p:extLst>
      <p:ext uri="{BB962C8B-B14F-4D97-AF65-F5344CB8AC3E}">
        <p14:creationId xmlns:p14="http://schemas.microsoft.com/office/powerpoint/2010/main" val="651443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98E41-8C5B-47C5-AB98-5E88EE132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Gráficos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EDFF-5C37-42FD-9942-7BD8C110E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>
                <a:solidFill>
                  <a:srgbClr val="0070C0"/>
                </a:solidFill>
              </a:rPr>
              <a:t>VENTAJAS DE LA IMAGEN VECTORIAL</a:t>
            </a:r>
          </a:p>
          <a:p>
            <a:r>
              <a:rPr lang="es-ES" dirty="0"/>
              <a:t>Se pueden escalar sin riesgo a que pierdan nada de calidad.</a:t>
            </a:r>
          </a:p>
          <a:p>
            <a:r>
              <a:rPr lang="es-ES" dirty="0"/>
              <a:t>Son la mejor opción para imprimir, ya que no pierden nada de calidad.</a:t>
            </a:r>
          </a:p>
          <a:p>
            <a:r>
              <a:rPr lang="es-ES" dirty="0"/>
              <a:t>Al estar basadas en fórmulas matemáticas en vez de en píxeles, son capaces de almacenar la información más compleja sin ocupar demasiado espacio.</a:t>
            </a:r>
          </a:p>
          <a:p>
            <a:pPr marL="0" indent="0">
              <a:buNone/>
            </a:pPr>
            <a:r>
              <a:rPr lang="es-ES" dirty="0">
                <a:solidFill>
                  <a:srgbClr val="0070C0"/>
                </a:solidFill>
              </a:rPr>
              <a:t>DESVENTAJAS DE LA IMAGEN VECTORIAL</a:t>
            </a:r>
          </a:p>
          <a:p>
            <a:r>
              <a:rPr lang="es-ES" dirty="0"/>
              <a:t>La principal desventaja de los diferentes formatos de imagen vectorial, es que tienen muchas limitaciones para la creación de imágenes reales. Resulta muy complicado reproducir una fotografía a partir de vectores, aunque no es imposible. Existen imágenes vectorizadas que representan fotografías con una excelente calidad, aunque por lo general son archivos muy complejos y pesados.</a:t>
            </a:r>
          </a:p>
        </p:txBody>
      </p:sp>
    </p:spTree>
    <p:extLst>
      <p:ext uri="{BB962C8B-B14F-4D97-AF65-F5344CB8AC3E}">
        <p14:creationId xmlns:p14="http://schemas.microsoft.com/office/powerpoint/2010/main" val="285397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6438A-E1EF-4A82-A2E1-13499E698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Gráficos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5529-53F1-437B-851A-4360D6518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>
                <a:solidFill>
                  <a:srgbClr val="0070C0"/>
                </a:solidFill>
              </a:rPr>
              <a:t>VENTAJAS DE LA IMAGEN DE MAPA DE BITS</a:t>
            </a:r>
          </a:p>
          <a:p>
            <a:r>
              <a:rPr lang="es-ES" dirty="0"/>
              <a:t>Tienen una gran capacidad para representar la realidad a la perfección.</a:t>
            </a:r>
          </a:p>
          <a:p>
            <a:r>
              <a:rPr lang="es-ES" dirty="0"/>
              <a:t>Se muestran como la mejor opción para imágenes como fotografías, ya que destacan por el alto nivel de detalle que pueden alcanzar.</a:t>
            </a:r>
          </a:p>
          <a:p>
            <a:pPr marL="0" indent="0">
              <a:buNone/>
            </a:pPr>
            <a:r>
              <a:rPr lang="es-ES" dirty="0">
                <a:solidFill>
                  <a:srgbClr val="0070C0"/>
                </a:solidFill>
              </a:rPr>
              <a:t>DESVENTAJAS DE LA IMAGEN DE MAPA DE BITS</a:t>
            </a:r>
          </a:p>
          <a:p>
            <a:r>
              <a:rPr lang="es-ES" dirty="0"/>
              <a:t>Al hacer zoom sobre ellas o reducirlas es habitual que pierdan mucha calidad y acaben </a:t>
            </a:r>
            <a:r>
              <a:rPr lang="es-ES" dirty="0" err="1"/>
              <a:t>pixelándose</a:t>
            </a:r>
            <a:r>
              <a:rPr lang="es-ES" dirty="0"/>
              <a:t>.</a:t>
            </a:r>
          </a:p>
          <a:p>
            <a:r>
              <a:rPr lang="es-ES" dirty="0"/>
              <a:t>Es posible que no tengan la calidad suficiente como para poder imprimirlas.</a:t>
            </a:r>
          </a:p>
          <a:p>
            <a:r>
              <a:rPr lang="es-ES" dirty="0"/>
              <a:t>Un mapa de bits BMP o en otro formato de mucha calidad, puede ocupar un espacio excesivo.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0053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203BD-A1FB-4087-B4BD-1996F344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Gráficos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4F5E4B-7F6B-492F-8601-B5F602160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1838" y="1825625"/>
            <a:ext cx="73083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2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691F-74BB-45A6-B1A9-156D7F0E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estructura de navegación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D96E73-671F-4EFC-8722-CC2BEC749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7948" y="1915132"/>
            <a:ext cx="6256104" cy="30277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7D8CEE-81E2-4B39-AEA4-9E5274334820}"/>
              </a:ext>
            </a:extLst>
          </p:cNvPr>
          <p:cNvSpPr txBox="1"/>
          <p:nvPr/>
        </p:nvSpPr>
        <p:spPr>
          <a:xfrm>
            <a:off x="838200" y="5391836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Estructura Mixta: </a:t>
            </a:r>
            <a:r>
              <a:rPr lang="es-ES" dirty="0"/>
              <a:t>Es una estructura híbrida que trata de aprovechar las ventajas de las dos estructuras anteriores.</a:t>
            </a:r>
          </a:p>
        </p:txBody>
      </p:sp>
    </p:spTree>
    <p:extLst>
      <p:ext uri="{BB962C8B-B14F-4D97-AF65-F5344CB8AC3E}">
        <p14:creationId xmlns:p14="http://schemas.microsoft.com/office/powerpoint/2010/main" val="323649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1E52-3996-4D26-BB50-42E9ADD7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estructura de navegación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B541E4-34BF-46C4-99B2-97719A54B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3703" y="1336744"/>
            <a:ext cx="4024593" cy="41845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6FF713-2166-4749-A340-5B246769B312}"/>
              </a:ext>
            </a:extLst>
          </p:cNvPr>
          <p:cNvSpPr txBox="1"/>
          <p:nvPr/>
        </p:nvSpPr>
        <p:spPr>
          <a:xfrm>
            <a:off x="1028698" y="5521255"/>
            <a:ext cx="10134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Red: </a:t>
            </a:r>
            <a:r>
              <a:rPr lang="es-ES" dirty="0"/>
              <a:t>A partir de la página índice o principal se puede navegar a otra u otras sin ningún orden aparente. </a:t>
            </a:r>
          </a:p>
        </p:txBody>
      </p:sp>
    </p:spTree>
    <p:extLst>
      <p:ext uri="{BB962C8B-B14F-4D97-AF65-F5344CB8AC3E}">
        <p14:creationId xmlns:p14="http://schemas.microsoft.com/office/powerpoint/2010/main" val="353553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F406-8BAD-405E-8C50-7502A784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Etapa para desarrollar el diseño conceptual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47F63-BC21-4938-92FF-E3146246C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B0109D"/>
                </a:solidFill>
              </a:rPr>
              <a:t>Delimitación del tema </a:t>
            </a:r>
            <a:r>
              <a:rPr lang="es-ES" dirty="0"/>
              <a:t>-&gt; Se define cuál contenido llevará.</a:t>
            </a:r>
          </a:p>
          <a:p>
            <a:pPr marL="0" indent="0">
              <a:buNone/>
            </a:pPr>
            <a:r>
              <a:rPr lang="es-ES" dirty="0">
                <a:solidFill>
                  <a:srgbClr val="B0109D"/>
                </a:solidFill>
              </a:rPr>
              <a:t>Recolección de la información </a:t>
            </a:r>
            <a:r>
              <a:rPr lang="es-ES" dirty="0"/>
              <a:t>-&gt; Recolección del contenido de la web.</a:t>
            </a:r>
          </a:p>
          <a:p>
            <a:pPr marL="0" indent="0">
              <a:buNone/>
            </a:pPr>
            <a:r>
              <a:rPr lang="es-ES" dirty="0">
                <a:solidFill>
                  <a:srgbClr val="B0109D"/>
                </a:solidFill>
              </a:rPr>
              <a:t>Agregación y descripción </a:t>
            </a:r>
            <a:r>
              <a:rPr lang="es-ES" dirty="0"/>
              <a:t>-&gt; Clasificación del contenido. Jerarquización.</a:t>
            </a:r>
          </a:p>
          <a:p>
            <a:pPr marL="0" indent="0">
              <a:buNone/>
            </a:pPr>
            <a:r>
              <a:rPr lang="es-ES" dirty="0">
                <a:solidFill>
                  <a:srgbClr val="B0109D"/>
                </a:solidFill>
              </a:rPr>
              <a:t>Diseño y estilo Gráfico </a:t>
            </a:r>
            <a:r>
              <a:rPr lang="es-ES" dirty="0"/>
              <a:t>-&gt; Estructurar el sitio web y mantener imagen de 				marca.</a:t>
            </a:r>
          </a:p>
          <a:p>
            <a:pPr marL="0" indent="0">
              <a:buNone/>
            </a:pPr>
            <a:r>
              <a:rPr lang="es-ES" dirty="0">
                <a:solidFill>
                  <a:srgbClr val="B0109D"/>
                </a:solidFill>
              </a:rPr>
              <a:t>Ensamble final </a:t>
            </a:r>
            <a:r>
              <a:rPr lang="es-ES" dirty="0"/>
              <a:t>-&gt; Ensamble de las distintas páginas del sitio web.</a:t>
            </a:r>
          </a:p>
          <a:p>
            <a:pPr marL="0" indent="0">
              <a:buNone/>
            </a:pPr>
            <a:r>
              <a:rPr lang="es-ES" dirty="0">
                <a:solidFill>
                  <a:srgbClr val="B0109D"/>
                </a:solidFill>
              </a:rPr>
              <a:t>Testeo </a:t>
            </a:r>
            <a:r>
              <a:rPr lang="es-ES" dirty="0"/>
              <a:t>-&gt; Comprobar el buen funcionamiento del sitio web en varios 		      navegadores.</a:t>
            </a:r>
          </a:p>
        </p:txBody>
      </p:sp>
    </p:spTree>
    <p:extLst>
      <p:ext uri="{BB962C8B-B14F-4D97-AF65-F5344CB8AC3E}">
        <p14:creationId xmlns:p14="http://schemas.microsoft.com/office/powerpoint/2010/main" val="208375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2305-4A7A-4FD7-90C4-310EF5C5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en capas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399D1-FDE8-407A-BE2E-9F04CFE0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B0109D"/>
                </a:solidFill>
              </a:rPr>
              <a:t>Dos capas: cliente/servidor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219545-A36D-4E0F-BBEA-7C0FC5766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9763"/>
            <a:ext cx="5855354" cy="384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67EDE4-D128-4590-94D5-160484551D43}"/>
              </a:ext>
            </a:extLst>
          </p:cNvPr>
          <p:cNvSpPr txBox="1"/>
          <p:nvPr/>
        </p:nvSpPr>
        <p:spPr>
          <a:xfrm>
            <a:off x="7628125" y="1825625"/>
            <a:ext cx="301522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Capa uno: Nivel de aplicación</a:t>
            </a:r>
            <a:r>
              <a:rPr lang="es-ES" dirty="0"/>
              <a:t>.</a:t>
            </a:r>
          </a:p>
          <a:p>
            <a:r>
              <a:rPr lang="es-ES" dirty="0"/>
              <a:t>Este nivel es en el que se encuentra toda la interfaz del sistema y es la que el usuario puede disponer para realizar su actividad con el sistema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DE57B-E8F0-45DF-BC2F-0712BDF4FEF2}"/>
              </a:ext>
            </a:extLst>
          </p:cNvPr>
          <p:cNvSpPr txBox="1"/>
          <p:nvPr/>
        </p:nvSpPr>
        <p:spPr>
          <a:xfrm>
            <a:off x="7628124" y="3848732"/>
            <a:ext cx="337156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Capa dos: de la base de datos</a:t>
            </a:r>
            <a:r>
              <a:rPr lang="es-ES" dirty="0"/>
              <a:t>.</a:t>
            </a:r>
          </a:p>
          <a:p>
            <a:r>
              <a:rPr lang="es-ES" dirty="0"/>
              <a:t>Este nivel de la Base de Datos también llamado el Repositorio de Datos, es la capa en donde se almacena toda la información ingresada en el sistema y que se deposita en forma permanente.</a:t>
            </a:r>
          </a:p>
        </p:txBody>
      </p:sp>
    </p:spTree>
    <p:extLst>
      <p:ext uri="{BB962C8B-B14F-4D97-AF65-F5344CB8AC3E}">
        <p14:creationId xmlns:p14="http://schemas.microsoft.com/office/powerpoint/2010/main" val="389915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BAF1-603F-46D4-A490-90E6BE442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en capas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C45C9-1283-4F59-BA77-F3B1CE139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Dos capas: cliente/servidores/servidores de BBDD</a:t>
            </a:r>
          </a:p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155167-05AB-4BFF-BB26-5668FB9AB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7904"/>
            <a:ext cx="6165896" cy="36260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6A486D-610F-4D10-89F9-A6435FC3DC70}"/>
              </a:ext>
            </a:extLst>
          </p:cNvPr>
          <p:cNvSpPr txBox="1"/>
          <p:nvPr/>
        </p:nvSpPr>
        <p:spPr>
          <a:xfrm>
            <a:off x="7671336" y="2416596"/>
            <a:ext cx="36824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Capa uno: Cliente de aplicación</a:t>
            </a:r>
            <a:r>
              <a:rPr lang="es-ES" dirty="0"/>
              <a:t>.</a:t>
            </a:r>
          </a:p>
          <a:p>
            <a:r>
              <a:rPr lang="es-ES" dirty="0"/>
              <a:t>Navegador web.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0BB98C-D9EC-40CB-95F4-39849C159BBE}"/>
              </a:ext>
            </a:extLst>
          </p:cNvPr>
          <p:cNvSpPr txBox="1"/>
          <p:nvPr/>
        </p:nvSpPr>
        <p:spPr>
          <a:xfrm>
            <a:off x="7671335" y="3062927"/>
            <a:ext cx="36824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Capa dos: Servidor de aplicaciones</a:t>
            </a:r>
            <a:r>
              <a:rPr lang="es-ES" dirty="0"/>
              <a:t>.</a:t>
            </a:r>
          </a:p>
          <a:p>
            <a:r>
              <a:rPr lang="es-ES" dirty="0"/>
              <a:t>Apache. Servidor web que se encarga de almacenar, procesar y servir las páginas web a los usuarios de las mismas.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50417-9335-4C44-A44C-618C7F2665E0}"/>
              </a:ext>
            </a:extLst>
          </p:cNvPr>
          <p:cNvSpPr txBox="1"/>
          <p:nvPr/>
        </p:nvSpPr>
        <p:spPr>
          <a:xfrm>
            <a:off x="7671333" y="4540255"/>
            <a:ext cx="36824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Capa tres: Servidor de datos</a:t>
            </a:r>
            <a:r>
              <a:rPr lang="es-ES" dirty="0"/>
              <a:t>.</a:t>
            </a:r>
          </a:p>
          <a:p>
            <a:r>
              <a:rPr lang="es-ES" dirty="0"/>
              <a:t>BBDD, servidor SMPT ()protocolo de correos e.</a:t>
            </a:r>
          </a:p>
        </p:txBody>
      </p:sp>
    </p:spTree>
    <p:extLst>
      <p:ext uri="{BB962C8B-B14F-4D97-AF65-F5344CB8AC3E}">
        <p14:creationId xmlns:p14="http://schemas.microsoft.com/office/powerpoint/2010/main" val="417451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97DD-68F4-40E9-B20F-A55C09F9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216"/>
          </a:xfrm>
        </p:spPr>
        <p:txBody>
          <a:bodyPr>
            <a:normAutofit/>
          </a:bodyPr>
          <a:lstStyle/>
          <a:p>
            <a:r>
              <a:rPr lang="es-ES" sz="2400" dirty="0"/>
              <a:t>FUNDAMENTOS DE LA PROGRAMACIÓN: </a:t>
            </a:r>
            <a:r>
              <a:rPr lang="es-ES" sz="2800" dirty="0"/>
              <a:t>Constantes - Variables</a:t>
            </a:r>
            <a:endParaRPr lang="es-ES" sz="32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48D6537-A2E6-4A2C-82C6-A7173BA68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76" y="1177213"/>
            <a:ext cx="9838542" cy="4999750"/>
          </a:xfrm>
        </p:spPr>
      </p:pic>
    </p:spTree>
    <p:extLst>
      <p:ext uri="{BB962C8B-B14F-4D97-AF65-F5344CB8AC3E}">
        <p14:creationId xmlns:p14="http://schemas.microsoft.com/office/powerpoint/2010/main" val="267706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1361</Words>
  <Application>Microsoft Office PowerPoint</Application>
  <PresentationFormat>Widescreen</PresentationFormat>
  <Paragraphs>134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UF1842:Desarrollo y reutilización de componentes software y multimedia mediante lenguajes de guión.</vt:lpstr>
      <vt:lpstr>La estructura de navegación</vt:lpstr>
      <vt:lpstr>La estructura de navegación</vt:lpstr>
      <vt:lpstr>La estructura de navegación</vt:lpstr>
      <vt:lpstr>La estructura de navegación</vt:lpstr>
      <vt:lpstr>Etapa para desarrollar el diseño conceptual</vt:lpstr>
      <vt:lpstr>Arquitectura en capas  </vt:lpstr>
      <vt:lpstr>Arquitectura en capas </vt:lpstr>
      <vt:lpstr>FUNDAMENTOS DE LA PROGRAMACIÓN: Constantes - Variables</vt:lpstr>
      <vt:lpstr>FUNDAMENTOS DE LA PROGRAMACIÓN: Operadores Básicos</vt:lpstr>
      <vt:lpstr>FUNDAMENTOS DE LA PROGRAMACIÓN: Operadores Básicos</vt:lpstr>
      <vt:lpstr>FUNDAMENTOS DE LA PROGRAMACIÓN: Flujo de un Programa</vt:lpstr>
      <vt:lpstr>FUNDAMENTOS DE LA PROGRAMACIÓN: Flujo de un Programa</vt:lpstr>
      <vt:lpstr>FUNDAMENTOS DE LA PROGRAMACIÓN: Flujo de un Programa</vt:lpstr>
      <vt:lpstr>FUNDAMENTOS DE LA PROGRAMACIÓN: Flujo de un Programa</vt:lpstr>
      <vt:lpstr>FUNDAMENTOS DE LA PROGRAMACIÓN: Operadores</vt:lpstr>
      <vt:lpstr>FUNDAMENTOS DE LA PROGRAMACIÓN: Operador Ternario</vt:lpstr>
      <vt:lpstr>FUNDAMENTOS DE LA PROGRAMACIÓN: Repetición o Bucle</vt:lpstr>
      <vt:lpstr>FUNDAMENTOS DE LA PROGRAMACIÓN: Objetos</vt:lpstr>
      <vt:lpstr>FUNDAMENTOS DE LA PROGRAMACIÓN: Objetos</vt:lpstr>
      <vt:lpstr>FUNDAMENTOS DE LA PROGRAMACIÓN: Array</vt:lpstr>
      <vt:lpstr>Protocolo HTTP</vt:lpstr>
      <vt:lpstr>Protocolo HTTP</vt:lpstr>
      <vt:lpstr>Inserción de Audio</vt:lpstr>
      <vt:lpstr>Inserción de Audio</vt:lpstr>
      <vt:lpstr>Inserción de Video</vt:lpstr>
      <vt:lpstr>Inserción de Video</vt:lpstr>
      <vt:lpstr>Inserción de Video</vt:lpstr>
      <vt:lpstr>Inserción de Audio</vt:lpstr>
      <vt:lpstr>Gráficos</vt:lpstr>
      <vt:lpstr>Gráficos</vt:lpstr>
      <vt:lpstr>Gráficos</vt:lpstr>
      <vt:lpstr>Gráficos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LA PROGRAMACIÓN</dc:title>
  <dc:creator>Marcos</dc:creator>
  <cp:lastModifiedBy>Marcos</cp:lastModifiedBy>
  <cp:revision>46</cp:revision>
  <dcterms:created xsi:type="dcterms:W3CDTF">2024-01-09T10:49:33Z</dcterms:created>
  <dcterms:modified xsi:type="dcterms:W3CDTF">2024-01-30T10:08:10Z</dcterms:modified>
</cp:coreProperties>
</file>