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7"/>
  </p:notesMasterIdLst>
  <p:handoutMasterIdLst>
    <p:handoutMasterId r:id="rId28"/>
  </p:handoutMasterIdLst>
  <p:sldIdLst>
    <p:sldId id="257" r:id="rId2"/>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 id="286" r:id="rId16"/>
    <p:sldId id="288" r:id="rId17"/>
    <p:sldId id="289" r:id="rId18"/>
    <p:sldId id="290" r:id="rId19"/>
    <p:sldId id="291" r:id="rId20"/>
    <p:sldId id="293" r:id="rId21"/>
    <p:sldId id="294" r:id="rId22"/>
    <p:sldId id="295" r:id="rId23"/>
    <p:sldId id="296" r:id="rId24"/>
    <p:sldId id="297"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550B3-8F02-4F9E-BEFC-CBBD6DA6E500}" v="2" dt="2019-06-30T20:26:40.383"/>
    <p1510:client id="{99833B78-E559-48A9-BBE3-CF0AFBFE1B02}" v="369" dt="2019-06-30T18:09:28.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showGuides="1">
      <p:cViewPr varScale="1">
        <p:scale>
          <a:sx n="82" d="100"/>
          <a:sy n="82" d="100"/>
        </p:scale>
        <p:origin x="720" y="5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6C06E3-DFF7-42B8-81DC-3EF1CCA37D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71534E-B8C7-4EA2-965C-83D43B1DC1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A35FA2-A1DE-4D62-9CC7-ECA2D957F10A}" type="datetimeFigureOut">
              <a:rPr lang="en-US" smtClean="0"/>
              <a:t>6/30/2019</a:t>
            </a:fld>
            <a:endParaRPr lang="en-US"/>
          </a:p>
        </p:txBody>
      </p:sp>
      <p:sp>
        <p:nvSpPr>
          <p:cNvPr id="4" name="Footer Placeholder 3">
            <a:extLst>
              <a:ext uri="{FF2B5EF4-FFF2-40B4-BE49-F238E27FC236}">
                <a16:creationId xmlns:a16="http://schemas.microsoft.com/office/drawing/2014/main" id="{CE2E6AE9-988C-45E1-BB39-69AD79E526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Mahmut COLAK</a:t>
            </a:r>
          </a:p>
        </p:txBody>
      </p:sp>
      <p:sp>
        <p:nvSpPr>
          <p:cNvPr id="5" name="Slide Number Placeholder 4">
            <a:extLst>
              <a:ext uri="{FF2B5EF4-FFF2-40B4-BE49-F238E27FC236}">
                <a16:creationId xmlns:a16="http://schemas.microsoft.com/office/drawing/2014/main" id="{D67AB74C-B77B-4EB7-8A3E-00A5018E4C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3607A-9F0B-48F7-B4FD-2FD3DE6F01D0}" type="slidenum">
              <a:rPr lang="en-US" smtClean="0"/>
              <a:t>‹#›</a:t>
            </a:fld>
            <a:endParaRPr lang="en-US"/>
          </a:p>
        </p:txBody>
      </p:sp>
    </p:spTree>
    <p:extLst>
      <p:ext uri="{BB962C8B-B14F-4D97-AF65-F5344CB8AC3E}">
        <p14:creationId xmlns:p14="http://schemas.microsoft.com/office/powerpoint/2010/main" val="13833839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30/06/2019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d-ID"/>
              <a:t>Mahmut COLAK</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6487B-118A-4CDC-8C72-82C1C0935344}"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25B7A0-7874-446F-ABE1-462EACD885C5}" type="datetime1">
              <a:rPr lang="en-US" smtClean="0"/>
              <a:t>6/30/2019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4632A-1695-4FCC-8635-0B277C83025C}"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7CCAA-BFBB-4EF8-8DEC-2D453530AA67}"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6549C3-C038-48BD-8F6A-FA94F68AFB59}"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98612-2A8C-40D8-87F0-809763471F45}"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34E5E-C5B0-4CF8-98AD-2ADE35C2CACB}" type="datetime1">
              <a:rPr lang="en-US" smtClean="0"/>
              <a:t>6/30/2019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51BC6-3B89-4321-8671-1DB662F7E30E}" type="datetime1">
              <a:rPr lang="en-US" smtClean="0"/>
              <a:t>6/30/2019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5DF0E-3AC0-433E-ABE0-02E8B8542495}" type="datetime1">
              <a:rPr lang="en-US" smtClean="0"/>
              <a:t>6/30/2019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B3711-CE57-44B9-A71A-4CEFDD3ABF89}" type="datetime1">
              <a:rPr lang="en-US" smtClean="0"/>
              <a:t>6/30/2019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98245A6A-9DE5-49F7-8DDE-C6D0B3ACE95A}" type="datetime1">
              <a:rPr lang="en-US" smtClean="0"/>
              <a:t>6/30/2019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24416-178A-4ED3-B9CB-278149A6690C}" type="datetime1">
              <a:rPr lang="en-US" smtClean="0"/>
              <a:t>6/30/2019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67C12-9193-49D0-BBEA-6B5AC870B58F}" type="datetime1">
              <a:rPr lang="en-US" smtClean="0"/>
              <a:t>6/30/2019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package" Target="../embeddings/Microsoft_Excel_Worksheet4.xlsx"/><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package" Target="../embeddings/Microsoft_Excel_Worksheet6.xlsx"/><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288342" y="3444079"/>
            <a:ext cx="5615320" cy="677108"/>
          </a:xfrm>
          <a:prstGeom prst="rect">
            <a:avLst/>
          </a:prstGeom>
          <a:noFill/>
        </p:spPr>
        <p:txBody>
          <a:bodyPr wrap="none" lIns="0" tIns="0" rIns="0" bIns="0" rtlCol="0">
            <a:spAutoFit/>
          </a:bodyPr>
          <a:lstStyle/>
          <a:p>
            <a:pPr algn="ctr">
              <a:tabLst>
                <a:tab pos="347663" algn="l"/>
              </a:tabLst>
            </a:pPr>
            <a:r>
              <a:rPr lang="en-US" sz="4400" b="1" dirty="0">
                <a:solidFill>
                  <a:srgbClr val="FF0000"/>
                </a:solidFill>
                <a:latin typeface="+mj-lt"/>
              </a:rPr>
              <a:t>Data Analyst-Search</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26" name="TextBox 25">
            <a:extLst>
              <a:ext uri="{FF2B5EF4-FFF2-40B4-BE49-F238E27FC236}">
                <a16:creationId xmlns:a16="http://schemas.microsoft.com/office/drawing/2014/main" id="{DECAAC15-E084-4A17-B1FE-41A835F790E9}"/>
              </a:ext>
            </a:extLst>
          </p:cNvPr>
          <p:cNvSpPr txBox="1"/>
          <p:nvPr/>
        </p:nvSpPr>
        <p:spPr>
          <a:xfrm>
            <a:off x="5290780" y="5404711"/>
            <a:ext cx="1854841" cy="369332"/>
          </a:xfrm>
          <a:prstGeom prst="rect">
            <a:avLst/>
          </a:prstGeom>
          <a:noFill/>
        </p:spPr>
        <p:txBody>
          <a:bodyPr wrap="square" rtlCol="0">
            <a:spAutoFit/>
          </a:bodyPr>
          <a:lstStyle/>
          <a:p>
            <a:r>
              <a:rPr lang="en-US" dirty="0">
                <a:solidFill>
                  <a:schemeClr val="bg2"/>
                </a:solidFill>
              </a:rPr>
              <a:t>Mahmut COLAK</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F66F5-56AC-4CC8-855A-8C1B1907C239}"/>
              </a:ext>
            </a:extLst>
          </p:cNvPr>
          <p:cNvSpPr/>
          <p:nvPr/>
        </p:nvSpPr>
        <p:spPr>
          <a:xfrm>
            <a:off x="-1" y="1300963"/>
            <a:ext cx="8462865" cy="3970318"/>
          </a:xfrm>
          <a:prstGeom prst="rect">
            <a:avLst/>
          </a:prstGeom>
        </p:spPr>
        <p:txBody>
          <a:bodyPr wrap="square">
            <a:spAutoFit/>
          </a:bodyPr>
          <a:lstStyle/>
          <a:p>
            <a:r>
              <a:rPr lang="en-US" dirty="0">
                <a:solidFill>
                  <a:srgbClr val="000000"/>
                </a:solidFill>
                <a:latin typeface="&amp;quot"/>
              </a:rPr>
              <a:t>As a result, we should think together, both clicked position and avg impressed position.</a:t>
            </a:r>
          </a:p>
          <a:p>
            <a:endParaRPr lang="en-US" dirty="0">
              <a:solidFill>
                <a:srgbClr val="000000"/>
              </a:solidFill>
              <a:latin typeface="&amp;quot"/>
            </a:endParaRPr>
          </a:p>
          <a:p>
            <a:r>
              <a:rPr lang="en-US" dirty="0">
                <a:solidFill>
                  <a:srgbClr val="000000"/>
                </a:solidFill>
                <a:latin typeface="&amp;quot"/>
              </a:rPr>
              <a:t>Your position can be at a different location on the list, but in general, it is in the first 3 positions when the hotel is clicked by users.</a:t>
            </a:r>
          </a:p>
          <a:p>
            <a:endParaRPr lang="en-US" dirty="0">
              <a:solidFill>
                <a:srgbClr val="000000"/>
              </a:solidFill>
              <a:latin typeface="&amp;quot"/>
            </a:endParaRPr>
          </a:p>
          <a:p>
            <a:r>
              <a:rPr lang="en-US" dirty="0">
                <a:solidFill>
                  <a:srgbClr val="000000"/>
                </a:solidFill>
                <a:latin typeface="&amp;quot"/>
              </a:rPr>
              <a:t>Your position depends on some filters or searches criteria.</a:t>
            </a:r>
          </a:p>
          <a:p>
            <a:r>
              <a:rPr lang="en-US" dirty="0">
                <a:solidFill>
                  <a:srgbClr val="000000"/>
                </a:solidFill>
                <a:latin typeface="&amp;quot"/>
              </a:rPr>
              <a:t>In this time, your click chance is decreasing because of your avg impressed position calculating.</a:t>
            </a:r>
          </a:p>
          <a:p>
            <a:endParaRPr lang="en-US" dirty="0">
              <a:solidFill>
                <a:srgbClr val="000000"/>
              </a:solidFill>
              <a:latin typeface="&amp;quot"/>
            </a:endParaRPr>
          </a:p>
          <a:p>
            <a:r>
              <a:rPr lang="en-US" dirty="0">
                <a:solidFill>
                  <a:srgbClr val="000000"/>
                </a:solidFill>
                <a:latin typeface="&amp;quot"/>
              </a:rPr>
              <a:t>The last one, you should focus your "currently position" not "average impressed position". </a:t>
            </a:r>
          </a:p>
          <a:p>
            <a:endParaRPr lang="en-US" dirty="0">
              <a:solidFill>
                <a:srgbClr val="000000"/>
              </a:solidFill>
              <a:latin typeface="&amp;quot"/>
            </a:endParaRPr>
          </a:p>
          <a:p>
            <a:r>
              <a:rPr lang="en-US" dirty="0">
                <a:solidFill>
                  <a:srgbClr val="000000"/>
                </a:solidFill>
                <a:latin typeface="&amp;quot"/>
              </a:rPr>
              <a:t>Because you can slip down on the list and your avg impressed position can be changed, but it is normal and not vital.</a:t>
            </a:r>
          </a:p>
        </p:txBody>
      </p:sp>
      <p:pic>
        <p:nvPicPr>
          <p:cNvPr id="3" name="Picture 2">
            <a:extLst>
              <a:ext uri="{FF2B5EF4-FFF2-40B4-BE49-F238E27FC236}">
                <a16:creationId xmlns:a16="http://schemas.microsoft.com/office/drawing/2014/main" id="{6B3B27C1-6B6F-4836-98BE-82DE5202E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864" y="2062159"/>
            <a:ext cx="3600450" cy="244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F72914-002F-4498-8A4B-DF4FC6D1EFDF}"/>
              </a:ext>
            </a:extLst>
          </p:cNvPr>
          <p:cNvSpPr txBox="1"/>
          <p:nvPr/>
        </p:nvSpPr>
        <p:spPr>
          <a:xfrm>
            <a:off x="0" y="0"/>
            <a:ext cx="12192000" cy="1077218"/>
          </a:xfrm>
          <a:prstGeom prst="rect">
            <a:avLst/>
          </a:prstGeom>
          <a:noFill/>
        </p:spPr>
        <p:txBody>
          <a:bodyPr wrap="square" rtlCol="0">
            <a:spAutoFit/>
          </a:bodyPr>
          <a:lstStyle/>
          <a:p>
            <a:pPr algn="ctr"/>
            <a:r>
              <a:rPr lang="en-US" sz="3200" b="1" dirty="0">
                <a:solidFill>
                  <a:srgbClr val="FF0000"/>
                </a:solidFill>
                <a:latin typeface="Helvetica Neue"/>
              </a:rPr>
              <a:t>RELATIONSHIP BETWEEN THE AVG DISPLAYED POSITION AND THE CLICKED POSITION</a:t>
            </a:r>
            <a:endParaRPr lang="en-US" sz="3200" dirty="0">
              <a:solidFill>
                <a:srgbClr val="FF0000"/>
              </a:solidFill>
            </a:endParaRPr>
          </a:p>
        </p:txBody>
      </p:sp>
    </p:spTree>
    <p:extLst>
      <p:ext uri="{BB962C8B-B14F-4D97-AF65-F5344CB8AC3E}">
        <p14:creationId xmlns:p14="http://schemas.microsoft.com/office/powerpoint/2010/main" val="193344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4C56FA-FBA0-42AA-B50F-9534EAF17C6C}"/>
              </a:ext>
              <a:ext uri="{C183D7F6-B498-43B3-948B-1728B52AA6E4}">
                <adec:decorative xmlns:adec="http://schemas.microsoft.com/office/drawing/2017/decorative" val="1"/>
              </a:ext>
            </a:extLst>
          </p:cNvPr>
          <p:cNvSpPr/>
          <p:nvPr/>
        </p:nvSpPr>
        <p:spPr>
          <a:xfrm>
            <a:off x="396522" y="1873457"/>
            <a:ext cx="2001642" cy="3111085"/>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4-In the dataset, we provided you with the average displayed position. What can be wrong with using averages?</a:t>
            </a:r>
          </a:p>
        </p:txBody>
      </p:sp>
      <p:sp>
        <p:nvSpPr>
          <p:cNvPr id="3" name="TextBox 2">
            <a:extLst>
              <a:ext uri="{FF2B5EF4-FFF2-40B4-BE49-F238E27FC236}">
                <a16:creationId xmlns:a16="http://schemas.microsoft.com/office/drawing/2014/main" id="{14E08B4A-C0A0-4BE9-9DFE-64B853E158FD}"/>
              </a:ext>
            </a:extLst>
          </p:cNvPr>
          <p:cNvSpPr txBox="1"/>
          <p:nvPr/>
        </p:nvSpPr>
        <p:spPr>
          <a:xfrm>
            <a:off x="0" y="0"/>
            <a:ext cx="12192000" cy="584775"/>
          </a:xfrm>
          <a:prstGeom prst="rect">
            <a:avLst/>
          </a:prstGeom>
          <a:noFill/>
        </p:spPr>
        <p:txBody>
          <a:bodyPr wrap="square" rtlCol="0">
            <a:spAutoFit/>
          </a:bodyPr>
          <a:lstStyle/>
          <a:p>
            <a:pPr algn="ctr"/>
            <a:r>
              <a:rPr lang="en-US" sz="3200" b="1" dirty="0">
                <a:solidFill>
                  <a:srgbClr val="FF0000"/>
                </a:solidFill>
                <a:latin typeface="+mj-lt"/>
              </a:rPr>
              <a:t>WHAT CAN BE WRONG WITH USING AVERAGES</a:t>
            </a:r>
            <a:endParaRPr lang="en-US" sz="3200" dirty="0">
              <a:solidFill>
                <a:srgbClr val="FF0000"/>
              </a:solidFill>
              <a:latin typeface="+mj-lt"/>
            </a:endParaRPr>
          </a:p>
        </p:txBody>
      </p:sp>
      <p:sp>
        <p:nvSpPr>
          <p:cNvPr id="4" name="Rectangle 3">
            <a:extLst>
              <a:ext uri="{FF2B5EF4-FFF2-40B4-BE49-F238E27FC236}">
                <a16:creationId xmlns:a16="http://schemas.microsoft.com/office/drawing/2014/main" id="{7F031E16-9AED-440B-AE4D-BFFE5DABFAD9}"/>
              </a:ext>
            </a:extLst>
          </p:cNvPr>
          <p:cNvSpPr/>
          <p:nvPr/>
        </p:nvSpPr>
        <p:spPr>
          <a:xfrm>
            <a:off x="3131975" y="1390950"/>
            <a:ext cx="8372669" cy="3416320"/>
          </a:xfrm>
          <a:prstGeom prst="rect">
            <a:avLst/>
          </a:prstGeom>
        </p:spPr>
        <p:txBody>
          <a:bodyPr wrap="square">
            <a:spAutoFit/>
          </a:bodyPr>
          <a:lstStyle/>
          <a:p>
            <a:r>
              <a:rPr lang="en-US" dirty="0">
                <a:solidFill>
                  <a:srgbClr val="000000"/>
                </a:solidFill>
                <a:latin typeface="&amp;quot"/>
              </a:rPr>
              <a:t>One of the most important questions that are how and why to calculate the avg result.</a:t>
            </a:r>
          </a:p>
          <a:p>
            <a:endParaRPr lang="en-US" dirty="0">
              <a:solidFill>
                <a:srgbClr val="000000"/>
              </a:solidFill>
              <a:latin typeface="&amp;quot"/>
            </a:endParaRPr>
          </a:p>
          <a:p>
            <a:r>
              <a:rPr lang="en-US" dirty="0">
                <a:solidFill>
                  <a:srgbClr val="000000"/>
                </a:solidFill>
                <a:latin typeface="&amp;quot"/>
              </a:rPr>
              <a:t>We analyzed avg output the above and this information is not helpful for the next step.</a:t>
            </a:r>
          </a:p>
          <a:p>
            <a:endParaRPr lang="en-US" dirty="0">
              <a:solidFill>
                <a:srgbClr val="000000"/>
              </a:solidFill>
              <a:latin typeface="&amp;quot"/>
            </a:endParaRPr>
          </a:p>
          <a:p>
            <a:r>
              <a:rPr lang="en-US" dirty="0">
                <a:solidFill>
                  <a:srgbClr val="000000"/>
                </a:solidFill>
                <a:latin typeface="&amp;quot"/>
              </a:rPr>
              <a:t>Because each customer wants to choose different features and filters.</a:t>
            </a:r>
          </a:p>
          <a:p>
            <a:endParaRPr lang="en-US" dirty="0">
              <a:solidFill>
                <a:srgbClr val="000000"/>
              </a:solidFill>
              <a:latin typeface="&amp;quot"/>
            </a:endParaRPr>
          </a:p>
          <a:p>
            <a:r>
              <a:rPr lang="en-US" dirty="0">
                <a:solidFill>
                  <a:srgbClr val="000000"/>
                </a:solidFill>
                <a:latin typeface="&amp;quot"/>
              </a:rPr>
              <a:t>Then sometimes your position drops behind because of ranking or filters, but this not mean you will not be selected by the customers.</a:t>
            </a:r>
          </a:p>
          <a:p>
            <a:endParaRPr lang="en-US" dirty="0">
              <a:solidFill>
                <a:srgbClr val="000000"/>
              </a:solidFill>
              <a:latin typeface="&amp;quot"/>
            </a:endParaRPr>
          </a:p>
          <a:p>
            <a:r>
              <a:rPr lang="en-US" dirty="0">
                <a:solidFill>
                  <a:srgbClr val="000000"/>
                </a:solidFill>
                <a:latin typeface="&amp;quot"/>
              </a:rPr>
              <a:t>Your "avg impressed position" can be increased because of all these factors. But when you are placed near the top, your click possibility can increase and not affects from avg impressed position.</a:t>
            </a:r>
            <a:endParaRPr lang="en-US" b="0" i="0" u="none" strike="noStrike" dirty="0">
              <a:solidFill>
                <a:srgbClr val="000000"/>
              </a:solidFill>
              <a:effectLst/>
              <a:latin typeface="&amp;quot"/>
            </a:endParaRPr>
          </a:p>
        </p:txBody>
      </p:sp>
    </p:spTree>
    <p:extLst>
      <p:ext uri="{BB962C8B-B14F-4D97-AF65-F5344CB8AC3E}">
        <p14:creationId xmlns:p14="http://schemas.microsoft.com/office/powerpoint/2010/main" val="269739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12DC17-A3CD-4B54-87C5-F3D82BA22E03}"/>
              </a:ext>
              <a:ext uri="{C183D7F6-B498-43B3-948B-1728B52AA6E4}">
                <adec:decorative xmlns:adec="http://schemas.microsoft.com/office/drawing/2017/decorative" val="1"/>
              </a:ext>
            </a:extLst>
          </p:cNvPr>
          <p:cNvSpPr/>
          <p:nvPr/>
        </p:nvSpPr>
        <p:spPr>
          <a:xfrm>
            <a:off x="822739" y="1876141"/>
            <a:ext cx="2001642" cy="4084176"/>
          </a:xfrm>
          <a:prstGeom prst="rect">
            <a:avLst/>
          </a:prstGeom>
          <a:solidFill>
            <a:srgbClr val="0070C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1-Describe the data set that you have received. Calculate the 5 most frequent values per column (with frequency). Can you find any suspicious results? If so, what are they? And how would you fix these for the analysis? </a:t>
            </a:r>
            <a:endParaRPr lang="en-US" dirty="0">
              <a:solidFill>
                <a:schemeClr val="tx1"/>
              </a:solidFill>
            </a:endParaRPr>
          </a:p>
        </p:txBody>
      </p:sp>
      <p:sp>
        <p:nvSpPr>
          <p:cNvPr id="11" name="Rectangle 10">
            <a:extLst>
              <a:ext uri="{FF2B5EF4-FFF2-40B4-BE49-F238E27FC236}">
                <a16:creationId xmlns:a16="http://schemas.microsoft.com/office/drawing/2014/main" id="{8F3EEFAB-7CF3-41EC-80A7-5682D1D79D0F}"/>
              </a:ext>
              <a:ext uri="{C183D7F6-B498-43B3-948B-1728B52AA6E4}">
                <adec:decorative xmlns:adec="http://schemas.microsoft.com/office/drawing/2017/decorative" val="1"/>
              </a:ext>
            </a:extLst>
          </p:cNvPr>
          <p:cNvSpPr/>
          <p:nvPr/>
        </p:nvSpPr>
        <p:spPr>
          <a:xfrm>
            <a:off x="3412889" y="1876141"/>
            <a:ext cx="2001642" cy="4084176"/>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2-Which search type has the lowest average displayed position? What is the best sorting order for this search type? Which search type should be excluded for a statistical reason? </a:t>
            </a:r>
            <a:endParaRPr lang="en-US" dirty="0">
              <a:solidFill>
                <a:schemeClr val="tx1"/>
              </a:solidFill>
            </a:endParaRPr>
          </a:p>
        </p:txBody>
      </p:sp>
      <p:sp>
        <p:nvSpPr>
          <p:cNvPr id="12" name="Rectangle 11">
            <a:extLst>
              <a:ext uri="{FF2B5EF4-FFF2-40B4-BE49-F238E27FC236}">
                <a16:creationId xmlns:a16="http://schemas.microsoft.com/office/drawing/2014/main" id="{1529F9E8-D920-4A99-BA6F-A200A8CADA4D}"/>
              </a:ext>
              <a:ext uri="{C183D7F6-B498-43B3-948B-1728B52AA6E4}">
                <adec:decorative xmlns:adec="http://schemas.microsoft.com/office/drawing/2017/decorative" val="1"/>
              </a:ext>
            </a:extLst>
          </p:cNvPr>
          <p:cNvSpPr/>
          <p:nvPr/>
        </p:nvSpPr>
        <p:spPr>
          <a:xfrm>
            <a:off x="6274807" y="1876141"/>
            <a:ext cx="2001642" cy="408417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3-What are the top 10 “best” and “worst” performing items? Explain what metric you have chosen to evaluate the performance and why. </a:t>
            </a:r>
            <a:endParaRPr lang="en-US" dirty="0">
              <a:solidFill>
                <a:schemeClr val="tx1"/>
              </a:solidFill>
            </a:endParaRPr>
          </a:p>
        </p:txBody>
      </p:sp>
      <p:sp>
        <p:nvSpPr>
          <p:cNvPr id="13" name="Rectangle 12">
            <a:extLst>
              <a:ext uri="{FF2B5EF4-FFF2-40B4-BE49-F238E27FC236}">
                <a16:creationId xmlns:a16="http://schemas.microsoft.com/office/drawing/2014/main" id="{26CB577F-E6DB-4414-9350-70F7C850AA0E}"/>
              </a:ext>
              <a:ext uri="{C183D7F6-B498-43B3-948B-1728B52AA6E4}">
                <adec:decorative xmlns:adec="http://schemas.microsoft.com/office/drawing/2017/decorative" val="1"/>
              </a:ext>
            </a:extLst>
          </p:cNvPr>
          <p:cNvSpPr/>
          <p:nvPr/>
        </p:nvSpPr>
        <p:spPr>
          <a:xfrm>
            <a:off x="9067062" y="1876142"/>
            <a:ext cx="2001642" cy="4084174"/>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4-Describe and </a:t>
            </a:r>
            <a:r>
              <a:rPr lang="en-US" dirty="0" err="1"/>
              <a:t>visualise</a:t>
            </a:r>
            <a:r>
              <a:rPr lang="en-US" dirty="0"/>
              <a:t> the relationship between the average displayed position and the CTR among the top 1000 most clicked items.</a:t>
            </a:r>
            <a:endParaRPr lang="en-US" dirty="0">
              <a:solidFill>
                <a:schemeClr val="tx1"/>
              </a:solidFill>
            </a:endParaRPr>
          </a:p>
        </p:txBody>
      </p:sp>
      <p:sp>
        <p:nvSpPr>
          <p:cNvPr id="19" name="Rectangle 18">
            <a:extLst>
              <a:ext uri="{FF2B5EF4-FFF2-40B4-BE49-F238E27FC236}">
                <a16:creationId xmlns:a16="http://schemas.microsoft.com/office/drawing/2014/main" id="{6EDEDBA7-0F10-426D-A8F6-9326AAF8F912}"/>
              </a:ext>
            </a:extLst>
          </p:cNvPr>
          <p:cNvSpPr/>
          <p:nvPr/>
        </p:nvSpPr>
        <p:spPr>
          <a:xfrm>
            <a:off x="3538377" y="545522"/>
            <a:ext cx="4919938" cy="584775"/>
          </a:xfrm>
          <a:prstGeom prst="rect">
            <a:avLst/>
          </a:prstGeom>
        </p:spPr>
        <p:txBody>
          <a:bodyPr wrap="none">
            <a:spAutoFit/>
          </a:bodyPr>
          <a:lstStyle/>
          <a:p>
            <a:pPr lvl="0" algn="ctr">
              <a:tabLst>
                <a:tab pos="347663" algn="l"/>
              </a:tabLst>
            </a:pPr>
            <a:r>
              <a:rPr lang="en-US" sz="3200" b="1" dirty="0">
                <a:solidFill>
                  <a:srgbClr val="FF0000"/>
                </a:solidFill>
                <a:latin typeface="+mj-lt"/>
              </a:rPr>
              <a:t>SESSION INVESTIGATION</a:t>
            </a:r>
          </a:p>
        </p:txBody>
      </p:sp>
    </p:spTree>
    <p:extLst>
      <p:ext uri="{BB962C8B-B14F-4D97-AF65-F5344CB8AC3E}">
        <p14:creationId xmlns:p14="http://schemas.microsoft.com/office/powerpoint/2010/main" val="179383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7063F-D528-4CDF-983C-680EA3ACC19A}"/>
              </a:ext>
            </a:extLst>
          </p:cNvPr>
          <p:cNvSpPr/>
          <p:nvPr/>
        </p:nvSpPr>
        <p:spPr>
          <a:xfrm>
            <a:off x="3798947" y="119266"/>
            <a:ext cx="4586513" cy="584775"/>
          </a:xfrm>
          <a:prstGeom prst="rect">
            <a:avLst/>
          </a:prstGeom>
        </p:spPr>
        <p:txBody>
          <a:bodyPr wrap="none">
            <a:spAutoFit/>
          </a:bodyPr>
          <a:lstStyle/>
          <a:p>
            <a:pPr lvl="0" algn="ctr">
              <a:tabLst>
                <a:tab pos="347663" algn="l"/>
              </a:tabLst>
            </a:pPr>
            <a:r>
              <a:rPr lang="en-US" sz="3200" b="1" dirty="0">
                <a:solidFill>
                  <a:srgbClr val="FF0000"/>
                </a:solidFill>
                <a:latin typeface="+mj-lt"/>
              </a:rPr>
              <a:t>DESCRIBE THE DATASET</a:t>
            </a:r>
          </a:p>
        </p:txBody>
      </p:sp>
      <p:graphicFrame>
        <p:nvGraphicFramePr>
          <p:cNvPr id="4" name="Object 3">
            <a:extLst>
              <a:ext uri="{FF2B5EF4-FFF2-40B4-BE49-F238E27FC236}">
                <a16:creationId xmlns:a16="http://schemas.microsoft.com/office/drawing/2014/main" id="{436E537A-6913-4B8E-AAA4-BCF6149869B4}"/>
              </a:ext>
            </a:extLst>
          </p:cNvPr>
          <p:cNvGraphicFramePr>
            <a:graphicFrameLocks noChangeAspect="1"/>
          </p:cNvGraphicFramePr>
          <p:nvPr>
            <p:extLst>
              <p:ext uri="{D42A27DB-BD31-4B8C-83A1-F6EECF244321}">
                <p14:modId xmlns:p14="http://schemas.microsoft.com/office/powerpoint/2010/main" val="2095054173"/>
              </p:ext>
            </p:extLst>
          </p:nvPr>
        </p:nvGraphicFramePr>
        <p:xfrm>
          <a:off x="144634" y="4447004"/>
          <a:ext cx="11895138" cy="1654175"/>
        </p:xfrm>
        <a:graphic>
          <a:graphicData uri="http://schemas.openxmlformats.org/presentationml/2006/ole">
            <mc:AlternateContent xmlns:mc="http://schemas.openxmlformats.org/markup-compatibility/2006">
              <mc:Choice xmlns:v="urn:schemas-microsoft-com:vml" Requires="v">
                <p:oleObj spid="_x0000_s1026" name="Worksheet" r:id="rId3" imgW="11894855" imgH="1653595" progId="Excel.Sheet.12">
                  <p:embed/>
                </p:oleObj>
              </mc:Choice>
              <mc:Fallback>
                <p:oleObj name="Worksheet" r:id="rId3" imgW="11894855" imgH="1653595" progId="Excel.Sheet.12">
                  <p:embed/>
                  <p:pic>
                    <p:nvPicPr>
                      <p:cNvPr id="4" name="Object 3">
                        <a:extLst>
                          <a:ext uri="{FF2B5EF4-FFF2-40B4-BE49-F238E27FC236}">
                            <a16:creationId xmlns:a16="http://schemas.microsoft.com/office/drawing/2014/main" id="{436E537A-6913-4B8E-AAA4-BCF6149869B4}"/>
                          </a:ext>
                        </a:extLst>
                      </p:cNvPr>
                      <p:cNvPicPr/>
                      <p:nvPr/>
                    </p:nvPicPr>
                    <p:blipFill>
                      <a:blip r:embed="rId4"/>
                      <a:stretch>
                        <a:fillRect/>
                      </a:stretch>
                    </p:blipFill>
                    <p:spPr>
                      <a:xfrm>
                        <a:off x="144634" y="4447004"/>
                        <a:ext cx="11895138" cy="16541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DE2B737-2AAB-408C-BDA2-6992D775AA85}"/>
              </a:ext>
            </a:extLst>
          </p:cNvPr>
          <p:cNvGraphicFramePr>
            <a:graphicFrameLocks noChangeAspect="1"/>
          </p:cNvGraphicFramePr>
          <p:nvPr>
            <p:extLst>
              <p:ext uri="{D42A27DB-BD31-4B8C-83A1-F6EECF244321}">
                <p14:modId xmlns:p14="http://schemas.microsoft.com/office/powerpoint/2010/main" val="1276313699"/>
              </p:ext>
            </p:extLst>
          </p:nvPr>
        </p:nvGraphicFramePr>
        <p:xfrm>
          <a:off x="144634" y="1757177"/>
          <a:ext cx="9451975" cy="1520825"/>
        </p:xfrm>
        <a:graphic>
          <a:graphicData uri="http://schemas.openxmlformats.org/presentationml/2006/ole">
            <mc:AlternateContent xmlns:mc="http://schemas.openxmlformats.org/markup-compatibility/2006">
              <mc:Choice xmlns:v="urn:schemas-microsoft-com:vml" Requires="v">
                <p:oleObj spid="_x0000_s1027" name="Worksheet" r:id="rId5" imgW="12428185" imgH="1104813" progId="Excel.Sheet.12">
                  <p:embed/>
                </p:oleObj>
              </mc:Choice>
              <mc:Fallback>
                <p:oleObj name="Worksheet" r:id="rId5" imgW="12428185" imgH="1104813" progId="Excel.Sheet.12">
                  <p:embed/>
                  <p:pic>
                    <p:nvPicPr>
                      <p:cNvPr id="5" name="Object 4">
                        <a:extLst>
                          <a:ext uri="{FF2B5EF4-FFF2-40B4-BE49-F238E27FC236}">
                            <a16:creationId xmlns:a16="http://schemas.microsoft.com/office/drawing/2014/main" id="{ADE2B737-2AAB-408C-BDA2-6992D775AA85}"/>
                          </a:ext>
                        </a:extLst>
                      </p:cNvPr>
                      <p:cNvPicPr/>
                      <p:nvPr/>
                    </p:nvPicPr>
                    <p:blipFill>
                      <a:blip r:embed="rId6"/>
                      <a:stretch>
                        <a:fillRect/>
                      </a:stretch>
                    </p:blipFill>
                    <p:spPr>
                      <a:xfrm>
                        <a:off x="144634" y="1757177"/>
                        <a:ext cx="9451975" cy="1520825"/>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1C124F57-EDDB-4136-97F7-2991ED7F525C}"/>
              </a:ext>
            </a:extLst>
          </p:cNvPr>
          <p:cNvSpPr/>
          <p:nvPr/>
        </p:nvSpPr>
        <p:spPr>
          <a:xfrm>
            <a:off x="148430" y="1074546"/>
            <a:ext cx="3991093" cy="369332"/>
          </a:xfrm>
          <a:prstGeom prst="rect">
            <a:avLst/>
          </a:prstGeom>
        </p:spPr>
        <p:txBody>
          <a:bodyPr wrap="none">
            <a:spAutoFit/>
          </a:bodyPr>
          <a:lstStyle/>
          <a:p>
            <a:r>
              <a:rPr lang="en-US" b="1" dirty="0">
                <a:solidFill>
                  <a:srgbClr val="FF0000"/>
                </a:solidFill>
              </a:rPr>
              <a:t>Dataset Information = </a:t>
            </a:r>
            <a:r>
              <a:rPr lang="en-US" b="1" dirty="0" err="1">
                <a:solidFill>
                  <a:srgbClr val="FF0000"/>
                </a:solidFill>
              </a:rPr>
              <a:t>big_data.head</a:t>
            </a:r>
            <a:r>
              <a:rPr lang="en-US" b="1" dirty="0">
                <a:solidFill>
                  <a:srgbClr val="FF0000"/>
                </a:solidFill>
              </a:rPr>
              <a:t>(5)</a:t>
            </a:r>
          </a:p>
        </p:txBody>
      </p:sp>
      <p:sp>
        <p:nvSpPr>
          <p:cNvPr id="8" name="Rectangle 7">
            <a:extLst>
              <a:ext uri="{FF2B5EF4-FFF2-40B4-BE49-F238E27FC236}">
                <a16:creationId xmlns:a16="http://schemas.microsoft.com/office/drawing/2014/main" id="{5E129CBF-76E6-4C04-9541-44C65BE77335}"/>
              </a:ext>
            </a:extLst>
          </p:cNvPr>
          <p:cNvSpPr/>
          <p:nvPr/>
        </p:nvSpPr>
        <p:spPr>
          <a:xfrm>
            <a:off x="148430" y="3704108"/>
            <a:ext cx="3894015" cy="369332"/>
          </a:xfrm>
          <a:prstGeom prst="rect">
            <a:avLst/>
          </a:prstGeom>
        </p:spPr>
        <p:txBody>
          <a:bodyPr wrap="none">
            <a:spAutoFit/>
          </a:bodyPr>
          <a:lstStyle/>
          <a:p>
            <a:r>
              <a:rPr lang="en-US" b="1" dirty="0">
                <a:solidFill>
                  <a:srgbClr val="FF0000"/>
                </a:solidFill>
              </a:rPr>
              <a:t>Dataset Statistics = </a:t>
            </a:r>
            <a:r>
              <a:rPr lang="en-US" b="1" dirty="0" err="1">
                <a:solidFill>
                  <a:srgbClr val="FF0000"/>
                </a:solidFill>
              </a:rPr>
              <a:t>big_data.describe</a:t>
            </a:r>
            <a:r>
              <a:rPr lang="en-US" b="1" dirty="0">
                <a:solidFill>
                  <a:srgbClr val="FF0000"/>
                </a:solidFill>
              </a:rPr>
              <a:t>()</a:t>
            </a:r>
          </a:p>
        </p:txBody>
      </p:sp>
    </p:spTree>
    <p:extLst>
      <p:ext uri="{BB962C8B-B14F-4D97-AF65-F5344CB8AC3E}">
        <p14:creationId xmlns:p14="http://schemas.microsoft.com/office/powerpoint/2010/main" val="422626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7C8716-C3A6-4B6A-979F-4E8A09F56987}"/>
              </a:ext>
            </a:extLst>
          </p:cNvPr>
          <p:cNvSpPr/>
          <p:nvPr/>
        </p:nvSpPr>
        <p:spPr>
          <a:xfrm>
            <a:off x="3773890" y="0"/>
            <a:ext cx="4644220" cy="584775"/>
          </a:xfrm>
          <a:prstGeom prst="rect">
            <a:avLst/>
          </a:prstGeom>
        </p:spPr>
        <p:txBody>
          <a:bodyPr wrap="none">
            <a:spAutoFit/>
          </a:bodyPr>
          <a:lstStyle/>
          <a:p>
            <a:pPr lvl="0" algn="ctr">
              <a:tabLst>
                <a:tab pos="347663" algn="l"/>
              </a:tabLst>
            </a:pPr>
            <a:r>
              <a:rPr lang="en-US" sz="3200" b="1" dirty="0">
                <a:solidFill>
                  <a:srgbClr val="FF0000"/>
                </a:solidFill>
                <a:latin typeface="+mj-lt"/>
              </a:rPr>
              <a:t>THE 5 MOST FREQUENT</a:t>
            </a:r>
          </a:p>
        </p:txBody>
      </p:sp>
      <p:graphicFrame>
        <p:nvGraphicFramePr>
          <p:cNvPr id="5" name="Object 4">
            <a:extLst>
              <a:ext uri="{FF2B5EF4-FFF2-40B4-BE49-F238E27FC236}">
                <a16:creationId xmlns:a16="http://schemas.microsoft.com/office/drawing/2014/main" id="{AC7F1163-3C5B-4D9A-A13F-6FD19E1059BF}"/>
              </a:ext>
            </a:extLst>
          </p:cNvPr>
          <p:cNvGraphicFramePr>
            <a:graphicFrameLocks noChangeAspect="1"/>
          </p:cNvGraphicFramePr>
          <p:nvPr>
            <p:extLst>
              <p:ext uri="{D42A27DB-BD31-4B8C-83A1-F6EECF244321}">
                <p14:modId xmlns:p14="http://schemas.microsoft.com/office/powerpoint/2010/main" val="3016452495"/>
              </p:ext>
            </p:extLst>
          </p:nvPr>
        </p:nvGraphicFramePr>
        <p:xfrm>
          <a:off x="829485" y="2634262"/>
          <a:ext cx="10533030" cy="1589475"/>
        </p:xfrm>
        <a:graphic>
          <a:graphicData uri="http://schemas.openxmlformats.org/presentationml/2006/ole">
            <mc:AlternateContent xmlns:mc="http://schemas.openxmlformats.org/markup-compatibility/2006">
              <mc:Choice xmlns:v="urn:schemas-microsoft-com:vml" Requires="v">
                <p:oleObj spid="_x0000_s2050" name="Worksheet" r:id="rId3" imgW="12649342" imgH="1104813" progId="Excel.Sheet.12">
                  <p:embed/>
                </p:oleObj>
              </mc:Choice>
              <mc:Fallback>
                <p:oleObj name="Worksheet" r:id="rId3" imgW="12649342" imgH="1104813" progId="Excel.Sheet.12">
                  <p:embed/>
                  <p:pic>
                    <p:nvPicPr>
                      <p:cNvPr id="5" name="Object 4">
                        <a:extLst>
                          <a:ext uri="{FF2B5EF4-FFF2-40B4-BE49-F238E27FC236}">
                            <a16:creationId xmlns:a16="http://schemas.microsoft.com/office/drawing/2014/main" id="{AC7F1163-3C5B-4D9A-A13F-6FD19E1059BF}"/>
                          </a:ext>
                        </a:extLst>
                      </p:cNvPr>
                      <p:cNvPicPr/>
                      <p:nvPr/>
                    </p:nvPicPr>
                    <p:blipFill>
                      <a:blip r:embed="rId4"/>
                      <a:stretch>
                        <a:fillRect/>
                      </a:stretch>
                    </p:blipFill>
                    <p:spPr>
                      <a:xfrm>
                        <a:off x="829485" y="2634262"/>
                        <a:ext cx="10533030" cy="1589475"/>
                      </a:xfrm>
                      <a:prstGeom prst="rect">
                        <a:avLst/>
                      </a:prstGeom>
                    </p:spPr>
                  </p:pic>
                </p:oleObj>
              </mc:Fallback>
            </mc:AlternateContent>
          </a:graphicData>
        </a:graphic>
      </p:graphicFrame>
      <p:pic>
        <p:nvPicPr>
          <p:cNvPr id="6" name="Picture 5" descr="A close up of a sign&#10;&#10;Description automatically generated">
            <a:extLst>
              <a:ext uri="{FF2B5EF4-FFF2-40B4-BE49-F238E27FC236}">
                <a16:creationId xmlns:a16="http://schemas.microsoft.com/office/drawing/2014/main" id="{AE4622BD-C5B6-4324-AFCB-A980A9BCD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8750" y="6305550"/>
            <a:ext cx="1714500" cy="552450"/>
          </a:xfrm>
          <a:prstGeom prst="rect">
            <a:avLst/>
          </a:prstGeom>
        </p:spPr>
      </p:pic>
    </p:spTree>
    <p:extLst>
      <p:ext uri="{BB962C8B-B14F-4D97-AF65-F5344CB8AC3E}">
        <p14:creationId xmlns:p14="http://schemas.microsoft.com/office/powerpoint/2010/main" val="389318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CF2FF7-9FD9-4712-9C6F-EBF2691CC6CE}"/>
              </a:ext>
            </a:extLst>
          </p:cNvPr>
          <p:cNvSpPr/>
          <p:nvPr/>
        </p:nvSpPr>
        <p:spPr>
          <a:xfrm>
            <a:off x="3248108" y="0"/>
            <a:ext cx="5695791" cy="584775"/>
          </a:xfrm>
          <a:prstGeom prst="rect">
            <a:avLst/>
          </a:prstGeom>
        </p:spPr>
        <p:txBody>
          <a:bodyPr wrap="none">
            <a:spAutoFit/>
          </a:bodyPr>
          <a:lstStyle/>
          <a:p>
            <a:pPr lvl="0" algn="ctr">
              <a:tabLst>
                <a:tab pos="347663" algn="l"/>
              </a:tabLst>
            </a:pPr>
            <a:r>
              <a:rPr lang="en-US" sz="3200" b="1" dirty="0">
                <a:solidFill>
                  <a:srgbClr val="FF0000"/>
                </a:solidFill>
                <a:latin typeface="+mj-lt"/>
              </a:rPr>
              <a:t>ANY SUSPICIOUS RESULTS - 1</a:t>
            </a:r>
          </a:p>
        </p:txBody>
      </p:sp>
      <p:sp>
        <p:nvSpPr>
          <p:cNvPr id="4" name="Rectangle 3">
            <a:extLst>
              <a:ext uri="{FF2B5EF4-FFF2-40B4-BE49-F238E27FC236}">
                <a16:creationId xmlns:a16="http://schemas.microsoft.com/office/drawing/2014/main" id="{A1E5D40F-35B5-4613-99D5-4D8D0A2CFD3A}"/>
              </a:ext>
            </a:extLst>
          </p:cNvPr>
          <p:cNvSpPr/>
          <p:nvPr/>
        </p:nvSpPr>
        <p:spPr>
          <a:xfrm>
            <a:off x="1296955" y="971471"/>
            <a:ext cx="10543591" cy="1754326"/>
          </a:xfrm>
          <a:prstGeom prst="rect">
            <a:avLst/>
          </a:prstGeom>
        </p:spPr>
        <p:txBody>
          <a:bodyPr wrap="square">
            <a:spAutoFit/>
          </a:bodyPr>
          <a:lstStyle/>
          <a:p>
            <a:r>
              <a:rPr lang="en-US" dirty="0"/>
              <a:t># </a:t>
            </a:r>
            <a:r>
              <a:rPr lang="en-US" dirty="0" err="1"/>
              <a:t>displayed_position</a:t>
            </a:r>
            <a:r>
              <a:rPr lang="en-US" dirty="0"/>
              <a:t> should be in between 0 and 24, so -11 is incorrect, </a:t>
            </a:r>
          </a:p>
          <a:p>
            <a:r>
              <a:rPr lang="en-US" dirty="0"/>
              <a:t># market share should be updated.</a:t>
            </a:r>
          </a:p>
          <a:p>
            <a:r>
              <a:rPr lang="en-US" dirty="0"/>
              <a:t># we have enough data for analysis and -11 position data is not big, so no big affect to our analysis.</a:t>
            </a:r>
          </a:p>
          <a:p>
            <a:endParaRPr lang="en-US" dirty="0"/>
          </a:p>
          <a:p>
            <a:r>
              <a:rPr lang="en-US" dirty="0"/>
              <a:t># On the other way if you want to use -11 position data, you need to find a pattern for each position.</a:t>
            </a:r>
          </a:p>
          <a:p>
            <a:r>
              <a:rPr lang="en-US" dirty="0"/>
              <a:t># after that, you should change -11 position data with the most matched pattern values.</a:t>
            </a:r>
          </a:p>
        </p:txBody>
      </p:sp>
      <p:pic>
        <p:nvPicPr>
          <p:cNvPr id="15362" name="Picture 2">
            <a:extLst>
              <a:ext uri="{FF2B5EF4-FFF2-40B4-BE49-F238E27FC236}">
                <a16:creationId xmlns:a16="http://schemas.microsoft.com/office/drawing/2014/main" id="{7076A7AE-9AE3-4D5C-9A61-F98CBF510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2" y="3229054"/>
            <a:ext cx="39528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9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CF2FF7-9FD9-4712-9C6F-EBF2691CC6CE}"/>
              </a:ext>
            </a:extLst>
          </p:cNvPr>
          <p:cNvSpPr/>
          <p:nvPr/>
        </p:nvSpPr>
        <p:spPr>
          <a:xfrm>
            <a:off x="3248108" y="0"/>
            <a:ext cx="5695791" cy="584775"/>
          </a:xfrm>
          <a:prstGeom prst="rect">
            <a:avLst/>
          </a:prstGeom>
        </p:spPr>
        <p:txBody>
          <a:bodyPr wrap="none">
            <a:spAutoFit/>
          </a:bodyPr>
          <a:lstStyle/>
          <a:p>
            <a:pPr lvl="0" algn="ctr">
              <a:tabLst>
                <a:tab pos="347663" algn="l"/>
              </a:tabLst>
            </a:pPr>
            <a:r>
              <a:rPr lang="en-US" sz="3200" b="1" dirty="0">
                <a:solidFill>
                  <a:srgbClr val="FF0000"/>
                </a:solidFill>
                <a:latin typeface="+mj-lt"/>
              </a:rPr>
              <a:t>ANY SUSPICIOUS RESULTS - 2</a:t>
            </a:r>
          </a:p>
        </p:txBody>
      </p:sp>
      <p:sp>
        <p:nvSpPr>
          <p:cNvPr id="4" name="Rectangle 3">
            <a:extLst>
              <a:ext uri="{FF2B5EF4-FFF2-40B4-BE49-F238E27FC236}">
                <a16:creationId xmlns:a16="http://schemas.microsoft.com/office/drawing/2014/main" id="{A1E5D40F-35B5-4613-99D5-4D8D0A2CFD3A}"/>
              </a:ext>
            </a:extLst>
          </p:cNvPr>
          <p:cNvSpPr/>
          <p:nvPr/>
        </p:nvSpPr>
        <p:spPr>
          <a:xfrm>
            <a:off x="354563" y="971471"/>
            <a:ext cx="11485983" cy="923330"/>
          </a:xfrm>
          <a:prstGeom prst="rect">
            <a:avLst/>
          </a:prstGeom>
        </p:spPr>
        <p:txBody>
          <a:bodyPr wrap="square">
            <a:spAutoFit/>
          </a:bodyPr>
          <a:lstStyle/>
          <a:p>
            <a:r>
              <a:rPr lang="en-US" dirty="0"/>
              <a:t># min </a:t>
            </a:r>
            <a:r>
              <a:rPr lang="en-US" dirty="0" err="1"/>
              <a:t>arrival_days</a:t>
            </a:r>
            <a:r>
              <a:rPr lang="en-US" dirty="0"/>
              <a:t> should be 0, the negative values are meaningless. </a:t>
            </a:r>
          </a:p>
          <a:p>
            <a:r>
              <a:rPr lang="en-US" dirty="0"/>
              <a:t># -1 value frequency is very small into the </a:t>
            </a:r>
            <a:r>
              <a:rPr lang="en-US" dirty="0" err="1"/>
              <a:t>arrival_days</a:t>
            </a:r>
            <a:r>
              <a:rPr lang="en-US" dirty="0"/>
              <a:t> column.</a:t>
            </a:r>
          </a:p>
          <a:p>
            <a:r>
              <a:rPr lang="en-US" dirty="0"/>
              <a:t># Then it does not affect our analysis and I can ignore and also I don't need to use it for analysis..</a:t>
            </a:r>
          </a:p>
        </p:txBody>
      </p:sp>
      <p:pic>
        <p:nvPicPr>
          <p:cNvPr id="17410" name="Picture 2">
            <a:extLst>
              <a:ext uri="{FF2B5EF4-FFF2-40B4-BE49-F238E27FC236}">
                <a16:creationId xmlns:a16="http://schemas.microsoft.com/office/drawing/2014/main" id="{EE71B112-7FDA-4400-80AC-6D75595BE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7" y="2771438"/>
            <a:ext cx="40100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0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CF2FF7-9FD9-4712-9C6F-EBF2691CC6CE}"/>
              </a:ext>
            </a:extLst>
          </p:cNvPr>
          <p:cNvSpPr/>
          <p:nvPr/>
        </p:nvSpPr>
        <p:spPr>
          <a:xfrm>
            <a:off x="3248108" y="0"/>
            <a:ext cx="5695791" cy="584775"/>
          </a:xfrm>
          <a:prstGeom prst="rect">
            <a:avLst/>
          </a:prstGeom>
        </p:spPr>
        <p:txBody>
          <a:bodyPr wrap="none">
            <a:spAutoFit/>
          </a:bodyPr>
          <a:lstStyle/>
          <a:p>
            <a:pPr lvl="0" algn="ctr">
              <a:tabLst>
                <a:tab pos="347663" algn="l"/>
              </a:tabLst>
            </a:pPr>
            <a:r>
              <a:rPr lang="en-US" sz="3200" b="1" dirty="0">
                <a:solidFill>
                  <a:srgbClr val="FF0000"/>
                </a:solidFill>
                <a:latin typeface="+mj-lt"/>
              </a:rPr>
              <a:t>ANY SUSPICIOUS RESULTS - 3</a:t>
            </a:r>
          </a:p>
        </p:txBody>
      </p:sp>
      <p:sp>
        <p:nvSpPr>
          <p:cNvPr id="4" name="Rectangle 3">
            <a:extLst>
              <a:ext uri="{FF2B5EF4-FFF2-40B4-BE49-F238E27FC236}">
                <a16:creationId xmlns:a16="http://schemas.microsoft.com/office/drawing/2014/main" id="{A1E5D40F-35B5-4613-99D5-4D8D0A2CFD3A}"/>
              </a:ext>
            </a:extLst>
          </p:cNvPr>
          <p:cNvSpPr/>
          <p:nvPr/>
        </p:nvSpPr>
        <p:spPr>
          <a:xfrm>
            <a:off x="821094" y="971471"/>
            <a:ext cx="11019452" cy="2585323"/>
          </a:xfrm>
          <a:prstGeom prst="rect">
            <a:avLst/>
          </a:prstGeom>
        </p:spPr>
        <p:txBody>
          <a:bodyPr wrap="square">
            <a:spAutoFit/>
          </a:bodyPr>
          <a:lstStyle/>
          <a:p>
            <a:r>
              <a:rPr lang="en-US" dirty="0"/>
              <a:t># min </a:t>
            </a:r>
            <a:r>
              <a:rPr lang="en-US" dirty="0" err="1"/>
              <a:t>departure_days</a:t>
            </a:r>
            <a:r>
              <a:rPr lang="en-US" dirty="0"/>
              <a:t> should be 0, the negative values are meaningless. </a:t>
            </a:r>
          </a:p>
          <a:p>
            <a:r>
              <a:rPr lang="en-US" dirty="0"/>
              <a:t># -1000000 value frequency is too small.</a:t>
            </a:r>
          </a:p>
          <a:p>
            <a:r>
              <a:rPr lang="en-US" dirty="0"/>
              <a:t># Then it does not affect our analysis and I can ignore and also I don't need to use it for analysis.</a:t>
            </a:r>
          </a:p>
          <a:p>
            <a:endParaRPr lang="en-US" dirty="0"/>
          </a:p>
          <a:p>
            <a:r>
              <a:rPr lang="en-US" dirty="0"/>
              <a:t># but if you want to use this data, you can do analysis with other columns and try to find a pattern by this means </a:t>
            </a:r>
          </a:p>
          <a:p>
            <a:r>
              <a:rPr lang="en-US" dirty="0"/>
              <a:t># you can update the correct value. For example, </a:t>
            </a:r>
            <a:r>
              <a:rPr lang="en-US" dirty="0" err="1"/>
              <a:t>departure_days</a:t>
            </a:r>
            <a:r>
              <a:rPr lang="en-US" dirty="0"/>
              <a:t> = -1000000 we can use 0 instead of -1000000.</a:t>
            </a:r>
          </a:p>
          <a:p>
            <a:endParaRPr lang="en-US" dirty="0"/>
          </a:p>
          <a:p>
            <a:r>
              <a:rPr lang="en-US" dirty="0"/>
              <a:t># in addition to that, you can create insight based on user behavior. </a:t>
            </a:r>
          </a:p>
          <a:p>
            <a:r>
              <a:rPr lang="en-US" dirty="0"/>
              <a:t># thanks to behavior analysis, you can change with an ideal value</a:t>
            </a:r>
          </a:p>
        </p:txBody>
      </p:sp>
      <p:pic>
        <p:nvPicPr>
          <p:cNvPr id="18434" name="Picture 2">
            <a:extLst>
              <a:ext uri="{FF2B5EF4-FFF2-40B4-BE49-F238E27FC236}">
                <a16:creationId xmlns:a16="http://schemas.microsoft.com/office/drawing/2014/main" id="{8AE07A0D-F6AD-4540-8F08-FEBDEC7C5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807" y="3556794"/>
            <a:ext cx="40100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9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7ED29F-B096-4D45-8A6D-4372D584A3D1}"/>
              </a:ext>
            </a:extLst>
          </p:cNvPr>
          <p:cNvSpPr/>
          <p:nvPr/>
        </p:nvSpPr>
        <p:spPr>
          <a:xfrm>
            <a:off x="0" y="1669466"/>
            <a:ext cx="5561044" cy="400110"/>
          </a:xfrm>
          <a:prstGeom prst="rect">
            <a:avLst/>
          </a:prstGeom>
        </p:spPr>
        <p:txBody>
          <a:bodyPr wrap="square">
            <a:spAutoFit/>
          </a:bodyPr>
          <a:lstStyle/>
          <a:p>
            <a:pPr lvl="0" algn="ctr">
              <a:tabLst>
                <a:tab pos="347663" algn="l"/>
              </a:tabLst>
            </a:pPr>
            <a:r>
              <a:rPr lang="en-US" sz="2000" b="1" dirty="0">
                <a:solidFill>
                  <a:srgbClr val="FFC000"/>
                </a:solidFill>
                <a:latin typeface="+mj-lt"/>
              </a:rPr>
              <a:t>THE LOWEST AVERAGE DISPLAYED POSITION : </a:t>
            </a:r>
          </a:p>
        </p:txBody>
      </p:sp>
      <p:graphicFrame>
        <p:nvGraphicFramePr>
          <p:cNvPr id="4" name="Object 3">
            <a:extLst>
              <a:ext uri="{FF2B5EF4-FFF2-40B4-BE49-F238E27FC236}">
                <a16:creationId xmlns:a16="http://schemas.microsoft.com/office/drawing/2014/main" id="{C391A257-F227-4040-A3AF-B9F721DD2545}"/>
              </a:ext>
            </a:extLst>
          </p:cNvPr>
          <p:cNvGraphicFramePr>
            <a:graphicFrameLocks noChangeAspect="1"/>
          </p:cNvGraphicFramePr>
          <p:nvPr>
            <p:extLst>
              <p:ext uri="{D42A27DB-BD31-4B8C-83A1-F6EECF244321}">
                <p14:modId xmlns:p14="http://schemas.microsoft.com/office/powerpoint/2010/main" val="36351990"/>
              </p:ext>
            </p:extLst>
          </p:nvPr>
        </p:nvGraphicFramePr>
        <p:xfrm>
          <a:off x="6096000" y="1669466"/>
          <a:ext cx="5903299" cy="1759534"/>
        </p:xfrm>
        <a:graphic>
          <a:graphicData uri="http://schemas.openxmlformats.org/presentationml/2006/ole">
            <mc:AlternateContent xmlns:mc="http://schemas.openxmlformats.org/markup-compatibility/2006">
              <mc:Choice xmlns:v="urn:schemas-microsoft-com:vml" Requires="v">
                <p:oleObj spid="_x0000_s3074" name="Worksheet" r:id="rId3" imgW="5295865" imgH="1287741" progId="Excel.Sheet.12">
                  <p:embed/>
                </p:oleObj>
              </mc:Choice>
              <mc:Fallback>
                <p:oleObj name="Worksheet" r:id="rId3" imgW="5295865" imgH="1287741" progId="Excel.Sheet.12">
                  <p:embed/>
                  <p:pic>
                    <p:nvPicPr>
                      <p:cNvPr id="4" name="Object 3">
                        <a:extLst>
                          <a:ext uri="{FF2B5EF4-FFF2-40B4-BE49-F238E27FC236}">
                            <a16:creationId xmlns:a16="http://schemas.microsoft.com/office/drawing/2014/main" id="{C391A257-F227-4040-A3AF-B9F721DD2545}"/>
                          </a:ext>
                        </a:extLst>
                      </p:cNvPr>
                      <p:cNvPicPr/>
                      <p:nvPr/>
                    </p:nvPicPr>
                    <p:blipFill>
                      <a:blip r:embed="rId4"/>
                      <a:stretch>
                        <a:fillRect/>
                      </a:stretch>
                    </p:blipFill>
                    <p:spPr>
                      <a:xfrm>
                        <a:off x="6096000" y="1669466"/>
                        <a:ext cx="5903299" cy="1759534"/>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C1195034-C7BD-4007-9893-A62D132CE42D}"/>
              </a:ext>
            </a:extLst>
          </p:cNvPr>
          <p:cNvSpPr/>
          <p:nvPr/>
        </p:nvSpPr>
        <p:spPr>
          <a:xfrm>
            <a:off x="70405" y="4099745"/>
            <a:ext cx="5742565" cy="400110"/>
          </a:xfrm>
          <a:prstGeom prst="rect">
            <a:avLst/>
          </a:prstGeom>
        </p:spPr>
        <p:txBody>
          <a:bodyPr wrap="square">
            <a:spAutoFit/>
          </a:bodyPr>
          <a:lstStyle/>
          <a:p>
            <a:pPr lvl="0" algn="ctr">
              <a:tabLst>
                <a:tab pos="347663" algn="l"/>
              </a:tabLst>
            </a:pPr>
            <a:r>
              <a:rPr lang="en-US" sz="2000" b="1" dirty="0">
                <a:solidFill>
                  <a:srgbClr val="FFC000"/>
                </a:solidFill>
                <a:latin typeface="+mj-lt"/>
              </a:rPr>
              <a:t>BEST SORTING ORDER FOR THIS SEARCH TYPE :</a:t>
            </a:r>
          </a:p>
        </p:txBody>
      </p:sp>
      <p:graphicFrame>
        <p:nvGraphicFramePr>
          <p:cNvPr id="7" name="Object 6">
            <a:extLst>
              <a:ext uri="{FF2B5EF4-FFF2-40B4-BE49-F238E27FC236}">
                <a16:creationId xmlns:a16="http://schemas.microsoft.com/office/drawing/2014/main" id="{08A29A69-BD18-4BC1-9BD8-E5C9BAFA93C6}"/>
              </a:ext>
            </a:extLst>
          </p:cNvPr>
          <p:cNvGraphicFramePr>
            <a:graphicFrameLocks noChangeAspect="1"/>
          </p:cNvGraphicFramePr>
          <p:nvPr>
            <p:extLst>
              <p:ext uri="{D42A27DB-BD31-4B8C-83A1-F6EECF244321}">
                <p14:modId xmlns:p14="http://schemas.microsoft.com/office/powerpoint/2010/main" val="170049440"/>
              </p:ext>
            </p:extLst>
          </p:nvPr>
        </p:nvGraphicFramePr>
        <p:xfrm>
          <a:off x="6096000" y="4099745"/>
          <a:ext cx="2476851" cy="1836737"/>
        </p:xfrm>
        <a:graphic>
          <a:graphicData uri="http://schemas.openxmlformats.org/presentationml/2006/ole">
            <mc:AlternateContent xmlns:mc="http://schemas.openxmlformats.org/markup-compatibility/2006">
              <mc:Choice xmlns:v="urn:schemas-microsoft-com:vml" Requires="v">
                <p:oleObj spid="_x0000_s3075" name="Worksheet" r:id="rId5" imgW="1981058" imgH="1836523" progId="Excel.Sheet.12">
                  <p:embed/>
                </p:oleObj>
              </mc:Choice>
              <mc:Fallback>
                <p:oleObj name="Worksheet" r:id="rId5" imgW="1981058" imgH="1836523" progId="Excel.Sheet.12">
                  <p:embed/>
                  <p:pic>
                    <p:nvPicPr>
                      <p:cNvPr id="7" name="Object 6">
                        <a:extLst>
                          <a:ext uri="{FF2B5EF4-FFF2-40B4-BE49-F238E27FC236}">
                            <a16:creationId xmlns:a16="http://schemas.microsoft.com/office/drawing/2014/main" id="{08A29A69-BD18-4BC1-9BD8-E5C9BAFA93C6}"/>
                          </a:ext>
                        </a:extLst>
                      </p:cNvPr>
                      <p:cNvPicPr/>
                      <p:nvPr/>
                    </p:nvPicPr>
                    <p:blipFill>
                      <a:blip r:embed="rId6"/>
                      <a:stretch>
                        <a:fillRect/>
                      </a:stretch>
                    </p:blipFill>
                    <p:spPr>
                      <a:xfrm>
                        <a:off x="6096000" y="4099745"/>
                        <a:ext cx="2476851" cy="183673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C1A8925E-B98E-4B22-9A08-AB45BDAB8FC8}"/>
              </a:ext>
            </a:extLst>
          </p:cNvPr>
          <p:cNvSpPr/>
          <p:nvPr/>
        </p:nvSpPr>
        <p:spPr>
          <a:xfrm>
            <a:off x="70405" y="0"/>
            <a:ext cx="12191999" cy="1569660"/>
          </a:xfrm>
          <a:prstGeom prst="rect">
            <a:avLst/>
          </a:prstGeom>
        </p:spPr>
        <p:txBody>
          <a:bodyPr wrap="square">
            <a:spAutoFit/>
          </a:bodyPr>
          <a:lstStyle/>
          <a:p>
            <a:r>
              <a:rPr lang="en-US" sz="3200" b="1" dirty="0">
                <a:solidFill>
                  <a:srgbClr val="FF0000"/>
                </a:solidFill>
                <a:latin typeface="+mj-lt"/>
              </a:rPr>
              <a:t>WHICH SEARCH TYPE HAS THE LOWEST AVERAGE DISPLAYED POSITION? WHAT IS THE BEST SORTING ORDER FOR THIS SEARCH TYPE? </a:t>
            </a:r>
          </a:p>
        </p:txBody>
      </p:sp>
    </p:spTree>
    <p:extLst>
      <p:ext uri="{BB962C8B-B14F-4D97-AF65-F5344CB8AC3E}">
        <p14:creationId xmlns:p14="http://schemas.microsoft.com/office/powerpoint/2010/main" val="304193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E78ECB-0376-4BFE-BB31-73A9E6AFED15}"/>
              </a:ext>
            </a:extLst>
          </p:cNvPr>
          <p:cNvSpPr/>
          <p:nvPr/>
        </p:nvSpPr>
        <p:spPr>
          <a:xfrm>
            <a:off x="3679318" y="0"/>
            <a:ext cx="4833375" cy="584775"/>
          </a:xfrm>
          <a:prstGeom prst="rect">
            <a:avLst/>
          </a:prstGeom>
        </p:spPr>
        <p:txBody>
          <a:bodyPr wrap="none">
            <a:spAutoFit/>
          </a:bodyPr>
          <a:lstStyle/>
          <a:p>
            <a:pPr lvl="0" algn="ctr">
              <a:tabLst>
                <a:tab pos="347663" algn="l"/>
              </a:tabLst>
            </a:pPr>
            <a:r>
              <a:rPr lang="en-US" sz="3200" b="1" dirty="0">
                <a:solidFill>
                  <a:srgbClr val="FF0000"/>
                </a:solidFill>
                <a:latin typeface="+mj-lt"/>
              </a:rPr>
              <a:t>STATISTICAL REASON - 1</a:t>
            </a:r>
          </a:p>
        </p:txBody>
      </p:sp>
      <p:sp>
        <p:nvSpPr>
          <p:cNvPr id="4" name="Rectangle 3">
            <a:extLst>
              <a:ext uri="{FF2B5EF4-FFF2-40B4-BE49-F238E27FC236}">
                <a16:creationId xmlns:a16="http://schemas.microsoft.com/office/drawing/2014/main" id="{E6EC32D7-BF65-4FE3-A406-5791BD325FED}"/>
              </a:ext>
            </a:extLst>
          </p:cNvPr>
          <p:cNvSpPr/>
          <p:nvPr/>
        </p:nvSpPr>
        <p:spPr>
          <a:xfrm>
            <a:off x="0" y="1275247"/>
            <a:ext cx="8126963" cy="2031325"/>
          </a:xfrm>
          <a:prstGeom prst="rect">
            <a:avLst/>
          </a:prstGeom>
        </p:spPr>
        <p:txBody>
          <a:bodyPr wrap="square">
            <a:spAutoFit/>
          </a:bodyPr>
          <a:lstStyle/>
          <a:p>
            <a:r>
              <a:rPr lang="en-US" dirty="0"/>
              <a:t># Normally, we can decide to exclude </a:t>
            </a:r>
            <a:r>
              <a:rPr lang="en-US" dirty="0" err="1"/>
              <a:t>search_id</a:t>
            </a:r>
            <a:r>
              <a:rPr lang="en-US" dirty="0"/>
              <a:t>=2100. </a:t>
            </a:r>
          </a:p>
          <a:p>
            <a:endParaRPr lang="en-US" dirty="0"/>
          </a:p>
          <a:p>
            <a:r>
              <a:rPr lang="en-US" dirty="0"/>
              <a:t># Because the search is done for two times using this type by users. It is too small.</a:t>
            </a:r>
          </a:p>
          <a:p>
            <a:endParaRPr lang="en-US" dirty="0"/>
          </a:p>
          <a:p>
            <a:r>
              <a:rPr lang="en-US" dirty="0"/>
              <a:t># But we have to demonstrate as statistically.</a:t>
            </a:r>
          </a:p>
          <a:p>
            <a:endParaRPr lang="en-US" dirty="0"/>
          </a:p>
          <a:p>
            <a:r>
              <a:rPr lang="en-US" dirty="0"/>
              <a:t># I want to use a confidence interval for deciding the importance level.</a:t>
            </a:r>
          </a:p>
        </p:txBody>
      </p:sp>
      <p:pic>
        <p:nvPicPr>
          <p:cNvPr id="19458" name="Picture 2">
            <a:extLst>
              <a:ext uri="{FF2B5EF4-FFF2-40B4-BE49-F238E27FC236}">
                <a16:creationId xmlns:a16="http://schemas.microsoft.com/office/drawing/2014/main" id="{B2A40903-86C3-46A7-AFBA-DD91A88CD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963" y="1184938"/>
            <a:ext cx="3962400" cy="31679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AC3340A-0EBB-4C9D-9E88-4C7DA16E1011}"/>
              </a:ext>
            </a:extLst>
          </p:cNvPr>
          <p:cNvSpPr/>
          <p:nvPr/>
        </p:nvSpPr>
        <p:spPr>
          <a:xfrm>
            <a:off x="0" y="3429538"/>
            <a:ext cx="6830008" cy="923330"/>
          </a:xfrm>
          <a:prstGeom prst="rect">
            <a:avLst/>
          </a:prstGeom>
        </p:spPr>
        <p:txBody>
          <a:bodyPr wrap="square">
            <a:spAutoFit/>
          </a:bodyPr>
          <a:lstStyle/>
          <a:p>
            <a:r>
              <a:rPr lang="en-US" dirty="0"/>
              <a:t># I apply the central limit theorem to convert it to Gauss distribution</a:t>
            </a:r>
          </a:p>
          <a:p>
            <a:r>
              <a:rPr lang="en-US" dirty="0"/>
              <a:t> </a:t>
            </a:r>
          </a:p>
          <a:p>
            <a:r>
              <a:rPr lang="en-US" dirty="0"/>
              <a:t># because now our dataset doesn't have a normal distribution.</a:t>
            </a:r>
          </a:p>
        </p:txBody>
      </p:sp>
    </p:spTree>
    <p:extLst>
      <p:ext uri="{BB962C8B-B14F-4D97-AF65-F5344CB8AC3E}">
        <p14:creationId xmlns:p14="http://schemas.microsoft.com/office/powerpoint/2010/main" val="408561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12DC17-A3CD-4B54-87C5-F3D82BA22E03}"/>
              </a:ext>
              <a:ext uri="{C183D7F6-B498-43B3-948B-1728B52AA6E4}">
                <adec:decorative xmlns:adec="http://schemas.microsoft.com/office/drawing/2017/decorative" val="1"/>
              </a:ext>
            </a:extLst>
          </p:cNvPr>
          <p:cNvSpPr/>
          <p:nvPr/>
        </p:nvSpPr>
        <p:spPr>
          <a:xfrm>
            <a:off x="832069" y="2221374"/>
            <a:ext cx="2001642" cy="3111085"/>
          </a:xfrm>
          <a:prstGeom prst="rect">
            <a:avLst/>
          </a:prstGeom>
          <a:solidFill>
            <a:srgbClr val="0070C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1-Calculate the CTR of each item. What is the overall avg CTR? </a:t>
            </a:r>
          </a:p>
        </p:txBody>
      </p:sp>
      <p:sp>
        <p:nvSpPr>
          <p:cNvPr id="11" name="Rectangle 10">
            <a:extLst>
              <a:ext uri="{FF2B5EF4-FFF2-40B4-BE49-F238E27FC236}">
                <a16:creationId xmlns:a16="http://schemas.microsoft.com/office/drawing/2014/main" id="{8F3EEFAB-7CF3-41EC-80A7-5682D1D79D0F}"/>
              </a:ext>
              <a:ext uri="{C183D7F6-B498-43B3-948B-1728B52AA6E4}">
                <adec:decorative xmlns:adec="http://schemas.microsoft.com/office/drawing/2017/decorative" val="1"/>
              </a:ext>
            </a:extLst>
          </p:cNvPr>
          <p:cNvSpPr/>
          <p:nvPr/>
        </p:nvSpPr>
        <p:spPr>
          <a:xfrm>
            <a:off x="3384897" y="2221374"/>
            <a:ext cx="2001642" cy="3111085"/>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2-What is the distribution of clicks among the top 25 positions? What is the share of the first positions? On how many positions are approx. Half of the click-outs made? </a:t>
            </a:r>
          </a:p>
        </p:txBody>
      </p:sp>
      <p:sp>
        <p:nvSpPr>
          <p:cNvPr id="12" name="Rectangle 11">
            <a:extLst>
              <a:ext uri="{FF2B5EF4-FFF2-40B4-BE49-F238E27FC236}">
                <a16:creationId xmlns:a16="http://schemas.microsoft.com/office/drawing/2014/main" id="{1529F9E8-D920-4A99-BA6F-A200A8CADA4D}"/>
              </a:ext>
              <a:ext uri="{C183D7F6-B498-43B3-948B-1728B52AA6E4}">
                <adec:decorative xmlns:adec="http://schemas.microsoft.com/office/drawing/2017/decorative" val="1"/>
              </a:ext>
            </a:extLst>
          </p:cNvPr>
          <p:cNvSpPr/>
          <p:nvPr/>
        </p:nvSpPr>
        <p:spPr>
          <a:xfrm>
            <a:off x="6274807" y="2221374"/>
            <a:ext cx="2001642" cy="311108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3-Describe the relationship between the average displayed position and the clicked displayed position. What are your thoughts about the variance between the two?</a:t>
            </a:r>
          </a:p>
        </p:txBody>
      </p:sp>
      <p:sp>
        <p:nvSpPr>
          <p:cNvPr id="13" name="Rectangle 12">
            <a:extLst>
              <a:ext uri="{FF2B5EF4-FFF2-40B4-BE49-F238E27FC236}">
                <a16:creationId xmlns:a16="http://schemas.microsoft.com/office/drawing/2014/main" id="{26CB577F-E6DB-4414-9350-70F7C850AA0E}"/>
              </a:ext>
              <a:ext uri="{C183D7F6-B498-43B3-948B-1728B52AA6E4}">
                <adec:decorative xmlns:adec="http://schemas.microsoft.com/office/drawing/2017/decorative" val="1"/>
              </a:ext>
            </a:extLst>
          </p:cNvPr>
          <p:cNvSpPr/>
          <p:nvPr/>
        </p:nvSpPr>
        <p:spPr>
          <a:xfrm>
            <a:off x="9067062" y="2221374"/>
            <a:ext cx="2001642" cy="3111085"/>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4-In the dataset, we provided you with the average displayed position. What can be wrong with using averages?</a:t>
            </a:r>
          </a:p>
        </p:txBody>
      </p:sp>
      <p:sp>
        <p:nvSpPr>
          <p:cNvPr id="19" name="Rectangle 18">
            <a:extLst>
              <a:ext uri="{FF2B5EF4-FFF2-40B4-BE49-F238E27FC236}">
                <a16:creationId xmlns:a16="http://schemas.microsoft.com/office/drawing/2014/main" id="{6EDEDBA7-0F10-426D-A8F6-9326AAF8F912}"/>
              </a:ext>
            </a:extLst>
          </p:cNvPr>
          <p:cNvSpPr/>
          <p:nvPr/>
        </p:nvSpPr>
        <p:spPr>
          <a:xfrm>
            <a:off x="3006982" y="545522"/>
            <a:ext cx="5982728" cy="584775"/>
          </a:xfrm>
          <a:prstGeom prst="rect">
            <a:avLst/>
          </a:prstGeom>
        </p:spPr>
        <p:txBody>
          <a:bodyPr wrap="none">
            <a:spAutoFit/>
          </a:bodyPr>
          <a:lstStyle/>
          <a:p>
            <a:pPr lvl="0" algn="ctr">
              <a:tabLst>
                <a:tab pos="347663" algn="l"/>
              </a:tabLst>
            </a:pPr>
            <a:r>
              <a:rPr lang="en-US" sz="3200" b="1" dirty="0">
                <a:solidFill>
                  <a:srgbClr val="FF0000"/>
                </a:solidFill>
                <a:latin typeface="Century Gothic"/>
              </a:rPr>
              <a:t>CLICKED ITEM INVESTIGATION</a:t>
            </a:r>
          </a:p>
        </p:txBody>
      </p:sp>
    </p:spTree>
    <p:extLst>
      <p:ext uri="{BB962C8B-B14F-4D97-AF65-F5344CB8AC3E}">
        <p14:creationId xmlns:p14="http://schemas.microsoft.com/office/powerpoint/2010/main" val="122371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E78ECB-0376-4BFE-BB31-73A9E6AFED15}"/>
              </a:ext>
            </a:extLst>
          </p:cNvPr>
          <p:cNvSpPr/>
          <p:nvPr/>
        </p:nvSpPr>
        <p:spPr>
          <a:xfrm>
            <a:off x="3679318" y="0"/>
            <a:ext cx="4833375" cy="584775"/>
          </a:xfrm>
          <a:prstGeom prst="rect">
            <a:avLst/>
          </a:prstGeom>
        </p:spPr>
        <p:txBody>
          <a:bodyPr wrap="none">
            <a:spAutoFit/>
          </a:bodyPr>
          <a:lstStyle/>
          <a:p>
            <a:pPr lvl="0" algn="ctr">
              <a:tabLst>
                <a:tab pos="347663" algn="l"/>
              </a:tabLst>
            </a:pPr>
            <a:r>
              <a:rPr lang="en-US" sz="3200" b="1" dirty="0">
                <a:solidFill>
                  <a:srgbClr val="FF0000"/>
                </a:solidFill>
                <a:latin typeface="+mj-lt"/>
              </a:rPr>
              <a:t>STATISTICAL REASON - 2</a:t>
            </a:r>
          </a:p>
        </p:txBody>
      </p:sp>
      <p:sp>
        <p:nvSpPr>
          <p:cNvPr id="4" name="Rectangle 3">
            <a:extLst>
              <a:ext uri="{FF2B5EF4-FFF2-40B4-BE49-F238E27FC236}">
                <a16:creationId xmlns:a16="http://schemas.microsoft.com/office/drawing/2014/main" id="{E6EC32D7-BF65-4FE3-A406-5791BD325FED}"/>
              </a:ext>
            </a:extLst>
          </p:cNvPr>
          <p:cNvSpPr/>
          <p:nvPr/>
        </p:nvSpPr>
        <p:spPr>
          <a:xfrm>
            <a:off x="0" y="1275247"/>
            <a:ext cx="8126963" cy="2862322"/>
          </a:xfrm>
          <a:prstGeom prst="rect">
            <a:avLst/>
          </a:prstGeom>
        </p:spPr>
        <p:txBody>
          <a:bodyPr wrap="square">
            <a:spAutoFit/>
          </a:bodyPr>
          <a:lstStyle/>
          <a:p>
            <a:r>
              <a:rPr lang="en-US" dirty="0"/>
              <a:t>#confidence interval for p=0.05 : [115781.33333333 541351.16666667]</a:t>
            </a:r>
          </a:p>
          <a:p>
            <a:endParaRPr lang="en-US" dirty="0"/>
          </a:p>
          <a:p>
            <a:r>
              <a:rPr lang="en-US" dirty="0"/>
              <a:t>#search_type_2100_frequency : 2 search_type_2113_frequency : 854294 </a:t>
            </a:r>
          </a:p>
          <a:p>
            <a:endParaRPr lang="en-US" dirty="0"/>
          </a:p>
          <a:p>
            <a:r>
              <a:rPr lang="en-US" dirty="0"/>
              <a:t>#search_type_2100 and search_type_2113 are out of confidence interval, because of </a:t>
            </a:r>
          </a:p>
          <a:p>
            <a:r>
              <a:rPr lang="en-US" dirty="0"/>
              <a:t>their frequency bigger frequency is the desired result, the opposite way smaller </a:t>
            </a:r>
          </a:p>
          <a:p>
            <a:endParaRPr lang="en-US" dirty="0"/>
          </a:p>
          <a:p>
            <a:r>
              <a:rPr lang="en-US" dirty="0"/>
              <a:t>#frequency is the undesired result big frequency means that this search type is used by the user, otherwise small frequency is not so we should exclude search_type_2100 </a:t>
            </a:r>
          </a:p>
        </p:txBody>
      </p:sp>
      <p:pic>
        <p:nvPicPr>
          <p:cNvPr id="21506" name="Picture 2">
            <a:extLst>
              <a:ext uri="{FF2B5EF4-FFF2-40B4-BE49-F238E27FC236}">
                <a16:creationId xmlns:a16="http://schemas.microsoft.com/office/drawing/2014/main" id="{755C1649-C02C-4EB1-9588-9A431E986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963" y="1275247"/>
            <a:ext cx="3905250"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82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4EE1DE-2758-45E1-988A-3E656E0B1AA6}"/>
              </a:ext>
            </a:extLst>
          </p:cNvPr>
          <p:cNvSpPr/>
          <p:nvPr/>
        </p:nvSpPr>
        <p:spPr>
          <a:xfrm>
            <a:off x="1364588" y="0"/>
            <a:ext cx="9462848" cy="584775"/>
          </a:xfrm>
          <a:prstGeom prst="rect">
            <a:avLst/>
          </a:prstGeom>
        </p:spPr>
        <p:txBody>
          <a:bodyPr wrap="none">
            <a:spAutoFit/>
          </a:bodyPr>
          <a:lstStyle/>
          <a:p>
            <a:pPr lvl="0" algn="ctr">
              <a:tabLst>
                <a:tab pos="347663" algn="l"/>
              </a:tabLst>
            </a:pPr>
            <a:r>
              <a:rPr lang="en-US" sz="3200" b="1" dirty="0">
                <a:solidFill>
                  <a:srgbClr val="FF0000"/>
                </a:solidFill>
                <a:latin typeface="+mj-lt"/>
              </a:rPr>
              <a:t>TOP 10 BEST AND WORST PERFORMING ITEMS - 1</a:t>
            </a:r>
          </a:p>
        </p:txBody>
      </p:sp>
      <p:sp>
        <p:nvSpPr>
          <p:cNvPr id="4" name="Rectangle 3">
            <a:extLst>
              <a:ext uri="{FF2B5EF4-FFF2-40B4-BE49-F238E27FC236}">
                <a16:creationId xmlns:a16="http://schemas.microsoft.com/office/drawing/2014/main" id="{CEFEB82C-C78E-45BE-AA3F-BCF6C2C37FFF}"/>
              </a:ext>
            </a:extLst>
          </p:cNvPr>
          <p:cNvSpPr/>
          <p:nvPr/>
        </p:nvSpPr>
        <p:spPr>
          <a:xfrm>
            <a:off x="0" y="751344"/>
            <a:ext cx="12192000" cy="4247317"/>
          </a:xfrm>
          <a:prstGeom prst="rect">
            <a:avLst/>
          </a:prstGeom>
        </p:spPr>
        <p:txBody>
          <a:bodyPr wrap="square">
            <a:spAutoFit/>
          </a:bodyPr>
          <a:lstStyle/>
          <a:p>
            <a:r>
              <a:rPr lang="en-US" dirty="0">
                <a:solidFill>
                  <a:srgbClr val="000000"/>
                </a:solidFill>
                <a:latin typeface="Courier New" panose="02070309020205020404" pitchFamily="49" charset="0"/>
              </a:rPr>
              <a:t>-Best performed hotel is the most chosen hotel. This means that is many people have chosen it.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-So, I think that the most important criteria are the number of clicks. -Contrary to best performance criteria, the worst performance hotel is the least chosen hotel.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-But we have many hotels one-clicked. Therefore, we should do extra analysis together with other columns.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-For example, all columns values seem perfect but it still is one-clicked, so in this case, shows us this type of hotels is worst than the other one-clicked hotels. For this analysis, we should use "</a:t>
            </a:r>
            <a:r>
              <a:rPr lang="en-US" dirty="0" err="1">
                <a:solidFill>
                  <a:srgbClr val="000000"/>
                </a:solidFill>
                <a:latin typeface="Courier New" panose="02070309020205020404" pitchFamily="49" charset="0"/>
              </a:rPr>
              <a:t>displayed_position</a:t>
            </a:r>
            <a:r>
              <a:rPr lang="en-US" dirty="0">
                <a:solidFill>
                  <a:srgbClr val="000000"/>
                </a:solidFill>
                <a:latin typeface="Courier New" panose="02070309020205020404" pitchFamily="49" charset="0"/>
              </a:rPr>
              <a:t>" and "page number". In addition to that, we can use "search type" and "</a:t>
            </a:r>
            <a:r>
              <a:rPr lang="en-US" dirty="0" err="1">
                <a:solidFill>
                  <a:srgbClr val="000000"/>
                </a:solidFill>
                <a:latin typeface="Courier New" panose="02070309020205020404" pitchFamily="49" charset="0"/>
              </a:rPr>
              <a:t>sort_order</a:t>
            </a:r>
            <a:r>
              <a:rPr lang="en-US" dirty="0">
                <a:solidFill>
                  <a:srgbClr val="000000"/>
                </a:solidFill>
                <a:latin typeface="Courier New" panose="02070309020205020404" pitchFamily="49" charset="0"/>
              </a:rPr>
              <a:t>" values. </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-I calculated the coefficient for each column in order to measure hotel performance.</a:t>
            </a:r>
            <a:endParaRPr lang="en-US" dirty="0"/>
          </a:p>
        </p:txBody>
      </p:sp>
    </p:spTree>
    <p:extLst>
      <p:ext uri="{BB962C8B-B14F-4D97-AF65-F5344CB8AC3E}">
        <p14:creationId xmlns:p14="http://schemas.microsoft.com/office/powerpoint/2010/main" val="256910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F363570-2999-4704-B007-585DA1F6C3DA}"/>
              </a:ext>
            </a:extLst>
          </p:cNvPr>
          <p:cNvGraphicFramePr>
            <a:graphicFrameLocks noChangeAspect="1"/>
          </p:cNvGraphicFramePr>
          <p:nvPr>
            <p:extLst>
              <p:ext uri="{D42A27DB-BD31-4B8C-83A1-F6EECF244321}">
                <p14:modId xmlns:p14="http://schemas.microsoft.com/office/powerpoint/2010/main" val="944340895"/>
              </p:ext>
            </p:extLst>
          </p:nvPr>
        </p:nvGraphicFramePr>
        <p:xfrm>
          <a:off x="473075" y="1628009"/>
          <a:ext cx="11245850" cy="1841500"/>
        </p:xfrm>
        <a:graphic>
          <a:graphicData uri="http://schemas.openxmlformats.org/presentationml/2006/ole">
            <mc:AlternateContent xmlns:mc="http://schemas.openxmlformats.org/markup-compatibility/2006">
              <mc:Choice xmlns:v="urn:schemas-microsoft-com:vml" Requires="v">
                <p:oleObj spid="_x0000_s4098" name="Worksheet" r:id="rId3" imgW="13487613" imgH="2202377" progId="Excel.Sheet.12">
                  <p:embed/>
                </p:oleObj>
              </mc:Choice>
              <mc:Fallback>
                <p:oleObj name="Worksheet" r:id="rId3" imgW="13487613" imgH="2202377" progId="Excel.Sheet.12">
                  <p:embed/>
                  <p:pic>
                    <p:nvPicPr>
                      <p:cNvPr id="2" name="Object 1">
                        <a:extLst>
                          <a:ext uri="{FF2B5EF4-FFF2-40B4-BE49-F238E27FC236}">
                            <a16:creationId xmlns:a16="http://schemas.microsoft.com/office/drawing/2014/main" id="{0F363570-2999-4704-B007-585DA1F6C3DA}"/>
                          </a:ext>
                        </a:extLst>
                      </p:cNvPr>
                      <p:cNvPicPr/>
                      <p:nvPr/>
                    </p:nvPicPr>
                    <p:blipFill>
                      <a:blip r:embed="rId4"/>
                      <a:stretch>
                        <a:fillRect/>
                      </a:stretch>
                    </p:blipFill>
                    <p:spPr>
                      <a:xfrm>
                        <a:off x="473075" y="1628009"/>
                        <a:ext cx="11245850" cy="18415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030CC0BD-736E-4860-9404-9C231AD114D0}"/>
              </a:ext>
            </a:extLst>
          </p:cNvPr>
          <p:cNvSpPr/>
          <p:nvPr/>
        </p:nvSpPr>
        <p:spPr>
          <a:xfrm>
            <a:off x="1364588" y="0"/>
            <a:ext cx="9462848" cy="584775"/>
          </a:xfrm>
          <a:prstGeom prst="rect">
            <a:avLst/>
          </a:prstGeom>
        </p:spPr>
        <p:txBody>
          <a:bodyPr wrap="none">
            <a:spAutoFit/>
          </a:bodyPr>
          <a:lstStyle/>
          <a:p>
            <a:pPr lvl="0" algn="ctr">
              <a:tabLst>
                <a:tab pos="347663" algn="l"/>
              </a:tabLst>
            </a:pPr>
            <a:r>
              <a:rPr lang="en-US" sz="3200" b="1" dirty="0">
                <a:solidFill>
                  <a:srgbClr val="FF0000"/>
                </a:solidFill>
                <a:latin typeface="+mj-lt"/>
              </a:rPr>
              <a:t>TOP 10 BEST AND WORST PERFORMING ITEMS - 2</a:t>
            </a:r>
          </a:p>
        </p:txBody>
      </p:sp>
      <p:graphicFrame>
        <p:nvGraphicFramePr>
          <p:cNvPr id="4" name="Object 3">
            <a:extLst>
              <a:ext uri="{FF2B5EF4-FFF2-40B4-BE49-F238E27FC236}">
                <a16:creationId xmlns:a16="http://schemas.microsoft.com/office/drawing/2014/main" id="{39111AED-0B98-46DB-9933-7328BDBC0199}"/>
              </a:ext>
            </a:extLst>
          </p:cNvPr>
          <p:cNvGraphicFramePr>
            <a:graphicFrameLocks noChangeAspect="1"/>
          </p:cNvGraphicFramePr>
          <p:nvPr>
            <p:extLst>
              <p:ext uri="{D42A27DB-BD31-4B8C-83A1-F6EECF244321}">
                <p14:modId xmlns:p14="http://schemas.microsoft.com/office/powerpoint/2010/main" val="3679772635"/>
              </p:ext>
            </p:extLst>
          </p:nvPr>
        </p:nvGraphicFramePr>
        <p:xfrm>
          <a:off x="473075" y="4309241"/>
          <a:ext cx="11245850" cy="1841500"/>
        </p:xfrm>
        <a:graphic>
          <a:graphicData uri="http://schemas.openxmlformats.org/presentationml/2006/ole">
            <mc:AlternateContent xmlns:mc="http://schemas.openxmlformats.org/markup-compatibility/2006">
              <mc:Choice xmlns:v="urn:schemas-microsoft-com:vml" Requires="v">
                <p:oleObj spid="_x0000_s4099" name="Worksheet" r:id="rId5" imgW="13487613" imgH="2202377" progId="Excel.Sheet.12">
                  <p:embed/>
                </p:oleObj>
              </mc:Choice>
              <mc:Fallback>
                <p:oleObj name="Worksheet" r:id="rId5" imgW="13487613" imgH="2202377" progId="Excel.Sheet.12">
                  <p:embed/>
                  <p:pic>
                    <p:nvPicPr>
                      <p:cNvPr id="4" name="Object 3">
                        <a:extLst>
                          <a:ext uri="{FF2B5EF4-FFF2-40B4-BE49-F238E27FC236}">
                            <a16:creationId xmlns:a16="http://schemas.microsoft.com/office/drawing/2014/main" id="{39111AED-0B98-46DB-9933-7328BDBC0199}"/>
                          </a:ext>
                        </a:extLst>
                      </p:cNvPr>
                      <p:cNvPicPr/>
                      <p:nvPr/>
                    </p:nvPicPr>
                    <p:blipFill>
                      <a:blip r:embed="rId6"/>
                      <a:stretch>
                        <a:fillRect/>
                      </a:stretch>
                    </p:blipFill>
                    <p:spPr>
                      <a:xfrm>
                        <a:off x="473075" y="4309241"/>
                        <a:ext cx="11245850" cy="18415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A1168B5-4FA4-4C52-8D0B-33D33BC28316}"/>
              </a:ext>
            </a:extLst>
          </p:cNvPr>
          <p:cNvSpPr txBox="1"/>
          <p:nvPr/>
        </p:nvSpPr>
        <p:spPr>
          <a:xfrm>
            <a:off x="473075" y="1147665"/>
            <a:ext cx="1392112" cy="369332"/>
          </a:xfrm>
          <a:prstGeom prst="rect">
            <a:avLst/>
          </a:prstGeom>
          <a:noFill/>
        </p:spPr>
        <p:txBody>
          <a:bodyPr wrap="none" rtlCol="0">
            <a:spAutoFit/>
          </a:bodyPr>
          <a:lstStyle/>
          <a:p>
            <a:r>
              <a:rPr lang="en-US" b="1" dirty="0">
                <a:solidFill>
                  <a:srgbClr val="FF0000"/>
                </a:solidFill>
              </a:rPr>
              <a:t>TOP 10 BEST</a:t>
            </a:r>
          </a:p>
        </p:txBody>
      </p:sp>
      <p:sp>
        <p:nvSpPr>
          <p:cNvPr id="6" name="TextBox 5">
            <a:extLst>
              <a:ext uri="{FF2B5EF4-FFF2-40B4-BE49-F238E27FC236}">
                <a16:creationId xmlns:a16="http://schemas.microsoft.com/office/drawing/2014/main" id="{48D08646-15D0-4EAA-B121-30E0D0308765}"/>
              </a:ext>
            </a:extLst>
          </p:cNvPr>
          <p:cNvSpPr txBox="1"/>
          <p:nvPr/>
        </p:nvSpPr>
        <p:spPr>
          <a:xfrm>
            <a:off x="473075" y="3828661"/>
            <a:ext cx="1663019" cy="369332"/>
          </a:xfrm>
          <a:prstGeom prst="rect">
            <a:avLst/>
          </a:prstGeom>
          <a:noFill/>
        </p:spPr>
        <p:txBody>
          <a:bodyPr wrap="none" rtlCol="0">
            <a:spAutoFit/>
          </a:bodyPr>
          <a:lstStyle/>
          <a:p>
            <a:r>
              <a:rPr lang="en-US" b="1" dirty="0">
                <a:solidFill>
                  <a:srgbClr val="FF0000"/>
                </a:solidFill>
              </a:rPr>
              <a:t>TOP 10 WORST</a:t>
            </a:r>
          </a:p>
        </p:txBody>
      </p:sp>
    </p:spTree>
    <p:extLst>
      <p:ext uri="{BB962C8B-B14F-4D97-AF65-F5344CB8AC3E}">
        <p14:creationId xmlns:p14="http://schemas.microsoft.com/office/powerpoint/2010/main" val="167961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38A745-BB9B-486C-B573-94CDFC711B32}"/>
              </a:ext>
            </a:extLst>
          </p:cNvPr>
          <p:cNvSpPr/>
          <p:nvPr/>
        </p:nvSpPr>
        <p:spPr>
          <a:xfrm>
            <a:off x="-1" y="0"/>
            <a:ext cx="12192001" cy="1077218"/>
          </a:xfrm>
          <a:prstGeom prst="rect">
            <a:avLst/>
          </a:prstGeom>
        </p:spPr>
        <p:txBody>
          <a:bodyPr wrap="square">
            <a:spAutoFit/>
          </a:bodyPr>
          <a:lstStyle/>
          <a:p>
            <a:pPr lvl="0" algn="ctr">
              <a:tabLst>
                <a:tab pos="347663" algn="l"/>
              </a:tabLst>
            </a:pPr>
            <a:r>
              <a:rPr lang="en-US" sz="3200" b="1" dirty="0">
                <a:solidFill>
                  <a:srgbClr val="FF0000"/>
                </a:solidFill>
                <a:latin typeface="+mj-lt"/>
              </a:rPr>
              <a:t>RELATIONSHIP BETWEEN THE AVERAGE DISPLAYED POSITION AND THE CTR – 1</a:t>
            </a:r>
          </a:p>
        </p:txBody>
      </p:sp>
      <p:graphicFrame>
        <p:nvGraphicFramePr>
          <p:cNvPr id="4" name="Object 3">
            <a:extLst>
              <a:ext uri="{FF2B5EF4-FFF2-40B4-BE49-F238E27FC236}">
                <a16:creationId xmlns:a16="http://schemas.microsoft.com/office/drawing/2014/main" id="{BD9E1F14-F0BC-4D8B-A0E7-A06E4F723714}"/>
              </a:ext>
            </a:extLst>
          </p:cNvPr>
          <p:cNvGraphicFramePr>
            <a:graphicFrameLocks noChangeAspect="1"/>
          </p:cNvGraphicFramePr>
          <p:nvPr>
            <p:extLst>
              <p:ext uri="{D42A27DB-BD31-4B8C-83A1-F6EECF244321}">
                <p14:modId xmlns:p14="http://schemas.microsoft.com/office/powerpoint/2010/main" val="1190884355"/>
              </p:ext>
            </p:extLst>
          </p:nvPr>
        </p:nvGraphicFramePr>
        <p:xfrm>
          <a:off x="332397" y="2111320"/>
          <a:ext cx="4677348" cy="1205812"/>
        </p:xfrm>
        <a:graphic>
          <a:graphicData uri="http://schemas.openxmlformats.org/presentationml/2006/ole">
            <mc:AlternateContent xmlns:mc="http://schemas.openxmlformats.org/markup-compatibility/2006">
              <mc:Choice xmlns:v="urn:schemas-microsoft-com:vml" Requires="v">
                <p:oleObj spid="_x0000_s5122" name="Worksheet" r:id="rId3" imgW="5440893" imgH="1104813" progId="Excel.Sheet.12">
                  <p:embed/>
                </p:oleObj>
              </mc:Choice>
              <mc:Fallback>
                <p:oleObj name="Worksheet" r:id="rId3" imgW="5440893" imgH="1104813" progId="Excel.Sheet.12">
                  <p:embed/>
                  <p:pic>
                    <p:nvPicPr>
                      <p:cNvPr id="4" name="Object 3">
                        <a:extLst>
                          <a:ext uri="{FF2B5EF4-FFF2-40B4-BE49-F238E27FC236}">
                            <a16:creationId xmlns:a16="http://schemas.microsoft.com/office/drawing/2014/main" id="{BD9E1F14-F0BC-4D8B-A0E7-A06E4F723714}"/>
                          </a:ext>
                        </a:extLst>
                      </p:cNvPr>
                      <p:cNvPicPr/>
                      <p:nvPr/>
                    </p:nvPicPr>
                    <p:blipFill>
                      <a:blip r:embed="rId4"/>
                      <a:stretch>
                        <a:fillRect/>
                      </a:stretch>
                    </p:blipFill>
                    <p:spPr>
                      <a:xfrm>
                        <a:off x="332397" y="2111320"/>
                        <a:ext cx="4677348" cy="1205812"/>
                      </a:xfrm>
                      <a:prstGeom prst="rect">
                        <a:avLst/>
                      </a:prstGeom>
                    </p:spPr>
                  </p:pic>
                </p:oleObj>
              </mc:Fallback>
            </mc:AlternateContent>
          </a:graphicData>
        </a:graphic>
      </p:graphicFrame>
      <p:graphicFrame>
        <p:nvGraphicFramePr>
          <p:cNvPr id="5" name="Table 4">
            <a:extLst>
              <a:ext uri="{FF2B5EF4-FFF2-40B4-BE49-F238E27FC236}">
                <a16:creationId xmlns:a16="http://schemas.microsoft.com/office/drawing/2014/main" id="{57157CA7-65DB-4BB3-ADC3-5A2EE40824CA}"/>
              </a:ext>
            </a:extLst>
          </p:cNvPr>
          <p:cNvGraphicFramePr>
            <a:graphicFrameLocks noGrp="1"/>
          </p:cNvGraphicFramePr>
          <p:nvPr>
            <p:extLst>
              <p:ext uri="{D42A27DB-BD31-4B8C-83A1-F6EECF244321}">
                <p14:modId xmlns:p14="http://schemas.microsoft.com/office/powerpoint/2010/main" val="3681992412"/>
              </p:ext>
            </p:extLst>
          </p:nvPr>
        </p:nvGraphicFramePr>
        <p:xfrm>
          <a:off x="8589522" y="4351234"/>
          <a:ext cx="3122579" cy="1097280"/>
        </p:xfrm>
        <a:graphic>
          <a:graphicData uri="http://schemas.openxmlformats.org/drawingml/2006/table">
            <a:tbl>
              <a:tblPr/>
              <a:tblGrid>
                <a:gridCol w="1383421">
                  <a:extLst>
                    <a:ext uri="{9D8B030D-6E8A-4147-A177-3AD203B41FA5}">
                      <a16:colId xmlns:a16="http://schemas.microsoft.com/office/drawing/2014/main" val="3566692100"/>
                    </a:ext>
                  </a:extLst>
                </a:gridCol>
                <a:gridCol w="1739158">
                  <a:extLst>
                    <a:ext uri="{9D8B030D-6E8A-4147-A177-3AD203B41FA5}">
                      <a16:colId xmlns:a16="http://schemas.microsoft.com/office/drawing/2014/main" val="760779013"/>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imp_item_id</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count_imp_item</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2503753942"/>
                  </a:ext>
                </a:extLst>
              </a:tr>
              <a:tr h="182880">
                <a:tc>
                  <a:txBody>
                    <a:bodyPr/>
                    <a:lstStyle/>
                    <a:p>
                      <a:pPr algn="r" fontAlgn="b"/>
                      <a:r>
                        <a:rPr lang="en-US" sz="1100" b="0" i="0" u="none" strike="noStrike">
                          <a:solidFill>
                            <a:srgbClr val="000000"/>
                          </a:solidFill>
                          <a:effectLst/>
                          <a:latin typeface="Calibri" panose="020F0502020204030204" pitchFamily="34" charset="0"/>
                        </a:rPr>
                        <a:t>1321090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40142</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4069257494"/>
                  </a:ext>
                </a:extLst>
              </a:tr>
              <a:tr h="182880">
                <a:tc>
                  <a:txBody>
                    <a:bodyPr/>
                    <a:lstStyle/>
                    <a:p>
                      <a:pPr algn="r" fontAlgn="b"/>
                      <a:r>
                        <a:rPr lang="en-US" sz="1100" b="0" i="0" u="none" strike="noStrike">
                          <a:solidFill>
                            <a:srgbClr val="000000"/>
                          </a:solidFill>
                          <a:effectLst/>
                          <a:latin typeface="Calibri" panose="020F0502020204030204" pitchFamily="34" charset="0"/>
                        </a:rPr>
                        <a:t>47121</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29460</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818688452"/>
                  </a:ext>
                </a:extLst>
              </a:tr>
              <a:tr h="182880">
                <a:tc>
                  <a:txBody>
                    <a:bodyPr/>
                    <a:lstStyle/>
                    <a:p>
                      <a:pPr algn="r" fontAlgn="b"/>
                      <a:r>
                        <a:rPr lang="en-US" sz="1100" b="0" i="0" u="none" strike="noStrike">
                          <a:solidFill>
                            <a:srgbClr val="000000"/>
                          </a:solidFill>
                          <a:effectLst/>
                          <a:latin typeface="Calibri" panose="020F0502020204030204" pitchFamily="34" charset="0"/>
                        </a:rPr>
                        <a:t>12594</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21297</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705143510"/>
                  </a:ext>
                </a:extLst>
              </a:tr>
              <a:tr h="182880">
                <a:tc>
                  <a:txBody>
                    <a:bodyPr/>
                    <a:lstStyle/>
                    <a:p>
                      <a:pPr algn="r" fontAlgn="b"/>
                      <a:r>
                        <a:rPr lang="en-US" sz="1100" b="0" i="0" u="none" strike="noStrike">
                          <a:solidFill>
                            <a:srgbClr val="000000"/>
                          </a:solidFill>
                          <a:effectLst/>
                          <a:latin typeface="Calibri" panose="020F0502020204030204" pitchFamily="34" charset="0"/>
                        </a:rPr>
                        <a:t>3218556</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20701</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74624535"/>
                  </a:ext>
                </a:extLst>
              </a:tr>
              <a:tr h="182880">
                <a:tc>
                  <a:txBody>
                    <a:bodyPr/>
                    <a:lstStyle/>
                    <a:p>
                      <a:pPr algn="r" fontAlgn="b"/>
                      <a:r>
                        <a:rPr lang="en-US" sz="1100" b="0" i="0" u="none" strike="noStrike" dirty="0">
                          <a:solidFill>
                            <a:srgbClr val="000000"/>
                          </a:solidFill>
                          <a:effectLst/>
                          <a:latin typeface="Calibri" panose="020F0502020204030204" pitchFamily="34" charset="0"/>
                        </a:rPr>
                        <a:t>880913</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20554</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299203979"/>
                  </a:ext>
                </a:extLst>
              </a:tr>
            </a:tbl>
          </a:graphicData>
        </a:graphic>
      </p:graphicFrame>
      <p:graphicFrame>
        <p:nvGraphicFramePr>
          <p:cNvPr id="6" name="Table 5">
            <a:extLst>
              <a:ext uri="{FF2B5EF4-FFF2-40B4-BE49-F238E27FC236}">
                <a16:creationId xmlns:a16="http://schemas.microsoft.com/office/drawing/2014/main" id="{2AF76F47-E055-4724-A9BC-C6B3FBF83797}"/>
              </a:ext>
            </a:extLst>
          </p:cNvPr>
          <p:cNvGraphicFramePr>
            <a:graphicFrameLocks noGrp="1"/>
          </p:cNvGraphicFramePr>
          <p:nvPr>
            <p:extLst>
              <p:ext uri="{D42A27DB-BD31-4B8C-83A1-F6EECF244321}">
                <p14:modId xmlns:p14="http://schemas.microsoft.com/office/powerpoint/2010/main" val="3448630942"/>
              </p:ext>
            </p:extLst>
          </p:nvPr>
        </p:nvGraphicFramePr>
        <p:xfrm>
          <a:off x="5431547" y="2111320"/>
          <a:ext cx="6565900" cy="1205814"/>
        </p:xfrm>
        <a:graphic>
          <a:graphicData uri="http://schemas.openxmlformats.org/drawingml/2006/table">
            <a:tbl>
              <a:tblPr/>
              <a:tblGrid>
                <a:gridCol w="1066800">
                  <a:extLst>
                    <a:ext uri="{9D8B030D-6E8A-4147-A177-3AD203B41FA5}">
                      <a16:colId xmlns:a16="http://schemas.microsoft.com/office/drawing/2014/main" val="3700286647"/>
                    </a:ext>
                  </a:extLst>
                </a:gridCol>
                <a:gridCol w="1346200">
                  <a:extLst>
                    <a:ext uri="{9D8B030D-6E8A-4147-A177-3AD203B41FA5}">
                      <a16:colId xmlns:a16="http://schemas.microsoft.com/office/drawing/2014/main" val="548693412"/>
                    </a:ext>
                  </a:extLst>
                </a:gridCol>
                <a:gridCol w="1536700">
                  <a:extLst>
                    <a:ext uri="{9D8B030D-6E8A-4147-A177-3AD203B41FA5}">
                      <a16:colId xmlns:a16="http://schemas.microsoft.com/office/drawing/2014/main" val="980081730"/>
                    </a:ext>
                  </a:extLst>
                </a:gridCol>
                <a:gridCol w="1498600">
                  <a:extLst>
                    <a:ext uri="{9D8B030D-6E8A-4147-A177-3AD203B41FA5}">
                      <a16:colId xmlns:a16="http://schemas.microsoft.com/office/drawing/2014/main" val="4158020132"/>
                    </a:ext>
                  </a:extLst>
                </a:gridCol>
                <a:gridCol w="1117600">
                  <a:extLst>
                    <a:ext uri="{9D8B030D-6E8A-4147-A177-3AD203B41FA5}">
                      <a16:colId xmlns:a16="http://schemas.microsoft.com/office/drawing/2014/main" val="3677816607"/>
                    </a:ext>
                  </a:extLst>
                </a:gridCol>
              </a:tblGrid>
              <a:tr h="200969">
                <a:tc>
                  <a:txBody>
                    <a:bodyPr/>
                    <a:lstStyle/>
                    <a:p>
                      <a:pPr algn="l" fontAlgn="b"/>
                      <a:r>
                        <a:rPr lang="en-US" sz="1100" b="1" i="0" u="none" strike="noStrike">
                          <a:solidFill>
                            <a:srgbClr val="FFFFFF"/>
                          </a:solidFill>
                          <a:effectLst/>
                          <a:latin typeface="Calibri" panose="020F0502020204030204" pitchFamily="34" charset="0"/>
                        </a:rPr>
                        <a:t>clicked_item_id</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count_clicked_items</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sum_displayed_position</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avg_displayed_position</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count_imp_item</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1897443016"/>
                  </a:ext>
                </a:extLst>
              </a:tr>
              <a:tr h="200969">
                <a:tc>
                  <a:txBody>
                    <a:bodyPr/>
                    <a:lstStyle/>
                    <a:p>
                      <a:pPr algn="r" fontAlgn="b"/>
                      <a:r>
                        <a:rPr lang="en-US" sz="1100" b="0" i="0" u="none" strike="noStrike">
                          <a:solidFill>
                            <a:srgbClr val="000000"/>
                          </a:solidFill>
                          <a:effectLst/>
                          <a:latin typeface="Calibri" panose="020F0502020204030204" pitchFamily="34" charset="0"/>
                        </a:rPr>
                        <a:t>2834772</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2650</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3662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1.38189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14885</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552679143"/>
                  </a:ext>
                </a:extLst>
              </a:tr>
              <a:tr h="200969">
                <a:tc>
                  <a:txBody>
                    <a:bodyPr/>
                    <a:lstStyle/>
                    <a:p>
                      <a:pPr algn="r" fontAlgn="b"/>
                      <a:r>
                        <a:rPr lang="en-US" sz="1100" b="0" i="0" u="none" strike="noStrike">
                          <a:solidFill>
                            <a:srgbClr val="000000"/>
                          </a:solidFill>
                          <a:effectLst/>
                          <a:latin typeface="Calibri" panose="020F0502020204030204" pitchFamily="34" charset="0"/>
                        </a:rPr>
                        <a:t>1321090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2614</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8609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3.29342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40142</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498267064"/>
                  </a:ext>
                </a:extLst>
              </a:tr>
              <a:tr h="200969">
                <a:tc>
                  <a:txBody>
                    <a:bodyPr/>
                    <a:lstStyle/>
                    <a:p>
                      <a:pPr algn="r" fontAlgn="b"/>
                      <a:r>
                        <a:rPr lang="en-US" sz="1100" b="0" i="0" u="none" strike="noStrike">
                          <a:solidFill>
                            <a:srgbClr val="000000"/>
                          </a:solidFill>
                          <a:effectLst/>
                          <a:latin typeface="Calibri" panose="020F0502020204030204" pitchFamily="34" charset="0"/>
                        </a:rPr>
                        <a:t>12624</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2346</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4715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2.0098</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18733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715624103"/>
                  </a:ext>
                </a:extLst>
              </a:tr>
              <a:tr h="200969">
                <a:tc>
                  <a:txBody>
                    <a:bodyPr/>
                    <a:lstStyle/>
                    <a:p>
                      <a:pPr algn="r" fontAlgn="b"/>
                      <a:r>
                        <a:rPr lang="en-US" sz="1100" b="0" i="0" u="none" strike="noStrike">
                          <a:solidFill>
                            <a:srgbClr val="000000"/>
                          </a:solidFill>
                          <a:effectLst/>
                          <a:latin typeface="Calibri" panose="020F0502020204030204" pitchFamily="34" charset="0"/>
                        </a:rPr>
                        <a:t>32940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2127</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5925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2.78561</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11883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285030851"/>
                  </a:ext>
                </a:extLst>
              </a:tr>
              <a:tr h="200969">
                <a:tc>
                  <a:txBody>
                    <a:bodyPr/>
                    <a:lstStyle/>
                    <a:p>
                      <a:pPr algn="r" fontAlgn="b"/>
                      <a:r>
                        <a:rPr lang="en-US" sz="1100" b="0" i="0" u="none" strike="noStrike">
                          <a:solidFill>
                            <a:srgbClr val="000000"/>
                          </a:solidFill>
                          <a:effectLst/>
                          <a:latin typeface="Calibri" panose="020F0502020204030204" pitchFamily="34" charset="0"/>
                        </a:rPr>
                        <a:t>1455251</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2092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2752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1.31549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3455</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102512537"/>
                  </a:ext>
                </a:extLst>
              </a:tr>
            </a:tbl>
          </a:graphicData>
        </a:graphic>
      </p:graphicFrame>
      <p:graphicFrame>
        <p:nvGraphicFramePr>
          <p:cNvPr id="7" name="Table 6">
            <a:extLst>
              <a:ext uri="{FF2B5EF4-FFF2-40B4-BE49-F238E27FC236}">
                <a16:creationId xmlns:a16="http://schemas.microsoft.com/office/drawing/2014/main" id="{85DE6C0B-2261-4374-BB38-5EF4FF9EB380}"/>
              </a:ext>
            </a:extLst>
          </p:cNvPr>
          <p:cNvGraphicFramePr>
            <a:graphicFrameLocks noGrp="1"/>
          </p:cNvGraphicFramePr>
          <p:nvPr>
            <p:extLst>
              <p:ext uri="{D42A27DB-BD31-4B8C-83A1-F6EECF244321}">
                <p14:modId xmlns:p14="http://schemas.microsoft.com/office/powerpoint/2010/main" val="2293076990"/>
              </p:ext>
            </p:extLst>
          </p:nvPr>
        </p:nvGraphicFramePr>
        <p:xfrm>
          <a:off x="332397" y="4351234"/>
          <a:ext cx="7112000" cy="1097280"/>
        </p:xfrm>
        <a:graphic>
          <a:graphicData uri="http://schemas.openxmlformats.org/drawingml/2006/table">
            <a:tbl>
              <a:tblPr/>
              <a:tblGrid>
                <a:gridCol w="1066800">
                  <a:extLst>
                    <a:ext uri="{9D8B030D-6E8A-4147-A177-3AD203B41FA5}">
                      <a16:colId xmlns:a16="http://schemas.microsoft.com/office/drawing/2014/main" val="3630082361"/>
                    </a:ext>
                  </a:extLst>
                </a:gridCol>
                <a:gridCol w="1346200">
                  <a:extLst>
                    <a:ext uri="{9D8B030D-6E8A-4147-A177-3AD203B41FA5}">
                      <a16:colId xmlns:a16="http://schemas.microsoft.com/office/drawing/2014/main" val="3195933266"/>
                    </a:ext>
                  </a:extLst>
                </a:gridCol>
                <a:gridCol w="1536700">
                  <a:extLst>
                    <a:ext uri="{9D8B030D-6E8A-4147-A177-3AD203B41FA5}">
                      <a16:colId xmlns:a16="http://schemas.microsoft.com/office/drawing/2014/main" val="4124121813"/>
                    </a:ext>
                  </a:extLst>
                </a:gridCol>
                <a:gridCol w="1498600">
                  <a:extLst>
                    <a:ext uri="{9D8B030D-6E8A-4147-A177-3AD203B41FA5}">
                      <a16:colId xmlns:a16="http://schemas.microsoft.com/office/drawing/2014/main" val="681019034"/>
                    </a:ext>
                  </a:extLst>
                </a:gridCol>
                <a:gridCol w="1117600">
                  <a:extLst>
                    <a:ext uri="{9D8B030D-6E8A-4147-A177-3AD203B41FA5}">
                      <a16:colId xmlns:a16="http://schemas.microsoft.com/office/drawing/2014/main" val="3257247843"/>
                    </a:ext>
                  </a:extLst>
                </a:gridCol>
                <a:gridCol w="546100">
                  <a:extLst>
                    <a:ext uri="{9D8B030D-6E8A-4147-A177-3AD203B41FA5}">
                      <a16:colId xmlns:a16="http://schemas.microsoft.com/office/drawing/2014/main" val="1837641415"/>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clicked_item_id</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count_clicked_items</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sum_displayed_position</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avg_displayed_position</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count_imp_item</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CTR</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3866419605"/>
                  </a:ext>
                </a:extLst>
              </a:tr>
              <a:tr h="182880">
                <a:tc>
                  <a:txBody>
                    <a:bodyPr/>
                    <a:lstStyle/>
                    <a:p>
                      <a:pPr algn="r" fontAlgn="b"/>
                      <a:r>
                        <a:rPr lang="en-US" sz="1100" b="0" i="0" u="none" strike="noStrike">
                          <a:solidFill>
                            <a:srgbClr val="000000"/>
                          </a:solidFill>
                          <a:effectLst/>
                          <a:latin typeface="Calibri" panose="020F0502020204030204" pitchFamily="34" charset="0"/>
                        </a:rPr>
                        <a:t>2834772</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2650</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3662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1.38189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14885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0.17803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394026004"/>
                  </a:ext>
                </a:extLst>
              </a:tr>
              <a:tr h="182880">
                <a:tc>
                  <a:txBody>
                    <a:bodyPr/>
                    <a:lstStyle/>
                    <a:p>
                      <a:pPr algn="r" fontAlgn="b"/>
                      <a:r>
                        <a:rPr lang="en-US" sz="1100" b="0" i="0" u="none" strike="noStrike">
                          <a:solidFill>
                            <a:srgbClr val="000000"/>
                          </a:solidFill>
                          <a:effectLst/>
                          <a:latin typeface="Calibri" panose="020F0502020204030204" pitchFamily="34" charset="0"/>
                        </a:rPr>
                        <a:t>1321090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2614</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8609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3.29342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40142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0.06512</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69393355"/>
                  </a:ext>
                </a:extLst>
              </a:tr>
              <a:tr h="182880">
                <a:tc>
                  <a:txBody>
                    <a:bodyPr/>
                    <a:lstStyle/>
                    <a:p>
                      <a:pPr algn="r" fontAlgn="b"/>
                      <a:r>
                        <a:rPr lang="en-US" sz="1100" b="0" i="0" u="none" strike="noStrike">
                          <a:solidFill>
                            <a:srgbClr val="000000"/>
                          </a:solidFill>
                          <a:effectLst/>
                          <a:latin typeface="Calibri" panose="020F0502020204030204" pitchFamily="34" charset="0"/>
                        </a:rPr>
                        <a:t>12624</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2346</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4715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2.0098</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18733</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0.12523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3305233"/>
                  </a:ext>
                </a:extLst>
              </a:tr>
              <a:tr h="182880">
                <a:tc>
                  <a:txBody>
                    <a:bodyPr/>
                    <a:lstStyle/>
                    <a:p>
                      <a:pPr algn="r" fontAlgn="b"/>
                      <a:r>
                        <a:rPr lang="en-US" sz="1100" b="0" i="0" u="none" strike="noStrike">
                          <a:solidFill>
                            <a:srgbClr val="000000"/>
                          </a:solidFill>
                          <a:effectLst/>
                          <a:latin typeface="Calibri" panose="020F0502020204030204" pitchFamily="34" charset="0"/>
                        </a:rPr>
                        <a:t>32940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2127</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5925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2.78561</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11883</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0.179</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47517221"/>
                  </a:ext>
                </a:extLst>
              </a:tr>
              <a:tr h="182880">
                <a:tc>
                  <a:txBody>
                    <a:bodyPr/>
                    <a:lstStyle/>
                    <a:p>
                      <a:pPr algn="r" fontAlgn="b"/>
                      <a:r>
                        <a:rPr lang="en-US" sz="1100" b="0" i="0" u="none" strike="noStrike">
                          <a:solidFill>
                            <a:srgbClr val="000000"/>
                          </a:solidFill>
                          <a:effectLst/>
                          <a:latin typeface="Calibri" panose="020F0502020204030204" pitchFamily="34" charset="0"/>
                        </a:rPr>
                        <a:t>1455251</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2092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2752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1.31549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3455</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0.6055</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342733775"/>
                  </a:ext>
                </a:extLst>
              </a:tr>
            </a:tbl>
          </a:graphicData>
        </a:graphic>
      </p:graphicFrame>
    </p:spTree>
    <p:extLst>
      <p:ext uri="{BB962C8B-B14F-4D97-AF65-F5344CB8AC3E}">
        <p14:creationId xmlns:p14="http://schemas.microsoft.com/office/powerpoint/2010/main" val="2944805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38A745-BB9B-486C-B573-94CDFC711B32}"/>
              </a:ext>
            </a:extLst>
          </p:cNvPr>
          <p:cNvSpPr/>
          <p:nvPr/>
        </p:nvSpPr>
        <p:spPr>
          <a:xfrm>
            <a:off x="-1" y="0"/>
            <a:ext cx="12192001" cy="1077218"/>
          </a:xfrm>
          <a:prstGeom prst="rect">
            <a:avLst/>
          </a:prstGeom>
        </p:spPr>
        <p:txBody>
          <a:bodyPr wrap="square">
            <a:spAutoFit/>
          </a:bodyPr>
          <a:lstStyle/>
          <a:p>
            <a:pPr lvl="0" algn="ctr">
              <a:tabLst>
                <a:tab pos="347663" algn="l"/>
              </a:tabLst>
            </a:pPr>
            <a:r>
              <a:rPr lang="en-US" sz="3200" b="1" dirty="0">
                <a:solidFill>
                  <a:srgbClr val="FF0000"/>
                </a:solidFill>
                <a:latin typeface="+mj-lt"/>
              </a:rPr>
              <a:t>RELATIONSHIP BETWEEN THE AVERAGE DISPLAYED POSITION AND THE CTR – 2</a:t>
            </a:r>
          </a:p>
        </p:txBody>
      </p:sp>
      <p:graphicFrame>
        <p:nvGraphicFramePr>
          <p:cNvPr id="2" name="Table 1">
            <a:extLst>
              <a:ext uri="{FF2B5EF4-FFF2-40B4-BE49-F238E27FC236}">
                <a16:creationId xmlns:a16="http://schemas.microsoft.com/office/drawing/2014/main" id="{FE460EA3-8DCA-409E-87F1-D65FC4852444}"/>
              </a:ext>
            </a:extLst>
          </p:cNvPr>
          <p:cNvGraphicFramePr>
            <a:graphicFrameLocks noGrp="1"/>
          </p:cNvGraphicFramePr>
          <p:nvPr>
            <p:extLst>
              <p:ext uri="{D42A27DB-BD31-4B8C-83A1-F6EECF244321}">
                <p14:modId xmlns:p14="http://schemas.microsoft.com/office/powerpoint/2010/main" val="2318221861"/>
              </p:ext>
            </p:extLst>
          </p:nvPr>
        </p:nvGraphicFramePr>
        <p:xfrm>
          <a:off x="486455" y="1247269"/>
          <a:ext cx="3441700" cy="1280160"/>
        </p:xfrm>
        <a:graphic>
          <a:graphicData uri="http://schemas.openxmlformats.org/drawingml/2006/table">
            <a:tbl>
              <a:tblPr/>
              <a:tblGrid>
                <a:gridCol w="1397000">
                  <a:extLst>
                    <a:ext uri="{9D8B030D-6E8A-4147-A177-3AD203B41FA5}">
                      <a16:colId xmlns:a16="http://schemas.microsoft.com/office/drawing/2014/main" val="509006307"/>
                    </a:ext>
                  </a:extLst>
                </a:gridCol>
                <a:gridCol w="1498600">
                  <a:extLst>
                    <a:ext uri="{9D8B030D-6E8A-4147-A177-3AD203B41FA5}">
                      <a16:colId xmlns:a16="http://schemas.microsoft.com/office/drawing/2014/main" val="4233788244"/>
                    </a:ext>
                  </a:extLst>
                </a:gridCol>
                <a:gridCol w="546100">
                  <a:extLst>
                    <a:ext uri="{9D8B030D-6E8A-4147-A177-3AD203B41FA5}">
                      <a16:colId xmlns:a16="http://schemas.microsoft.com/office/drawing/2014/main" val="2038661097"/>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CORRELATION TABLE</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avg_displayed_position</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ctr</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2630465701"/>
                  </a:ext>
                </a:extLst>
              </a:tr>
              <a:tr h="182880">
                <a:tc>
                  <a:txBody>
                    <a:bodyPr/>
                    <a:lstStyle/>
                    <a:p>
                      <a:pPr algn="l" fontAlgn="b"/>
                      <a:r>
                        <a:rPr lang="en-US" sz="1100" b="0" i="0" u="none" strike="noStrike">
                          <a:solidFill>
                            <a:srgbClr val="000000"/>
                          </a:solidFill>
                          <a:effectLst/>
                          <a:latin typeface="Calibri" panose="020F0502020204030204" pitchFamily="34" charset="0"/>
                        </a:rPr>
                        <a:t>clicked_item_id</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689637814"/>
                  </a:ext>
                </a:extLst>
              </a:tr>
              <a:tr h="182880">
                <a:tc>
                  <a:txBody>
                    <a:bodyPr/>
                    <a:lstStyle/>
                    <a:p>
                      <a:pPr algn="r" fontAlgn="b"/>
                      <a:r>
                        <a:rPr lang="en-US" sz="1100" b="0" i="0" u="none" strike="noStrike">
                          <a:solidFill>
                            <a:srgbClr val="000000"/>
                          </a:solidFill>
                          <a:effectLst/>
                          <a:latin typeface="Calibri" panose="020F0502020204030204" pitchFamily="34" charset="0"/>
                        </a:rPr>
                        <a:t>2834772</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1.38189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0.17803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177292536"/>
                  </a:ext>
                </a:extLst>
              </a:tr>
              <a:tr h="182880">
                <a:tc>
                  <a:txBody>
                    <a:bodyPr/>
                    <a:lstStyle/>
                    <a:p>
                      <a:pPr algn="r" fontAlgn="b"/>
                      <a:r>
                        <a:rPr lang="en-US" sz="1100" b="0" i="0" u="none" strike="noStrike">
                          <a:solidFill>
                            <a:srgbClr val="000000"/>
                          </a:solidFill>
                          <a:effectLst/>
                          <a:latin typeface="Calibri" panose="020F0502020204030204" pitchFamily="34" charset="0"/>
                        </a:rPr>
                        <a:t>1321090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3.29342</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0.06512</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750632134"/>
                  </a:ext>
                </a:extLst>
              </a:tr>
              <a:tr h="182880">
                <a:tc>
                  <a:txBody>
                    <a:bodyPr/>
                    <a:lstStyle/>
                    <a:p>
                      <a:pPr algn="r" fontAlgn="b"/>
                      <a:r>
                        <a:rPr lang="en-US" sz="1100" b="0" i="0" u="none" strike="noStrike">
                          <a:solidFill>
                            <a:srgbClr val="000000"/>
                          </a:solidFill>
                          <a:effectLst/>
                          <a:latin typeface="Calibri" panose="020F0502020204030204" pitchFamily="34" charset="0"/>
                        </a:rPr>
                        <a:t>12624</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2.0098</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0.12523</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311393"/>
                  </a:ext>
                </a:extLst>
              </a:tr>
              <a:tr h="182880">
                <a:tc>
                  <a:txBody>
                    <a:bodyPr/>
                    <a:lstStyle/>
                    <a:p>
                      <a:pPr algn="r" fontAlgn="b"/>
                      <a:r>
                        <a:rPr lang="en-US" sz="1100" b="0" i="0" u="none" strike="noStrike">
                          <a:solidFill>
                            <a:srgbClr val="000000"/>
                          </a:solidFill>
                          <a:effectLst/>
                          <a:latin typeface="Calibri" panose="020F0502020204030204" pitchFamily="34" charset="0"/>
                        </a:rPr>
                        <a:t>32940</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2.78561</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0.179</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59748705"/>
                  </a:ext>
                </a:extLst>
              </a:tr>
              <a:tr h="182880">
                <a:tc>
                  <a:txBody>
                    <a:bodyPr/>
                    <a:lstStyle/>
                    <a:p>
                      <a:pPr algn="r" fontAlgn="b"/>
                      <a:r>
                        <a:rPr lang="en-US" sz="1100" b="0" i="0" u="none" strike="noStrike">
                          <a:solidFill>
                            <a:srgbClr val="000000"/>
                          </a:solidFill>
                          <a:effectLst/>
                          <a:latin typeface="Calibri" panose="020F0502020204030204" pitchFamily="34" charset="0"/>
                        </a:rPr>
                        <a:t>1455251</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1.31549</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0.6055</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200010326"/>
                  </a:ext>
                </a:extLst>
              </a:tr>
            </a:tbl>
          </a:graphicData>
        </a:graphic>
      </p:graphicFrame>
      <p:graphicFrame>
        <p:nvGraphicFramePr>
          <p:cNvPr id="8" name="Table 7">
            <a:extLst>
              <a:ext uri="{FF2B5EF4-FFF2-40B4-BE49-F238E27FC236}">
                <a16:creationId xmlns:a16="http://schemas.microsoft.com/office/drawing/2014/main" id="{CE1B3EEF-1E50-48E3-8D67-61A75A1C9AD8}"/>
              </a:ext>
            </a:extLst>
          </p:cNvPr>
          <p:cNvGraphicFramePr>
            <a:graphicFrameLocks noGrp="1"/>
          </p:cNvGraphicFramePr>
          <p:nvPr>
            <p:extLst>
              <p:ext uri="{D42A27DB-BD31-4B8C-83A1-F6EECF244321}">
                <p14:modId xmlns:p14="http://schemas.microsoft.com/office/powerpoint/2010/main" val="3241984459"/>
              </p:ext>
            </p:extLst>
          </p:nvPr>
        </p:nvGraphicFramePr>
        <p:xfrm>
          <a:off x="7210359" y="1247269"/>
          <a:ext cx="3873500" cy="548640"/>
        </p:xfrm>
        <a:graphic>
          <a:graphicData uri="http://schemas.openxmlformats.org/drawingml/2006/table">
            <a:tbl>
              <a:tblPr/>
              <a:tblGrid>
                <a:gridCol w="1778000">
                  <a:extLst>
                    <a:ext uri="{9D8B030D-6E8A-4147-A177-3AD203B41FA5}">
                      <a16:colId xmlns:a16="http://schemas.microsoft.com/office/drawing/2014/main" val="3477118878"/>
                    </a:ext>
                  </a:extLst>
                </a:gridCol>
                <a:gridCol w="1498600">
                  <a:extLst>
                    <a:ext uri="{9D8B030D-6E8A-4147-A177-3AD203B41FA5}">
                      <a16:colId xmlns:a16="http://schemas.microsoft.com/office/drawing/2014/main" val="217627461"/>
                    </a:ext>
                  </a:extLst>
                </a:gridCol>
                <a:gridCol w="596900">
                  <a:extLst>
                    <a:ext uri="{9D8B030D-6E8A-4147-A177-3AD203B41FA5}">
                      <a16:colId xmlns:a16="http://schemas.microsoft.com/office/drawing/2014/main" val="2076493948"/>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CORRELATION COEFFICIENT</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dirty="0" err="1">
                          <a:solidFill>
                            <a:srgbClr val="FFFFFF"/>
                          </a:solidFill>
                          <a:effectLst/>
                          <a:latin typeface="Calibri" panose="020F0502020204030204" pitchFamily="34" charset="0"/>
                        </a:rPr>
                        <a:t>avg_displayed_position</a:t>
                      </a:r>
                      <a:endParaRPr lang="en-US" sz="1100" b="1" i="0" u="none" strike="noStrike" dirty="0">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ctr</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3341811986"/>
                  </a:ext>
                </a:extLst>
              </a:tr>
              <a:tr h="182880">
                <a:tc>
                  <a:txBody>
                    <a:bodyPr/>
                    <a:lstStyle/>
                    <a:p>
                      <a:pPr algn="l" fontAlgn="b"/>
                      <a:r>
                        <a:rPr lang="en-US" sz="1100" b="0" i="0" u="none" strike="noStrike">
                          <a:solidFill>
                            <a:srgbClr val="000000"/>
                          </a:solidFill>
                          <a:effectLst/>
                          <a:latin typeface="Calibri" panose="020F0502020204030204" pitchFamily="34" charset="0"/>
                        </a:rPr>
                        <a:t>avg_displayed_position</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-0.45688</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4142972573"/>
                  </a:ext>
                </a:extLst>
              </a:tr>
              <a:tr h="182880">
                <a:tc>
                  <a:txBody>
                    <a:bodyPr/>
                    <a:lstStyle/>
                    <a:p>
                      <a:pPr algn="l" fontAlgn="b"/>
                      <a:r>
                        <a:rPr lang="en-US" sz="1100" b="0" i="0" u="none" strike="noStrike">
                          <a:solidFill>
                            <a:srgbClr val="000000"/>
                          </a:solidFill>
                          <a:effectLst/>
                          <a:latin typeface="Calibri" panose="020F0502020204030204" pitchFamily="34" charset="0"/>
                        </a:rPr>
                        <a:t>ctr</a:t>
                      </a:r>
                    </a:p>
                  </a:txBody>
                  <a:tcPr marL="7620" marR="7620" marT="762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-0.45688</a:t>
                      </a:r>
                    </a:p>
                  </a:txBody>
                  <a:tcPr marL="7620" marR="7620" marT="762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63943293"/>
                  </a:ext>
                </a:extLst>
              </a:tr>
            </a:tbl>
          </a:graphicData>
        </a:graphic>
      </p:graphicFrame>
      <p:pic>
        <p:nvPicPr>
          <p:cNvPr id="25602" name="Picture 2">
            <a:extLst>
              <a:ext uri="{FF2B5EF4-FFF2-40B4-BE49-F238E27FC236}">
                <a16:creationId xmlns:a16="http://schemas.microsoft.com/office/drawing/2014/main" id="{EDBE76F9-C731-413B-8D76-DF485817D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55" y="2702145"/>
            <a:ext cx="694372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B4E81D3B-8C58-4DEC-A773-7BFDFAEC3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180" y="2921863"/>
            <a:ext cx="448627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39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3CE8CE34-0B4A-42C5-BF06-1F68A4764BD7}"/>
              </a:ext>
            </a:extLst>
          </p:cNvPr>
          <p:cNvGraphicFramePr>
            <a:graphicFrameLocks noGrp="1"/>
          </p:cNvGraphicFramePr>
          <p:nvPr>
            <p:extLst>
              <p:ext uri="{D42A27DB-BD31-4B8C-83A1-F6EECF244321}">
                <p14:modId xmlns:p14="http://schemas.microsoft.com/office/powerpoint/2010/main" val="3688428702"/>
              </p:ext>
            </p:extLst>
          </p:nvPr>
        </p:nvGraphicFramePr>
        <p:xfrm>
          <a:off x="1727202" y="1207363"/>
          <a:ext cx="8737600" cy="1562468"/>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2864892261"/>
                    </a:ext>
                  </a:extLst>
                </a:gridCol>
                <a:gridCol w="482600">
                  <a:extLst>
                    <a:ext uri="{9D8B030D-6E8A-4147-A177-3AD203B41FA5}">
                      <a16:colId xmlns:a16="http://schemas.microsoft.com/office/drawing/2014/main" val="707235569"/>
                    </a:ext>
                  </a:extLst>
                </a:gridCol>
                <a:gridCol w="723900">
                  <a:extLst>
                    <a:ext uri="{9D8B030D-6E8A-4147-A177-3AD203B41FA5}">
                      <a16:colId xmlns:a16="http://schemas.microsoft.com/office/drawing/2014/main" val="3332900123"/>
                    </a:ext>
                  </a:extLst>
                </a:gridCol>
                <a:gridCol w="368300">
                  <a:extLst>
                    <a:ext uri="{9D8B030D-6E8A-4147-A177-3AD203B41FA5}">
                      <a16:colId xmlns:a16="http://schemas.microsoft.com/office/drawing/2014/main" val="3311384927"/>
                    </a:ext>
                  </a:extLst>
                </a:gridCol>
                <a:gridCol w="1625600">
                  <a:extLst>
                    <a:ext uri="{9D8B030D-6E8A-4147-A177-3AD203B41FA5}">
                      <a16:colId xmlns:a16="http://schemas.microsoft.com/office/drawing/2014/main" val="1666242428"/>
                    </a:ext>
                  </a:extLst>
                </a:gridCol>
                <a:gridCol w="1422400">
                  <a:extLst>
                    <a:ext uri="{9D8B030D-6E8A-4147-A177-3AD203B41FA5}">
                      <a16:colId xmlns:a16="http://schemas.microsoft.com/office/drawing/2014/main" val="300458529"/>
                    </a:ext>
                  </a:extLst>
                </a:gridCol>
                <a:gridCol w="673100">
                  <a:extLst>
                    <a:ext uri="{9D8B030D-6E8A-4147-A177-3AD203B41FA5}">
                      <a16:colId xmlns:a16="http://schemas.microsoft.com/office/drawing/2014/main" val="2850603353"/>
                    </a:ext>
                  </a:extLst>
                </a:gridCol>
                <a:gridCol w="838200">
                  <a:extLst>
                    <a:ext uri="{9D8B030D-6E8A-4147-A177-3AD203B41FA5}">
                      <a16:colId xmlns:a16="http://schemas.microsoft.com/office/drawing/2014/main" val="669806040"/>
                    </a:ext>
                  </a:extLst>
                </a:gridCol>
              </a:tblGrid>
              <a:tr h="275208">
                <a:tc>
                  <a:txBody>
                    <a:bodyPr/>
                    <a:lstStyle/>
                    <a:p>
                      <a:pPr algn="l" fontAlgn="b"/>
                      <a:r>
                        <a:rPr lang="en-US" sz="1100" u="none" strike="noStrike">
                          <a:effectLst/>
                        </a:rPr>
                        <a:t>trivago_data_analysis_case_study_part1.csv</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item_id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impressions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clicks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clicked_displayed_positions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avg_impressed_position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num_users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num_sessions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8766146"/>
                  </a:ext>
                </a:extLst>
              </a:tr>
              <a:tr h="257452">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20;9;12;10;12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150507"/>
                  </a:ext>
                </a:extLst>
              </a:tr>
              <a:tr h="257452">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801304"/>
                  </a:ext>
                </a:extLst>
              </a:tr>
              <a:tr h="257452">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0;0;0;2;1;2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230678"/>
                  </a:ext>
                </a:extLst>
              </a:tr>
              <a:tr h="257452">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9019753"/>
                  </a:ext>
                </a:extLst>
              </a:tr>
              <a:tr h="257452">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8963510"/>
                  </a:ext>
                </a:extLst>
              </a:tr>
            </a:tbl>
          </a:graphicData>
        </a:graphic>
      </p:graphicFrame>
      <p:graphicFrame>
        <p:nvGraphicFramePr>
          <p:cNvPr id="11" name="Table 10">
            <a:extLst>
              <a:ext uri="{FF2B5EF4-FFF2-40B4-BE49-F238E27FC236}">
                <a16:creationId xmlns:a16="http://schemas.microsoft.com/office/drawing/2014/main" id="{7B977789-4D70-4075-86E1-EE2C0EB20D88}"/>
              </a:ext>
            </a:extLst>
          </p:cNvPr>
          <p:cNvGraphicFramePr>
            <a:graphicFrameLocks noGrp="1"/>
          </p:cNvGraphicFramePr>
          <p:nvPr>
            <p:extLst>
              <p:ext uri="{D42A27DB-BD31-4B8C-83A1-F6EECF244321}">
                <p14:modId xmlns:p14="http://schemas.microsoft.com/office/powerpoint/2010/main" val="419383724"/>
              </p:ext>
            </p:extLst>
          </p:nvPr>
        </p:nvGraphicFramePr>
        <p:xfrm>
          <a:off x="1727201" y="4002902"/>
          <a:ext cx="8737601" cy="1638300"/>
        </p:xfrm>
        <a:graphic>
          <a:graphicData uri="http://schemas.openxmlformats.org/drawingml/2006/table">
            <a:tbl>
              <a:tblPr>
                <a:tableStyleId>{5C22544A-7EE6-4342-B048-85BDC9FD1C3A}</a:tableStyleId>
              </a:tblPr>
              <a:tblGrid>
                <a:gridCol w="3227903">
                  <a:extLst>
                    <a:ext uri="{9D8B030D-6E8A-4147-A177-3AD203B41FA5}">
                      <a16:colId xmlns:a16="http://schemas.microsoft.com/office/drawing/2014/main" val="1287842975"/>
                    </a:ext>
                  </a:extLst>
                </a:gridCol>
                <a:gridCol w="640016">
                  <a:extLst>
                    <a:ext uri="{9D8B030D-6E8A-4147-A177-3AD203B41FA5}">
                      <a16:colId xmlns:a16="http://schemas.microsoft.com/office/drawing/2014/main" val="737776348"/>
                    </a:ext>
                  </a:extLst>
                </a:gridCol>
                <a:gridCol w="820890">
                  <a:extLst>
                    <a:ext uri="{9D8B030D-6E8A-4147-A177-3AD203B41FA5}">
                      <a16:colId xmlns:a16="http://schemas.microsoft.com/office/drawing/2014/main" val="4238770126"/>
                    </a:ext>
                  </a:extLst>
                </a:gridCol>
                <a:gridCol w="751322">
                  <a:extLst>
                    <a:ext uri="{9D8B030D-6E8A-4147-A177-3AD203B41FA5}">
                      <a16:colId xmlns:a16="http://schemas.microsoft.com/office/drawing/2014/main" val="1980502279"/>
                    </a:ext>
                  </a:extLst>
                </a:gridCol>
                <a:gridCol w="1558298">
                  <a:extLst>
                    <a:ext uri="{9D8B030D-6E8A-4147-A177-3AD203B41FA5}">
                      <a16:colId xmlns:a16="http://schemas.microsoft.com/office/drawing/2014/main" val="490267899"/>
                    </a:ext>
                  </a:extLst>
                </a:gridCol>
                <a:gridCol w="820890">
                  <a:extLst>
                    <a:ext uri="{9D8B030D-6E8A-4147-A177-3AD203B41FA5}">
                      <a16:colId xmlns:a16="http://schemas.microsoft.com/office/drawing/2014/main" val="3427690426"/>
                    </a:ext>
                  </a:extLst>
                </a:gridCol>
                <a:gridCol w="918282">
                  <a:extLst>
                    <a:ext uri="{9D8B030D-6E8A-4147-A177-3AD203B41FA5}">
                      <a16:colId xmlns:a16="http://schemas.microsoft.com/office/drawing/2014/main" val="726822743"/>
                    </a:ext>
                  </a:extLst>
                </a:gridCol>
              </a:tblGrid>
              <a:tr h="0">
                <a:tc>
                  <a:txBody>
                    <a:bodyPr/>
                    <a:lstStyle/>
                    <a:p>
                      <a:pPr algn="l" fontAlgn="b"/>
                      <a:r>
                        <a:rPr lang="en-US" sz="1100" u="none" strike="noStrike">
                          <a:effectLst/>
                        </a:rPr>
                        <a:t>trivago_data_analysis_case_study_part1_statistics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item_id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impressions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clicks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avg_impressed_position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num_users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num_sessions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2204352"/>
                  </a:ext>
                </a:extLst>
              </a:tr>
              <a:tr h="182880">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1.30E+05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130056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130056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130056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130056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130056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2432898"/>
                  </a:ext>
                </a:extLst>
              </a:tr>
              <a:tr h="18288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1.98E+06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278.031648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12.897452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11.223035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167.495417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185.832072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4782619"/>
                  </a:ext>
                </a:extLst>
              </a:tr>
              <a:tr h="182880">
                <a:tc>
                  <a:txBody>
                    <a:bodyPr/>
                    <a:lstStyle/>
                    <a:p>
                      <a:pPr algn="l" fontAlgn="b"/>
                      <a:r>
                        <a:rPr lang="en-US" sz="1100" u="none" strike="noStrike">
                          <a:effectLst/>
                        </a:rPr>
                        <a:t>std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1.88E+06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830.236049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52.592582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4.086324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493.278475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556.626846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0567528"/>
                  </a:ext>
                </a:extLst>
              </a:tr>
              <a:tr h="182880">
                <a:tc>
                  <a:txBody>
                    <a:bodyPr/>
                    <a:lstStyle/>
                    <a:p>
                      <a:pPr algn="l" fontAlgn="b"/>
                      <a:r>
                        <a:rPr lang="en-US" sz="1100" u="none" strike="noStrike">
                          <a:effectLst/>
                        </a:rPr>
                        <a:t>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5.00E+03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3711691"/>
                  </a:ext>
                </a:extLst>
              </a:tr>
              <a:tr h="182880">
                <a:tc>
                  <a:txBody>
                    <a:bodyPr/>
                    <a:lstStyle/>
                    <a:p>
                      <a:pPr algn="l"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1.50E+05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428530"/>
                  </a:ext>
                </a:extLst>
              </a:tr>
              <a:tr h="182880">
                <a:tc>
                  <a:txBody>
                    <a:bodyPr/>
                    <a:lstStyle/>
                    <a:p>
                      <a:pPr algn="l"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9203232"/>
                  </a:ext>
                </a:extLst>
              </a:tr>
              <a:tr h="182880">
                <a:tc>
                  <a:txBody>
                    <a:bodyPr/>
                    <a:lstStyle/>
                    <a:p>
                      <a:pPr algn="l"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9974098"/>
                  </a:ext>
                </a:extLst>
              </a:tr>
              <a:tr h="182880">
                <a:tc>
                  <a:txBody>
                    <a:bodyPr/>
                    <a:lstStyle/>
                    <a:p>
                      <a:pPr algn="l"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7.17E+06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38569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22576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25987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88155"/>
                  </a:ext>
                </a:extLst>
              </a:tr>
            </a:tbl>
          </a:graphicData>
        </a:graphic>
      </p:graphicFrame>
      <p:sp>
        <p:nvSpPr>
          <p:cNvPr id="12" name="TextBox 11">
            <a:extLst>
              <a:ext uri="{FF2B5EF4-FFF2-40B4-BE49-F238E27FC236}">
                <a16:creationId xmlns:a16="http://schemas.microsoft.com/office/drawing/2014/main" id="{00D2938A-F598-484E-967A-F143CA98A6D3}"/>
              </a:ext>
            </a:extLst>
          </p:cNvPr>
          <p:cNvSpPr txBox="1"/>
          <p:nvPr/>
        </p:nvSpPr>
        <p:spPr>
          <a:xfrm>
            <a:off x="1727200" y="3155534"/>
            <a:ext cx="5383814" cy="461665"/>
          </a:xfrm>
          <a:prstGeom prst="rect">
            <a:avLst/>
          </a:prstGeom>
          <a:noFill/>
        </p:spPr>
        <p:txBody>
          <a:bodyPr wrap="square" rtlCol="0">
            <a:spAutoFit/>
          </a:bodyPr>
          <a:lstStyle/>
          <a:p>
            <a:r>
              <a:rPr lang="en-US" sz="2400" dirty="0">
                <a:solidFill>
                  <a:srgbClr val="FF0000"/>
                </a:solidFill>
                <a:latin typeface="+mj-lt"/>
              </a:rPr>
              <a:t>Dataset Statistics = </a:t>
            </a:r>
            <a:r>
              <a:rPr lang="en-US" sz="2400" dirty="0" err="1">
                <a:solidFill>
                  <a:srgbClr val="FF0000"/>
                </a:solidFill>
                <a:latin typeface="+mj-lt"/>
              </a:rPr>
              <a:t>data.describe</a:t>
            </a:r>
            <a:r>
              <a:rPr lang="en-US" sz="2400" dirty="0">
                <a:solidFill>
                  <a:srgbClr val="FF0000"/>
                </a:solidFill>
                <a:latin typeface="+mj-lt"/>
              </a:rPr>
              <a:t>()</a:t>
            </a:r>
          </a:p>
        </p:txBody>
      </p:sp>
      <p:sp>
        <p:nvSpPr>
          <p:cNvPr id="13" name="TextBox 12">
            <a:extLst>
              <a:ext uri="{FF2B5EF4-FFF2-40B4-BE49-F238E27FC236}">
                <a16:creationId xmlns:a16="http://schemas.microsoft.com/office/drawing/2014/main" id="{3BB57576-C382-4CEC-AC45-EDFC871F5803}"/>
              </a:ext>
            </a:extLst>
          </p:cNvPr>
          <p:cNvSpPr txBox="1"/>
          <p:nvPr/>
        </p:nvSpPr>
        <p:spPr>
          <a:xfrm>
            <a:off x="1727200" y="439709"/>
            <a:ext cx="5543612" cy="461665"/>
          </a:xfrm>
          <a:prstGeom prst="rect">
            <a:avLst/>
          </a:prstGeom>
          <a:noFill/>
        </p:spPr>
        <p:txBody>
          <a:bodyPr wrap="square" rtlCol="0">
            <a:spAutoFit/>
          </a:bodyPr>
          <a:lstStyle/>
          <a:p>
            <a:r>
              <a:rPr lang="en-US" sz="2400" dirty="0">
                <a:solidFill>
                  <a:srgbClr val="FF0000"/>
                </a:solidFill>
                <a:latin typeface="+mj-lt"/>
              </a:rPr>
              <a:t>Dataset Information = </a:t>
            </a:r>
            <a:r>
              <a:rPr lang="en-US" sz="2400" dirty="0" err="1">
                <a:solidFill>
                  <a:srgbClr val="FF0000"/>
                </a:solidFill>
                <a:latin typeface="+mj-lt"/>
              </a:rPr>
              <a:t>data.head</a:t>
            </a:r>
            <a:r>
              <a:rPr lang="en-US" sz="2400" dirty="0">
                <a:solidFill>
                  <a:srgbClr val="FF0000"/>
                </a:solidFill>
                <a:latin typeface="+mj-lt"/>
              </a:rPr>
              <a:t>(5)</a:t>
            </a:r>
          </a:p>
        </p:txBody>
      </p:sp>
    </p:spTree>
    <p:extLst>
      <p:ext uri="{BB962C8B-B14F-4D97-AF65-F5344CB8AC3E}">
        <p14:creationId xmlns:p14="http://schemas.microsoft.com/office/powerpoint/2010/main" val="207317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E0B90-66D3-4425-B5FF-7CF0AB18A9E1}"/>
              </a:ext>
            </a:extLst>
          </p:cNvPr>
          <p:cNvSpPr/>
          <p:nvPr/>
        </p:nvSpPr>
        <p:spPr>
          <a:xfrm>
            <a:off x="3020616" y="1540452"/>
            <a:ext cx="6870792" cy="461665"/>
          </a:xfrm>
          <a:prstGeom prst="rect">
            <a:avLst/>
          </a:prstGeom>
        </p:spPr>
        <p:txBody>
          <a:bodyPr wrap="none">
            <a:spAutoFit/>
          </a:bodyPr>
          <a:lstStyle/>
          <a:p>
            <a:r>
              <a:rPr lang="en-US" sz="2400" dirty="0">
                <a:solidFill>
                  <a:srgbClr val="FFC000"/>
                </a:solidFill>
                <a:latin typeface="+mj-lt"/>
              </a:rPr>
              <a:t>data['CTR'] = (</a:t>
            </a:r>
            <a:r>
              <a:rPr lang="en-US" sz="2400" dirty="0" err="1">
                <a:solidFill>
                  <a:srgbClr val="FFC000"/>
                </a:solidFill>
                <a:latin typeface="+mj-lt"/>
              </a:rPr>
              <a:t>data.clicks</a:t>
            </a:r>
            <a:r>
              <a:rPr lang="en-US" sz="2400" dirty="0">
                <a:solidFill>
                  <a:srgbClr val="FFC000"/>
                </a:solidFill>
                <a:latin typeface="+mj-lt"/>
              </a:rPr>
              <a:t>)/(</a:t>
            </a:r>
            <a:r>
              <a:rPr lang="en-US" sz="2400" dirty="0" err="1">
                <a:solidFill>
                  <a:srgbClr val="FFC000"/>
                </a:solidFill>
                <a:latin typeface="+mj-lt"/>
              </a:rPr>
              <a:t>data.impressions</a:t>
            </a:r>
            <a:r>
              <a:rPr lang="en-US" sz="2400" dirty="0">
                <a:solidFill>
                  <a:srgbClr val="FFC000"/>
                </a:solidFill>
                <a:latin typeface="+mj-lt"/>
              </a:rPr>
              <a:t>)</a:t>
            </a:r>
          </a:p>
        </p:txBody>
      </p:sp>
      <p:sp>
        <p:nvSpPr>
          <p:cNvPr id="3" name="Rectangle 2">
            <a:extLst>
              <a:ext uri="{FF2B5EF4-FFF2-40B4-BE49-F238E27FC236}">
                <a16:creationId xmlns:a16="http://schemas.microsoft.com/office/drawing/2014/main" id="{56030F35-8F50-40F4-AB31-E02F37262E97}"/>
              </a:ext>
            </a:extLst>
          </p:cNvPr>
          <p:cNvSpPr/>
          <p:nvPr/>
        </p:nvSpPr>
        <p:spPr>
          <a:xfrm>
            <a:off x="3020616" y="2319906"/>
            <a:ext cx="9171384" cy="461665"/>
          </a:xfrm>
          <a:prstGeom prst="rect">
            <a:avLst/>
          </a:prstGeom>
        </p:spPr>
        <p:txBody>
          <a:bodyPr wrap="square">
            <a:spAutoFit/>
          </a:bodyPr>
          <a:lstStyle/>
          <a:p>
            <a:r>
              <a:rPr lang="en-US" sz="2400" dirty="0">
                <a:solidFill>
                  <a:srgbClr val="FFC000"/>
                </a:solidFill>
                <a:latin typeface="+mj-lt"/>
              </a:rPr>
              <a:t>data['</a:t>
            </a:r>
            <a:r>
              <a:rPr lang="en-US" sz="2400" dirty="0" err="1">
                <a:solidFill>
                  <a:srgbClr val="FFC000"/>
                </a:solidFill>
                <a:latin typeface="+mj-lt"/>
              </a:rPr>
              <a:t>CTR_overall</a:t>
            </a:r>
            <a:r>
              <a:rPr lang="en-US" sz="2400" dirty="0">
                <a:solidFill>
                  <a:srgbClr val="FFC000"/>
                </a:solidFill>
                <a:latin typeface="+mj-lt"/>
              </a:rPr>
              <a:t>'] = sum(</a:t>
            </a:r>
            <a:r>
              <a:rPr lang="en-US" sz="2400" dirty="0" err="1">
                <a:solidFill>
                  <a:srgbClr val="FFC000"/>
                </a:solidFill>
                <a:latin typeface="+mj-lt"/>
              </a:rPr>
              <a:t>data.clicks</a:t>
            </a:r>
            <a:r>
              <a:rPr lang="en-US" sz="2400" dirty="0">
                <a:solidFill>
                  <a:srgbClr val="FFC000"/>
                </a:solidFill>
                <a:latin typeface="+mj-lt"/>
              </a:rPr>
              <a:t>)/sum(</a:t>
            </a:r>
            <a:r>
              <a:rPr lang="en-US" sz="2400" dirty="0" err="1">
                <a:solidFill>
                  <a:srgbClr val="FFC000"/>
                </a:solidFill>
                <a:latin typeface="+mj-lt"/>
              </a:rPr>
              <a:t>data.impressions</a:t>
            </a:r>
            <a:r>
              <a:rPr lang="en-US" sz="2400" dirty="0">
                <a:solidFill>
                  <a:srgbClr val="FFC000"/>
                </a:solidFill>
                <a:latin typeface="+mj-lt"/>
              </a:rPr>
              <a:t>)</a:t>
            </a:r>
          </a:p>
        </p:txBody>
      </p:sp>
      <p:sp>
        <p:nvSpPr>
          <p:cNvPr id="4" name="Rectangle 3">
            <a:extLst>
              <a:ext uri="{FF2B5EF4-FFF2-40B4-BE49-F238E27FC236}">
                <a16:creationId xmlns:a16="http://schemas.microsoft.com/office/drawing/2014/main" id="{E9C21BAF-ED0B-4E3B-9F35-A3D51D9F281F}"/>
              </a:ext>
            </a:extLst>
          </p:cNvPr>
          <p:cNvSpPr/>
          <p:nvPr/>
        </p:nvSpPr>
        <p:spPr>
          <a:xfrm>
            <a:off x="3020616" y="3099360"/>
            <a:ext cx="2212465" cy="461665"/>
          </a:xfrm>
          <a:prstGeom prst="rect">
            <a:avLst/>
          </a:prstGeom>
        </p:spPr>
        <p:txBody>
          <a:bodyPr wrap="none">
            <a:spAutoFit/>
          </a:bodyPr>
          <a:lstStyle/>
          <a:p>
            <a:r>
              <a:rPr lang="en-US" sz="2400" dirty="0" err="1">
                <a:solidFill>
                  <a:srgbClr val="FFC000"/>
                </a:solidFill>
                <a:latin typeface="+mj-lt"/>
              </a:rPr>
              <a:t>data.head</a:t>
            </a:r>
            <a:r>
              <a:rPr lang="en-US" sz="2400" dirty="0">
                <a:solidFill>
                  <a:srgbClr val="FFC000"/>
                </a:solidFill>
                <a:latin typeface="+mj-lt"/>
              </a:rPr>
              <a:t>(5)</a:t>
            </a:r>
          </a:p>
        </p:txBody>
      </p:sp>
      <p:graphicFrame>
        <p:nvGraphicFramePr>
          <p:cNvPr id="10" name="Table 9">
            <a:extLst>
              <a:ext uri="{FF2B5EF4-FFF2-40B4-BE49-F238E27FC236}">
                <a16:creationId xmlns:a16="http://schemas.microsoft.com/office/drawing/2014/main" id="{0EC3ED08-B02C-4947-B5D6-CF14026C078A}"/>
              </a:ext>
            </a:extLst>
          </p:cNvPr>
          <p:cNvGraphicFramePr>
            <a:graphicFrameLocks noGrp="1"/>
          </p:cNvGraphicFramePr>
          <p:nvPr>
            <p:extLst>
              <p:ext uri="{D42A27DB-BD31-4B8C-83A1-F6EECF244321}">
                <p14:modId xmlns:p14="http://schemas.microsoft.com/office/powerpoint/2010/main" val="3099036168"/>
              </p:ext>
            </p:extLst>
          </p:nvPr>
        </p:nvGraphicFramePr>
        <p:xfrm>
          <a:off x="841092" y="4823801"/>
          <a:ext cx="10236200" cy="1097280"/>
        </p:xfrm>
        <a:graphic>
          <a:graphicData uri="http://schemas.openxmlformats.org/drawingml/2006/table">
            <a:tbl>
              <a:tblPr/>
              <a:tblGrid>
                <a:gridCol w="1282700">
                  <a:extLst>
                    <a:ext uri="{9D8B030D-6E8A-4147-A177-3AD203B41FA5}">
                      <a16:colId xmlns:a16="http://schemas.microsoft.com/office/drawing/2014/main" val="513126400"/>
                    </a:ext>
                  </a:extLst>
                </a:gridCol>
                <a:gridCol w="660400">
                  <a:extLst>
                    <a:ext uri="{9D8B030D-6E8A-4147-A177-3AD203B41FA5}">
                      <a16:colId xmlns:a16="http://schemas.microsoft.com/office/drawing/2014/main" val="767004074"/>
                    </a:ext>
                  </a:extLst>
                </a:gridCol>
                <a:gridCol w="901700">
                  <a:extLst>
                    <a:ext uri="{9D8B030D-6E8A-4147-A177-3AD203B41FA5}">
                      <a16:colId xmlns:a16="http://schemas.microsoft.com/office/drawing/2014/main" val="2062834852"/>
                    </a:ext>
                  </a:extLst>
                </a:gridCol>
                <a:gridCol w="520700">
                  <a:extLst>
                    <a:ext uri="{9D8B030D-6E8A-4147-A177-3AD203B41FA5}">
                      <a16:colId xmlns:a16="http://schemas.microsoft.com/office/drawing/2014/main" val="153724975"/>
                    </a:ext>
                  </a:extLst>
                </a:gridCol>
                <a:gridCol w="1841500">
                  <a:extLst>
                    <a:ext uri="{9D8B030D-6E8A-4147-A177-3AD203B41FA5}">
                      <a16:colId xmlns:a16="http://schemas.microsoft.com/office/drawing/2014/main" val="2577847911"/>
                    </a:ext>
                  </a:extLst>
                </a:gridCol>
                <a:gridCol w="1638300">
                  <a:extLst>
                    <a:ext uri="{9D8B030D-6E8A-4147-A177-3AD203B41FA5}">
                      <a16:colId xmlns:a16="http://schemas.microsoft.com/office/drawing/2014/main" val="3280873848"/>
                    </a:ext>
                  </a:extLst>
                </a:gridCol>
                <a:gridCol w="850900">
                  <a:extLst>
                    <a:ext uri="{9D8B030D-6E8A-4147-A177-3AD203B41FA5}">
                      <a16:colId xmlns:a16="http://schemas.microsoft.com/office/drawing/2014/main" val="1809911153"/>
                    </a:ext>
                  </a:extLst>
                </a:gridCol>
                <a:gridCol w="1016000">
                  <a:extLst>
                    <a:ext uri="{9D8B030D-6E8A-4147-A177-3AD203B41FA5}">
                      <a16:colId xmlns:a16="http://schemas.microsoft.com/office/drawing/2014/main" val="125258100"/>
                    </a:ext>
                  </a:extLst>
                </a:gridCol>
                <a:gridCol w="622300">
                  <a:extLst>
                    <a:ext uri="{9D8B030D-6E8A-4147-A177-3AD203B41FA5}">
                      <a16:colId xmlns:a16="http://schemas.microsoft.com/office/drawing/2014/main" val="831036630"/>
                    </a:ext>
                  </a:extLst>
                </a:gridCol>
                <a:gridCol w="901700">
                  <a:extLst>
                    <a:ext uri="{9D8B030D-6E8A-4147-A177-3AD203B41FA5}">
                      <a16:colId xmlns:a16="http://schemas.microsoft.com/office/drawing/2014/main" val="1991336612"/>
                    </a:ext>
                  </a:extLst>
                </a:gridCol>
              </a:tblGrid>
              <a:tr h="182880">
                <a:tc>
                  <a:txBody>
                    <a:bodyPr/>
                    <a:lstStyle/>
                    <a:p>
                      <a:pPr algn="l" fontAlgn="b"/>
                      <a:r>
                        <a:rPr lang="en-US" sz="1100" b="1" i="0" u="none" strike="noStrike">
                          <a:solidFill>
                            <a:srgbClr val="000000"/>
                          </a:solidFill>
                          <a:effectLst/>
                          <a:latin typeface="Calibri" panose="020F0502020204030204" pitchFamily="34" charset="0"/>
                        </a:rPr>
                        <a:t>click through rates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item_id</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impressions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clicks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clicked_displayed_positions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avg_impressed_position</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num_users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num_sessions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CTR</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CTR_overall</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029257301"/>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5040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20;9;12;10;12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11.83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0.125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0.046388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00B0F0"/>
                    </a:solidFill>
                  </a:tcPr>
                </a:tc>
                <a:extLst>
                  <a:ext uri="{0D108BD9-81ED-4DB2-BD59-A6C34878D82A}">
                    <a16:rowId xmlns:a16="http://schemas.microsoft.com/office/drawing/2014/main" val="161259062"/>
                  </a:ext>
                </a:extLst>
              </a:tr>
              <a:tr h="18288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5053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2;3;0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0.036145</a:t>
                      </a:r>
                    </a:p>
                  </a:txBody>
                  <a:tcPr marL="7620" marR="7620" marT="7620" marB="0" anchor="b">
                    <a:lnL>
                      <a:noFill/>
                    </a:lnL>
                    <a:lnR>
                      <a:noFill/>
                    </a:lnR>
                    <a:lnT>
                      <a:noFill/>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0.046388</a:t>
                      </a:r>
                    </a:p>
                  </a:txBody>
                  <a:tcPr marL="7620" marR="7620" marT="7620" marB="0" anchor="b">
                    <a:lnL>
                      <a:noFill/>
                    </a:lnL>
                    <a:lnR>
                      <a:noFill/>
                    </a:lnR>
                    <a:lnT>
                      <a:noFill/>
                    </a:lnT>
                    <a:lnB>
                      <a:noFill/>
                    </a:lnB>
                    <a:solidFill>
                      <a:srgbClr val="00B0F0"/>
                    </a:solidFill>
                  </a:tcPr>
                </a:tc>
                <a:extLst>
                  <a:ext uri="{0D108BD9-81ED-4DB2-BD59-A6C34878D82A}">
                    <a16:rowId xmlns:a16="http://schemas.microsoft.com/office/drawing/2014/main" val="1457113346"/>
                  </a:ext>
                </a:extLst>
              </a:tr>
              <a:tr h="182880">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5094</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54</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0;0;0;2;1;2</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4.72</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0.111111</a:t>
                      </a:r>
                    </a:p>
                  </a:txBody>
                  <a:tcPr marL="7620" marR="7620" marT="7620" marB="0" anchor="b">
                    <a:lnL>
                      <a:noFill/>
                    </a:lnL>
                    <a:lnR>
                      <a:noFill/>
                    </a:lnR>
                    <a:lnT>
                      <a:noFill/>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0.046388</a:t>
                      </a:r>
                    </a:p>
                  </a:txBody>
                  <a:tcPr marL="7620" marR="7620" marT="7620" marB="0" anchor="b">
                    <a:lnL>
                      <a:noFill/>
                    </a:lnL>
                    <a:lnR>
                      <a:noFill/>
                    </a:lnR>
                    <a:lnT>
                      <a:noFill/>
                    </a:lnT>
                    <a:lnB>
                      <a:noFill/>
                    </a:lnB>
                    <a:solidFill>
                      <a:srgbClr val="00B0F0"/>
                    </a:solidFill>
                  </a:tcPr>
                </a:tc>
                <a:extLst>
                  <a:ext uri="{0D108BD9-81ED-4DB2-BD59-A6C34878D82A}">
                    <a16:rowId xmlns:a16="http://schemas.microsoft.com/office/drawing/2014/main" val="1048706531"/>
                  </a:ext>
                </a:extLst>
              </a:tr>
              <a:tr h="182880">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5101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5;3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0.066667</a:t>
                      </a:r>
                    </a:p>
                  </a:txBody>
                  <a:tcPr marL="7620" marR="7620" marT="7620" marB="0" anchor="b">
                    <a:lnL>
                      <a:noFill/>
                    </a:lnL>
                    <a:lnR>
                      <a:noFill/>
                    </a:lnR>
                    <a:lnT>
                      <a:noFill/>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0.046388</a:t>
                      </a:r>
                    </a:p>
                  </a:txBody>
                  <a:tcPr marL="7620" marR="7620" marT="7620" marB="0" anchor="b">
                    <a:lnL>
                      <a:noFill/>
                    </a:lnL>
                    <a:lnR>
                      <a:noFill/>
                    </a:lnR>
                    <a:lnT>
                      <a:noFill/>
                    </a:lnT>
                    <a:lnB>
                      <a:noFill/>
                    </a:lnB>
                    <a:solidFill>
                      <a:srgbClr val="00B0F0"/>
                    </a:solidFill>
                  </a:tcPr>
                </a:tc>
                <a:extLst>
                  <a:ext uri="{0D108BD9-81ED-4DB2-BD59-A6C34878D82A}">
                    <a16:rowId xmlns:a16="http://schemas.microsoft.com/office/drawing/2014/main" val="2167510142"/>
                  </a:ext>
                </a:extLst>
              </a:tr>
              <a:tr h="182880">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5105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9.08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0.041667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dirty="0">
                          <a:solidFill>
                            <a:srgbClr val="000000"/>
                          </a:solidFill>
                          <a:effectLst/>
                          <a:latin typeface="Calibri" panose="020F0502020204030204" pitchFamily="34" charset="0"/>
                        </a:rPr>
                        <a:t>0.046388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455836299"/>
                  </a:ext>
                </a:extLst>
              </a:tr>
            </a:tbl>
          </a:graphicData>
        </a:graphic>
      </p:graphicFrame>
      <p:sp>
        <p:nvSpPr>
          <p:cNvPr id="12" name="Rectangle 11">
            <a:extLst>
              <a:ext uri="{FF2B5EF4-FFF2-40B4-BE49-F238E27FC236}">
                <a16:creationId xmlns:a16="http://schemas.microsoft.com/office/drawing/2014/main" id="{4653437A-1AB4-4A89-AF88-8A185DD52CC4}"/>
              </a:ext>
              <a:ext uri="{C183D7F6-B498-43B3-948B-1728B52AA6E4}">
                <adec:decorative xmlns:adec="http://schemas.microsoft.com/office/drawing/2017/decorative" val="1"/>
              </a:ext>
            </a:extLst>
          </p:cNvPr>
          <p:cNvSpPr/>
          <p:nvPr/>
        </p:nvSpPr>
        <p:spPr>
          <a:xfrm>
            <a:off x="841092" y="1543817"/>
            <a:ext cx="2001642" cy="3111085"/>
          </a:xfrm>
          <a:prstGeom prst="rect">
            <a:avLst/>
          </a:prstGeom>
          <a:solidFill>
            <a:srgbClr val="0070C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1-Calculate the CTR of each item. What is the overall avg CTR? </a:t>
            </a:r>
          </a:p>
        </p:txBody>
      </p:sp>
      <p:sp>
        <p:nvSpPr>
          <p:cNvPr id="13" name="TextBox 12">
            <a:extLst>
              <a:ext uri="{FF2B5EF4-FFF2-40B4-BE49-F238E27FC236}">
                <a16:creationId xmlns:a16="http://schemas.microsoft.com/office/drawing/2014/main" id="{075E36A9-AE9B-4367-B95F-AC0EA6B04351}"/>
              </a:ext>
            </a:extLst>
          </p:cNvPr>
          <p:cNvSpPr txBox="1"/>
          <p:nvPr/>
        </p:nvSpPr>
        <p:spPr>
          <a:xfrm>
            <a:off x="3597808" y="31902"/>
            <a:ext cx="4722768" cy="584775"/>
          </a:xfrm>
          <a:prstGeom prst="rect">
            <a:avLst/>
          </a:prstGeom>
          <a:noFill/>
        </p:spPr>
        <p:txBody>
          <a:bodyPr wrap="none" rtlCol="0">
            <a:spAutoFit/>
          </a:bodyPr>
          <a:lstStyle/>
          <a:p>
            <a:r>
              <a:rPr lang="en-US" sz="3200" b="1" dirty="0">
                <a:solidFill>
                  <a:srgbClr val="FF0000"/>
                </a:solidFill>
                <a:latin typeface="+mj-lt"/>
              </a:rPr>
              <a:t>CLICK THROUGH RATES</a:t>
            </a:r>
          </a:p>
        </p:txBody>
      </p:sp>
    </p:spTree>
    <p:extLst>
      <p:ext uri="{BB962C8B-B14F-4D97-AF65-F5344CB8AC3E}">
        <p14:creationId xmlns:p14="http://schemas.microsoft.com/office/powerpoint/2010/main" val="290995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4ADCF-7B6B-41B4-8EA9-867A5870C641}"/>
              </a:ext>
            </a:extLst>
          </p:cNvPr>
          <p:cNvSpPr txBox="1"/>
          <p:nvPr/>
        </p:nvSpPr>
        <p:spPr>
          <a:xfrm>
            <a:off x="3636833" y="40126"/>
            <a:ext cx="4918334" cy="584775"/>
          </a:xfrm>
          <a:prstGeom prst="rect">
            <a:avLst/>
          </a:prstGeom>
          <a:noFill/>
        </p:spPr>
        <p:txBody>
          <a:bodyPr wrap="none" rtlCol="0">
            <a:spAutoFit/>
          </a:bodyPr>
          <a:lstStyle/>
          <a:p>
            <a:r>
              <a:rPr lang="en-US" sz="3200" b="1" dirty="0">
                <a:solidFill>
                  <a:srgbClr val="FF0000"/>
                </a:solidFill>
                <a:latin typeface="+mj-lt"/>
              </a:rPr>
              <a:t>DISTRIBUTION OF CLICKS</a:t>
            </a:r>
          </a:p>
        </p:txBody>
      </p:sp>
      <p:pic>
        <p:nvPicPr>
          <p:cNvPr id="6146" name="Picture 2">
            <a:extLst>
              <a:ext uri="{FF2B5EF4-FFF2-40B4-BE49-F238E27FC236}">
                <a16:creationId xmlns:a16="http://schemas.microsoft.com/office/drawing/2014/main" id="{95294BCD-826F-41F5-A3DB-DCB6D6F1B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809567"/>
            <a:ext cx="5562600" cy="5514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256886-F505-4AF9-B9FD-7ECE4572E349}"/>
              </a:ext>
            </a:extLst>
          </p:cNvPr>
          <p:cNvSpPr txBox="1"/>
          <p:nvPr/>
        </p:nvSpPr>
        <p:spPr>
          <a:xfrm>
            <a:off x="8555167" y="891630"/>
            <a:ext cx="3319563" cy="369332"/>
          </a:xfrm>
          <a:prstGeom prst="rect">
            <a:avLst/>
          </a:prstGeom>
          <a:noFill/>
        </p:spPr>
        <p:txBody>
          <a:bodyPr wrap="none" rtlCol="0">
            <a:spAutoFit/>
          </a:bodyPr>
          <a:lstStyle/>
          <a:p>
            <a:r>
              <a:rPr lang="en-US" b="1" dirty="0"/>
              <a:t>share of the first position : % 31.1</a:t>
            </a:r>
          </a:p>
        </p:txBody>
      </p:sp>
      <p:sp>
        <p:nvSpPr>
          <p:cNvPr id="8" name="TextBox 7">
            <a:extLst>
              <a:ext uri="{FF2B5EF4-FFF2-40B4-BE49-F238E27FC236}">
                <a16:creationId xmlns:a16="http://schemas.microsoft.com/office/drawing/2014/main" id="{1C358706-52A1-4BDE-A3D9-0AC25C00677F}"/>
              </a:ext>
            </a:extLst>
          </p:cNvPr>
          <p:cNvSpPr txBox="1"/>
          <p:nvPr/>
        </p:nvSpPr>
        <p:spPr>
          <a:xfrm>
            <a:off x="6767695" y="5863767"/>
            <a:ext cx="5424305" cy="369332"/>
          </a:xfrm>
          <a:prstGeom prst="rect">
            <a:avLst/>
          </a:prstGeom>
          <a:noFill/>
        </p:spPr>
        <p:txBody>
          <a:bodyPr wrap="none" rtlCol="0">
            <a:spAutoFit/>
          </a:bodyPr>
          <a:lstStyle/>
          <a:p>
            <a:r>
              <a:rPr lang="en-US" b="1" dirty="0"/>
              <a:t>half of the click-outs made : First three positions= 0,1,2</a:t>
            </a:r>
          </a:p>
        </p:txBody>
      </p:sp>
      <p:sp>
        <p:nvSpPr>
          <p:cNvPr id="10" name="Rectangle 9">
            <a:extLst>
              <a:ext uri="{FF2B5EF4-FFF2-40B4-BE49-F238E27FC236}">
                <a16:creationId xmlns:a16="http://schemas.microsoft.com/office/drawing/2014/main" id="{44948FB9-77D2-46F2-AC60-A11D58BC8D2C}"/>
              </a:ext>
              <a:ext uri="{C183D7F6-B498-43B3-948B-1728B52AA6E4}">
                <adec:decorative xmlns:adec="http://schemas.microsoft.com/office/drawing/2017/decorative" val="1"/>
              </a:ext>
            </a:extLst>
          </p:cNvPr>
          <p:cNvSpPr/>
          <p:nvPr/>
        </p:nvSpPr>
        <p:spPr>
          <a:xfrm>
            <a:off x="397732" y="1873457"/>
            <a:ext cx="2001642" cy="3111085"/>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2-What is the distribution of clicks among the top 25 positions? What is the share of the first positions? On how many positions are approx. Half of the click-outs made? </a:t>
            </a:r>
          </a:p>
        </p:txBody>
      </p:sp>
    </p:spTree>
    <p:extLst>
      <p:ext uri="{BB962C8B-B14F-4D97-AF65-F5344CB8AC3E}">
        <p14:creationId xmlns:p14="http://schemas.microsoft.com/office/powerpoint/2010/main" val="309764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28D859-905E-4A31-8DE5-47EFB5D51B7C}"/>
              </a:ext>
            </a:extLst>
          </p:cNvPr>
          <p:cNvSpPr txBox="1"/>
          <p:nvPr/>
        </p:nvSpPr>
        <p:spPr>
          <a:xfrm>
            <a:off x="0" y="0"/>
            <a:ext cx="12192000" cy="1077218"/>
          </a:xfrm>
          <a:prstGeom prst="rect">
            <a:avLst/>
          </a:prstGeom>
          <a:noFill/>
        </p:spPr>
        <p:txBody>
          <a:bodyPr wrap="square" rtlCol="0">
            <a:spAutoFit/>
          </a:bodyPr>
          <a:lstStyle/>
          <a:p>
            <a:pPr algn="ctr"/>
            <a:r>
              <a:rPr lang="en-US" sz="3200" b="1" dirty="0">
                <a:solidFill>
                  <a:srgbClr val="FF0000"/>
                </a:solidFill>
                <a:latin typeface="Helvetica Neue"/>
              </a:rPr>
              <a:t>RELATIONSHIP BETWEEN THE DISPLAYED POSITION AND THE CLICKS</a:t>
            </a:r>
            <a:endParaRPr lang="en-US" sz="3200" dirty="0">
              <a:solidFill>
                <a:srgbClr val="FF0000"/>
              </a:solidFill>
            </a:endParaRPr>
          </a:p>
        </p:txBody>
      </p:sp>
      <p:pic>
        <p:nvPicPr>
          <p:cNvPr id="7176" name="Picture 8">
            <a:extLst>
              <a:ext uri="{FF2B5EF4-FFF2-40B4-BE49-F238E27FC236}">
                <a16:creationId xmlns:a16="http://schemas.microsoft.com/office/drawing/2014/main" id="{80F0B466-F065-4ED7-87E7-1BC3B61A6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843087"/>
            <a:ext cx="7143750" cy="31718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C8751F6-ED12-44FC-9E61-1B833AEC95A2}"/>
              </a:ext>
              <a:ext uri="{C183D7F6-B498-43B3-948B-1728B52AA6E4}">
                <adec:decorative xmlns:adec="http://schemas.microsoft.com/office/drawing/2017/decorative" val="1"/>
              </a:ext>
            </a:extLst>
          </p:cNvPr>
          <p:cNvSpPr/>
          <p:nvPr/>
        </p:nvSpPr>
        <p:spPr>
          <a:xfrm>
            <a:off x="396522" y="1873456"/>
            <a:ext cx="2001642" cy="311108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3-Describe the relationship between the average displayed position and the clicked displayed position. What are your thoughts about the variance between the two?</a:t>
            </a:r>
          </a:p>
        </p:txBody>
      </p:sp>
    </p:spTree>
    <p:extLst>
      <p:ext uri="{BB962C8B-B14F-4D97-AF65-F5344CB8AC3E}">
        <p14:creationId xmlns:p14="http://schemas.microsoft.com/office/powerpoint/2010/main" val="30724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4A9D350-5E41-463D-8E09-2DC2D36F6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843087"/>
            <a:ext cx="714375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EE09B7-6005-4E8C-95F6-9A066C2D10DE}"/>
              </a:ext>
            </a:extLst>
          </p:cNvPr>
          <p:cNvSpPr txBox="1"/>
          <p:nvPr/>
        </p:nvSpPr>
        <p:spPr>
          <a:xfrm>
            <a:off x="0" y="0"/>
            <a:ext cx="12192000" cy="1077218"/>
          </a:xfrm>
          <a:prstGeom prst="rect">
            <a:avLst/>
          </a:prstGeom>
          <a:noFill/>
        </p:spPr>
        <p:txBody>
          <a:bodyPr wrap="square" rtlCol="0">
            <a:spAutoFit/>
          </a:bodyPr>
          <a:lstStyle/>
          <a:p>
            <a:pPr algn="ctr"/>
            <a:r>
              <a:rPr lang="en-US" sz="3200" b="1" dirty="0">
                <a:solidFill>
                  <a:srgbClr val="FF0000"/>
                </a:solidFill>
                <a:latin typeface="Helvetica Neue"/>
              </a:rPr>
              <a:t>RELATIONSHIP BETWEEN THE AVG DISPLAYED POSITION AND THE CLICKS</a:t>
            </a:r>
            <a:endParaRPr lang="en-US" sz="3200" dirty="0">
              <a:solidFill>
                <a:srgbClr val="FF0000"/>
              </a:solidFill>
            </a:endParaRPr>
          </a:p>
        </p:txBody>
      </p:sp>
      <p:sp>
        <p:nvSpPr>
          <p:cNvPr id="6" name="Rectangle 5">
            <a:extLst>
              <a:ext uri="{FF2B5EF4-FFF2-40B4-BE49-F238E27FC236}">
                <a16:creationId xmlns:a16="http://schemas.microsoft.com/office/drawing/2014/main" id="{57E66BBE-0EAF-4BB9-A45B-253D46C0737A}"/>
              </a:ext>
              <a:ext uri="{C183D7F6-B498-43B3-948B-1728B52AA6E4}">
                <adec:decorative xmlns:adec="http://schemas.microsoft.com/office/drawing/2017/decorative" val="1"/>
              </a:ext>
            </a:extLst>
          </p:cNvPr>
          <p:cNvSpPr/>
          <p:nvPr/>
        </p:nvSpPr>
        <p:spPr>
          <a:xfrm>
            <a:off x="396522" y="1873456"/>
            <a:ext cx="2001642" cy="311108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3-Describe the relationship between the average displayed position and the clicked displayed position. What are your thoughts about the variance between the two?</a:t>
            </a:r>
          </a:p>
        </p:txBody>
      </p:sp>
    </p:spTree>
    <p:extLst>
      <p:ext uri="{BB962C8B-B14F-4D97-AF65-F5344CB8AC3E}">
        <p14:creationId xmlns:p14="http://schemas.microsoft.com/office/powerpoint/2010/main" val="209589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15C9E-7491-4939-921A-ADC3812DB429}"/>
              </a:ext>
            </a:extLst>
          </p:cNvPr>
          <p:cNvSpPr txBox="1"/>
          <p:nvPr/>
        </p:nvSpPr>
        <p:spPr>
          <a:xfrm>
            <a:off x="0" y="0"/>
            <a:ext cx="12192000" cy="1077218"/>
          </a:xfrm>
          <a:prstGeom prst="rect">
            <a:avLst/>
          </a:prstGeom>
          <a:noFill/>
        </p:spPr>
        <p:txBody>
          <a:bodyPr wrap="square" rtlCol="0">
            <a:spAutoFit/>
          </a:bodyPr>
          <a:lstStyle/>
          <a:p>
            <a:pPr algn="ctr"/>
            <a:r>
              <a:rPr lang="en-US" sz="3200" b="1" dirty="0">
                <a:solidFill>
                  <a:srgbClr val="FF0000"/>
                </a:solidFill>
                <a:latin typeface="Helvetica Neue"/>
              </a:rPr>
              <a:t>RELATIONSHIP BETWEEN THE AVG DISPLAYED POSITION AND THE CLICKED POSITION</a:t>
            </a:r>
            <a:endParaRPr lang="en-US" sz="3200" dirty="0">
              <a:solidFill>
                <a:srgbClr val="FF0000"/>
              </a:solidFill>
            </a:endParaRPr>
          </a:p>
        </p:txBody>
      </p:sp>
      <p:pic>
        <p:nvPicPr>
          <p:cNvPr id="9218" name="Picture 2">
            <a:extLst>
              <a:ext uri="{FF2B5EF4-FFF2-40B4-BE49-F238E27FC236}">
                <a16:creationId xmlns:a16="http://schemas.microsoft.com/office/drawing/2014/main" id="{9502EF1E-0D00-4D53-B05A-967775E4A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843088"/>
            <a:ext cx="7143750" cy="3171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62EB2D-7DD8-4710-80EA-694DAA27D1A8}"/>
              </a:ext>
              <a:ext uri="{C183D7F6-B498-43B3-948B-1728B52AA6E4}">
                <adec:decorative xmlns:adec="http://schemas.microsoft.com/office/drawing/2017/decorative" val="1"/>
              </a:ext>
            </a:extLst>
          </p:cNvPr>
          <p:cNvSpPr/>
          <p:nvPr/>
        </p:nvSpPr>
        <p:spPr>
          <a:xfrm>
            <a:off x="396522" y="1873456"/>
            <a:ext cx="2001642" cy="311108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3-Describe the relationship between the average displayed position and the clicked displayed position. What are your thoughts about the variance between the two?</a:t>
            </a:r>
          </a:p>
        </p:txBody>
      </p:sp>
    </p:spTree>
    <p:extLst>
      <p:ext uri="{BB962C8B-B14F-4D97-AF65-F5344CB8AC3E}">
        <p14:creationId xmlns:p14="http://schemas.microsoft.com/office/powerpoint/2010/main" val="412034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8056D3-68A5-4C9E-B763-04967CE18A0A}"/>
              </a:ext>
            </a:extLst>
          </p:cNvPr>
          <p:cNvSpPr txBox="1"/>
          <p:nvPr/>
        </p:nvSpPr>
        <p:spPr>
          <a:xfrm>
            <a:off x="0" y="0"/>
            <a:ext cx="12192000" cy="1077218"/>
          </a:xfrm>
          <a:prstGeom prst="rect">
            <a:avLst/>
          </a:prstGeom>
          <a:noFill/>
        </p:spPr>
        <p:txBody>
          <a:bodyPr wrap="square" rtlCol="0">
            <a:spAutoFit/>
          </a:bodyPr>
          <a:lstStyle/>
          <a:p>
            <a:pPr algn="ctr"/>
            <a:r>
              <a:rPr lang="en-US" sz="3200" b="1" dirty="0">
                <a:solidFill>
                  <a:srgbClr val="FF0000"/>
                </a:solidFill>
                <a:latin typeface="Helvetica Neue"/>
              </a:rPr>
              <a:t>RELATIONSHIP BETWEEN THE AVG DISPLAYED POSITION AND THE CLICKED POSITION</a:t>
            </a:r>
            <a:endParaRPr lang="en-US" sz="3200" dirty="0">
              <a:solidFill>
                <a:srgbClr val="FF0000"/>
              </a:solidFill>
            </a:endParaRPr>
          </a:p>
        </p:txBody>
      </p:sp>
      <p:graphicFrame>
        <p:nvGraphicFramePr>
          <p:cNvPr id="3" name="Table 2">
            <a:extLst>
              <a:ext uri="{FF2B5EF4-FFF2-40B4-BE49-F238E27FC236}">
                <a16:creationId xmlns:a16="http://schemas.microsoft.com/office/drawing/2014/main" id="{CC26E2B6-F067-40EE-9DA0-2B0CF306070B}"/>
              </a:ext>
            </a:extLst>
          </p:cNvPr>
          <p:cNvGraphicFramePr>
            <a:graphicFrameLocks noGrp="1"/>
          </p:cNvGraphicFramePr>
          <p:nvPr>
            <p:extLst>
              <p:ext uri="{D42A27DB-BD31-4B8C-83A1-F6EECF244321}">
                <p14:modId xmlns:p14="http://schemas.microsoft.com/office/powerpoint/2010/main" val="1403158779"/>
              </p:ext>
            </p:extLst>
          </p:nvPr>
        </p:nvGraphicFramePr>
        <p:xfrm>
          <a:off x="8211846" y="4115574"/>
          <a:ext cx="3556000" cy="548640"/>
        </p:xfrm>
        <a:graphic>
          <a:graphicData uri="http://schemas.openxmlformats.org/drawingml/2006/table">
            <a:tbl>
              <a:tblPr/>
              <a:tblGrid>
                <a:gridCol w="1371600">
                  <a:extLst>
                    <a:ext uri="{9D8B030D-6E8A-4147-A177-3AD203B41FA5}">
                      <a16:colId xmlns:a16="http://schemas.microsoft.com/office/drawing/2014/main" val="329431942"/>
                    </a:ext>
                  </a:extLst>
                </a:gridCol>
                <a:gridCol w="1016000">
                  <a:extLst>
                    <a:ext uri="{9D8B030D-6E8A-4147-A177-3AD203B41FA5}">
                      <a16:colId xmlns:a16="http://schemas.microsoft.com/office/drawing/2014/main" val="2648819276"/>
                    </a:ext>
                  </a:extLst>
                </a:gridCol>
                <a:gridCol w="1168400">
                  <a:extLst>
                    <a:ext uri="{9D8B030D-6E8A-4147-A177-3AD203B41FA5}">
                      <a16:colId xmlns:a16="http://schemas.microsoft.com/office/drawing/2014/main" val="49420170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correlatin coefficient</a:t>
                      </a:r>
                    </a:p>
                  </a:txBody>
                  <a:tcPr marL="7620" marR="7620" marT="7620"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avg_impressed</a:t>
                      </a:r>
                    </a:p>
                  </a:txBody>
                  <a:tcPr marL="7620" marR="7620" marT="7620"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l" fontAlgn="b"/>
                      <a:r>
                        <a:rPr lang="en-US" sz="1100" b="1" i="0" u="none" strike="noStrike" dirty="0" err="1">
                          <a:solidFill>
                            <a:srgbClr val="FFFFFF"/>
                          </a:solidFill>
                          <a:effectLst/>
                          <a:latin typeface="Calibri" panose="020F0502020204030204" pitchFamily="34" charset="0"/>
                        </a:rPr>
                        <a:t>clicked_displayed</a:t>
                      </a:r>
                      <a:endParaRPr lang="en-US" sz="1100" b="1" i="0" u="none" strike="noStrike" dirty="0">
                        <a:solidFill>
                          <a:srgbClr val="FFFFFF"/>
                        </a:solidFill>
                        <a:effectLst/>
                        <a:latin typeface="Calibri" panose="020F0502020204030204" pitchFamily="34" charset="0"/>
                      </a:endParaRPr>
                    </a:p>
                  </a:txBody>
                  <a:tcPr marL="7620" marR="7620" marT="7620"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extLst>
                  <a:ext uri="{0D108BD9-81ED-4DB2-BD59-A6C34878D82A}">
                    <a16:rowId xmlns:a16="http://schemas.microsoft.com/office/drawing/2014/main" val="1178414713"/>
                  </a:ext>
                </a:extLst>
              </a:tr>
              <a:tr h="182880">
                <a:tc>
                  <a:txBody>
                    <a:bodyPr/>
                    <a:lstStyle/>
                    <a:p>
                      <a:pPr algn="l" fontAlgn="b"/>
                      <a:r>
                        <a:rPr lang="en-US" sz="1100" b="0" i="0" u="none" strike="noStrike">
                          <a:solidFill>
                            <a:srgbClr val="000000"/>
                          </a:solidFill>
                          <a:effectLst/>
                          <a:latin typeface="Calibri" panose="020F0502020204030204" pitchFamily="34" charset="0"/>
                        </a:rPr>
                        <a:t>avg_impressed</a:t>
                      </a:r>
                    </a:p>
                  </a:txBody>
                  <a:tcPr marL="7620" marR="7620" marT="7620"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-0.21347</a:t>
                      </a:r>
                    </a:p>
                  </a:txBody>
                  <a:tcPr marL="7620" marR="7620" marT="7620"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1938655342"/>
                  </a:ext>
                </a:extLst>
              </a:tr>
              <a:tr h="182880">
                <a:tc>
                  <a:txBody>
                    <a:bodyPr/>
                    <a:lstStyle/>
                    <a:p>
                      <a:pPr algn="l" fontAlgn="b"/>
                      <a:r>
                        <a:rPr lang="en-US" sz="1100" b="0" i="0" u="none" strike="noStrike">
                          <a:solidFill>
                            <a:srgbClr val="000000"/>
                          </a:solidFill>
                          <a:effectLst/>
                          <a:latin typeface="Calibri" panose="020F0502020204030204" pitchFamily="34" charset="0"/>
                        </a:rPr>
                        <a:t>clicked_displayed</a:t>
                      </a:r>
                    </a:p>
                  </a:txBody>
                  <a:tcPr marL="7620" marR="7620" marT="7620" marB="0" anchor="b">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-0.21347</a:t>
                      </a:r>
                    </a:p>
                  </a:txBody>
                  <a:tcPr marL="7620" marR="7620" marT="7620" marB="0" anchor="b">
                    <a:lnL>
                      <a:noFill/>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3510542648"/>
                  </a:ext>
                </a:extLst>
              </a:tr>
            </a:tbl>
          </a:graphicData>
        </a:graphic>
      </p:graphicFrame>
      <p:graphicFrame>
        <p:nvGraphicFramePr>
          <p:cNvPr id="4" name="Table 3">
            <a:extLst>
              <a:ext uri="{FF2B5EF4-FFF2-40B4-BE49-F238E27FC236}">
                <a16:creationId xmlns:a16="http://schemas.microsoft.com/office/drawing/2014/main" id="{4D19E267-7861-4A6A-98AF-FBDD3E04EF1A}"/>
              </a:ext>
            </a:extLst>
          </p:cNvPr>
          <p:cNvGraphicFramePr>
            <a:graphicFrameLocks noGrp="1"/>
          </p:cNvGraphicFramePr>
          <p:nvPr>
            <p:extLst>
              <p:ext uri="{D42A27DB-BD31-4B8C-83A1-F6EECF244321}">
                <p14:modId xmlns:p14="http://schemas.microsoft.com/office/powerpoint/2010/main" val="1981644983"/>
              </p:ext>
            </p:extLst>
          </p:nvPr>
        </p:nvGraphicFramePr>
        <p:xfrm>
          <a:off x="8211846" y="2051566"/>
          <a:ext cx="3556000" cy="1089660"/>
        </p:xfrm>
        <a:graphic>
          <a:graphicData uri="http://schemas.openxmlformats.org/drawingml/2006/table">
            <a:tbl>
              <a:tblPr/>
              <a:tblGrid>
                <a:gridCol w="1212582">
                  <a:extLst>
                    <a:ext uri="{9D8B030D-6E8A-4147-A177-3AD203B41FA5}">
                      <a16:colId xmlns:a16="http://schemas.microsoft.com/office/drawing/2014/main" val="1743060537"/>
                    </a:ext>
                  </a:extLst>
                </a:gridCol>
                <a:gridCol w="1089962">
                  <a:extLst>
                    <a:ext uri="{9D8B030D-6E8A-4147-A177-3AD203B41FA5}">
                      <a16:colId xmlns:a16="http://schemas.microsoft.com/office/drawing/2014/main" val="887927070"/>
                    </a:ext>
                  </a:extLst>
                </a:gridCol>
                <a:gridCol w="1253456">
                  <a:extLst>
                    <a:ext uri="{9D8B030D-6E8A-4147-A177-3AD203B41FA5}">
                      <a16:colId xmlns:a16="http://schemas.microsoft.com/office/drawing/2014/main" val="101179288"/>
                    </a:ext>
                  </a:extLst>
                </a:gridCol>
              </a:tblGrid>
              <a:tr h="161420">
                <a:tc>
                  <a:txBody>
                    <a:bodyPr/>
                    <a:lstStyle/>
                    <a:p>
                      <a:pPr algn="l" fontAlgn="b"/>
                      <a:r>
                        <a:rPr lang="en-US" sz="1100" b="1" i="0" u="none" strike="noStrike">
                          <a:solidFill>
                            <a:srgbClr val="FFFFFF"/>
                          </a:solidFill>
                          <a:effectLst/>
                          <a:latin typeface="Calibri" panose="020F0502020204030204" pitchFamily="34" charset="0"/>
                        </a:rPr>
                        <a:t>correlation table</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tc>
                  <a:txBody>
                    <a:bodyPr/>
                    <a:lstStyle/>
                    <a:p>
                      <a:pPr algn="l" fontAlgn="b"/>
                      <a:r>
                        <a:rPr lang="en-US" sz="1100" b="1" i="0" u="none" strike="noStrike" dirty="0" err="1">
                          <a:solidFill>
                            <a:srgbClr val="FFFFFF"/>
                          </a:solidFill>
                          <a:effectLst/>
                          <a:latin typeface="Calibri" panose="020F0502020204030204" pitchFamily="34" charset="0"/>
                        </a:rPr>
                        <a:t>avg_impressed</a:t>
                      </a:r>
                      <a:endParaRPr lang="en-US" sz="1100" b="1" i="0" u="none" strike="noStrike" dirty="0">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FFFFFF"/>
                          </a:solidFill>
                          <a:effectLst/>
                          <a:latin typeface="Calibri" panose="020F0502020204030204" pitchFamily="34" charset="0"/>
                        </a:rPr>
                        <a:t>clicked_displayed</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extLst>
                  <a:ext uri="{0D108BD9-81ED-4DB2-BD59-A6C34878D82A}">
                    <a16:rowId xmlns:a16="http://schemas.microsoft.com/office/drawing/2014/main" val="2722772649"/>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3335</a:t>
                      </a: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480309</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720406368"/>
                  </a:ext>
                </a:extLst>
              </a:tr>
              <a:tr h="18288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5830</a:t>
                      </a: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189940</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622486170"/>
                  </a:ext>
                </a:extLst>
              </a:tr>
              <a:tr h="182880">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18224</a:t>
                      </a: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126803</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2336497695"/>
                  </a:ext>
                </a:extLst>
              </a:tr>
              <a:tr h="182880">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38640</a:t>
                      </a: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97318</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187357603"/>
                  </a:ext>
                </a:extLst>
              </a:tr>
              <a:tr h="182880">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57204</a:t>
                      </a:r>
                    </a:p>
                  </a:txBody>
                  <a:tcPr marL="7620" marR="7620" marT="762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78927</a:t>
                      </a:r>
                    </a:p>
                  </a:txBody>
                  <a:tcPr marL="7620" marR="7620" marT="7620" marB="0" anchor="b">
                    <a:lnL>
                      <a:noFill/>
                    </a:lnL>
                    <a:lnR w="6350" cap="flat" cmpd="sng" algn="ctr">
                      <a:solidFill>
                        <a:srgbClr val="FFD966"/>
                      </a:solidFill>
                      <a:prstDash val="solid"/>
                      <a:round/>
                      <a:headEnd type="none" w="med" len="med"/>
                      <a:tailEnd type="none" w="med" len="med"/>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2597384060"/>
                  </a:ext>
                </a:extLst>
              </a:tr>
            </a:tbl>
          </a:graphicData>
        </a:graphic>
      </p:graphicFrame>
      <p:sp>
        <p:nvSpPr>
          <p:cNvPr id="5" name="Rectangle 4">
            <a:extLst>
              <a:ext uri="{FF2B5EF4-FFF2-40B4-BE49-F238E27FC236}">
                <a16:creationId xmlns:a16="http://schemas.microsoft.com/office/drawing/2014/main" id="{777658BB-CE99-4804-BDCB-012628F7D924}"/>
              </a:ext>
            </a:extLst>
          </p:cNvPr>
          <p:cNvSpPr/>
          <p:nvPr/>
        </p:nvSpPr>
        <p:spPr>
          <a:xfrm>
            <a:off x="-8165" y="2051566"/>
            <a:ext cx="7959012" cy="2585323"/>
          </a:xfrm>
          <a:prstGeom prst="rect">
            <a:avLst/>
          </a:prstGeom>
        </p:spPr>
        <p:txBody>
          <a:bodyPr wrap="square">
            <a:spAutoFit/>
          </a:bodyPr>
          <a:lstStyle/>
          <a:p>
            <a:r>
              <a:rPr lang="en-US" dirty="0">
                <a:solidFill>
                  <a:srgbClr val="000000"/>
                </a:solidFill>
                <a:latin typeface="&amp;quot"/>
              </a:rPr>
              <a:t>This analysis shows us clearly that there is not any direct relationship between "impressions" and "clicks".</a:t>
            </a:r>
          </a:p>
          <a:p>
            <a:endParaRPr lang="en-US" dirty="0">
              <a:solidFill>
                <a:srgbClr val="000000"/>
              </a:solidFill>
              <a:latin typeface="&amp;quot"/>
            </a:endParaRPr>
          </a:p>
          <a:p>
            <a:r>
              <a:rPr lang="en-US" dirty="0">
                <a:solidFill>
                  <a:srgbClr val="000000"/>
                </a:solidFill>
                <a:latin typeface="&amp;quot"/>
              </a:rPr>
              <a:t>Moreover, we can say that if you would like to increase the number of clicks you should stay in the first 3 positions on the list.</a:t>
            </a:r>
          </a:p>
          <a:p>
            <a:endParaRPr lang="en-US" dirty="0">
              <a:solidFill>
                <a:srgbClr val="000000"/>
              </a:solidFill>
              <a:latin typeface="&amp;quot"/>
            </a:endParaRPr>
          </a:p>
          <a:p>
            <a:r>
              <a:rPr lang="en-US" dirty="0">
                <a:solidFill>
                  <a:srgbClr val="000000"/>
                </a:solidFill>
                <a:latin typeface="&amp;quot"/>
              </a:rPr>
              <a:t>On the other hand, one of the important value is the impression. But impression says that your position should be between 6 and 14 for many clicks.</a:t>
            </a:r>
          </a:p>
          <a:p>
            <a:endParaRPr lang="en-US" dirty="0">
              <a:solidFill>
                <a:srgbClr val="000000"/>
              </a:solidFill>
              <a:latin typeface="&amp;quot"/>
            </a:endParaRPr>
          </a:p>
        </p:txBody>
      </p:sp>
    </p:spTree>
    <p:extLst>
      <p:ext uri="{BB962C8B-B14F-4D97-AF65-F5344CB8AC3E}">
        <p14:creationId xmlns:p14="http://schemas.microsoft.com/office/powerpoint/2010/main" val="380786694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2030</Words>
  <Application>Microsoft Office PowerPoint</Application>
  <PresentationFormat>Widescreen</PresentationFormat>
  <Paragraphs>427</Paragraphs>
  <Slides>25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5" baseType="lpstr">
      <vt:lpstr>&amp;quot</vt:lpstr>
      <vt:lpstr>Arial</vt:lpstr>
      <vt:lpstr>Calibri</vt:lpstr>
      <vt:lpstr>Century Gothic</vt:lpstr>
      <vt:lpstr>Courier New</vt:lpstr>
      <vt:lpstr>Helvetica Neue</vt:lpstr>
      <vt:lpstr>Segoe UI Light</vt:lpstr>
      <vt:lpstr>Office Theme</vt:lpstr>
      <vt:lpstr>Microsoft Excel Worksheet</vt:lpstr>
      <vt:lpstr>Worksheet</vt:lpstr>
      <vt:lpstr>Slide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2019-06-30T13:13:23Z</dcterms:created>
  <dcterms:modified xsi:type="dcterms:W3CDTF">2019-06-30T20:28:35Z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