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Amatic SC"/>
      <p:regular r:id="rId10"/>
      <p:bold r:id="rId11"/>
    </p:embeddedFont>
    <p:embeddedFont>
      <p:font typeface="Source Code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5vTzF8Jv0j7+zZVPY5VaOVKYf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maticSC-bold.fntdata"/><Relationship Id="rId10" Type="http://schemas.openxmlformats.org/officeDocument/2006/relationships/font" Target="fonts/AmaticSC-regular.fntdata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7a9dd0c7a3_2_65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37a9dd0c7a3_2_658"/>
          <p:cNvSpPr txBox="1"/>
          <p:nvPr>
            <p:ph type="ctrTitle"/>
          </p:nvPr>
        </p:nvSpPr>
        <p:spPr>
          <a:xfrm>
            <a:off x="415600" y="522867"/>
            <a:ext cx="11360700" cy="3587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/>
        </p:txBody>
      </p:sp>
      <p:sp>
        <p:nvSpPr>
          <p:cNvPr id="12" name="Google Shape;12;g37a9dd0c7a3_2_658"/>
          <p:cNvSpPr txBox="1"/>
          <p:nvPr>
            <p:ph idx="1" type="subTitle"/>
          </p:nvPr>
        </p:nvSpPr>
        <p:spPr>
          <a:xfrm>
            <a:off x="415600" y="5187200"/>
            <a:ext cx="11360700" cy="941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b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37a9dd0c7a3_2_6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7a9dd0c7a3_2_695"/>
          <p:cNvSpPr txBox="1"/>
          <p:nvPr>
            <p:ph hasCustomPrompt="1" type="title"/>
          </p:nvPr>
        </p:nvSpPr>
        <p:spPr>
          <a:xfrm>
            <a:off x="415600" y="1653700"/>
            <a:ext cx="11360700" cy="2642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g37a9dd0c7a3_2_695"/>
          <p:cNvSpPr txBox="1"/>
          <p:nvPr>
            <p:ph idx="1" type="body"/>
          </p:nvPr>
        </p:nvSpPr>
        <p:spPr>
          <a:xfrm>
            <a:off x="415600" y="44061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g37a9dd0c7a3_2_6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a9dd0c7a3_2_6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7a9dd0c7a3_2_663"/>
          <p:cNvSpPr txBox="1"/>
          <p:nvPr>
            <p:ph type="title"/>
          </p:nvPr>
        </p:nvSpPr>
        <p:spPr>
          <a:xfrm>
            <a:off x="3737000" y="1070000"/>
            <a:ext cx="47181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6" name="Google Shape;16;g37a9dd0c7a3_2_66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7a9dd0c7a3_2_666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9" name="Google Shape;19;g37a9dd0c7a3_2_666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g37a9dd0c7a3_2_6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7a9dd0c7a3_2_670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g37a9dd0c7a3_2_670"/>
          <p:cNvSpPr txBox="1"/>
          <p:nvPr>
            <p:ph idx="1" type="body"/>
          </p:nvPr>
        </p:nvSpPr>
        <p:spPr>
          <a:xfrm>
            <a:off x="4156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37a9dd0c7a3_2_670"/>
          <p:cNvSpPr txBox="1"/>
          <p:nvPr>
            <p:ph idx="2" type="body"/>
          </p:nvPr>
        </p:nvSpPr>
        <p:spPr>
          <a:xfrm>
            <a:off x="6443200" y="1638233"/>
            <a:ext cx="5333100" cy="445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g37a9dd0c7a3_2_67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7a9dd0c7a3_2_675"/>
          <p:cNvSpPr txBox="1"/>
          <p:nvPr>
            <p:ph type="title"/>
          </p:nvPr>
        </p:nvSpPr>
        <p:spPr>
          <a:xfrm>
            <a:off x="406400" y="412467"/>
            <a:ext cx="11383500" cy="997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8" name="Google Shape;28;g37a9dd0c7a3_2_6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7a9dd0c7a3_2_67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g37a9dd0c7a3_2_67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37a9dd0c7a3_2_67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7a9dd0c7a3_2_682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37a9dd0c7a3_2_6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7a9dd0c7a3_2_685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g37a9dd0c7a3_2_685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g37a9dd0c7a3_2_685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0" name="Google Shape;40;g37a9dd0c7a3_2_685"/>
          <p:cNvSpPr txBox="1"/>
          <p:nvPr>
            <p:ph idx="1" type="subTitle"/>
          </p:nvPr>
        </p:nvSpPr>
        <p:spPr>
          <a:xfrm>
            <a:off x="354000" y="3793630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g37a9dd0c7a3_2_68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g37a9dd0c7a3_2_6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7a9dd0c7a3_2_692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matic SC"/>
              <a:buNone/>
              <a:defRPr b="1" sz="3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g37a9dd0c7a3_2_6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7a9dd0c7a3_2_654"/>
          <p:cNvSpPr txBox="1"/>
          <p:nvPr>
            <p:ph type="title"/>
          </p:nvPr>
        </p:nvSpPr>
        <p:spPr>
          <a:xfrm>
            <a:off x="415600" y="390467"/>
            <a:ext cx="11360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Amatic SC"/>
              <a:buNone/>
              <a:defRPr b="1" sz="56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g37a9dd0c7a3_2_654"/>
          <p:cNvSpPr txBox="1"/>
          <p:nvPr>
            <p:ph idx="1" type="body"/>
          </p:nvPr>
        </p:nvSpPr>
        <p:spPr>
          <a:xfrm>
            <a:off x="415600" y="1638233"/>
            <a:ext cx="113607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Code Pro"/>
              <a:buChar char="●"/>
              <a:defRPr sz="24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●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○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Source Code Pro"/>
              <a:buChar char="■"/>
              <a:defRPr sz="19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37a9dd0c7a3_2_6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“QUIZIX”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2"/>
          <p:cNvGrpSpPr/>
          <p:nvPr/>
        </p:nvGrpSpPr>
        <p:grpSpPr>
          <a:xfrm>
            <a:off x="4121026" y="1710819"/>
            <a:ext cx="7633494" cy="4349491"/>
            <a:chOff x="0" y="0"/>
            <a:chExt cx="7633494" cy="4349491"/>
          </a:xfrm>
        </p:grpSpPr>
        <p:sp>
          <p:nvSpPr>
            <p:cNvPr id="64" name="Google Shape;64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s-CL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Juan Pablo Medina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Char char="•"/>
              </a:pPr>
              <a:r>
                <a:rPr lang="es-CL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Ingeniero TI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Char char="•"/>
              </a:pPr>
              <a:r>
                <a:rPr lang="es-CL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Ingeniero TI</a:t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s-CL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Miguel Henríquez</a:t>
              </a:r>
              <a:endParaRPr/>
            </a:p>
            <a:p>
              <a:pPr indent="-425450" lvl="0" marL="45720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Char char="●"/>
              </a:pPr>
              <a:r>
                <a:rPr lang="es-CL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Ingeniero TI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25450" lvl="0" marL="4572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Char char="●"/>
              </a:pPr>
              <a:r>
                <a:rPr lang="es-CL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Ingeniero TI</a:t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QUIZIX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238327" y="3058616"/>
            <a:ext cx="360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" name="Google Shape;72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QUIZIX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0" y="11308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" name="Google Shape;80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3"/>
          <p:cNvSpPr/>
          <p:nvPr/>
        </p:nvSpPr>
        <p:spPr>
          <a:xfrm>
            <a:off x="714900" y="2169775"/>
            <a:ext cx="4348800" cy="4326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>
                <a:solidFill>
                  <a:schemeClr val="accent1"/>
                </a:solidFill>
              </a:rPr>
              <a:t>En instituciones educativas, empresas y profesionales se requiere crear evaluaciones, cuestionarios y encuestas de manera constante.</a:t>
            </a:r>
            <a:br>
              <a:rPr lang="es-CL" sz="1500">
                <a:solidFill>
                  <a:schemeClr val="accent1"/>
                </a:solidFill>
              </a:rPr>
            </a:br>
            <a:endParaRPr sz="1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>
                <a:solidFill>
                  <a:schemeClr val="accent1"/>
                </a:solidFill>
              </a:rPr>
              <a:t>Este proceso actualmente demanda </a:t>
            </a:r>
            <a:r>
              <a:rPr b="1" lang="es-CL" sz="1500">
                <a:solidFill>
                  <a:schemeClr val="accent1"/>
                </a:solidFill>
              </a:rPr>
              <a:t>mucho tiempo y recursos</a:t>
            </a:r>
            <a:r>
              <a:rPr lang="es-CL" sz="1500">
                <a:solidFill>
                  <a:schemeClr val="accent1"/>
                </a:solidFill>
              </a:rPr>
              <a:t>, sobre todo al transformar grandes volúmenes de información en preguntas claras y ordenadas.</a:t>
            </a:r>
            <a:br>
              <a:rPr lang="es-CL" sz="1500">
                <a:solidFill>
                  <a:schemeClr val="accent1"/>
                </a:solidFill>
              </a:rPr>
            </a:br>
            <a:endParaRPr sz="1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>
                <a:solidFill>
                  <a:schemeClr val="accent1"/>
                </a:solidFill>
              </a:rPr>
              <a:t>No existen soluciones personalizadas que integren </a:t>
            </a:r>
            <a:r>
              <a:rPr b="1" lang="es-CL" sz="1500">
                <a:solidFill>
                  <a:schemeClr val="accent1"/>
                </a:solidFill>
              </a:rPr>
              <a:t>automatización, pertinencia y rapidez</a:t>
            </a:r>
            <a:r>
              <a:rPr lang="es-CL" sz="1500">
                <a:solidFill>
                  <a:schemeClr val="accent1"/>
                </a:solidFill>
              </a:rPr>
              <a:t> al momento de generar estos instrumentos.</a:t>
            </a:r>
            <a:endParaRPr sz="1500">
              <a:solidFill>
                <a:schemeClr val="accen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6912075" y="2177325"/>
            <a:ext cx="4348800" cy="43191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accent1"/>
                </a:solidFill>
              </a:rPr>
              <a:t>Desarrollar una </a:t>
            </a:r>
            <a:r>
              <a:rPr b="1" lang="es-CL" sz="1100">
                <a:solidFill>
                  <a:schemeClr val="accent1"/>
                </a:solidFill>
              </a:rPr>
              <a:t>plataforma web full stack tipo SaaS</a:t>
            </a:r>
            <a:r>
              <a:rPr lang="es-CL" sz="1100">
                <a:solidFill>
                  <a:schemeClr val="accent1"/>
                </a:solidFill>
              </a:rPr>
              <a:t> llamada </a:t>
            </a:r>
            <a:r>
              <a:rPr b="1" lang="es-CL" sz="1100">
                <a:solidFill>
                  <a:schemeClr val="accent1"/>
                </a:solidFill>
              </a:rPr>
              <a:t>Quizix</a:t>
            </a:r>
            <a:r>
              <a:rPr lang="es-CL" sz="1100">
                <a:solidFill>
                  <a:schemeClr val="accent1"/>
                </a:solidFill>
              </a:rPr>
              <a:t>.</a:t>
            </a:r>
            <a:br>
              <a:rPr lang="es-CL" sz="1100">
                <a:solidFill>
                  <a:schemeClr val="accent1"/>
                </a:solidFill>
              </a:rPr>
            </a:br>
            <a:endParaRPr sz="1100">
              <a:solidFill>
                <a:schemeClr val="accen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accent1"/>
                </a:solidFill>
              </a:rPr>
              <a:t>Permitirá que los usuarios carguen su propia información y, mediante </a:t>
            </a:r>
            <a:r>
              <a:rPr b="1" lang="es-CL" sz="1100">
                <a:solidFill>
                  <a:schemeClr val="accent1"/>
                </a:solidFill>
              </a:rPr>
              <a:t>inteligencia artificial y bases de datos vectoriales</a:t>
            </a:r>
            <a:r>
              <a:rPr lang="es-CL" sz="1100">
                <a:solidFill>
                  <a:schemeClr val="accent1"/>
                </a:solidFill>
              </a:rPr>
              <a:t>, se generen automáticamente preguntas y evaluaciones listas para aplicar.</a:t>
            </a:r>
            <a:br>
              <a:rPr lang="es-CL" sz="1100">
                <a:solidFill>
                  <a:schemeClr val="accent1"/>
                </a:solidFill>
              </a:rPr>
            </a:br>
            <a:endParaRPr sz="1100">
              <a:solidFill>
                <a:schemeClr val="accen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accent1"/>
                </a:solidFill>
              </a:rPr>
              <a:t>La plataforma ofrecerá:</a:t>
            </a:r>
            <a:endParaRPr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s-CL" sz="1100">
                <a:solidFill>
                  <a:schemeClr val="accent1"/>
                </a:solidFill>
              </a:rPr>
              <a:t>Exportación de evaluaciones en </a:t>
            </a:r>
            <a:r>
              <a:rPr b="1" lang="es-CL" sz="1100">
                <a:solidFill>
                  <a:schemeClr val="accent1"/>
                </a:solidFill>
              </a:rPr>
              <a:t>PDF</a:t>
            </a:r>
            <a:r>
              <a:rPr lang="es-CL" sz="1100">
                <a:solidFill>
                  <a:schemeClr val="accent1"/>
                </a:solidFill>
              </a:rPr>
              <a:t>.</a:t>
            </a:r>
            <a:endParaRPr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s-CL" sz="1100">
                <a:solidFill>
                  <a:schemeClr val="accent1"/>
                </a:solidFill>
              </a:rPr>
              <a:t>Compartir a través de </a:t>
            </a:r>
            <a:r>
              <a:rPr b="1" lang="es-CL" sz="1100">
                <a:solidFill>
                  <a:schemeClr val="accent1"/>
                </a:solidFill>
              </a:rPr>
              <a:t>enlaces o códigos QR</a:t>
            </a:r>
            <a:r>
              <a:rPr lang="es-CL" sz="1100">
                <a:solidFill>
                  <a:schemeClr val="accent1"/>
                </a:solidFill>
              </a:rPr>
              <a:t>.</a:t>
            </a:r>
            <a:endParaRPr sz="1100">
              <a:solidFill>
                <a:schemeClr val="accen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s-CL" sz="1100">
                <a:solidFill>
                  <a:schemeClr val="accent1"/>
                </a:solidFill>
              </a:rPr>
              <a:t>Aplicación autenticada o anónima según necesidad.</a:t>
            </a:r>
            <a:endParaRPr sz="11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accent1"/>
                </a:solidFill>
              </a:rPr>
              <a:t>Beneficios: </a:t>
            </a:r>
            <a:r>
              <a:rPr b="1" lang="es-CL" sz="1100">
                <a:solidFill>
                  <a:schemeClr val="accent1"/>
                </a:solidFill>
              </a:rPr>
              <a:t>ahorro de tiempo</a:t>
            </a:r>
            <a:r>
              <a:rPr lang="es-CL" sz="1100">
                <a:solidFill>
                  <a:schemeClr val="accent1"/>
                </a:solidFill>
              </a:rPr>
              <a:t>, mayor </a:t>
            </a:r>
            <a:r>
              <a:rPr b="1" lang="es-CL" sz="1100">
                <a:solidFill>
                  <a:schemeClr val="accent1"/>
                </a:solidFill>
              </a:rPr>
              <a:t>precisión en contenidos</a:t>
            </a:r>
            <a:r>
              <a:rPr lang="es-CL" sz="1100">
                <a:solidFill>
                  <a:schemeClr val="accent1"/>
                </a:solidFill>
              </a:rPr>
              <a:t>, </a:t>
            </a:r>
            <a:r>
              <a:rPr b="1" lang="es-CL" sz="1100">
                <a:solidFill>
                  <a:schemeClr val="accent1"/>
                </a:solidFill>
              </a:rPr>
              <a:t>adaptabilidad</a:t>
            </a:r>
            <a:r>
              <a:rPr lang="es-CL" sz="1100">
                <a:solidFill>
                  <a:schemeClr val="accent1"/>
                </a:solidFill>
              </a:rPr>
              <a:t> a distintos contextos (educativo, corporativo, social) y alineación con </a:t>
            </a:r>
            <a:r>
              <a:rPr b="1" lang="es-CL" sz="1100">
                <a:solidFill>
                  <a:schemeClr val="accent1"/>
                </a:solidFill>
              </a:rPr>
              <a:t>tendencias tecnológicas</a:t>
            </a:r>
            <a:r>
              <a:rPr lang="es-CL" sz="1100">
                <a:solidFill>
                  <a:schemeClr val="accent1"/>
                </a:solidFill>
              </a:rPr>
              <a:t> como IA y cloud computing</a:t>
            </a:r>
            <a:endParaRPr sz="1100">
              <a:solidFill>
                <a:schemeClr val="accent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8" name="Google Shape;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QUIZIX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0" y="13843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4"/>
          <p:cNvSpPr txBox="1"/>
          <p:nvPr/>
        </p:nvSpPr>
        <p:spPr>
          <a:xfrm>
            <a:off x="1" y="374589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614540" y="2040534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full stack tipo SaaS que permita generar automáticamente evaluaciones, quizzes y encuestas a partir de información cargada por los usuarios, utilizando inteligencia artificial y garantizando seguridad, escalabilidad y usabilidad.</a:t>
            </a:r>
            <a:endParaRPr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614525" y="4325525"/>
            <a:ext cx="10962900" cy="230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21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AutoNum type="arabicPeriod"/>
            </a:pPr>
            <a:r>
              <a:rPr i="1" lang="es-CL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Analizar los requerimientos funcionales y no funcionales del sistema, definiendo las necesidades del usuario.</a:t>
            </a:r>
            <a:br>
              <a:rPr i="1" lang="es-CL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AutoNum type="arabicPeriod"/>
            </a:pPr>
            <a:r>
              <a:rPr i="1" lang="es-CL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Diseñar la arquitectura del sistema integrando front-end, back-end, bases de datos relacionales y vectoriales.</a:t>
            </a:r>
            <a:br>
              <a:rPr i="1" lang="es-CL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AutoNum type="arabicPeriod"/>
            </a:pPr>
            <a:r>
              <a:rPr i="1" lang="es-CL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Implementar el módulo de inteligencia artificial encargado de generar preguntas y cuestionarios.</a:t>
            </a:r>
            <a:br>
              <a:rPr i="1" lang="es-CL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AutoNum type="arabicPeriod"/>
            </a:pPr>
            <a:r>
              <a:rPr i="1" lang="es-CL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Desarrollar funcionalidades de exportación de evaluaciones en PDF, enlaces y códigos QR.</a:t>
            </a:r>
            <a:br>
              <a:rPr i="1" lang="es-CL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AutoNum type="arabicPeriod"/>
            </a:pPr>
            <a:r>
              <a:rPr i="1" lang="es-CL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Incorporar mecanismos de autenticación y seguridad para proteger la información sensible de los usuarios.</a:t>
            </a:r>
            <a:br>
              <a:rPr i="1" lang="es-CL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AutoNum type="arabicPeriod"/>
            </a:pPr>
            <a:r>
              <a:rPr i="1" lang="es-CL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Desplegar la solución en un entorno en la nube bajo un modelo SaaS.</a:t>
            </a:r>
            <a:br>
              <a:rPr i="1" lang="es-CL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AutoNum type="arabicPeriod"/>
            </a:pPr>
            <a:r>
              <a:rPr i="1" lang="es-CL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Validar la solución mediante pruebas de funcionamiento, rendimiento y seguridad.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QUIZIX</a:t>
            </a:r>
            <a:endParaRPr/>
          </a:p>
        </p:txBody>
      </p:sp>
      <p:sp>
        <p:nvSpPr>
          <p:cNvPr id="101" name="Google Shape;101;p5"/>
          <p:cNvSpPr txBox="1"/>
          <p:nvPr/>
        </p:nvSpPr>
        <p:spPr>
          <a:xfrm>
            <a:off x="1" y="1155656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>
              <a:solidFill>
                <a:schemeClr val="accen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3" name="Google Shape;1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6075" y="2048208"/>
            <a:ext cx="5392891" cy="4504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