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10"/>
  </p:notesMasterIdLst>
  <p:sldIdLst>
    <p:sldId id="273" r:id="rId2"/>
    <p:sldId id="274" r:id="rId3"/>
    <p:sldId id="276" r:id="rId4"/>
    <p:sldId id="277" r:id="rId5"/>
    <p:sldId id="282" r:id="rId6"/>
    <p:sldId id="278" r:id="rId7"/>
    <p:sldId id="279" r:id="rId8"/>
    <p:sldId id="28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YQl8kRUolbcWwFW235uWHg==" hashData="ei0ZMClw0r7/J/VnphuPrOYON/HVQfQ0wLyxoFLFOpM0RwnuRvZbscm1ZJtdwX2VrueksRVFKf9oYpBv9D1t3Q=="/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6B"/>
    <a:srgbClr val="780811"/>
    <a:srgbClr val="EDF2F3"/>
    <a:srgbClr val="1C1C1C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B9CFE-E247-459C-AE71-08D7FD8E1CC7}" v="55" dt="2025-09-01T01:48:04.0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6" autoAdjust="0"/>
    <p:restoredTop sz="94647" autoAdjust="0"/>
  </p:normalViewPr>
  <p:slideViewPr>
    <p:cSldViewPr snapToGrid="0" snapToObjects="1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B4E0B-10DA-0748-9772-375F167C48C3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224B6-AC52-144B-AED6-B20AEBA9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89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47919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63461B-20B2-0D4B-AD29-BCDFF9922967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664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65793" y="1286865"/>
            <a:ext cx="8361663" cy="593689"/>
          </a:xfrm>
        </p:spPr>
        <p:txBody>
          <a:bodyPr wrap="square" anchor="ctr" anchorCtr="0">
            <a:spAutoFit/>
          </a:bodyPr>
          <a:lstStyle>
            <a:lvl1pPr algn="l">
              <a:lnSpc>
                <a:spcPct val="90000"/>
              </a:lnSpc>
              <a:defRPr sz="3600" b="0" i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Light"/>
                <a:cs typeface="Helvetica Light"/>
              </a:defRPr>
            </a:lvl1pPr>
          </a:lstStyle>
          <a:p>
            <a:r>
              <a:rPr lang="en-US" dirty="0"/>
              <a:t>Click 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465793" y="2274235"/>
            <a:ext cx="7817185" cy="426592"/>
          </a:xfrm>
        </p:spPr>
        <p:txBody>
          <a:bodyPr wrap="square" anchor="t" anchorCtr="0">
            <a:sp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Light"/>
                <a:cs typeface="Helvetica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그림 3" descr="폰트, 텍스트, 그래픽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F1BADA5-E1BD-F01C-67CA-A36AF787E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64353" y="3952645"/>
            <a:ext cx="3194222" cy="689755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735C24F-9B8E-AA68-4F2E-10DADF8A0999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962919" y="4650808"/>
            <a:ext cx="2788277" cy="476028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>
            <a:lvl1pPr marL="0" indent="0" algn="l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SzPct val="110000"/>
              <a:buFont typeface="Arial"/>
              <a:buNone/>
              <a:defRPr sz="2400" b="0" i="0" kern="12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Helvetica Light"/>
                <a:ea typeface="+mn-ea"/>
                <a:cs typeface="Helvetica Light"/>
              </a:defRPr>
            </a:lvl1pPr>
            <a:lvl2pPr marL="457200" indent="0" algn="ctr" defTabSz="4572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2pPr>
            <a:lvl3pPr marL="914400" indent="0" algn="ctr" defTabSz="45402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buSzPct val="80000"/>
              <a:buFont typeface="Arial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200" dirty="0"/>
              <a:t>Made by </a:t>
            </a:r>
            <a:r>
              <a:rPr lang="en-US" sz="1200" dirty="0"/>
              <a:t>Minho Park (Ph.D.)</a:t>
            </a:r>
          </a:p>
          <a:p>
            <a:pPr algn="r"/>
            <a:r>
              <a:rPr lang="en-US" sz="1200" dirty="0"/>
              <a:t>https://orcid.org/0000-0002-6900-4566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6447"/>
            <a:ext cx="6400800" cy="5437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04800" y="1101144"/>
            <a:ext cx="8534400" cy="3528811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7813598" y="638982"/>
            <a:ext cx="184666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endParaRPr lang="en-US" dirty="0">
              <a:solidFill>
                <a:srgbClr val="696253"/>
              </a:solidFill>
              <a:latin typeface="Calibri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88201"/>
            <a:ext cx="6400800" cy="543739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29715"/>
            <a:ext cx="8534400" cy="3464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0" y="0"/>
            <a:ext cx="204115" cy="5143500"/>
          </a:xfrm>
          <a:prstGeom prst="rect">
            <a:avLst/>
          </a:prstGeom>
          <a:solidFill>
            <a:srgbClr val="00356B"/>
          </a:solidFill>
          <a:ln>
            <a:solidFill>
              <a:srgbClr val="0035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3124200" y="4709541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4"/>
          </p:nvPr>
        </p:nvSpPr>
        <p:spPr>
          <a:xfrm>
            <a:off x="304800" y="4731861"/>
            <a:ext cx="703583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fld id="{06B11E49-4B21-4C47-B00C-A5D8359071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그림 3" descr="폰트, 텍스트, 그래픽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AC8EC1D-A342-60E2-047F-93FE9ECDEA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130021" y="4672947"/>
            <a:ext cx="1709179" cy="36907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</p:sldLayoutIdLst>
  <p:transition>
    <p:wipe dir="r"/>
  </p:transition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00356B"/>
          </a:solidFill>
          <a:latin typeface="Helvetica Light"/>
          <a:ea typeface="+mj-ea"/>
          <a:cs typeface="Helvetica Light"/>
        </a:defRPr>
      </a:lvl1pPr>
    </p:titleStyle>
    <p:bodyStyle>
      <a:lvl1pPr marL="233363" indent="-233363" algn="l" defTabSz="4572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SzPct val="110000"/>
        <a:buFont typeface="Arial"/>
        <a:buChar char="•"/>
        <a:defRPr sz="2000" b="0" i="0" kern="1200">
          <a:solidFill>
            <a:srgbClr val="262626"/>
          </a:solidFill>
          <a:latin typeface="Helvetica Light"/>
          <a:ea typeface="+mn-ea"/>
          <a:cs typeface="Helvetica Light"/>
        </a:defRPr>
      </a:lvl1pPr>
      <a:lvl2pPr marL="571500" indent="-233363" algn="l" defTabSz="457200" rtl="0" eaLnBrk="1" latinLnBrk="0" hangingPunct="1">
        <a:lnSpc>
          <a:spcPct val="90000"/>
        </a:lnSpc>
        <a:spcBef>
          <a:spcPts val="0"/>
        </a:spcBef>
        <a:spcAft>
          <a:spcPts val="400"/>
        </a:spcAft>
        <a:buFont typeface="Arial"/>
        <a:buChar char="–"/>
        <a:defRPr sz="1800" b="0" i="0" kern="1200">
          <a:solidFill>
            <a:srgbClr val="262626"/>
          </a:solidFill>
          <a:latin typeface="Helvetica Light"/>
          <a:ea typeface="+mn-ea"/>
          <a:cs typeface="Helvetica Light"/>
        </a:defRPr>
      </a:lvl2pPr>
      <a:lvl3pPr marL="800100" indent="-228600" algn="l" defTabSz="454025" rtl="0" eaLnBrk="1" latinLnBrk="0" hangingPunct="1">
        <a:lnSpc>
          <a:spcPct val="90000"/>
        </a:lnSpc>
        <a:spcBef>
          <a:spcPts val="0"/>
        </a:spcBef>
        <a:spcAft>
          <a:spcPts val="400"/>
        </a:spcAft>
        <a:buSzPct val="80000"/>
        <a:buFont typeface="Arial"/>
        <a:buChar char="•"/>
        <a:defRPr sz="1800" b="0" i="0" kern="1200">
          <a:solidFill>
            <a:srgbClr val="262626"/>
          </a:solidFill>
          <a:latin typeface="Helvetica Light"/>
          <a:ea typeface="+mn-ea"/>
          <a:cs typeface="Helvetica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gray">
          <a:xfrm>
            <a:off x="381741" y="651623"/>
            <a:ext cx="8255450" cy="275152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00" i="0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Light"/>
                <a:cs typeface="Helvetica Light"/>
              </a:rPr>
              <a:t>KMOU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Light"/>
                <a:cs typeface="Helvetica Light"/>
              </a:rPr>
              <a:t>Division of Marine System Engineering</a:t>
            </a:r>
          </a:p>
          <a:p>
            <a:endParaRPr lang="en-US" sz="4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Helvetica Light"/>
              <a:cs typeface="Helvetica Light"/>
            </a:endParaRP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Light"/>
                <a:cs typeface="Helvetica Light"/>
              </a:rPr>
              <a:t>Introduction to </a:t>
            </a:r>
          </a:p>
          <a:p>
            <a:r>
              <a:rPr lang="en-US" sz="4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Helvetica Light"/>
                <a:cs typeface="Helvetica Light"/>
              </a:rPr>
              <a:t>Internal Combustion Engine </a:t>
            </a:r>
          </a:p>
        </p:txBody>
      </p:sp>
    </p:spTree>
    <p:extLst>
      <p:ext uri="{BB962C8B-B14F-4D97-AF65-F5344CB8AC3E}">
        <p14:creationId xmlns:p14="http://schemas.microsoft.com/office/powerpoint/2010/main" val="150422403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96447"/>
            <a:ext cx="8534400" cy="543739"/>
          </a:xfrm>
        </p:spPr>
        <p:txBody>
          <a:bodyPr/>
          <a:lstStyle/>
          <a:p>
            <a:r>
              <a:rPr lang="en-US" dirty="0"/>
              <a:t>Introduction to part-time lecturer (Minho Park)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2900" dirty="0">
                <a:solidFill>
                  <a:srgbClr val="000000"/>
                </a:solidFill>
              </a:rPr>
              <a:t>EDUCATION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2014: B.A., Marine system engineering, National Korea Maritime and Ocean University, Busan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2023: M.S., Marine engineering, </a:t>
            </a:r>
            <a:r>
              <a:rPr lang="en-US" altLang="ko-KR" sz="2500" dirty="0">
                <a:solidFill>
                  <a:srgbClr val="000000"/>
                </a:solidFill>
              </a:rPr>
              <a:t>National </a:t>
            </a:r>
            <a:r>
              <a:rPr lang="en-US" sz="2500" dirty="0">
                <a:solidFill>
                  <a:srgbClr val="000000"/>
                </a:solidFill>
              </a:rPr>
              <a:t>Korea Maritime and Ocean University, Busan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2025: Ph.D., Marine engineering, </a:t>
            </a:r>
            <a:r>
              <a:rPr lang="en-US" altLang="ko-KR" sz="2500" dirty="0">
                <a:solidFill>
                  <a:srgbClr val="000000"/>
                </a:solidFill>
              </a:rPr>
              <a:t>National </a:t>
            </a:r>
            <a:r>
              <a:rPr lang="en-US" sz="2500" dirty="0">
                <a:solidFill>
                  <a:srgbClr val="000000"/>
                </a:solidFill>
              </a:rPr>
              <a:t>Korea Maritime and Ocean University, Busan</a:t>
            </a:r>
          </a:p>
          <a:p>
            <a:pPr marL="0" indent="0">
              <a:spcAft>
                <a:spcPts val="1000"/>
              </a:spcAft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900" dirty="0">
                <a:solidFill>
                  <a:srgbClr val="000000"/>
                </a:solidFill>
              </a:rPr>
              <a:t>POSITIONS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2012: </a:t>
            </a:r>
            <a:r>
              <a:rPr lang="en-US" altLang="ko-KR" sz="2500" dirty="0">
                <a:solidFill>
                  <a:srgbClr val="000000"/>
                </a:solidFill>
              </a:rPr>
              <a:t>Marine engineer (Final position: Apprentice engineer), Hanjin Shipping</a:t>
            </a:r>
            <a:endParaRPr lang="en-US" sz="25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2014-2018: Marine engineer (Final position: 2nd engineer officer), H-Line Shipping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2019-2020: Marine engineer (Final position: 1st engineer officer), G-marine service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2021-2025: Researcher, </a:t>
            </a:r>
            <a:r>
              <a:rPr lang="en-US" altLang="ko-KR" sz="2500" dirty="0">
                <a:solidFill>
                  <a:srgbClr val="000000"/>
                </a:solidFill>
              </a:rPr>
              <a:t>National </a:t>
            </a:r>
            <a:r>
              <a:rPr lang="en-US" sz="2500" dirty="0">
                <a:solidFill>
                  <a:srgbClr val="000000"/>
                </a:solidFill>
              </a:rPr>
              <a:t>Korea Maritime and Ocean University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2500" dirty="0">
                <a:solidFill>
                  <a:srgbClr val="000000"/>
                </a:solidFill>
              </a:rPr>
              <a:t>2025-date: Postdoctoral Fellow (BK21 Four), </a:t>
            </a:r>
            <a:r>
              <a:rPr lang="en-US" altLang="ko-KR" sz="2500" dirty="0">
                <a:solidFill>
                  <a:srgbClr val="000000"/>
                </a:solidFill>
              </a:rPr>
              <a:t>National </a:t>
            </a:r>
            <a:r>
              <a:rPr lang="en-US" sz="2500" dirty="0">
                <a:solidFill>
                  <a:srgbClr val="000000"/>
                </a:solidFill>
              </a:rPr>
              <a:t>Korea Maritime and Ocean University</a:t>
            </a:r>
          </a:p>
        </p:txBody>
      </p:sp>
    </p:spTree>
    <p:extLst>
      <p:ext uri="{BB962C8B-B14F-4D97-AF65-F5344CB8AC3E}">
        <p14:creationId xmlns:p14="http://schemas.microsoft.com/office/powerpoint/2010/main" val="270784832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85CE3-E1DD-2F33-12E2-20FE6C8FC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364C-D84D-A6AC-76D5-8371F845F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How classes are run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AFAD3-4EA6-BF1F-D934-206DD46850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Classes will be mainly operated with PowerPoint files.</a:t>
            </a:r>
          </a:p>
          <a:p>
            <a:pPr marL="0" indent="0">
              <a:spcAft>
                <a:spcPts val="1000"/>
              </a:spcAft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Textbook is just for reference (not</a:t>
            </a:r>
            <a:r>
              <a:rPr lang="ko-KR" altLang="en-US" sz="1600" dirty="0">
                <a:solidFill>
                  <a:srgbClr val="000000"/>
                </a:solidFill>
              </a:rPr>
              <a:t> </a:t>
            </a:r>
            <a:r>
              <a:rPr lang="en-US" altLang="ko-KR" sz="1600" dirty="0">
                <a:solidFill>
                  <a:srgbClr val="000000"/>
                </a:solidFill>
              </a:rPr>
              <a:t>mandatory</a:t>
            </a:r>
            <a:r>
              <a:rPr lang="en-US" sz="1600" dirty="0">
                <a:solidFill>
                  <a:srgbClr val="000000"/>
                </a:solidFill>
              </a:rPr>
              <a:t>).</a:t>
            </a:r>
          </a:p>
          <a:p>
            <a:pPr marL="0" indent="0">
              <a:spcAft>
                <a:spcPts val="1000"/>
              </a:spcAft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PPT files are mostly written in English. 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(I am not native English speaker, so the grammar is not perfect.)</a:t>
            </a:r>
          </a:p>
          <a:p>
            <a:pPr marL="0" indent="0">
              <a:spcAft>
                <a:spcPts val="1000"/>
              </a:spcAft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15 weeks course, so 13 PPT files are prepared. (Excluding midterm and final exams)</a:t>
            </a:r>
          </a:p>
        </p:txBody>
      </p:sp>
      <p:pic>
        <p:nvPicPr>
          <p:cNvPr id="1026" name="Picture 2" descr="내연기관강의 - 예스24">
            <a:extLst>
              <a:ext uri="{FF2B5EF4-FFF2-40B4-BE49-F238E27FC236}">
                <a16:creationId xmlns:a16="http://schemas.microsoft.com/office/drawing/2014/main" id="{045B4FBA-1C24-A6B9-1428-853EB11D9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725673"/>
            <a:ext cx="497141" cy="68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441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4980-55ED-B715-5807-7C576A41A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4271-955B-9F6B-BAB3-835FCCB0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Why are the course materials in English?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54A91-7D3D-A36E-776D-8AC463277A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1) Most of the students here end up working as marine engineers on ships.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2) As a marine engineer, you will operate and maintain several machinery.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3) Every ship has an instruction book (</a:t>
            </a:r>
            <a:r>
              <a:rPr lang="en-US" altLang="ko-KR" sz="1600" dirty="0">
                <a:solidFill>
                  <a:srgbClr val="000000"/>
                </a:solidFill>
              </a:rPr>
              <a:t>manual</a:t>
            </a:r>
            <a:r>
              <a:rPr lang="en-US" sz="1600" dirty="0">
                <a:solidFill>
                  <a:srgbClr val="000000"/>
                </a:solidFill>
              </a:rPr>
              <a:t>) for each machinery.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4) Most of the machinery on the ship are foreign products, not domestic (S. Korea) ones, so </a:t>
            </a:r>
            <a:r>
              <a:rPr lang="en-US" altLang="ko-KR" sz="1600" dirty="0">
                <a:solidFill>
                  <a:srgbClr val="000000"/>
                </a:solidFill>
              </a:rPr>
              <a:t>instruction books</a:t>
            </a:r>
            <a:r>
              <a:rPr lang="en-US" sz="1600" dirty="0">
                <a:solidFill>
                  <a:srgbClr val="000000"/>
                </a:solidFill>
              </a:rPr>
              <a:t> are in English.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5) To understand (operation and maintenance) each machinery, you must read instruction books.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6) When you get a job, you will be taught using the company's training materials. These training materials are either copied from parts of the instruction books or are based on the instruction books.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7) Therefore, English is important, and through lectures, you will learn in advance the terminology used in internal combustion engines.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8) Moreover, to work with foreign crew members, you must be able to speak English and know the terminology used in each machinery.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9) Reading materials in English can indirectly improve your TOEIC reading skills.</a:t>
            </a:r>
          </a:p>
        </p:txBody>
      </p:sp>
    </p:spTree>
    <p:extLst>
      <p:ext uri="{BB962C8B-B14F-4D97-AF65-F5344CB8AC3E}">
        <p14:creationId xmlns:p14="http://schemas.microsoft.com/office/powerpoint/2010/main" val="310650654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F878F-7F04-302E-DFC7-67881DDE4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6DC8-8326-FB47-1CE0-3EB5455C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Lesson content for each week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FD0B75C-39E0-9245-D3CD-1F0BED02C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77043"/>
              </p:ext>
            </p:extLst>
          </p:nvPr>
        </p:nvGraphicFramePr>
        <p:xfrm>
          <a:off x="426260" y="950187"/>
          <a:ext cx="8463358" cy="37060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1679">
                  <a:extLst>
                    <a:ext uri="{9D8B030D-6E8A-4147-A177-3AD203B41FA5}">
                      <a16:colId xmlns:a16="http://schemas.microsoft.com/office/drawing/2014/main" val="576110043"/>
                    </a:ext>
                  </a:extLst>
                </a:gridCol>
                <a:gridCol w="4231679">
                  <a:extLst>
                    <a:ext uri="{9D8B030D-6E8A-4147-A177-3AD203B41FA5}">
                      <a16:colId xmlns:a16="http://schemas.microsoft.com/office/drawing/2014/main" val="12346094"/>
                    </a:ext>
                  </a:extLst>
                </a:gridCol>
              </a:tblGrid>
              <a:tr h="3569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Ch0_Introduction to the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Ch6_Piston Fittings and Crankshaft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925853"/>
                  </a:ext>
                </a:extLst>
              </a:tr>
              <a:tr h="6209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Ch1_Overview of the Internal Combustion 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Ch7_Lube Oil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72474"/>
                  </a:ext>
                </a:extLst>
              </a:tr>
              <a:tr h="62090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Ch2_Thermodynamics and Compressed Air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Ch8_Cooling Water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124132"/>
                  </a:ext>
                </a:extLst>
              </a:tr>
              <a:tr h="3569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Ch3_Marine Fuels and Internal Fuel Oil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Ch9_Introduction to the main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192298"/>
                  </a:ext>
                </a:extLst>
              </a:tr>
              <a:tr h="3569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Ch4_Intake and Exhaust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Ch10_</a:t>
                      </a:r>
                      <a:r>
                        <a:rPr lang="nb-NO" altLang="ko-KR" sz="1400" dirty="0"/>
                        <a:t>Alternative </a:t>
                      </a:r>
                      <a:r>
                        <a:rPr lang="nb-NO" altLang="ko-KR" sz="1400" dirty="0" err="1"/>
                        <a:t>fuels</a:t>
                      </a:r>
                      <a:r>
                        <a:rPr lang="nb-NO" altLang="ko-KR" sz="1400" dirty="0"/>
                        <a:t> and alternative </a:t>
                      </a:r>
                      <a:r>
                        <a:rPr lang="nb-NO" altLang="ko-KR" sz="1400" dirty="0" err="1"/>
                        <a:t>fuel</a:t>
                      </a:r>
                      <a:r>
                        <a:rPr lang="nb-NO" altLang="ko-KR" sz="1400" dirty="0"/>
                        <a:t> systems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752057"/>
                  </a:ext>
                </a:extLst>
              </a:tr>
              <a:tr h="3569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Ch5_Turbocharger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Ch11_</a:t>
                      </a:r>
                      <a:r>
                        <a:rPr lang="nb-NO" altLang="ko-KR" sz="1400" dirty="0" err="1"/>
                        <a:t>Environmental</a:t>
                      </a:r>
                      <a:r>
                        <a:rPr lang="nb-NO" altLang="ko-KR" sz="1400" dirty="0"/>
                        <a:t> </a:t>
                      </a:r>
                      <a:r>
                        <a:rPr lang="nb-NO" altLang="ko-KR" sz="1400" dirty="0" err="1"/>
                        <a:t>regulations</a:t>
                      </a:r>
                      <a:r>
                        <a:rPr lang="nb-NO" altLang="ko-KR" sz="1400" dirty="0"/>
                        <a:t> and </a:t>
                      </a:r>
                      <a:r>
                        <a:rPr lang="nb-NO" altLang="ko-KR" sz="1400" dirty="0" err="1"/>
                        <a:t>exhaust</a:t>
                      </a:r>
                      <a:r>
                        <a:rPr lang="nb-NO" altLang="ko-KR" sz="1400" dirty="0"/>
                        <a:t> gas </a:t>
                      </a:r>
                      <a:r>
                        <a:rPr lang="nb-NO" altLang="ko-KR" sz="1400" dirty="0" err="1"/>
                        <a:t>after-treatment</a:t>
                      </a:r>
                      <a:r>
                        <a:rPr lang="nb-NO" altLang="ko-KR" sz="1400" dirty="0"/>
                        <a:t> systems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2996524"/>
                  </a:ext>
                </a:extLst>
              </a:tr>
              <a:tr h="3569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rgbClr val="000000"/>
                          </a:solidFill>
                        </a:rPr>
                        <a:t>Midterm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000000"/>
                          </a:solidFill>
                        </a:rPr>
                        <a:t>Ch12_Tools, apprentice engineer duties, and career direction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919555"/>
                  </a:ext>
                </a:extLst>
              </a:tr>
              <a:tr h="35697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1" dirty="0"/>
                        <a:t>Final exam</a:t>
                      </a:r>
                      <a:endParaRPr lang="ko-KR" alt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74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628892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AA433-19FB-46B2-6309-933F068D6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03E2-3B17-3903-D690-9BFF3AC5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Grading method for this class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C3B94-4452-6371-3C85-5D88F1B54E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2925" y="1423164"/>
            <a:ext cx="8534400" cy="3206791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1000"/>
              </a:spcAft>
              <a:buAutoNum type="arabicParenR"/>
            </a:pPr>
            <a:r>
              <a:rPr lang="en-US" sz="1600" dirty="0">
                <a:solidFill>
                  <a:srgbClr val="000000"/>
                </a:solidFill>
              </a:rPr>
              <a:t>Midterm exam: 45%</a:t>
            </a:r>
          </a:p>
          <a:p>
            <a:pPr marL="342900" indent="-342900">
              <a:spcAft>
                <a:spcPts val="1000"/>
              </a:spcAft>
              <a:buAutoNum type="arabicParenR"/>
            </a:pPr>
            <a:r>
              <a:rPr lang="en-US" sz="1600" dirty="0">
                <a:solidFill>
                  <a:srgbClr val="000000"/>
                </a:solidFill>
              </a:rPr>
              <a:t>Final exam: 45%</a:t>
            </a:r>
          </a:p>
          <a:p>
            <a:pPr marL="342900" indent="-342900">
              <a:spcAft>
                <a:spcPts val="1000"/>
              </a:spcAft>
              <a:buAutoNum type="arabicParenR"/>
            </a:pPr>
            <a:r>
              <a:rPr lang="en-US" sz="1600" dirty="0">
                <a:solidFill>
                  <a:srgbClr val="000000"/>
                </a:solidFill>
              </a:rPr>
              <a:t>Attendance: 10%</a:t>
            </a:r>
          </a:p>
          <a:p>
            <a:pPr marL="342900" indent="-342900">
              <a:spcAft>
                <a:spcPts val="1000"/>
              </a:spcAft>
              <a:buAutoNum type="arabicParenR"/>
            </a:pP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All course materials have been uploaded to GitHub, so please download them.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GitHub address: https://github.com/MHPARK777/Internal-Combustion-Engine</a:t>
            </a:r>
          </a:p>
        </p:txBody>
      </p:sp>
    </p:spTree>
    <p:extLst>
      <p:ext uri="{BB962C8B-B14F-4D97-AF65-F5344CB8AC3E}">
        <p14:creationId xmlns:p14="http://schemas.microsoft.com/office/powerpoint/2010/main" val="2122602136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840A6-9514-C5CA-BF25-53B099C0C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DB9A-6BD9-0B09-B8BC-93F276936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8E59E-6235-480C-2F84-807DFE954F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altLang="ko-KR" b="1" dirty="0"/>
              <a:t>What getting an education from MIT is like</a:t>
            </a:r>
            <a:r>
              <a:rPr lang="en-US" altLang="ko-KR" sz="1600" b="1" dirty="0">
                <a:solidFill>
                  <a:srgbClr val="000000"/>
                </a:solidFill>
              </a:rPr>
              <a:t>?</a:t>
            </a:r>
          </a:p>
          <a:p>
            <a:pPr marL="0" indent="0">
              <a:spcAft>
                <a:spcPts val="1000"/>
              </a:spcAft>
              <a:buNone/>
            </a:pPr>
            <a:endParaRPr lang="en-US" altLang="ko-KR" sz="1600" b="1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altLang="ko-KR" dirty="0"/>
              <a:t>The famous quote widely attribute to former MIT President Jerome Wiesner: “Getting an education from MIT is like taking a drink from a firehose.” </a:t>
            </a:r>
            <a:endParaRPr lang="en-US" altLang="ko-KR" b="1" dirty="0"/>
          </a:p>
        </p:txBody>
      </p:sp>
      <p:pic>
        <p:nvPicPr>
          <p:cNvPr id="1026" name="Picture 2" descr="Jerome Wiesner - Wikipedia">
            <a:extLst>
              <a:ext uri="{FF2B5EF4-FFF2-40B4-BE49-F238E27FC236}">
                <a16:creationId xmlns:a16="http://schemas.microsoft.com/office/drawing/2014/main" id="{BB737379-976C-0D02-17F0-C9825A434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616" y="4421"/>
            <a:ext cx="1612201" cy="1671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drinking fountain hooked up to a fire hydrant through a firehose">
            <a:extLst>
              <a:ext uri="{FF2B5EF4-FFF2-40B4-BE49-F238E27FC236}">
                <a16:creationId xmlns:a16="http://schemas.microsoft.com/office/drawing/2014/main" id="{B2FBF7FD-F2F1-A7C0-F705-5CE16D0B8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42" y="2749282"/>
            <a:ext cx="3605368" cy="239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PW 2021: Innovation Firehose - MIT Office of Innovation">
            <a:extLst>
              <a:ext uri="{FF2B5EF4-FFF2-40B4-BE49-F238E27FC236}">
                <a16:creationId xmlns:a16="http://schemas.microsoft.com/office/drawing/2014/main" id="{7C818926-A554-425E-57DF-F9E54D0B1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648" y="2749282"/>
            <a:ext cx="1590234" cy="239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ssachusetts Institute of Technology (MIT)">
            <a:extLst>
              <a:ext uri="{FF2B5EF4-FFF2-40B4-BE49-F238E27FC236}">
                <a16:creationId xmlns:a16="http://schemas.microsoft.com/office/drawing/2014/main" id="{E96AAA1C-3177-AD9D-93A6-142E4F8E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738" y="2749282"/>
            <a:ext cx="2968262" cy="174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9FC980-B8FF-70D6-B801-15263F76156C}"/>
              </a:ext>
            </a:extLst>
          </p:cNvPr>
          <p:cNvSpPr txBox="1"/>
          <p:nvPr/>
        </p:nvSpPr>
        <p:spPr>
          <a:xfrm>
            <a:off x="7061932" y="1662932"/>
            <a:ext cx="1047568" cy="27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ko-KR" sz="1300" b="1" dirty="0">
                <a:solidFill>
                  <a:srgbClr val="262626"/>
                </a:solidFill>
                <a:latin typeface="Helvetica Light"/>
              </a:rPr>
              <a:t>(1915-1994)</a:t>
            </a:r>
            <a:endParaRPr lang="ko-KR" altLang="en-US" sz="1300" b="1" dirty="0">
              <a:solidFill>
                <a:srgbClr val="262626"/>
              </a:solidFill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9407655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74E1A-C872-9AAE-60C3-34415D45B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E596-06C2-3685-0125-D4BDE77E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655"/>
            <a:ext cx="8392313" cy="535531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38A95-27C1-C00D-F264-F213EB3424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-US" altLang="ko-KR" sz="1600" dirty="0"/>
              <a:t>1) https://en.wikipedia.org/wiki/Jerome_Wiesner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2) https://mitadmissions.org/blogs/entry/getting-an-education-from-mit/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3) https://www.mit.edu/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-US" sz="1600" dirty="0">
                <a:solidFill>
                  <a:srgbClr val="000000"/>
                </a:solidFill>
              </a:rPr>
              <a:t>4) https://www.frontiersin.org/about/institutional-partnership/massachusetts-institute-technology-mit</a:t>
            </a:r>
          </a:p>
        </p:txBody>
      </p:sp>
    </p:spTree>
    <p:extLst>
      <p:ext uri="{BB962C8B-B14F-4D97-AF65-F5344CB8AC3E}">
        <p14:creationId xmlns:p14="http://schemas.microsoft.com/office/powerpoint/2010/main" val="3030023109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1_Office Theme">
  <a:themeElements>
    <a:clrScheme name="Custom 48">
      <a:dk1>
        <a:sysClr val="windowText" lastClr="000000"/>
      </a:dk1>
      <a:lt1>
        <a:sysClr val="window" lastClr="FFFFFF"/>
      </a:lt1>
      <a:dk2>
        <a:srgbClr val="696253"/>
      </a:dk2>
      <a:lt2>
        <a:srgbClr val="B9AE98"/>
      </a:lt2>
      <a:accent1>
        <a:srgbClr val="8C1515"/>
      </a:accent1>
      <a:accent2>
        <a:srgbClr val="718899"/>
      </a:accent2>
      <a:accent3>
        <a:srgbClr val="ED9A4F"/>
      </a:accent3>
      <a:accent4>
        <a:srgbClr val="A4B924"/>
      </a:accent4>
      <a:accent5>
        <a:srgbClr val="D9C393"/>
      </a:accent5>
      <a:accent6>
        <a:srgbClr val="104B35"/>
      </a:accent6>
      <a:hlink>
        <a:srgbClr val="56324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 cap="flat" cmpd="sng" algn="ctr">
          <a:solidFill>
            <a:schemeClr val="bg2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dirty="0" smtClean="0">
            <a:solidFill>
              <a:srgbClr val="696253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645</Words>
  <Application>Microsoft Office PowerPoint</Application>
  <PresentationFormat>화면 슬라이드 쇼(16:9)</PresentationFormat>
  <Paragraphs>69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Helvetica Light</vt:lpstr>
      <vt:lpstr>Arial</vt:lpstr>
      <vt:lpstr>Calibri</vt:lpstr>
      <vt:lpstr>1_Office Theme</vt:lpstr>
      <vt:lpstr>PowerPoint 프레젠테이션</vt:lpstr>
      <vt:lpstr>Introduction to part-time lecturer (Minho Park)</vt:lpstr>
      <vt:lpstr>How classes are run</vt:lpstr>
      <vt:lpstr>Why are the course materials in English?</vt:lpstr>
      <vt:lpstr>Lesson content for each week</vt:lpstr>
      <vt:lpstr>Grading method for this class</vt:lpstr>
      <vt:lpstr>Motivation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 Dean  Office</dc:creator>
  <cp:lastModifiedBy>MINHO PARK</cp:lastModifiedBy>
  <cp:revision>10</cp:revision>
  <dcterms:created xsi:type="dcterms:W3CDTF">2015-04-29T17:53:16Z</dcterms:created>
  <dcterms:modified xsi:type="dcterms:W3CDTF">2025-09-01T01:58:08Z</dcterms:modified>
</cp:coreProperties>
</file>