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95" r:id="rId3"/>
    <p:sldId id="301" r:id="rId4"/>
    <p:sldId id="296" r:id="rId5"/>
    <p:sldId id="302" r:id="rId6"/>
    <p:sldId id="297" r:id="rId7"/>
    <p:sldId id="298" r:id="rId8"/>
    <p:sldId id="299" r:id="rId9"/>
    <p:sldId id="300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61" r:id="rId20"/>
  </p:sldIdLst>
  <p:sldSz cx="10621963" cy="7200900"/>
  <p:notesSz cx="6858000" cy="9144000"/>
  <p:defaultTextStyle>
    <a:defPPr>
      <a:defRPr lang="zh-CN"/>
    </a:defPPr>
    <a:lvl1pPr marL="0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67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01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02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7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35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3F9"/>
    <a:srgbClr val="F3F7FB"/>
    <a:srgbClr val="B0845D"/>
    <a:srgbClr val="6E4314"/>
    <a:srgbClr val="E9E3DB"/>
    <a:srgbClr val="663300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8" autoAdjust="0"/>
  </p:normalViewPr>
  <p:slideViewPr>
    <p:cSldViewPr>
      <p:cViewPr>
        <p:scale>
          <a:sx n="70" d="100"/>
          <a:sy n="70" d="100"/>
        </p:scale>
        <p:origin x="-1248" y="-438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5694-D40B-4E53-A538-98E9812A0AF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238A-7168-42E6-BC79-DD863205B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8" y="2236947"/>
            <a:ext cx="9028669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4" y="4080510"/>
            <a:ext cx="74353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7326" y="303372"/>
            <a:ext cx="1656183" cy="645080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6708" y="303372"/>
            <a:ext cx="7440577" cy="64508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96044"/>
            <a:ext cx="9559766" cy="1200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47522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3" y="4311552"/>
            <a:ext cx="902866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3" y="2736354"/>
            <a:ext cx="902866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490" y="1763554"/>
            <a:ext cx="4722483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1021" y="1763554"/>
            <a:ext cx="4392488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0881" y="6674170"/>
            <a:ext cx="2478459" cy="383381"/>
          </a:xfrm>
        </p:spPr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38955" y="6674170"/>
            <a:ext cx="3363622" cy="383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2190" y="6674170"/>
            <a:ext cx="2478459" cy="383381"/>
          </a:xfrm>
        </p:spPr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24036"/>
            <a:ext cx="955976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11869"/>
            <a:ext cx="469321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2283620"/>
            <a:ext cx="469321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1611869"/>
            <a:ext cx="469505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283620"/>
            <a:ext cx="469505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1559136"/>
            <a:ext cx="3494553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2" y="1559138"/>
            <a:ext cx="5937972" cy="484962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099" y="2779288"/>
            <a:ext cx="3494553" cy="3629474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0" y="5237623"/>
            <a:ext cx="6373178" cy="5230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0" y="1584226"/>
            <a:ext cx="6373178" cy="3528392"/>
          </a:xfrm>
        </p:spPr>
        <p:txBody>
          <a:bodyPr/>
          <a:lstStyle>
            <a:lvl1pPr marL="0" indent="0">
              <a:buNone/>
              <a:defRPr sz="3500"/>
            </a:lvl1pPr>
            <a:lvl2pPr marL="503967" indent="0">
              <a:buNone/>
              <a:defRPr sz="3100"/>
            </a:lvl2pPr>
            <a:lvl3pPr marL="1007934" indent="0">
              <a:buNone/>
              <a:defRPr sz="2600"/>
            </a:lvl3pPr>
            <a:lvl4pPr marL="1511901" indent="0">
              <a:buNone/>
              <a:defRPr sz="2200"/>
            </a:lvl4pPr>
            <a:lvl5pPr marL="2015868" indent="0">
              <a:buNone/>
              <a:defRPr sz="2200"/>
            </a:lvl5pPr>
            <a:lvl6pPr marL="2519834" indent="0">
              <a:buNone/>
              <a:defRPr sz="2200"/>
            </a:lvl6pPr>
            <a:lvl7pPr marL="3023802" indent="0">
              <a:buNone/>
              <a:defRPr sz="2200"/>
            </a:lvl7pPr>
            <a:lvl8pPr marL="3527768" indent="0">
              <a:buNone/>
              <a:defRPr sz="2200"/>
            </a:lvl8pPr>
            <a:lvl9pPr marL="403173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0" y="5904706"/>
            <a:ext cx="6373178" cy="648072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3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"/>
            <a:ext cx="10621963" cy="129619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5000">
                <a:srgbClr val="F3F7FB">
                  <a:alpha val="6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1" y="72058"/>
            <a:ext cx="9559766" cy="1200150"/>
          </a:xfrm>
          <a:prstGeom prst="rect">
            <a:avLst/>
          </a:prstGeom>
        </p:spPr>
        <p:txBody>
          <a:bodyPr vert="horz" lIns="100793" tIns="50397" rIns="100793" bIns="5039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1" y="1440210"/>
            <a:ext cx="9559766" cy="4752261"/>
          </a:xfrm>
          <a:prstGeom prst="rect">
            <a:avLst/>
          </a:prstGeom>
        </p:spPr>
        <p:txBody>
          <a:bodyPr vert="horz" lIns="100793" tIns="50397" rIns="100793" bIns="5039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9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3" y="6674170"/>
            <a:ext cx="3363622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1296244"/>
            <a:ext cx="10621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07934" rtl="0" eaLnBrk="1" latinLnBrk="0" hangingPunct="1">
        <a:spcBef>
          <a:spcPct val="0"/>
        </a:spcBef>
        <a:buNone/>
        <a:defRPr sz="4900" kern="1200">
          <a:solidFill>
            <a:schemeClr val="accent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77975" indent="-377975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5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818946" indent="-314979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3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259917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763884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267852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7718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785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52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67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01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02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7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35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203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17611" y="5040610"/>
            <a:ext cx="10639574" cy="1368152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2962" y="6552778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东软睿道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7599" y="5256634"/>
            <a:ext cx="10007482" cy="9361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100793" tIns="50397" rIns="100793" bIns="50397" rtlCol="0" anchor="ctr">
            <a:normAutofit/>
          </a:bodyPr>
          <a:lstStyle>
            <a:lvl1pPr algn="ctr" defTabSz="100803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jQueryAjax</a:t>
            </a:r>
            <a:endParaRPr kumimoji="1"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$.</a:t>
            </a:r>
            <a:r>
              <a:rPr lang="en-US" altLang="zh-CN" b="1" dirty="0" err="1"/>
              <a:t>getScript</a:t>
            </a:r>
            <a:r>
              <a:rPr lang="en-US" altLang="zh-CN" b="1" dirty="0"/>
              <a:t>()</a:t>
            </a:r>
            <a:r>
              <a:rPr lang="zh-CN" altLang="en-US" dirty="0"/>
              <a:t>和</a:t>
            </a:r>
            <a:r>
              <a:rPr lang="en-US" altLang="zh-CN" b="1" dirty="0"/>
              <a:t>$.</a:t>
            </a:r>
            <a:r>
              <a:rPr lang="en-US" altLang="zh-CN" b="1" dirty="0" err="1"/>
              <a:t>getJSON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提供了一组用于特定异步加载的方法：</a:t>
            </a:r>
            <a:r>
              <a:rPr lang="en-US" altLang="zh-CN" dirty="0"/>
              <a:t>$.</a:t>
            </a:r>
            <a:r>
              <a:rPr lang="en-US" altLang="zh-CN" dirty="0" err="1"/>
              <a:t>getScript</a:t>
            </a:r>
            <a:r>
              <a:rPr lang="en-US" altLang="zh-CN" dirty="0"/>
              <a:t>()</a:t>
            </a:r>
            <a:r>
              <a:rPr lang="zh-CN" altLang="en-US" dirty="0"/>
              <a:t>，用于加载特定的</a:t>
            </a:r>
            <a:r>
              <a:rPr lang="en-US" altLang="zh-CN" dirty="0"/>
              <a:t>JS </a:t>
            </a:r>
            <a:r>
              <a:rPr lang="zh-CN" altLang="en-US" dirty="0"/>
              <a:t>文件</a:t>
            </a:r>
            <a:r>
              <a:rPr lang="zh-CN" altLang="en-US" dirty="0" smtClean="0"/>
              <a:t>；</a:t>
            </a:r>
            <a:r>
              <a:rPr lang="en-US" altLang="zh-CN" dirty="0" smtClean="0"/>
              <a:t>$.</a:t>
            </a:r>
            <a:r>
              <a:rPr lang="en-US" altLang="zh-CN" dirty="0" err="1"/>
              <a:t>getJSON</a:t>
            </a:r>
            <a:r>
              <a:rPr lang="en-US" altLang="zh-CN" dirty="0"/>
              <a:t>()</a:t>
            </a:r>
            <a:r>
              <a:rPr lang="zh-CN" altLang="en-US" dirty="0"/>
              <a:t>，用于专门加载</a:t>
            </a:r>
            <a:r>
              <a:rPr lang="en-US" altLang="zh-CN" dirty="0"/>
              <a:t>JSON </a:t>
            </a:r>
            <a:r>
              <a:rPr lang="zh-CN" altLang="en-US" dirty="0"/>
              <a:t>文件。</a:t>
            </a:r>
          </a:p>
          <a:p>
            <a:r>
              <a:rPr lang="zh-CN" altLang="en-US" dirty="0"/>
              <a:t>有时我们希望能够特定的情况再加载</a:t>
            </a:r>
            <a:r>
              <a:rPr lang="en-US" altLang="zh-CN" dirty="0"/>
              <a:t>JS </a:t>
            </a:r>
            <a:r>
              <a:rPr lang="zh-CN" altLang="en-US" dirty="0"/>
              <a:t>文件，而不是一开始把所有</a:t>
            </a:r>
            <a:r>
              <a:rPr lang="en-US" altLang="zh-CN" dirty="0"/>
              <a:t>JS </a:t>
            </a:r>
            <a:r>
              <a:rPr lang="zh-CN" altLang="en-US" dirty="0"/>
              <a:t>文件都加载了</a:t>
            </a:r>
            <a:r>
              <a:rPr lang="zh-CN" altLang="en-US" dirty="0" smtClean="0"/>
              <a:t>，这时使</a:t>
            </a:r>
            <a:r>
              <a:rPr lang="zh-CN" altLang="en-US" dirty="0"/>
              <a:t>用</a:t>
            </a:r>
            <a:r>
              <a:rPr lang="en-US" altLang="zh-CN" dirty="0"/>
              <a:t>$.</a:t>
            </a:r>
            <a:r>
              <a:rPr lang="en-US" altLang="zh-CN" dirty="0" err="1"/>
              <a:t>getScript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'input').click(function () </a:t>
            </a:r>
            <a:r>
              <a:rPr lang="en-US" altLang="zh-CN" dirty="0" smtClean="0"/>
              <a:t>{     $.</a:t>
            </a:r>
            <a:r>
              <a:rPr lang="en-US" altLang="zh-CN" dirty="0" err="1"/>
              <a:t>getScript</a:t>
            </a:r>
            <a:r>
              <a:rPr lang="en-US" altLang="zh-CN" dirty="0"/>
              <a:t>('test.js</a:t>
            </a:r>
            <a:r>
              <a:rPr lang="en-US" altLang="zh-CN" dirty="0" smtClean="0"/>
              <a:t>');     });</a:t>
            </a:r>
            <a:endParaRPr lang="en-US" altLang="zh-CN" dirty="0"/>
          </a:p>
          <a:p>
            <a:pPr marL="440971" lvl="1" indent="0">
              <a:buNone/>
            </a:pPr>
            <a:r>
              <a:rPr lang="en-US" altLang="zh-CN" dirty="0"/>
              <a:t>$.</a:t>
            </a:r>
            <a:r>
              <a:rPr lang="en-US" altLang="zh-CN" dirty="0" err="1"/>
              <a:t>getJSON</a:t>
            </a:r>
            <a:r>
              <a:rPr lang="en-US" altLang="zh-CN" dirty="0"/>
              <a:t>()</a:t>
            </a:r>
            <a:r>
              <a:rPr lang="zh-CN" altLang="en-US" dirty="0"/>
              <a:t>方法是专门用于加载</a:t>
            </a:r>
            <a:r>
              <a:rPr lang="en-US" altLang="zh-CN" dirty="0"/>
              <a:t>JSON </a:t>
            </a:r>
            <a:r>
              <a:rPr lang="zh-CN" altLang="en-US" dirty="0"/>
              <a:t>文件的，使用方法和之前的类似。</a:t>
            </a:r>
          </a:p>
          <a:p>
            <a:pPr marL="440971" lvl="1" indent="0">
              <a:buNone/>
            </a:pPr>
            <a:r>
              <a:rPr lang="en-US" altLang="zh-CN" dirty="0" smtClean="0"/>
              <a:t>	$(</a:t>
            </a:r>
            <a:r>
              <a:rPr lang="en-US" altLang="zh-CN" dirty="0"/>
              <a:t>'input').click(function () {</a:t>
            </a:r>
          </a:p>
          <a:p>
            <a:pPr marL="440971" lvl="1" indent="0">
              <a:buNone/>
            </a:pPr>
            <a:r>
              <a:rPr lang="en-US" altLang="zh-CN" dirty="0" smtClean="0"/>
              <a:t>		$.</a:t>
            </a:r>
            <a:r>
              <a:rPr lang="en-US" altLang="zh-CN" dirty="0" err="1"/>
              <a:t>getJSON</a:t>
            </a:r>
            <a:r>
              <a:rPr lang="en-US" altLang="zh-CN" dirty="0"/>
              <a:t>('</a:t>
            </a:r>
            <a:r>
              <a:rPr lang="en-US" altLang="zh-CN" dirty="0" err="1"/>
              <a:t>test.json</a:t>
            </a:r>
            <a:r>
              <a:rPr lang="en-US" altLang="zh-CN" dirty="0"/>
              <a:t>', function (response, status, </a:t>
            </a:r>
            <a:r>
              <a:rPr lang="en-US" altLang="zh-CN" dirty="0" err="1"/>
              <a:t>xhr</a:t>
            </a:r>
            <a:r>
              <a:rPr lang="en-US" altLang="zh-CN" dirty="0"/>
              <a:t>) {</a:t>
            </a:r>
          </a:p>
          <a:p>
            <a:pPr marL="440971" lvl="1" indent="0">
              <a:buNone/>
            </a:pPr>
            <a:r>
              <a:rPr lang="en-US" altLang="zh-CN" dirty="0" smtClean="0"/>
              <a:t>		alert(response[0</a:t>
            </a:r>
            <a:r>
              <a:rPr lang="en-US" altLang="zh-CN" dirty="0"/>
              <a:t>].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pPr marL="440971" lvl="1" indent="0">
              <a:buNone/>
            </a:pPr>
            <a:r>
              <a:rPr lang="en-US" altLang="zh-CN" dirty="0" smtClean="0"/>
              <a:t>		});</a:t>
            </a:r>
            <a:endParaRPr lang="en-US" altLang="zh-CN" dirty="0"/>
          </a:p>
          <a:p>
            <a:pPr marL="440971" lvl="1" indent="0">
              <a:buNone/>
            </a:pPr>
            <a:r>
              <a:rPr lang="en-US" altLang="zh-CN" dirty="0" smtClean="0"/>
              <a:t>	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$.</a:t>
            </a:r>
            <a:r>
              <a:rPr lang="en-US" altLang="zh-CN" b="1" dirty="0" err="1"/>
              <a:t>ajax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40033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是所有</a:t>
            </a:r>
            <a:r>
              <a:rPr lang="en-US" altLang="zh-CN" dirty="0" err="1"/>
              <a:t>ajax</a:t>
            </a:r>
            <a:r>
              <a:rPr lang="en-US" altLang="zh-CN" dirty="0"/>
              <a:t> </a:t>
            </a:r>
            <a:r>
              <a:rPr lang="zh-CN" altLang="en-US" dirty="0"/>
              <a:t>方法中最底层的方法，所有其他方法都是基于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方法的封装。</a:t>
            </a:r>
          </a:p>
          <a:p>
            <a:pPr lvl="1"/>
            <a:r>
              <a:rPr lang="zh-CN" altLang="en-US" dirty="0"/>
              <a:t>这个方法只有一个参数，传递一个各个功能键值对的对象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3200" dirty="0"/>
              <a:t>参</a:t>
            </a:r>
            <a:r>
              <a:rPr lang="zh-CN" altLang="en-US" sz="3200" dirty="0" smtClean="0"/>
              <a:t>数            类型          说</a:t>
            </a:r>
            <a:r>
              <a:rPr lang="zh-CN" altLang="en-US" sz="3200" dirty="0"/>
              <a:t>明</a:t>
            </a:r>
          </a:p>
          <a:p>
            <a:pPr lvl="1"/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             String     </a:t>
            </a:r>
            <a:r>
              <a:rPr lang="zh-CN" altLang="en-US" sz="3200" dirty="0" smtClean="0"/>
              <a:t>发</a:t>
            </a:r>
            <a:r>
              <a:rPr lang="zh-CN" altLang="en-US" sz="3200" dirty="0"/>
              <a:t>送请求的地址</a:t>
            </a:r>
          </a:p>
          <a:p>
            <a:pPr lvl="1"/>
            <a:r>
              <a:rPr lang="en-US" altLang="zh-CN" sz="3200" dirty="0"/>
              <a:t>type </a:t>
            </a:r>
            <a:r>
              <a:rPr lang="en-US" altLang="zh-CN" sz="3200" dirty="0" smtClean="0"/>
              <a:t>         String    </a:t>
            </a:r>
            <a:r>
              <a:rPr lang="zh-CN" altLang="en-US" sz="3200" dirty="0" smtClean="0"/>
              <a:t>请</a:t>
            </a:r>
            <a:r>
              <a:rPr lang="zh-CN" altLang="en-US" sz="3200" dirty="0"/>
              <a:t>求方式：</a:t>
            </a:r>
            <a:r>
              <a:rPr lang="en-US" altLang="zh-CN" sz="3200" dirty="0"/>
              <a:t>POST </a:t>
            </a:r>
            <a:r>
              <a:rPr lang="zh-CN" altLang="en-US" sz="3200" dirty="0"/>
              <a:t>或</a:t>
            </a:r>
            <a:r>
              <a:rPr lang="en-US" altLang="zh-CN" sz="3200" dirty="0"/>
              <a:t>GET</a:t>
            </a:r>
            <a:r>
              <a:rPr lang="zh-CN" altLang="en-US" sz="3200" dirty="0"/>
              <a:t>，默认</a:t>
            </a:r>
            <a:r>
              <a:rPr lang="en-US" altLang="zh-CN" sz="3200" dirty="0" smtClean="0"/>
              <a:t>GET</a:t>
            </a:r>
          </a:p>
          <a:p>
            <a:pPr lvl="1"/>
            <a:r>
              <a:rPr lang="en-US" altLang="zh-CN" sz="2800" dirty="0"/>
              <a:t>timeout </a:t>
            </a:r>
            <a:r>
              <a:rPr lang="en-US" altLang="zh-CN" sz="2800" dirty="0" smtClean="0"/>
              <a:t>      Number     </a:t>
            </a:r>
            <a:r>
              <a:rPr lang="zh-CN" altLang="en-US" sz="2800" dirty="0" smtClean="0"/>
              <a:t>设</a:t>
            </a:r>
            <a:r>
              <a:rPr lang="zh-CN" altLang="en-US" sz="2800" dirty="0"/>
              <a:t>置请求超时的时间（毫秒）</a:t>
            </a:r>
          </a:p>
          <a:p>
            <a:pPr lvl="1"/>
            <a:r>
              <a:rPr lang="en-US" altLang="zh-CN" sz="2800" dirty="0" smtClean="0"/>
              <a:t>data              Object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String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发</a:t>
            </a:r>
            <a:r>
              <a:rPr lang="zh-CN" altLang="en-US" sz="2800" dirty="0"/>
              <a:t>送到服务器的数据，键值对字符串或对象</a:t>
            </a:r>
          </a:p>
          <a:p>
            <a:pPr lvl="1"/>
            <a:r>
              <a:rPr lang="en-US" altLang="zh-CN" sz="2800" dirty="0" err="1"/>
              <a:t>dataType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String        </a:t>
            </a:r>
            <a:r>
              <a:rPr lang="zh-CN" altLang="en-US" sz="2800" dirty="0"/>
              <a:t>返回的数据类型，比如</a:t>
            </a:r>
            <a:r>
              <a:rPr lang="en-US" altLang="zh-CN" sz="2800" dirty="0"/>
              <a:t>html</a:t>
            </a:r>
            <a:r>
              <a:rPr lang="zh-CN" altLang="en-US" sz="2800" dirty="0"/>
              <a:t>、</a:t>
            </a:r>
            <a:r>
              <a:rPr lang="en-US" altLang="zh-CN" sz="2800" dirty="0"/>
              <a:t>xml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json</a:t>
            </a:r>
            <a:r>
              <a:rPr lang="en-US" altLang="zh-CN" sz="2800" dirty="0"/>
              <a:t> </a:t>
            </a:r>
            <a:r>
              <a:rPr lang="zh-CN" altLang="en-US" sz="2800" dirty="0"/>
              <a:t>等</a:t>
            </a:r>
          </a:p>
          <a:p>
            <a:pPr lvl="1"/>
            <a:r>
              <a:rPr lang="en-US" altLang="zh-CN" sz="2800" dirty="0" err="1"/>
              <a:t>beforeSend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Function    </a:t>
            </a:r>
            <a:r>
              <a:rPr lang="zh-CN" altLang="en-US" sz="2800" dirty="0" smtClean="0"/>
              <a:t>发</a:t>
            </a:r>
            <a:r>
              <a:rPr lang="zh-CN" altLang="en-US" sz="2800" dirty="0"/>
              <a:t>送请求前可修改</a:t>
            </a:r>
            <a:r>
              <a:rPr lang="en-US" altLang="zh-CN" sz="2800" dirty="0" err="1"/>
              <a:t>XMLHttpRequest</a:t>
            </a:r>
            <a:r>
              <a:rPr lang="en-US" altLang="zh-CN" sz="2800" dirty="0"/>
              <a:t> </a:t>
            </a:r>
            <a:r>
              <a:rPr lang="zh-CN" altLang="en-US" sz="2800" dirty="0"/>
              <a:t>对象的函数</a:t>
            </a:r>
          </a:p>
          <a:p>
            <a:pPr lvl="1"/>
            <a:r>
              <a:rPr lang="en-US" altLang="zh-CN" sz="2800" dirty="0"/>
              <a:t>complete </a:t>
            </a:r>
            <a:r>
              <a:rPr lang="en-US" altLang="zh-CN" sz="2800" dirty="0" smtClean="0"/>
              <a:t>     Function   </a:t>
            </a:r>
            <a:r>
              <a:rPr lang="zh-CN" altLang="en-US" sz="2800" dirty="0" smtClean="0"/>
              <a:t>请</a:t>
            </a:r>
            <a:r>
              <a:rPr lang="zh-CN" altLang="en-US" sz="2800" dirty="0"/>
              <a:t>求完成后调用的回调函数</a:t>
            </a:r>
          </a:p>
          <a:p>
            <a:pPr lvl="1"/>
            <a:r>
              <a:rPr lang="en-US" altLang="zh-CN" sz="2800" dirty="0" smtClean="0"/>
              <a:t>Success        </a:t>
            </a:r>
            <a:r>
              <a:rPr lang="en-US" altLang="zh-CN" sz="2800" dirty="0"/>
              <a:t>Function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请</a:t>
            </a:r>
            <a:r>
              <a:rPr lang="zh-CN" altLang="en-US" sz="2800" dirty="0"/>
              <a:t>求成功后调用的回调函数</a:t>
            </a:r>
          </a:p>
          <a:p>
            <a:pPr lvl="1"/>
            <a:r>
              <a:rPr lang="en-US" altLang="zh-CN" sz="2800" dirty="0"/>
              <a:t>error </a:t>
            </a:r>
            <a:r>
              <a:rPr lang="en-US" altLang="zh-CN" sz="2800" dirty="0" smtClean="0"/>
              <a:t>           Function   </a:t>
            </a:r>
            <a:r>
              <a:rPr lang="zh-CN" altLang="en-US" sz="2800" dirty="0"/>
              <a:t>请求失败时调用的回调函数</a:t>
            </a:r>
          </a:p>
          <a:p>
            <a:pPr lvl="1"/>
            <a:r>
              <a:rPr lang="en-US" altLang="zh-CN" sz="2800" dirty="0" smtClean="0"/>
              <a:t>global          Boolean    </a:t>
            </a:r>
            <a:r>
              <a:rPr lang="zh-CN" altLang="en-US" sz="2800" dirty="0"/>
              <a:t>默认为</a:t>
            </a:r>
            <a:r>
              <a:rPr lang="en-US" altLang="zh-CN" sz="2800" dirty="0"/>
              <a:t>true</a:t>
            </a:r>
            <a:r>
              <a:rPr lang="zh-CN" altLang="en-US" sz="2800" dirty="0"/>
              <a:t>，表示是否触发全局</a:t>
            </a:r>
            <a:r>
              <a:rPr lang="en-US" altLang="zh-CN" sz="2800" dirty="0"/>
              <a:t>Ajax</a:t>
            </a:r>
          </a:p>
          <a:p>
            <a:pPr lvl="1"/>
            <a:r>
              <a:rPr lang="en-US" altLang="zh-CN" sz="2800" dirty="0" smtClean="0"/>
              <a:t>cache           Boolean     </a:t>
            </a:r>
            <a:r>
              <a:rPr lang="zh-CN" altLang="en-US" sz="2800" dirty="0" smtClean="0"/>
              <a:t>设</a:t>
            </a:r>
            <a:r>
              <a:rPr lang="zh-CN" altLang="en-US" sz="2800" dirty="0"/>
              <a:t>置浏览器缓存响应，默认为</a:t>
            </a:r>
            <a:r>
              <a:rPr lang="en-US" altLang="zh-CN" sz="2800" dirty="0"/>
              <a:t>true</a:t>
            </a:r>
            <a:r>
              <a:rPr lang="zh-CN" altLang="en-US" sz="2800" dirty="0"/>
              <a:t>。如果</a:t>
            </a:r>
            <a:r>
              <a:rPr lang="en-US" altLang="zh-CN" sz="2800" dirty="0" err="1" smtClean="0"/>
              <a:t>dataType</a:t>
            </a:r>
            <a:r>
              <a:rPr lang="zh-CN" altLang="en-US" sz="2800" dirty="0" smtClean="0"/>
              <a:t>类</a:t>
            </a:r>
            <a:r>
              <a:rPr lang="zh-CN" altLang="en-US" sz="2800" dirty="0"/>
              <a:t>型为</a:t>
            </a:r>
            <a:r>
              <a:rPr lang="en-US" altLang="zh-CN" sz="2800" dirty="0"/>
              <a:t>script 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jsonp</a:t>
            </a:r>
            <a:r>
              <a:rPr lang="en-US" altLang="zh-CN" sz="2800" dirty="0"/>
              <a:t> </a:t>
            </a:r>
            <a:r>
              <a:rPr lang="zh-CN" altLang="en-US" sz="2800" dirty="0"/>
              <a:t>则为</a:t>
            </a:r>
            <a:r>
              <a:rPr lang="en-US" altLang="zh-CN" sz="2800" dirty="0"/>
              <a:t>false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4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$.</a:t>
            </a:r>
            <a:r>
              <a:rPr lang="en-US" altLang="zh-CN" b="1" dirty="0" err="1"/>
              <a:t>ajax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3600" dirty="0"/>
              <a:t>参</a:t>
            </a:r>
            <a:r>
              <a:rPr lang="zh-CN" altLang="en-US" sz="3600" dirty="0" smtClean="0"/>
              <a:t>数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content DOM  </a:t>
            </a:r>
            <a:r>
              <a:rPr lang="zh-CN" altLang="en-US" sz="3200" dirty="0" smtClean="0"/>
              <a:t>指</a:t>
            </a:r>
            <a:r>
              <a:rPr lang="zh-CN" altLang="en-US" sz="3200" dirty="0"/>
              <a:t>定某个元素为与这个请求相关的所有回调</a:t>
            </a:r>
            <a:r>
              <a:rPr lang="zh-CN" altLang="en-US" sz="3200" dirty="0" smtClean="0"/>
              <a:t>函数</a:t>
            </a:r>
            <a:r>
              <a:rPr lang="zh-CN" altLang="en-US" sz="3200" dirty="0"/>
              <a:t>的上下文。</a:t>
            </a:r>
          </a:p>
          <a:p>
            <a:pPr lvl="1"/>
            <a:r>
              <a:rPr lang="en-US" altLang="zh-CN" sz="3200" dirty="0" err="1"/>
              <a:t>contentType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String   </a:t>
            </a:r>
            <a:r>
              <a:rPr lang="zh-CN" altLang="en-US" sz="3200" dirty="0" smtClean="0"/>
              <a:t>指</a:t>
            </a:r>
            <a:r>
              <a:rPr lang="zh-CN" altLang="en-US" sz="3200" dirty="0"/>
              <a:t>定请求内容的类型。默认</a:t>
            </a:r>
            <a:r>
              <a:rPr lang="zh-CN" altLang="en-US" sz="3200" dirty="0" smtClean="0"/>
              <a:t>为 </a:t>
            </a:r>
            <a:r>
              <a:rPr lang="en-US" altLang="zh-CN" sz="3200" dirty="0" smtClean="0"/>
              <a:t>application/x-www-form-</a:t>
            </a:r>
            <a:r>
              <a:rPr lang="en-US" altLang="zh-CN" sz="3200" dirty="0" err="1" smtClean="0"/>
              <a:t>urlencoded</a:t>
            </a:r>
            <a:r>
              <a:rPr lang="zh-CN" altLang="en-US" sz="3200" dirty="0"/>
              <a:t>。</a:t>
            </a:r>
          </a:p>
          <a:p>
            <a:pPr lvl="1"/>
            <a:r>
              <a:rPr lang="en-US" altLang="zh-CN" sz="3200" dirty="0" err="1"/>
              <a:t>async</a:t>
            </a:r>
            <a:r>
              <a:rPr lang="en-US" altLang="zh-CN" sz="3200" dirty="0"/>
              <a:t> Boolean </a:t>
            </a:r>
            <a:r>
              <a:rPr lang="zh-CN" altLang="en-US" sz="3200" dirty="0"/>
              <a:t>是否异步处理。默认为</a:t>
            </a:r>
            <a:r>
              <a:rPr lang="en-US" altLang="zh-CN" sz="3200" dirty="0"/>
              <a:t>true</a:t>
            </a:r>
            <a:r>
              <a:rPr lang="zh-CN" altLang="en-US" sz="3200" dirty="0"/>
              <a:t>，</a:t>
            </a:r>
            <a:r>
              <a:rPr lang="en-US" altLang="zh-CN" sz="3200" dirty="0"/>
              <a:t>false </a:t>
            </a:r>
            <a:r>
              <a:rPr lang="zh-CN" altLang="en-US" sz="3200" dirty="0"/>
              <a:t>为同步处理</a:t>
            </a:r>
          </a:p>
          <a:p>
            <a:pPr lvl="1"/>
            <a:r>
              <a:rPr lang="en-US" altLang="zh-CN" sz="3200" dirty="0" err="1"/>
              <a:t>processData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Boolean</a:t>
            </a:r>
            <a:r>
              <a:rPr lang="zh-CN" altLang="en-US" sz="3200" dirty="0" smtClean="0"/>
              <a:t>默</a:t>
            </a:r>
            <a:r>
              <a:rPr lang="zh-CN" altLang="en-US" sz="3200" dirty="0"/>
              <a:t>认为</a:t>
            </a:r>
            <a:r>
              <a:rPr lang="en-US" altLang="zh-CN" sz="3200" dirty="0"/>
              <a:t>true</a:t>
            </a:r>
            <a:r>
              <a:rPr lang="zh-CN" altLang="en-US" sz="3200" dirty="0"/>
              <a:t>，数据被处理为</a:t>
            </a:r>
            <a:r>
              <a:rPr lang="en-US" altLang="zh-CN" sz="3200" dirty="0"/>
              <a:t>URL </a:t>
            </a:r>
            <a:r>
              <a:rPr lang="zh-CN" altLang="en-US" sz="3200" dirty="0"/>
              <a:t>编码格式。</a:t>
            </a:r>
            <a:r>
              <a:rPr lang="zh-CN" altLang="en-US" sz="3200" dirty="0" smtClean="0"/>
              <a:t>如果</a:t>
            </a:r>
            <a:r>
              <a:rPr lang="zh-CN" altLang="en-US" sz="3200" dirty="0"/>
              <a:t>为</a:t>
            </a:r>
            <a:r>
              <a:rPr lang="en-US" altLang="zh-CN" sz="3200" dirty="0"/>
              <a:t>false</a:t>
            </a:r>
            <a:r>
              <a:rPr lang="zh-CN" altLang="en-US" sz="3200" dirty="0"/>
              <a:t>，则阻止将传入的数据处理为</a:t>
            </a:r>
            <a:r>
              <a:rPr lang="en-US" altLang="zh-CN" sz="3200" dirty="0"/>
              <a:t>URL </a:t>
            </a:r>
            <a:r>
              <a:rPr lang="zh-CN" altLang="en-US" sz="3200" dirty="0" smtClean="0"/>
              <a:t>编码</a:t>
            </a:r>
            <a:r>
              <a:rPr lang="zh-CN" altLang="en-US" sz="3200" dirty="0"/>
              <a:t>的格式。</a:t>
            </a:r>
          </a:p>
          <a:p>
            <a:pPr lvl="1"/>
            <a:r>
              <a:rPr lang="en-US" altLang="zh-CN" sz="3200" dirty="0" err="1"/>
              <a:t>dataFilter</a:t>
            </a:r>
            <a:r>
              <a:rPr lang="en-US" altLang="zh-CN" sz="3200" dirty="0"/>
              <a:t> Function </a:t>
            </a:r>
            <a:r>
              <a:rPr lang="zh-CN" altLang="en-US" sz="3200" dirty="0"/>
              <a:t>用来筛选响应数据的回调函数。</a:t>
            </a:r>
          </a:p>
          <a:p>
            <a:pPr lvl="1"/>
            <a:r>
              <a:rPr lang="en-US" altLang="zh-CN" sz="3200" dirty="0" err="1"/>
              <a:t>ifModified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Boolean</a:t>
            </a:r>
            <a:r>
              <a:rPr lang="zh-CN" altLang="en-US" sz="3200" dirty="0" smtClean="0"/>
              <a:t>默</a:t>
            </a:r>
            <a:r>
              <a:rPr lang="zh-CN" altLang="en-US" sz="3200" dirty="0"/>
              <a:t>认为</a:t>
            </a:r>
            <a:r>
              <a:rPr lang="en-US" altLang="zh-CN" sz="3200" dirty="0"/>
              <a:t>false</a:t>
            </a:r>
            <a:r>
              <a:rPr lang="zh-CN" altLang="en-US" sz="3200" dirty="0"/>
              <a:t>，不进行头检测。如果为</a:t>
            </a:r>
            <a:r>
              <a:rPr lang="en-US" altLang="zh-CN" sz="3200" dirty="0"/>
              <a:t>true</a:t>
            </a:r>
            <a:r>
              <a:rPr lang="zh-CN" altLang="en-US" sz="3200" dirty="0"/>
              <a:t>，进</a:t>
            </a:r>
            <a:r>
              <a:rPr lang="zh-CN" altLang="en-US" sz="3200" dirty="0" smtClean="0"/>
              <a:t>行头</a:t>
            </a:r>
            <a:r>
              <a:rPr lang="zh-CN" altLang="en-US" sz="3200" dirty="0"/>
              <a:t>检测，当相应内容与上次请求改变时，请求</a:t>
            </a:r>
            <a:r>
              <a:rPr lang="zh-CN" altLang="en-US" sz="3200" dirty="0" smtClean="0"/>
              <a:t>被认</a:t>
            </a:r>
            <a:r>
              <a:rPr lang="zh-CN" altLang="en-US" sz="3200" dirty="0"/>
              <a:t>为是成功的。</a:t>
            </a:r>
          </a:p>
          <a:p>
            <a:pPr lvl="1"/>
            <a:r>
              <a:rPr lang="en-US" altLang="zh-CN" sz="3200" dirty="0" err="1"/>
              <a:t>jsonp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指</a:t>
            </a:r>
            <a:r>
              <a:rPr lang="zh-CN" altLang="en-US" sz="3200" dirty="0"/>
              <a:t>定一个查询参数名称来覆盖默认的</a:t>
            </a:r>
            <a:r>
              <a:rPr lang="en-US" altLang="zh-CN" sz="3200" dirty="0" err="1"/>
              <a:t>jsonp</a:t>
            </a:r>
            <a:r>
              <a:rPr lang="en-US" altLang="zh-CN" sz="3200" dirty="0"/>
              <a:t> </a:t>
            </a:r>
            <a:r>
              <a:rPr lang="zh-CN" altLang="en-US" sz="3200" dirty="0"/>
              <a:t>回</a:t>
            </a:r>
            <a:r>
              <a:rPr lang="zh-CN" altLang="en-US" sz="3200" dirty="0" smtClean="0"/>
              <a:t>调参</a:t>
            </a:r>
            <a:r>
              <a:rPr lang="zh-CN" altLang="en-US" sz="3200" dirty="0"/>
              <a:t>数名</a:t>
            </a:r>
            <a:r>
              <a:rPr lang="en-US" altLang="zh-CN" sz="3200" dirty="0"/>
              <a:t>callback</a:t>
            </a:r>
            <a:r>
              <a:rPr lang="zh-CN" altLang="en-US" sz="3200" dirty="0"/>
              <a:t>。</a:t>
            </a:r>
          </a:p>
          <a:p>
            <a:pPr lvl="1"/>
            <a:r>
              <a:rPr lang="en-US" altLang="zh-CN" sz="3200" dirty="0"/>
              <a:t>username String </a:t>
            </a:r>
            <a:r>
              <a:rPr lang="zh-CN" altLang="en-US" sz="3200" dirty="0"/>
              <a:t>在</a:t>
            </a:r>
            <a:r>
              <a:rPr lang="en-US" altLang="zh-CN" sz="3200" dirty="0"/>
              <a:t>HTTP </a:t>
            </a:r>
            <a:r>
              <a:rPr lang="zh-CN" altLang="en-US" sz="3200" dirty="0"/>
              <a:t>认证请求中使用的用户名</a:t>
            </a:r>
          </a:p>
          <a:p>
            <a:pPr lvl="1"/>
            <a:r>
              <a:rPr lang="en-US" altLang="zh-CN" sz="3200" dirty="0"/>
              <a:t>password String </a:t>
            </a:r>
            <a:r>
              <a:rPr lang="zh-CN" altLang="en-US" sz="3200" dirty="0"/>
              <a:t>在</a:t>
            </a:r>
            <a:r>
              <a:rPr lang="en-US" altLang="zh-CN" sz="3200" dirty="0"/>
              <a:t>HTTP </a:t>
            </a:r>
            <a:r>
              <a:rPr lang="zh-CN" altLang="en-US" sz="3200" dirty="0"/>
              <a:t>认证请求中使用的密码</a:t>
            </a:r>
          </a:p>
          <a:p>
            <a:pPr lvl="1"/>
            <a:r>
              <a:rPr lang="en-US" altLang="zh-CN" sz="3200" dirty="0" err="1"/>
              <a:t>scriptCharset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当</a:t>
            </a:r>
            <a:r>
              <a:rPr lang="zh-CN" altLang="en-US" sz="3200" dirty="0"/>
              <a:t>远程和本地内容使用不同的字符集时，用来</a:t>
            </a:r>
            <a:r>
              <a:rPr lang="zh-CN" altLang="en-US" sz="3200" dirty="0" smtClean="0"/>
              <a:t>设置</a:t>
            </a:r>
            <a:r>
              <a:rPr lang="en-US" altLang="zh-CN" sz="3200" dirty="0"/>
              <a:t>script 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jsonp</a:t>
            </a:r>
            <a:r>
              <a:rPr lang="en-US" altLang="zh-CN" sz="3200" dirty="0"/>
              <a:t> </a:t>
            </a:r>
            <a:r>
              <a:rPr lang="zh-CN" altLang="en-US" sz="3200" dirty="0"/>
              <a:t>请求所使用的字符集。</a:t>
            </a:r>
          </a:p>
          <a:p>
            <a:pPr lvl="1"/>
            <a:r>
              <a:rPr lang="en-US" altLang="zh-CN" sz="3200" dirty="0" err="1"/>
              <a:t>xhr</a:t>
            </a:r>
            <a:r>
              <a:rPr lang="en-US" altLang="zh-CN" sz="3200" dirty="0"/>
              <a:t> Function </a:t>
            </a:r>
            <a:r>
              <a:rPr lang="zh-CN" altLang="en-US" sz="3200" dirty="0"/>
              <a:t>用来提供</a:t>
            </a:r>
            <a:r>
              <a:rPr lang="en-US" altLang="zh-CN" sz="3200" dirty="0"/>
              <a:t>XHR </a:t>
            </a:r>
            <a:r>
              <a:rPr lang="zh-CN" altLang="en-US" sz="3200" dirty="0"/>
              <a:t>实例自定义实现的回调函数</a:t>
            </a:r>
          </a:p>
          <a:p>
            <a:pPr lvl="1"/>
            <a:r>
              <a:rPr lang="en-US" altLang="zh-CN" sz="3200" dirty="0"/>
              <a:t>traditional </a:t>
            </a:r>
            <a:r>
              <a:rPr lang="en-US" altLang="zh-CN" sz="3200" dirty="0" smtClean="0"/>
              <a:t>Boolean </a:t>
            </a:r>
            <a:r>
              <a:rPr lang="zh-CN" altLang="en-US" sz="3200" dirty="0" smtClean="0"/>
              <a:t>默认为</a:t>
            </a:r>
            <a:r>
              <a:rPr lang="en-US" altLang="zh-CN" sz="3200" dirty="0" smtClean="0"/>
              <a:t>false</a:t>
            </a:r>
            <a:r>
              <a:rPr lang="zh-CN" altLang="en-US" sz="3200" dirty="0" smtClean="0"/>
              <a:t>，不使用传统风格的参数序列化。如为</a:t>
            </a:r>
            <a:r>
              <a:rPr lang="en-US" altLang="zh-CN" sz="3200" dirty="0"/>
              <a:t>true</a:t>
            </a:r>
            <a:r>
              <a:rPr lang="zh-CN" altLang="en-US" sz="3200" dirty="0"/>
              <a:t>，则使用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289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$.</a:t>
            </a:r>
            <a:r>
              <a:rPr lang="en-US" altLang="zh-CN" b="1" dirty="0" err="1"/>
              <a:t>ajax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25631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/>
              <a:t>$.</a:t>
            </a:r>
            <a:r>
              <a:rPr lang="en-US" altLang="zh-CN" b="1" dirty="0" err="1"/>
              <a:t>ajax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使用</a:t>
            </a:r>
            <a:endParaRPr lang="en-US" altLang="zh-CN" dirty="0" smtClean="0"/>
          </a:p>
          <a:p>
            <a:pPr marL="503967" lvl="1" indent="0">
              <a:buNone/>
            </a:pPr>
            <a:r>
              <a:rPr lang="en-US" altLang="zh-CN" dirty="0" smtClean="0"/>
              <a:t>$(</a:t>
            </a:r>
            <a:r>
              <a:rPr lang="en-US" altLang="zh-CN" dirty="0"/>
              <a:t>'input').click(function () {</a:t>
            </a:r>
          </a:p>
          <a:p>
            <a:pPr marL="503967" lvl="1" indent="0">
              <a:buNone/>
            </a:pPr>
            <a:r>
              <a:rPr lang="en-US" altLang="zh-CN" dirty="0" smtClean="0"/>
              <a:t>	$.</a:t>
            </a:r>
            <a:r>
              <a:rPr lang="en-US" altLang="zh-CN" dirty="0" err="1"/>
              <a:t>ajax</a:t>
            </a:r>
            <a:r>
              <a:rPr lang="en-US" altLang="zh-CN" dirty="0"/>
              <a:t>({</a:t>
            </a:r>
          </a:p>
          <a:p>
            <a:pPr marL="503967" lvl="1" indent="0">
              <a:buNone/>
            </a:pPr>
            <a:r>
              <a:rPr lang="en-US" altLang="zh-CN" dirty="0" smtClean="0"/>
              <a:t>      		 type </a:t>
            </a:r>
            <a:r>
              <a:rPr lang="en-US" altLang="zh-CN" dirty="0"/>
              <a:t>: 'POST', //</a:t>
            </a:r>
            <a:r>
              <a:rPr lang="zh-CN" altLang="en-US" dirty="0"/>
              <a:t>这里可以换成</a:t>
            </a:r>
            <a:r>
              <a:rPr lang="en-US" altLang="zh-CN" dirty="0" smtClean="0"/>
              <a:t>GET</a:t>
            </a:r>
          </a:p>
          <a:p>
            <a:pPr marL="503967" lvl="1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test.jsp</a:t>
            </a:r>
            <a:r>
              <a:rPr lang="en-US" altLang="zh-CN" dirty="0" smtClean="0"/>
              <a:t>',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 smtClean="0"/>
              <a:t>		data </a:t>
            </a:r>
            <a:r>
              <a:rPr lang="en-US" altLang="zh-CN" dirty="0"/>
              <a:t>: {</a:t>
            </a:r>
          </a:p>
          <a:p>
            <a:pPr marL="503967" lvl="1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 smtClean="0"/>
              <a:t>		},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 smtClean="0"/>
              <a:t>		success </a:t>
            </a:r>
            <a:r>
              <a:rPr lang="en-US" altLang="zh-CN" dirty="0"/>
              <a:t>: function (response, </a:t>
            </a:r>
            <a:r>
              <a:rPr lang="en-US" altLang="zh-CN" dirty="0" err="1"/>
              <a:t>stutas</a:t>
            </a:r>
            <a:r>
              <a:rPr lang="en-US" altLang="zh-CN" dirty="0"/>
              <a:t>, </a:t>
            </a:r>
            <a:r>
              <a:rPr lang="en-US" altLang="zh-CN" dirty="0" err="1"/>
              <a:t>xhr</a:t>
            </a:r>
            <a:r>
              <a:rPr lang="en-US" altLang="zh-CN" dirty="0"/>
              <a:t>) {</a:t>
            </a:r>
          </a:p>
          <a:p>
            <a:pPr marL="503967" lvl="1" indent="0">
              <a:buNone/>
            </a:pPr>
            <a:r>
              <a:rPr lang="en-US" altLang="zh-CN" dirty="0" smtClean="0"/>
              <a:t>			$('#</a:t>
            </a:r>
            <a:r>
              <a:rPr lang="en-US" altLang="zh-CN" dirty="0"/>
              <a:t>box').html(response);</a:t>
            </a:r>
          </a:p>
          <a:p>
            <a:pPr marL="503967" lvl="1" indent="0">
              <a:buNone/>
            </a:pPr>
            <a:r>
              <a:rPr lang="en-US" altLang="zh-CN" dirty="0" smtClean="0"/>
              <a:t>		}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8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7200" dirty="0"/>
              <a:t>Ajax </a:t>
            </a:r>
            <a:r>
              <a:rPr lang="zh-CN" altLang="en-US" sz="7200" dirty="0"/>
              <a:t>用的最多的地方莫过于表单操作，而传统的表单操作是通过</a:t>
            </a:r>
            <a:r>
              <a:rPr lang="en-US" altLang="zh-CN" sz="7200" dirty="0"/>
              <a:t>submit </a:t>
            </a:r>
            <a:r>
              <a:rPr lang="zh-CN" altLang="en-US" sz="7200" dirty="0"/>
              <a:t>提交将数据</a:t>
            </a:r>
            <a:r>
              <a:rPr lang="zh-CN" altLang="en-US" sz="7200" dirty="0" smtClean="0"/>
              <a:t>传输</a:t>
            </a:r>
            <a:r>
              <a:rPr lang="zh-CN" altLang="en-US" sz="7200" dirty="0"/>
              <a:t>到服务器端。如果使用</a:t>
            </a:r>
            <a:r>
              <a:rPr lang="en-US" altLang="zh-CN" sz="7200" dirty="0"/>
              <a:t>Ajax </a:t>
            </a:r>
            <a:r>
              <a:rPr lang="zh-CN" altLang="en-US" sz="7200" dirty="0"/>
              <a:t>异步处理的话，我们需要将每个表单元素逐个获取才方能</a:t>
            </a:r>
            <a:r>
              <a:rPr lang="zh-CN" altLang="en-US" sz="7200" dirty="0" smtClean="0"/>
              <a:t>提交</a:t>
            </a:r>
            <a:r>
              <a:rPr lang="zh-CN" altLang="en-US" sz="7200" dirty="0"/>
              <a:t>，</a:t>
            </a:r>
            <a:r>
              <a:rPr lang="zh-CN" altLang="en-US" sz="7200" dirty="0" smtClean="0"/>
              <a:t>这</a:t>
            </a:r>
            <a:r>
              <a:rPr lang="zh-CN" altLang="en-US" sz="7200" dirty="0"/>
              <a:t>样工作效率就大大降低</a:t>
            </a:r>
            <a:r>
              <a:rPr lang="zh-CN" altLang="en-US" sz="7200" dirty="0" smtClean="0"/>
              <a:t>。</a:t>
            </a:r>
            <a:endParaRPr lang="en-US" altLang="zh-CN" sz="7200" dirty="0" smtClean="0"/>
          </a:p>
          <a:p>
            <a:pPr marL="1007933" lvl="2" indent="0">
              <a:buNone/>
            </a:pPr>
            <a:r>
              <a:rPr lang="en-US" altLang="zh-CN" sz="5600" dirty="0"/>
              <a:t>$('form input[type=button]').click(function () {</a:t>
            </a:r>
          </a:p>
          <a:p>
            <a:pPr marL="1007933" lvl="2" indent="0">
              <a:buNone/>
            </a:pPr>
            <a:r>
              <a:rPr lang="en-US" altLang="zh-CN" sz="5600" dirty="0"/>
              <a:t>$.</a:t>
            </a:r>
            <a:r>
              <a:rPr lang="en-US" altLang="zh-CN" sz="5600" dirty="0" err="1"/>
              <a:t>ajax</a:t>
            </a:r>
            <a:r>
              <a:rPr lang="en-US" altLang="zh-CN" sz="5600" dirty="0"/>
              <a:t>({</a:t>
            </a:r>
          </a:p>
          <a:p>
            <a:pPr marL="1007933" lvl="2" indent="0">
              <a:buNone/>
            </a:pPr>
            <a:r>
              <a:rPr lang="en-US" altLang="zh-CN" sz="5600" dirty="0" smtClean="0"/>
              <a:t>           type </a:t>
            </a:r>
            <a:r>
              <a:rPr lang="en-US" altLang="zh-CN" sz="5600" dirty="0"/>
              <a:t>: 'POST',</a:t>
            </a:r>
          </a:p>
          <a:p>
            <a:pPr marL="1007933" lvl="2" indent="0">
              <a:buNone/>
            </a:pPr>
            <a:r>
              <a:rPr lang="en-US" altLang="zh-CN" sz="5600" dirty="0"/>
              <a:t> </a:t>
            </a:r>
            <a:r>
              <a:rPr lang="en-US" altLang="zh-CN" sz="5600" dirty="0" smtClean="0"/>
              <a:t>           </a:t>
            </a:r>
            <a:r>
              <a:rPr lang="en-US" altLang="zh-CN" sz="5600" dirty="0" err="1" smtClean="0"/>
              <a:t>url</a:t>
            </a:r>
            <a:r>
              <a:rPr lang="en-US" altLang="zh-CN" sz="5600" dirty="0" smtClean="0"/>
              <a:t> </a:t>
            </a:r>
            <a:r>
              <a:rPr lang="en-US" altLang="zh-CN" sz="5600" dirty="0"/>
              <a:t>: </a:t>
            </a:r>
            <a:r>
              <a:rPr lang="en-US" altLang="zh-CN" sz="5600" dirty="0" smtClean="0"/>
              <a:t>'</a:t>
            </a:r>
            <a:r>
              <a:rPr lang="en-US" altLang="zh-CN" sz="5600" dirty="0" err="1" smtClean="0"/>
              <a:t>test.jsp</a:t>
            </a:r>
            <a:r>
              <a:rPr lang="en-US" altLang="zh-CN" sz="5600" dirty="0" smtClean="0"/>
              <a:t>',</a:t>
            </a:r>
            <a:endParaRPr lang="en-US" altLang="zh-CN" sz="5600" dirty="0"/>
          </a:p>
          <a:p>
            <a:pPr marL="1511900" lvl="3" indent="0">
              <a:buNone/>
            </a:pPr>
            <a:r>
              <a:rPr lang="en-US" altLang="zh-CN" sz="5600" dirty="0"/>
              <a:t>data : {</a:t>
            </a:r>
          </a:p>
          <a:p>
            <a:pPr marL="1511900" lvl="3" indent="0">
              <a:buNone/>
            </a:pPr>
            <a:r>
              <a:rPr lang="en-US" altLang="zh-CN" sz="5600" dirty="0"/>
              <a:t>user : $('form input[name=user]').</a:t>
            </a:r>
            <a:r>
              <a:rPr lang="en-US" altLang="zh-CN" sz="5600" dirty="0" err="1"/>
              <a:t>val</a:t>
            </a:r>
            <a:r>
              <a:rPr lang="en-US" altLang="zh-CN" sz="5600" dirty="0"/>
              <a:t>(),</a:t>
            </a:r>
          </a:p>
          <a:p>
            <a:pPr marL="1511900" lvl="3" indent="0">
              <a:buNone/>
            </a:pPr>
            <a:r>
              <a:rPr lang="en-US" altLang="zh-CN" sz="5600" dirty="0"/>
              <a:t>email : $('form input[name=email]').</a:t>
            </a:r>
            <a:r>
              <a:rPr lang="en-US" altLang="zh-CN" sz="5600" dirty="0" err="1"/>
              <a:t>val</a:t>
            </a:r>
            <a:r>
              <a:rPr lang="en-US" altLang="zh-CN" sz="5600" dirty="0"/>
              <a:t>()</a:t>
            </a:r>
          </a:p>
          <a:p>
            <a:pPr marL="1511900" lvl="3" indent="0">
              <a:buNone/>
            </a:pPr>
            <a:r>
              <a:rPr lang="en-US" altLang="zh-CN" sz="5600" dirty="0"/>
              <a:t>},</a:t>
            </a:r>
          </a:p>
          <a:p>
            <a:pPr marL="1007933" lvl="2" indent="0">
              <a:buNone/>
            </a:pPr>
            <a:r>
              <a:rPr lang="en-US" altLang="zh-CN" sz="5600" dirty="0" smtClean="0"/>
              <a:t>          success </a:t>
            </a:r>
            <a:r>
              <a:rPr lang="en-US" altLang="zh-CN" sz="5600" dirty="0"/>
              <a:t>: function (response, status, </a:t>
            </a:r>
            <a:r>
              <a:rPr lang="en-US" altLang="zh-CN" sz="5600" dirty="0" err="1"/>
              <a:t>xhr</a:t>
            </a:r>
            <a:r>
              <a:rPr lang="en-US" altLang="zh-CN" sz="5600" dirty="0"/>
              <a:t>) {</a:t>
            </a:r>
          </a:p>
          <a:p>
            <a:pPr marL="1007933" lvl="2" indent="0">
              <a:buNone/>
            </a:pPr>
            <a:r>
              <a:rPr lang="en-US" altLang="zh-CN" sz="5600" dirty="0" smtClean="0"/>
              <a:t>          alert(response</a:t>
            </a:r>
            <a:r>
              <a:rPr lang="en-US" altLang="zh-CN" sz="5600" dirty="0"/>
              <a:t>);</a:t>
            </a:r>
          </a:p>
          <a:p>
            <a:pPr marL="1007933" lvl="2" indent="0">
              <a:buNone/>
            </a:pPr>
            <a:r>
              <a:rPr lang="en-US" altLang="zh-CN" sz="5600" dirty="0" smtClean="0"/>
              <a:t>      }</a:t>
            </a:r>
            <a:endParaRPr lang="en-US" altLang="zh-CN" sz="5600" dirty="0"/>
          </a:p>
          <a:p>
            <a:pPr marL="1007933" lvl="2" indent="0">
              <a:buNone/>
            </a:pPr>
            <a:r>
              <a:rPr lang="en-US" altLang="zh-CN" sz="5600" dirty="0" smtClean="0"/>
              <a:t>  });</a:t>
            </a:r>
            <a:endParaRPr lang="en-US" altLang="zh-CN" sz="5600" dirty="0"/>
          </a:p>
          <a:p>
            <a:pPr marL="1007933" lvl="2" indent="0">
              <a:buNone/>
            </a:pPr>
            <a:r>
              <a:rPr lang="en-US" altLang="zh-CN" sz="5600" dirty="0"/>
              <a:t>});</a:t>
            </a:r>
            <a:endParaRPr lang="zh-CN" altLang="en-US" sz="5600" dirty="0"/>
          </a:p>
        </p:txBody>
      </p:sp>
    </p:spTree>
    <p:extLst>
      <p:ext uri="{BB962C8B-B14F-4D97-AF65-F5344CB8AC3E}">
        <p14:creationId xmlns:p14="http://schemas.microsoft.com/office/powerpoint/2010/main" val="27742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使用表单序列化方法</a:t>
            </a:r>
            <a:r>
              <a:rPr lang="en-US" altLang="zh-CN" dirty="0"/>
              <a:t>.serialize()</a:t>
            </a:r>
            <a:r>
              <a:rPr lang="zh-CN" altLang="en-US" dirty="0"/>
              <a:t>，会智能的获取指定表单内的所有元素。这样，在面</a:t>
            </a:r>
            <a:r>
              <a:rPr lang="zh-CN" altLang="en-US" dirty="0" smtClean="0"/>
              <a:t>对大</a:t>
            </a:r>
            <a:r>
              <a:rPr lang="zh-CN" altLang="en-US" dirty="0"/>
              <a:t>量表单元素时，会把表单元素内容序列化为字符串，然后再使用</a:t>
            </a:r>
            <a:r>
              <a:rPr lang="en-US" altLang="zh-CN" dirty="0"/>
              <a:t>Ajax </a:t>
            </a:r>
            <a:r>
              <a:rPr lang="zh-CN" altLang="en-US" dirty="0"/>
              <a:t>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$('form input[type=button]').click(function () {</a:t>
            </a:r>
          </a:p>
          <a:p>
            <a:pPr lvl="1"/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({</a:t>
            </a:r>
          </a:p>
          <a:p>
            <a:pPr lvl="1"/>
            <a:r>
              <a:rPr lang="en-US" altLang="zh-CN" dirty="0"/>
              <a:t>type : 'POST',</a:t>
            </a:r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 : '</a:t>
            </a:r>
            <a:r>
              <a:rPr lang="en-US" altLang="zh-CN" dirty="0" err="1"/>
              <a:t>test.php</a:t>
            </a:r>
            <a:r>
              <a:rPr lang="en-US" altLang="zh-CN" dirty="0"/>
              <a:t>',</a:t>
            </a:r>
          </a:p>
          <a:p>
            <a:pPr lvl="1"/>
            <a:r>
              <a:rPr lang="en-US" altLang="zh-CN" dirty="0"/>
              <a:t>data : $('form').serialize(),</a:t>
            </a:r>
          </a:p>
          <a:p>
            <a:pPr lvl="1"/>
            <a:r>
              <a:rPr lang="en-US" altLang="zh-CN" dirty="0"/>
              <a:t>success : function (response, status, </a:t>
            </a:r>
            <a:r>
              <a:rPr lang="en-US" altLang="zh-CN" dirty="0" err="1"/>
              <a:t>xhr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alert(response);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});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ch04-ajax-</a:t>
            </a:r>
            <a:r>
              <a:rPr lang="zh-CN" altLang="en-US" dirty="0">
                <a:solidFill>
                  <a:srgbClr val="FF0000"/>
                </a:solidFill>
              </a:rPr>
              <a:t>表单序列化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2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.serialize()</a:t>
            </a:r>
            <a:r>
              <a:rPr lang="zh-CN" altLang="en-US" dirty="0"/>
              <a:t>方法不但可以序列化表单内的元素，还可以直接获取单选框、复选框和下</a:t>
            </a:r>
            <a:r>
              <a:rPr lang="zh-CN" altLang="en-US" dirty="0" smtClean="0"/>
              <a:t>拉列</a:t>
            </a:r>
            <a:r>
              <a:rPr lang="zh-CN" altLang="en-US" dirty="0"/>
              <a:t>表框等内容。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使用序列化得到选中的元素内容</a:t>
            </a:r>
          </a:p>
          <a:p>
            <a:pPr lvl="1"/>
            <a:r>
              <a:rPr lang="en-US" altLang="zh-CN" dirty="0"/>
              <a:t>$(':radio').click(function () {</a:t>
            </a:r>
          </a:p>
          <a:p>
            <a:pPr lvl="1"/>
            <a:r>
              <a:rPr lang="en-US" altLang="zh-CN" dirty="0" smtClean="0"/>
              <a:t>       $('#</a:t>
            </a:r>
            <a:r>
              <a:rPr lang="en-US" altLang="zh-CN" dirty="0"/>
              <a:t>box').html(</a:t>
            </a:r>
            <a:r>
              <a:rPr lang="en-US" altLang="zh-CN" dirty="0" err="1"/>
              <a:t>decodeURIComponent</a:t>
            </a:r>
            <a:r>
              <a:rPr lang="en-US" altLang="zh-CN" dirty="0"/>
              <a:t>($(this).serialize()));</a:t>
            </a:r>
          </a:p>
          <a:p>
            <a:pPr lvl="1"/>
            <a:r>
              <a:rPr lang="en-US" altLang="zh-CN" dirty="0"/>
              <a:t>});</a:t>
            </a:r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.serialize()</a:t>
            </a:r>
            <a:r>
              <a:rPr lang="zh-CN" altLang="en-US" dirty="0"/>
              <a:t>方法，还有一个可以返回</a:t>
            </a:r>
            <a:r>
              <a:rPr lang="en-US" altLang="zh-CN" dirty="0"/>
              <a:t>JSON </a:t>
            </a:r>
            <a:r>
              <a:rPr lang="zh-CN" altLang="en-US" dirty="0"/>
              <a:t>数据的方法：</a:t>
            </a:r>
            <a:r>
              <a:rPr lang="en-US" altLang="zh-CN" dirty="0"/>
              <a:t>.</a:t>
            </a:r>
            <a:r>
              <a:rPr lang="en-US" altLang="zh-CN" dirty="0" err="1"/>
              <a:t>serializeArray</a:t>
            </a:r>
            <a:r>
              <a:rPr lang="en-US" altLang="zh-CN" dirty="0"/>
              <a:t>()</a:t>
            </a:r>
            <a:r>
              <a:rPr lang="zh-CN" altLang="en-US" dirty="0"/>
              <a:t>。这个方</a:t>
            </a:r>
            <a:r>
              <a:rPr lang="zh-CN" altLang="en-US" dirty="0" smtClean="0"/>
              <a:t>法可</a:t>
            </a:r>
            <a:r>
              <a:rPr lang="zh-CN" altLang="en-US" dirty="0"/>
              <a:t>以直接把数据整合成键值对的</a:t>
            </a:r>
            <a:r>
              <a:rPr lang="en-US" altLang="zh-CN" dirty="0"/>
              <a:t>JSON 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/>
              <a:t>$(':radio').click(function () {</a:t>
            </a:r>
          </a:p>
          <a:p>
            <a:pPr lvl="1"/>
            <a:r>
              <a:rPr lang="en-US" altLang="zh-CN" dirty="0" smtClean="0"/>
              <a:t>      console.log</a:t>
            </a:r>
            <a:r>
              <a:rPr lang="en-US" altLang="zh-CN" dirty="0"/>
              <a:t>($(this).</a:t>
            </a:r>
            <a:r>
              <a:rPr lang="en-US" altLang="zh-CN" dirty="0" err="1"/>
              <a:t>serializeArray</a:t>
            </a:r>
            <a:r>
              <a:rPr lang="en-US" altLang="zh-CN" dirty="0"/>
              <a:t>());</a:t>
            </a:r>
          </a:p>
          <a:p>
            <a:pPr lvl="1"/>
            <a:r>
              <a:rPr lang="en-US" altLang="zh-CN" dirty="0" smtClean="0"/>
              <a:t>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 = $(this).</a:t>
            </a:r>
            <a:r>
              <a:rPr lang="en-US" altLang="zh-CN" dirty="0" err="1"/>
              <a:t>serializeArray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smtClean="0"/>
              <a:t>      $('#</a:t>
            </a:r>
            <a:r>
              <a:rPr lang="en-US" altLang="zh-CN" dirty="0"/>
              <a:t>box').html(</a:t>
            </a:r>
            <a:r>
              <a:rPr lang="en-US" altLang="zh-CN" dirty="0" err="1"/>
              <a:t>json</a:t>
            </a:r>
            <a:r>
              <a:rPr lang="en-US" altLang="zh-CN" dirty="0"/>
              <a:t>[0].value);</a:t>
            </a:r>
          </a:p>
          <a:p>
            <a:pPr lvl="1"/>
            <a:r>
              <a:rPr lang="en-US" altLang="zh-CN" dirty="0" smtClean="0"/>
              <a:t>});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ch04-ajax-</a:t>
            </a:r>
            <a:r>
              <a:rPr lang="zh-CN" altLang="en-US" dirty="0">
                <a:solidFill>
                  <a:srgbClr val="FF0000"/>
                </a:solidFill>
              </a:rPr>
              <a:t>表单序列化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1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ajaxSetup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有时，我们可能会在同一个程序中多次调用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方法。而它们很多参数都相同，</a:t>
            </a:r>
            <a:r>
              <a:rPr lang="zh-CN" altLang="en-US" dirty="0" smtClean="0"/>
              <a:t>这个</a:t>
            </a:r>
            <a:r>
              <a:rPr lang="zh-CN" altLang="en-US" dirty="0"/>
              <a:t>时候我们课时使用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提供的</a:t>
            </a:r>
            <a:r>
              <a:rPr lang="en-US" altLang="zh-CN" dirty="0"/>
              <a:t>$.</a:t>
            </a:r>
            <a:r>
              <a:rPr lang="en-US" altLang="zh-CN" dirty="0" err="1"/>
              <a:t>ajaxSetup</a:t>
            </a:r>
            <a:r>
              <a:rPr lang="en-US" altLang="zh-CN" dirty="0"/>
              <a:t>()</a:t>
            </a:r>
            <a:r>
              <a:rPr lang="zh-CN" altLang="en-US" dirty="0"/>
              <a:t>请求默认值来初始化参数。</a:t>
            </a:r>
          </a:p>
          <a:p>
            <a:r>
              <a:rPr lang="en-US" altLang="zh-CN" dirty="0"/>
              <a:t>$('form input[type=button]').click(function () {</a:t>
            </a:r>
          </a:p>
          <a:p>
            <a:r>
              <a:rPr lang="en-US" altLang="zh-CN" dirty="0"/>
              <a:t>$.</a:t>
            </a:r>
            <a:r>
              <a:rPr lang="en-US" altLang="zh-CN" dirty="0" err="1"/>
              <a:t>ajaxSetup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type : 'POST',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: '</a:t>
            </a:r>
            <a:r>
              <a:rPr lang="en-US" altLang="zh-CN" dirty="0" err="1"/>
              <a:t>test.php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data : $('form').serialize()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success : function (response, status, </a:t>
            </a:r>
            <a:r>
              <a:rPr lang="en-US" altLang="zh-CN" dirty="0" err="1"/>
              <a:t>xhr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alert(response);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85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$.</a:t>
            </a:r>
            <a:r>
              <a:rPr lang="en-US" altLang="zh-CN" dirty="0" err="1"/>
              <a:t>param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在使用</a:t>
            </a:r>
            <a:r>
              <a:rPr lang="en-US" altLang="zh-CN" dirty="0"/>
              <a:t>data </a:t>
            </a:r>
            <a:r>
              <a:rPr lang="zh-CN" altLang="en-US" dirty="0"/>
              <a:t>属性传递的时候，如果是以对象形式传递键值对，可以使用</a:t>
            </a:r>
            <a:r>
              <a:rPr lang="en-US" altLang="zh-CN" dirty="0"/>
              <a:t>$.</a:t>
            </a:r>
            <a:r>
              <a:rPr lang="en-US" altLang="zh-CN" dirty="0" err="1"/>
              <a:t>param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法将</a:t>
            </a:r>
            <a:r>
              <a:rPr lang="zh-CN" altLang="en-US" dirty="0"/>
              <a:t>对象转换为字符串键值对格式。</a:t>
            </a:r>
          </a:p>
          <a:p>
            <a:r>
              <a:rPr lang="sv-SE" altLang="zh-CN" dirty="0"/>
              <a:t>var obj = {a : 1, b : 2, c : 3};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form = $.</a:t>
            </a:r>
            <a:r>
              <a:rPr lang="en-US" altLang="zh-CN" dirty="0" err="1"/>
              <a:t>param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alert(form);</a:t>
            </a:r>
          </a:p>
          <a:p>
            <a:r>
              <a:rPr lang="zh-CN" altLang="en-US" dirty="0"/>
              <a:t>注意：使用</a:t>
            </a:r>
            <a:r>
              <a:rPr lang="en-US" altLang="zh-CN" dirty="0"/>
              <a:t>$.</a:t>
            </a:r>
            <a:r>
              <a:rPr lang="en-US" altLang="zh-CN" dirty="0" err="1"/>
              <a:t>param</a:t>
            </a:r>
            <a:r>
              <a:rPr lang="en-US" altLang="zh-CN" dirty="0"/>
              <a:t>()</a:t>
            </a:r>
            <a:r>
              <a:rPr lang="zh-CN" altLang="en-US" dirty="0"/>
              <a:t>将对象形式的键值对转为</a:t>
            </a:r>
            <a:r>
              <a:rPr lang="en-US" altLang="zh-CN" dirty="0"/>
              <a:t>URL </a:t>
            </a:r>
            <a:r>
              <a:rPr lang="zh-CN" altLang="en-US" dirty="0"/>
              <a:t>地址的字符串键值对，可以更加</a:t>
            </a:r>
            <a:r>
              <a:rPr lang="zh-CN" altLang="en-US" dirty="0" smtClean="0"/>
              <a:t>稳定</a:t>
            </a:r>
            <a:r>
              <a:rPr lang="zh-CN" altLang="en-US" dirty="0"/>
              <a:t>准确的传递表单内容。因为有时程序对于复杂的序列化解析能力有限，所以直接传递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对</a:t>
            </a:r>
            <a:r>
              <a:rPr lang="zh-CN" altLang="en-US" dirty="0"/>
              <a:t>象要谨慎。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12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611" y="0"/>
            <a:ext cx="10639574" cy="7200850"/>
          </a:xfrm>
          <a:prstGeom prst="rect">
            <a:avLst/>
          </a:prstGeom>
          <a:gradFill>
            <a:gsLst>
              <a:gs pos="0">
                <a:srgbClr val="D5F3F9">
                  <a:alpha val="83922"/>
                </a:srgb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18893" y="391857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buSzTx/>
              <a:defRPr/>
            </a:pPr>
            <a:r>
              <a:rPr lang="en-US" altLang="zh-CN" sz="40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Thanks 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61" y="1698104"/>
            <a:ext cx="2310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Ajax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101" y="1368469"/>
            <a:ext cx="9559766" cy="496828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全称为：“</a:t>
            </a:r>
            <a:r>
              <a:rPr lang="en-US" altLang="zh-CN" dirty="0"/>
              <a:t>Asynchronous JavaScript and XML”</a:t>
            </a:r>
            <a:r>
              <a:rPr lang="zh-CN" altLang="en-US" dirty="0"/>
              <a:t>（异步</a:t>
            </a:r>
            <a:r>
              <a:rPr lang="en-US" altLang="zh-CN" dirty="0"/>
              <a:t>JavaScript 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 smtClean="0"/>
              <a:t>），它</a:t>
            </a:r>
            <a:r>
              <a:rPr lang="zh-CN" altLang="en-US" dirty="0"/>
              <a:t>并不是</a:t>
            </a:r>
            <a:r>
              <a:rPr lang="en-US" altLang="zh-CN" dirty="0"/>
              <a:t>JavaScript </a:t>
            </a:r>
            <a:r>
              <a:rPr lang="zh-CN" altLang="en-US" dirty="0"/>
              <a:t>的一种单一技术，而是利用了一系列交互式网页应用相关的技术所</a:t>
            </a:r>
            <a:r>
              <a:rPr lang="zh-CN" altLang="en-US" dirty="0" smtClean="0"/>
              <a:t>形成</a:t>
            </a:r>
            <a:r>
              <a:rPr lang="zh-CN" altLang="en-US" dirty="0"/>
              <a:t>的结合体。使用</a:t>
            </a:r>
            <a:r>
              <a:rPr lang="en-US" altLang="zh-CN" dirty="0"/>
              <a:t>Ajax</a:t>
            </a:r>
            <a:r>
              <a:rPr lang="zh-CN" altLang="en-US" dirty="0"/>
              <a:t>，我们可以无刷新状态更新页面，并且实现异步提交，提升了用</a:t>
            </a:r>
            <a:r>
              <a:rPr lang="zh-CN" altLang="en-US" dirty="0" smtClean="0"/>
              <a:t>户体</a:t>
            </a:r>
            <a:r>
              <a:rPr lang="zh-CN" altLang="en-US" dirty="0"/>
              <a:t>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它本身不是单一技术，是一</a:t>
            </a:r>
            <a:r>
              <a:rPr lang="zh-CN" altLang="en-US" dirty="0" smtClean="0"/>
              <a:t>串技</a:t>
            </a:r>
            <a:r>
              <a:rPr lang="zh-CN" altLang="en-US" dirty="0"/>
              <a:t>术的集合，主要有：</a:t>
            </a:r>
          </a:p>
          <a:p>
            <a:pPr lvl="1"/>
            <a:r>
              <a:rPr lang="en-US" altLang="zh-CN" dirty="0"/>
              <a:t>1.JavaScript</a:t>
            </a:r>
            <a:r>
              <a:rPr lang="zh-CN" altLang="en-US" dirty="0"/>
              <a:t>，通过用户或其他与浏览器相关事件捕获交互行为；</a:t>
            </a:r>
          </a:p>
          <a:p>
            <a:pPr lvl="1"/>
            <a:r>
              <a:rPr lang="en-US" altLang="zh-CN" dirty="0"/>
              <a:t>2.XMLHttpRequest </a:t>
            </a:r>
            <a:r>
              <a:rPr lang="zh-CN" altLang="en-US" dirty="0"/>
              <a:t>对象，通过这个对象可以在不中断其它浏览器任务的情况下向服务</a:t>
            </a:r>
          </a:p>
          <a:p>
            <a:pPr lvl="1"/>
            <a:r>
              <a:rPr lang="zh-CN" altLang="en-US" dirty="0"/>
              <a:t>器发送请求；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服务器上的文件，以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HTML </a:t>
            </a:r>
            <a:r>
              <a:rPr lang="zh-CN" altLang="en-US" dirty="0"/>
              <a:t>或</a:t>
            </a:r>
            <a:r>
              <a:rPr lang="en-US" altLang="zh-CN" dirty="0"/>
              <a:t>JSON </a:t>
            </a:r>
            <a:r>
              <a:rPr lang="zh-CN" altLang="en-US" dirty="0"/>
              <a:t>格式保存文本数据；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其它</a:t>
            </a:r>
            <a:r>
              <a:rPr lang="en-US" altLang="zh-CN" dirty="0"/>
              <a:t>JavaScript</a:t>
            </a:r>
            <a:r>
              <a:rPr lang="zh-CN" altLang="en-US" dirty="0"/>
              <a:t>，解释来自服务器的数据（比如</a:t>
            </a:r>
            <a:r>
              <a:rPr lang="en-US" altLang="zh-CN" dirty="0"/>
              <a:t>PHP </a:t>
            </a:r>
            <a:r>
              <a:rPr lang="zh-CN" altLang="en-US" dirty="0"/>
              <a:t>从</a:t>
            </a:r>
            <a:r>
              <a:rPr lang="en-US" altLang="zh-CN" dirty="0"/>
              <a:t>MySQL </a:t>
            </a:r>
            <a:r>
              <a:rPr lang="zh-CN" altLang="en-US" dirty="0"/>
              <a:t>获取的数据）并将其</a:t>
            </a:r>
          </a:p>
          <a:p>
            <a:pPr lvl="1"/>
            <a:r>
              <a:rPr lang="zh-CN" altLang="en-US" dirty="0"/>
              <a:t>呈现到页面上。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Ajax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异步和同步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Ajax </a:t>
            </a:r>
            <a:r>
              <a:rPr lang="zh-CN" altLang="en-US" dirty="0"/>
              <a:t>最关键的地方，就是实现异步请求、接受响应及执行回调。那么异步与同</a:t>
            </a:r>
            <a:r>
              <a:rPr lang="zh-CN" altLang="en-US" dirty="0" smtClean="0"/>
              <a:t>步有</a:t>
            </a:r>
            <a:r>
              <a:rPr lang="zh-CN" altLang="en-US" dirty="0"/>
              <a:t>什么区别呢？我们普通的</a:t>
            </a:r>
            <a:r>
              <a:rPr lang="en-US" altLang="zh-CN" dirty="0"/>
              <a:t>Web </a:t>
            </a:r>
            <a:r>
              <a:rPr lang="zh-CN" altLang="en-US" dirty="0"/>
              <a:t>程序开发基本都是同步的，意为执行一段程序才能执行</a:t>
            </a:r>
            <a:r>
              <a:rPr lang="zh-CN" altLang="en-US" dirty="0" smtClean="0"/>
              <a:t>下一</a:t>
            </a:r>
            <a:r>
              <a:rPr lang="zh-CN" altLang="en-US" dirty="0"/>
              <a:t>段，类似电话中的通话，一个电话接完才能接听下个电话；而异步可以同时执行多条任务</a:t>
            </a:r>
            <a:r>
              <a:rPr lang="zh-CN" altLang="en-US" dirty="0" smtClean="0"/>
              <a:t>，感</a:t>
            </a:r>
            <a:r>
              <a:rPr lang="zh-CN" altLang="en-US" dirty="0"/>
              <a:t>觉有多条线路，类似于短信，不会因为看一条短信而停止接受另一条短信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Ajax </a:t>
            </a:r>
            <a:r>
              <a:rPr lang="zh-CN" altLang="en-US" dirty="0"/>
              <a:t>也可</a:t>
            </a:r>
            <a:r>
              <a:rPr lang="zh-CN" altLang="en-US" dirty="0" smtClean="0"/>
              <a:t>以使</a:t>
            </a:r>
            <a:r>
              <a:rPr lang="zh-CN" altLang="en-US" dirty="0"/>
              <a:t>用同步模式执行，但同步的模式属于阻塞模式，这样会导致多条线路执行时又必须一条</a:t>
            </a:r>
            <a:r>
              <a:rPr lang="zh-CN" altLang="en-US" dirty="0" smtClean="0"/>
              <a:t>一条</a:t>
            </a:r>
            <a:r>
              <a:rPr lang="zh-CN" altLang="en-US" dirty="0"/>
              <a:t>执行，会让</a:t>
            </a:r>
            <a:r>
              <a:rPr lang="en-US" altLang="zh-CN" dirty="0"/>
              <a:t>Web </a:t>
            </a:r>
            <a:r>
              <a:rPr lang="zh-CN" altLang="en-US" dirty="0"/>
              <a:t>页面出现假死状态，所以，一般</a:t>
            </a:r>
            <a:r>
              <a:rPr lang="en-US" altLang="zh-CN" dirty="0"/>
              <a:t>Ajax </a:t>
            </a:r>
            <a:r>
              <a:rPr lang="zh-CN" altLang="en-US" dirty="0"/>
              <a:t>大部分采用异步模式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load()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453" y="1440210"/>
            <a:ext cx="9559766" cy="475226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Ajax </a:t>
            </a:r>
            <a:r>
              <a:rPr lang="zh-CN" altLang="en-US" dirty="0"/>
              <a:t>做了大量的封装，我们使用起来也较为方便，不需要去考虑浏览器兼</a:t>
            </a:r>
            <a:r>
              <a:rPr lang="zh-CN" altLang="en-US" dirty="0" smtClean="0"/>
              <a:t>容性</a:t>
            </a:r>
            <a:r>
              <a:rPr lang="zh-CN" altLang="en-US" dirty="0"/>
              <a:t>。对于封装的方式，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采用了三层封装：最底层的封装方法为：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，而通过</a:t>
            </a:r>
            <a:r>
              <a:rPr lang="zh-CN" altLang="en-US" dirty="0" smtClean="0"/>
              <a:t>这层</a:t>
            </a:r>
            <a:r>
              <a:rPr lang="zh-CN" altLang="en-US" dirty="0"/>
              <a:t>封装了第二层有三种方法：</a:t>
            </a:r>
            <a:r>
              <a:rPr lang="en-US" altLang="zh-CN" dirty="0"/>
              <a:t>.load()</a:t>
            </a:r>
            <a:r>
              <a:rPr lang="zh-CN" altLang="en-US" dirty="0"/>
              <a:t>、</a:t>
            </a:r>
            <a:r>
              <a:rPr lang="en-US" altLang="zh-CN" dirty="0"/>
              <a:t>$.get()</a:t>
            </a:r>
            <a:r>
              <a:rPr lang="zh-CN" altLang="en-US" dirty="0"/>
              <a:t>和</a:t>
            </a:r>
            <a:r>
              <a:rPr lang="en-US" altLang="zh-CN" dirty="0"/>
              <a:t>$.post()</a:t>
            </a:r>
            <a:r>
              <a:rPr lang="zh-CN" altLang="en-US" dirty="0"/>
              <a:t>，最高层是</a:t>
            </a:r>
            <a:r>
              <a:rPr lang="en-US" altLang="zh-CN" dirty="0"/>
              <a:t>$.</a:t>
            </a:r>
            <a:r>
              <a:rPr lang="en-US" altLang="zh-CN" dirty="0" err="1"/>
              <a:t>getScript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$.</a:t>
            </a:r>
            <a:r>
              <a:rPr lang="en-US" altLang="zh-CN" dirty="0" err="1"/>
              <a:t>getJSON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</a:t>
            </a:r>
            <a:r>
              <a:rPr lang="zh-CN" altLang="en-US" dirty="0"/>
              <a:t>法。</a:t>
            </a:r>
          </a:p>
          <a:p>
            <a:r>
              <a:rPr lang="en-US" altLang="zh-CN" dirty="0"/>
              <a:t>.load()</a:t>
            </a:r>
            <a:r>
              <a:rPr lang="zh-CN" altLang="en-US" dirty="0"/>
              <a:t>方法可以参数三个参数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/>
              <a:t>(</a:t>
            </a:r>
            <a:r>
              <a:rPr lang="zh-CN" altLang="en-US" dirty="0"/>
              <a:t>必须，请求</a:t>
            </a:r>
            <a:r>
              <a:rPr lang="en-US" altLang="zh-CN" dirty="0"/>
              <a:t>html </a:t>
            </a:r>
            <a:r>
              <a:rPr lang="zh-CN" altLang="en-US" dirty="0"/>
              <a:t>文件的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地址，参数类型为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data(</a:t>
            </a:r>
            <a:r>
              <a:rPr lang="zh-CN" altLang="en-US" dirty="0"/>
              <a:t>可选，发送的</a:t>
            </a:r>
            <a:r>
              <a:rPr lang="en-US" altLang="zh-CN" dirty="0"/>
              <a:t>key/value </a:t>
            </a:r>
            <a:r>
              <a:rPr lang="zh-CN" altLang="en-US" dirty="0"/>
              <a:t>数据，参数类型为</a:t>
            </a:r>
            <a:r>
              <a:rPr lang="en-US" altLang="zh-CN" dirty="0" smtClean="0"/>
              <a:t>Object)</a:t>
            </a:r>
            <a:endParaRPr lang="en-US" altLang="zh-CN" dirty="0"/>
          </a:p>
          <a:p>
            <a:pPr lvl="1"/>
            <a:r>
              <a:rPr lang="en-US" altLang="zh-CN" dirty="0" smtClean="0"/>
              <a:t>callback</a:t>
            </a:r>
            <a:r>
              <a:rPr lang="en-US" altLang="zh-CN" dirty="0"/>
              <a:t>(</a:t>
            </a:r>
            <a:r>
              <a:rPr lang="zh-CN" altLang="en-US" dirty="0"/>
              <a:t>可选，成功或失败的回</a:t>
            </a:r>
            <a:r>
              <a:rPr lang="zh-CN" altLang="en-US" dirty="0" smtClean="0"/>
              <a:t>调函</a:t>
            </a:r>
            <a:r>
              <a:rPr lang="zh-CN" altLang="en-US" dirty="0"/>
              <a:t>数，参数类型为函数</a:t>
            </a:r>
            <a:r>
              <a:rPr lang="en-US" altLang="zh-CN" dirty="0"/>
              <a:t>Function)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4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load()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$</a:t>
            </a:r>
            <a:r>
              <a:rPr lang="en-US" altLang="zh-CN" dirty="0"/>
              <a:t>(</a:t>
            </a:r>
            <a:r>
              <a:rPr lang="en-US" altLang="zh-CN" b="1" dirty="0"/>
              <a:t>'#box'</a:t>
            </a:r>
            <a:r>
              <a:rPr lang="en-US" altLang="zh-CN" dirty="0"/>
              <a:t>).load(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'</a:t>
            </a:r>
            <a:r>
              <a:rPr lang="en-US" altLang="zh-CN" b="1" dirty="0" err="1"/>
              <a:t>test.php</a:t>
            </a:r>
            <a:r>
              <a:rPr lang="en-US" altLang="zh-CN" b="1" dirty="0"/>
              <a:t>'</a:t>
            </a:r>
            <a:r>
              <a:rPr lang="en-US" altLang="zh-CN" dirty="0"/>
              <a:t>, {</a:t>
            </a:r>
            <a:r>
              <a:rPr lang="en-US" altLang="zh-CN" b="1" dirty="0" err="1"/>
              <a:t>url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'</a:t>
            </a:r>
            <a:r>
              <a:rPr lang="en-US" altLang="zh-CN" b="1" dirty="0" err="1"/>
              <a:t>abc</a:t>
            </a:r>
            <a:r>
              <a:rPr lang="en-US" altLang="zh-CN" b="1" dirty="0"/>
              <a:t>'</a:t>
            </a:r>
            <a:r>
              <a:rPr lang="en-US" altLang="zh-CN" dirty="0"/>
              <a:t>},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function </a:t>
            </a:r>
            <a:r>
              <a:rPr lang="en-US" altLang="zh-CN" dirty="0"/>
              <a:t>(response, status, </a:t>
            </a:r>
            <a:r>
              <a:rPr lang="en-US" altLang="zh-CN" dirty="0" err="1"/>
              <a:t>xhr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i="1" dirty="0"/>
              <a:t>//alert(response);</a:t>
            </a:r>
            <a:br>
              <a:rPr lang="en-US" altLang="zh-CN" i="1" dirty="0"/>
            </a:br>
            <a:r>
              <a:rPr lang="en-US" altLang="zh-CN" i="1" dirty="0"/>
              <a:t>            //$('#box').html(response +'123');</a:t>
            </a:r>
            <a:br>
              <a:rPr lang="en-US" altLang="zh-CN" i="1" dirty="0"/>
            </a:br>
            <a:r>
              <a:rPr lang="en-US" altLang="zh-CN" i="1" dirty="0"/>
              <a:t>            //if (status == 'success') {alert('</a:t>
            </a:r>
            <a:r>
              <a:rPr lang="zh-CN" altLang="en-US" i="1" dirty="0"/>
              <a:t>成功后的处理</a:t>
            </a:r>
            <a:r>
              <a:rPr lang="en-US" altLang="zh-CN" i="1" dirty="0"/>
              <a:t>');}</a:t>
            </a:r>
            <a:br>
              <a:rPr lang="en-US" altLang="zh-CN" i="1" dirty="0"/>
            </a:br>
            <a:r>
              <a:rPr lang="en-US" altLang="zh-CN" i="1" dirty="0"/>
              <a:t>            //alert(</a:t>
            </a:r>
            <a:r>
              <a:rPr lang="en-US" altLang="zh-CN" i="1" dirty="0" err="1"/>
              <a:t>xhr.responseText</a:t>
            </a:r>
            <a:r>
              <a:rPr lang="en-US" altLang="zh-CN" i="1" dirty="0"/>
              <a:t>);</a:t>
            </a:r>
            <a:br>
              <a:rPr lang="en-US" altLang="zh-CN" i="1" dirty="0"/>
            </a:br>
            <a:r>
              <a:rPr lang="en-US" altLang="zh-CN" i="1" dirty="0"/>
              <a:t>            //alert(</a:t>
            </a:r>
            <a:r>
              <a:rPr lang="en-US" altLang="zh-CN" i="1" dirty="0" err="1"/>
              <a:t>xhr.responseXML</a:t>
            </a:r>
            <a:r>
              <a:rPr lang="en-US" altLang="zh-CN" i="1" dirty="0"/>
              <a:t>);</a:t>
            </a:r>
            <a:br>
              <a:rPr lang="en-US" altLang="zh-CN" i="1" dirty="0"/>
            </a:br>
            <a:r>
              <a:rPr lang="en-US" altLang="zh-CN" i="1" dirty="0"/>
              <a:t>            //alert(</a:t>
            </a:r>
            <a:r>
              <a:rPr lang="en-US" altLang="zh-CN" i="1" dirty="0" err="1"/>
              <a:t>xhr.status</a:t>
            </a:r>
            <a:r>
              <a:rPr lang="en-US" altLang="zh-CN" i="1" dirty="0"/>
              <a:t>);</a:t>
            </a:r>
            <a:br>
              <a:rPr lang="en-US" altLang="zh-CN" i="1" dirty="0"/>
            </a:br>
            <a:r>
              <a:rPr lang="en-US" altLang="zh-CN" i="1" dirty="0"/>
              <a:t>            </a:t>
            </a:r>
            <a:r>
              <a:rPr lang="en-US" altLang="zh-CN" dirty="0"/>
              <a:t>alert</a:t>
            </a:r>
            <a:r>
              <a:rPr lang="en-US" altLang="zh-CN" dirty="0"/>
              <a:t>(</a:t>
            </a:r>
            <a:r>
              <a:rPr lang="en-US" altLang="zh-CN" dirty="0" err="1"/>
              <a:t>xhr.</a:t>
            </a:r>
            <a:r>
              <a:rPr lang="en-US" altLang="zh-CN" b="1" dirty="0" err="1"/>
              <a:t>statusText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 smtClean="0"/>
              <a:t>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见：</a:t>
            </a:r>
            <a:r>
              <a:rPr lang="en-US" altLang="zh-CN" dirty="0">
                <a:solidFill>
                  <a:srgbClr val="FF0000"/>
                </a:solidFill>
              </a:rPr>
              <a:t>ch04-ajax-load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load()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04029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Ajax </a:t>
            </a:r>
            <a:r>
              <a:rPr lang="zh-CN" altLang="en-US" dirty="0"/>
              <a:t>数据载入完毕之后，就能执行回调函数</a:t>
            </a:r>
            <a:r>
              <a:rPr lang="en-US" altLang="zh-CN" dirty="0"/>
              <a:t>callback</a:t>
            </a:r>
            <a:r>
              <a:rPr lang="zh-CN" altLang="en-US" dirty="0"/>
              <a:t>，也就是第三个参数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</a:t>
            </a:r>
            <a:r>
              <a:rPr lang="zh-CN" altLang="en-US" dirty="0"/>
              <a:t>调函</a:t>
            </a:r>
            <a:r>
              <a:rPr lang="zh-CN" altLang="en-US" dirty="0" smtClean="0"/>
              <a:t>数也</a:t>
            </a:r>
            <a:r>
              <a:rPr lang="zh-CN" altLang="en-US" dirty="0"/>
              <a:t>可以传递三个可选参数：</a:t>
            </a:r>
            <a:r>
              <a:rPr lang="en-US" altLang="zh-CN" dirty="0" err="1"/>
              <a:t>responseText</a:t>
            </a:r>
            <a:r>
              <a:rPr lang="zh-CN" altLang="en-US" dirty="0"/>
              <a:t>（请求返回）、</a:t>
            </a:r>
            <a:r>
              <a:rPr lang="en-US" altLang="zh-CN" dirty="0" err="1"/>
              <a:t>textStatus</a:t>
            </a:r>
            <a:r>
              <a:rPr lang="zh-CN" altLang="en-US" dirty="0"/>
              <a:t>（请求状态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（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status </a:t>
            </a:r>
            <a:r>
              <a:rPr lang="zh-CN" altLang="en-US" dirty="0"/>
              <a:t>得到的值，如果成功返回数据则为：</a:t>
            </a:r>
            <a:r>
              <a:rPr lang="en-US" altLang="zh-CN" dirty="0"/>
              <a:t>success</a:t>
            </a:r>
            <a:r>
              <a:rPr lang="zh-CN" altLang="en-US" dirty="0"/>
              <a:t>，否则为：</a:t>
            </a:r>
            <a:r>
              <a:rPr lang="en-US" altLang="zh-CN" dirty="0"/>
              <a:t>error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对象属于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范畴，可以调用一些属性如下：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responseText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</a:t>
            </a:r>
            <a:r>
              <a:rPr lang="zh-CN" altLang="en-US" dirty="0"/>
              <a:t>为响应主体被返回的文本</a:t>
            </a:r>
          </a:p>
          <a:p>
            <a:pPr lvl="1"/>
            <a:r>
              <a:rPr lang="en-US" altLang="zh-CN" dirty="0" err="1" smtClean="0"/>
              <a:t>responseXML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</a:t>
            </a:r>
            <a:r>
              <a:rPr lang="zh-CN" altLang="en-US" dirty="0"/>
              <a:t>果响应主体内容类型是</a:t>
            </a:r>
            <a:r>
              <a:rPr lang="en-US" altLang="zh-CN" dirty="0"/>
              <a:t>"text/xml"</a:t>
            </a:r>
            <a:r>
              <a:rPr lang="zh-CN" altLang="en-US" dirty="0"/>
              <a:t>或</a:t>
            </a:r>
            <a:r>
              <a:rPr lang="en-US" altLang="zh-CN" dirty="0"/>
              <a:t>"application/xml"</a:t>
            </a:r>
            <a:r>
              <a:rPr lang="zh-CN" altLang="en-US" dirty="0" smtClean="0"/>
              <a:t>，则</a:t>
            </a:r>
            <a:r>
              <a:rPr lang="zh-CN" altLang="en-US" dirty="0"/>
              <a:t>返回包含响应数据的</a:t>
            </a:r>
            <a:r>
              <a:rPr lang="en-US" altLang="zh-CN" dirty="0"/>
              <a:t>XML DOM </a:t>
            </a:r>
            <a:r>
              <a:rPr lang="zh-CN" altLang="en-US" dirty="0"/>
              <a:t>文档</a:t>
            </a:r>
          </a:p>
          <a:p>
            <a:pPr lvl="1"/>
            <a:r>
              <a:rPr lang="en-US" altLang="zh-CN" dirty="0"/>
              <a:t>status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响</a:t>
            </a:r>
            <a:r>
              <a:rPr lang="zh-CN" altLang="en-US" dirty="0"/>
              <a:t>应的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</a:p>
          <a:p>
            <a:pPr lvl="1"/>
            <a:r>
              <a:rPr lang="en-US" altLang="zh-CN" dirty="0" err="1"/>
              <a:t>statusText</a:t>
            </a:r>
            <a:r>
              <a:rPr lang="en-US" altLang="zh-CN" dirty="0"/>
              <a:t> </a:t>
            </a:r>
            <a:r>
              <a:rPr lang="en-US" altLang="zh-CN" dirty="0" smtClean="0"/>
              <a:t>   HTTP </a:t>
            </a:r>
            <a:r>
              <a:rPr lang="zh-CN" altLang="en-US" dirty="0"/>
              <a:t>状态的</a:t>
            </a:r>
            <a:r>
              <a:rPr lang="zh-CN" altLang="en-US" dirty="0" smtClean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52152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如果成功返回数据，那么</a:t>
            </a:r>
            <a:r>
              <a:rPr lang="en-US" altLang="zh-CN" dirty="0" err="1"/>
              <a:t>xhr</a:t>
            </a:r>
            <a:r>
              <a:rPr lang="en-US" altLang="zh-CN" dirty="0"/>
              <a:t> </a:t>
            </a:r>
            <a:r>
              <a:rPr lang="zh-CN" altLang="en-US" dirty="0"/>
              <a:t>对象的</a:t>
            </a:r>
            <a:r>
              <a:rPr lang="en-US" altLang="zh-CN" dirty="0" err="1"/>
              <a:t>statusText</a:t>
            </a:r>
            <a:r>
              <a:rPr lang="en-US" altLang="zh-CN" dirty="0"/>
              <a:t> </a:t>
            </a:r>
            <a:r>
              <a:rPr lang="zh-CN" altLang="en-US" dirty="0"/>
              <a:t>属性则返回</a:t>
            </a:r>
            <a:r>
              <a:rPr lang="en-US" altLang="zh-CN" dirty="0"/>
              <a:t>'OK'</a:t>
            </a:r>
            <a:r>
              <a:rPr lang="zh-CN" altLang="en-US" dirty="0"/>
              <a:t>字符串。除了</a:t>
            </a:r>
            <a:r>
              <a:rPr lang="en-US" altLang="zh-CN" dirty="0"/>
              <a:t>'OK'</a:t>
            </a:r>
            <a:r>
              <a:rPr lang="zh-CN" altLang="en-US" dirty="0"/>
              <a:t>的状</a:t>
            </a:r>
            <a:r>
              <a:rPr lang="zh-CN" altLang="en-US" dirty="0" smtClean="0"/>
              <a:t>态字</a:t>
            </a:r>
            <a:r>
              <a:rPr lang="zh-CN" altLang="en-US" dirty="0"/>
              <a:t>符串，</a:t>
            </a:r>
            <a:r>
              <a:rPr lang="en-US" altLang="zh-CN" dirty="0" err="1"/>
              <a:t>statusText</a:t>
            </a:r>
            <a:r>
              <a:rPr lang="en-US" altLang="zh-CN" dirty="0"/>
              <a:t> </a:t>
            </a:r>
            <a:r>
              <a:rPr lang="zh-CN" altLang="en-US" dirty="0"/>
              <a:t>属性还提供了一系列其他的值，如下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200 </a:t>
            </a:r>
            <a:r>
              <a:rPr lang="en-US" altLang="zh-CN" dirty="0" smtClean="0"/>
              <a:t>    OK      </a:t>
            </a:r>
            <a:r>
              <a:rPr lang="zh-CN" altLang="en-US" dirty="0" smtClean="0"/>
              <a:t>服</a:t>
            </a:r>
            <a:r>
              <a:rPr lang="zh-CN" altLang="en-US" dirty="0"/>
              <a:t>务器成功返回了页面</a:t>
            </a:r>
          </a:p>
          <a:p>
            <a:r>
              <a:rPr lang="en-US" altLang="zh-CN" dirty="0"/>
              <a:t>400 </a:t>
            </a:r>
            <a:r>
              <a:rPr lang="en-US" altLang="zh-CN" dirty="0" smtClean="0"/>
              <a:t>   Bad </a:t>
            </a:r>
            <a:r>
              <a:rPr lang="en-US" altLang="zh-CN" dirty="0"/>
              <a:t>Request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语</a:t>
            </a:r>
            <a:r>
              <a:rPr lang="zh-CN" altLang="en-US" dirty="0"/>
              <a:t>法错误导致服务器不识别</a:t>
            </a:r>
          </a:p>
          <a:p>
            <a:r>
              <a:rPr lang="en-US" altLang="zh-CN" dirty="0"/>
              <a:t>401 </a:t>
            </a:r>
            <a:r>
              <a:rPr lang="en-US" altLang="zh-CN" dirty="0" smtClean="0"/>
              <a:t>   Unauthorized     </a:t>
            </a:r>
            <a:r>
              <a:rPr lang="zh-CN" altLang="en-US" dirty="0" smtClean="0"/>
              <a:t>请</a:t>
            </a:r>
            <a:r>
              <a:rPr lang="zh-CN" altLang="en-US" dirty="0"/>
              <a:t>求需要用户认证</a:t>
            </a:r>
          </a:p>
          <a:p>
            <a:r>
              <a:rPr lang="en-US" altLang="zh-CN" dirty="0"/>
              <a:t>404 </a:t>
            </a:r>
            <a:r>
              <a:rPr lang="en-US" altLang="zh-CN" dirty="0" smtClean="0"/>
              <a:t>   Not </a:t>
            </a:r>
            <a:r>
              <a:rPr lang="en-US" altLang="zh-CN" dirty="0"/>
              <a:t>found </a:t>
            </a:r>
            <a:r>
              <a:rPr lang="zh-CN" altLang="en-US" dirty="0"/>
              <a:t>指定的</a:t>
            </a:r>
            <a:r>
              <a:rPr lang="en-US" altLang="zh-CN" dirty="0"/>
              <a:t>URL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在</a:t>
            </a:r>
            <a:r>
              <a:rPr lang="zh-CN" altLang="en-US" dirty="0"/>
              <a:t>服务器上找不到</a:t>
            </a:r>
          </a:p>
          <a:p>
            <a:r>
              <a:rPr lang="en-US" altLang="zh-CN" dirty="0" smtClean="0"/>
              <a:t>500    </a:t>
            </a:r>
            <a:r>
              <a:rPr lang="en-US" altLang="zh-CN" dirty="0"/>
              <a:t>Internal Server Error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服</a:t>
            </a:r>
            <a:r>
              <a:rPr lang="zh-CN" altLang="en-US" dirty="0"/>
              <a:t>务器遇到意外错误，无法完成请求</a:t>
            </a:r>
          </a:p>
          <a:p>
            <a:r>
              <a:rPr lang="en-US" altLang="zh-CN" dirty="0"/>
              <a:t>503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ServiceUnavailable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由</a:t>
            </a:r>
            <a:r>
              <a:rPr lang="zh-CN" altLang="en-US" dirty="0"/>
              <a:t>于服务器过载或维护导致无法完成请求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03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$.get()</a:t>
            </a:r>
            <a:r>
              <a:rPr lang="zh-CN" altLang="en-US" dirty="0"/>
              <a:t>和</a:t>
            </a:r>
            <a:r>
              <a:rPr lang="en-US" altLang="zh-CN" b="1" dirty="0"/>
              <a:t>$.post()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.load()</a:t>
            </a:r>
            <a:r>
              <a:rPr lang="zh-CN" altLang="en-US" dirty="0"/>
              <a:t>方法是局部方法，因为他需要一个包含元素的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对象作为前缀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$.</a:t>
            </a:r>
            <a:r>
              <a:rPr lang="en-US" altLang="zh-CN" dirty="0"/>
              <a:t>get()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$.</a:t>
            </a:r>
            <a:r>
              <a:rPr lang="en-US" altLang="zh-CN" dirty="0"/>
              <a:t>post()</a:t>
            </a:r>
            <a:r>
              <a:rPr lang="zh-CN" altLang="en-US" dirty="0"/>
              <a:t>是全局方法，无须指定某个元素。对于用途而言，</a:t>
            </a:r>
            <a:r>
              <a:rPr lang="en-US" altLang="zh-CN" dirty="0"/>
              <a:t>.load()</a:t>
            </a:r>
            <a:r>
              <a:rPr lang="zh-CN" altLang="en-US" dirty="0"/>
              <a:t>适合做静态文件的异步获取</a:t>
            </a:r>
            <a:r>
              <a:rPr lang="zh-CN" altLang="en-US" dirty="0" smtClean="0"/>
              <a:t>，而</a:t>
            </a:r>
            <a:r>
              <a:rPr lang="zh-CN" altLang="en-US" dirty="0"/>
              <a:t>对于需要传递参数到服务器页面的，</a:t>
            </a:r>
            <a:r>
              <a:rPr lang="en-US" altLang="zh-CN" dirty="0"/>
              <a:t>$.get()</a:t>
            </a:r>
            <a:r>
              <a:rPr lang="zh-CN" altLang="en-US" dirty="0"/>
              <a:t>和</a:t>
            </a:r>
            <a:r>
              <a:rPr lang="en-US" altLang="zh-CN" dirty="0"/>
              <a:t>$.post()</a:t>
            </a:r>
            <a:r>
              <a:rPr lang="zh-CN" altLang="en-US" dirty="0"/>
              <a:t>更加合适。</a:t>
            </a:r>
          </a:p>
          <a:p>
            <a:r>
              <a:rPr lang="en-US" altLang="zh-CN" dirty="0"/>
              <a:t>$.get()</a:t>
            </a:r>
            <a:r>
              <a:rPr lang="zh-CN" altLang="en-US" dirty="0"/>
              <a:t>方法有四个参数，前面三个参数和</a:t>
            </a:r>
            <a:r>
              <a:rPr lang="en-US" altLang="zh-CN" dirty="0"/>
              <a:t>.load()</a:t>
            </a:r>
            <a:r>
              <a:rPr lang="zh-CN" altLang="en-US" dirty="0"/>
              <a:t>一样，多了一个第四参数</a:t>
            </a:r>
            <a:r>
              <a:rPr lang="en-US" altLang="zh-CN" dirty="0" smtClean="0"/>
              <a:t>type</a:t>
            </a:r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必须，请求</a:t>
            </a:r>
            <a:r>
              <a:rPr lang="en-US" altLang="zh-CN" dirty="0"/>
              <a:t>html </a:t>
            </a:r>
            <a:r>
              <a:rPr lang="zh-CN" altLang="en-US" dirty="0"/>
              <a:t>文件的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地址，参数类型为</a:t>
            </a:r>
            <a:r>
              <a:rPr lang="en-US" altLang="zh-CN" dirty="0"/>
              <a:t>String)</a:t>
            </a:r>
            <a:endParaRPr lang="zh-CN" altLang="en-US" dirty="0"/>
          </a:p>
          <a:p>
            <a:pPr lvl="1"/>
            <a:r>
              <a:rPr lang="en-US" altLang="zh-CN" dirty="0"/>
              <a:t>data(</a:t>
            </a:r>
            <a:r>
              <a:rPr lang="zh-CN" altLang="en-US" dirty="0"/>
              <a:t>可选，发送的</a:t>
            </a:r>
            <a:r>
              <a:rPr lang="en-US" altLang="zh-CN" dirty="0"/>
              <a:t>key/value </a:t>
            </a:r>
            <a:r>
              <a:rPr lang="zh-CN" altLang="en-US" dirty="0"/>
              <a:t>数据，参数类型为</a:t>
            </a:r>
            <a:r>
              <a:rPr lang="en-US" altLang="zh-CN" dirty="0"/>
              <a:t>Object)</a:t>
            </a:r>
          </a:p>
          <a:p>
            <a:pPr lvl="1"/>
            <a:r>
              <a:rPr lang="en-US" altLang="zh-CN" dirty="0"/>
              <a:t>callback(</a:t>
            </a:r>
            <a:r>
              <a:rPr lang="zh-CN" altLang="en-US" dirty="0"/>
              <a:t>可选，成功或失败的回调函数，参数类型为函数</a:t>
            </a:r>
            <a:r>
              <a:rPr lang="en-US" altLang="zh-CN" dirty="0"/>
              <a:t>Function)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ype(</a:t>
            </a:r>
            <a:r>
              <a:rPr lang="zh-CN" altLang="en-US" dirty="0"/>
              <a:t>可</a:t>
            </a:r>
            <a:r>
              <a:rPr lang="zh-CN" altLang="en-US" dirty="0" smtClean="0"/>
              <a:t>选，即</a:t>
            </a:r>
            <a:r>
              <a:rPr lang="zh-CN" altLang="en-US" dirty="0"/>
              <a:t>服务器返回的内容格式：包括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script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/>
              <a:t>、</a:t>
            </a:r>
            <a:r>
              <a:rPr lang="en-US" altLang="zh-CN" dirty="0" err="1"/>
              <a:t>jsonp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smtClean="0"/>
              <a:t>text)</a:t>
            </a:r>
          </a:p>
          <a:p>
            <a:r>
              <a:rPr lang="zh-CN" altLang="en-US" dirty="0"/>
              <a:t>第四参数</a:t>
            </a:r>
            <a:r>
              <a:rPr lang="en-US" altLang="zh-CN" dirty="0"/>
              <a:t>type </a:t>
            </a:r>
            <a:r>
              <a:rPr lang="zh-CN" altLang="en-US" dirty="0"/>
              <a:t>是指定异步返回的类型。一般情况下</a:t>
            </a:r>
            <a:r>
              <a:rPr lang="en-US" altLang="zh-CN" dirty="0"/>
              <a:t>type </a:t>
            </a:r>
            <a:r>
              <a:rPr lang="zh-CN" altLang="en-US" dirty="0"/>
              <a:t>参数是智能判断，并</a:t>
            </a:r>
            <a:r>
              <a:rPr lang="zh-CN" altLang="en-US" dirty="0" smtClean="0"/>
              <a:t>不需</a:t>
            </a:r>
            <a:r>
              <a:rPr lang="zh-CN" altLang="en-US" dirty="0"/>
              <a:t>要我们主动设置，如果主动设置，则会强行按照指定类型格式返回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见：</a:t>
            </a:r>
            <a:r>
              <a:rPr lang="en-US" altLang="zh-CN" dirty="0">
                <a:solidFill>
                  <a:srgbClr val="FF0000"/>
                </a:solidFill>
              </a:rPr>
              <a:t> ch04-ajax-get&amp;post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9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$.get()</a:t>
            </a:r>
            <a:r>
              <a:rPr lang="zh-CN" altLang="en-US" dirty="0"/>
              <a:t>和</a:t>
            </a:r>
            <a:r>
              <a:rPr lang="en-US" altLang="zh-CN" b="1" dirty="0"/>
              <a:t>$.post()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$.post()</a:t>
            </a:r>
            <a:r>
              <a:rPr lang="zh-CN" altLang="en-US" dirty="0"/>
              <a:t>方法的使用和</a:t>
            </a:r>
            <a:r>
              <a:rPr lang="en-US" altLang="zh-CN" dirty="0"/>
              <a:t>$.get()</a:t>
            </a:r>
            <a:r>
              <a:rPr lang="zh-CN" altLang="en-US" dirty="0"/>
              <a:t>基本上一致，他们之间的区别也比较隐晦，基本都是背后</a:t>
            </a:r>
            <a:r>
              <a:rPr lang="zh-CN" altLang="en-US" dirty="0" smtClean="0"/>
              <a:t>的不</a:t>
            </a:r>
            <a:r>
              <a:rPr lang="zh-CN" altLang="en-US" dirty="0"/>
              <a:t>同，在用户使用上体现不出。具体区别如下：</a:t>
            </a:r>
          </a:p>
          <a:p>
            <a:pPr lvl="1"/>
            <a:r>
              <a:rPr lang="en-US" altLang="zh-CN" dirty="0"/>
              <a:t>1.GET </a:t>
            </a:r>
            <a:r>
              <a:rPr lang="zh-CN" altLang="en-US" dirty="0"/>
              <a:t>请求是通过</a:t>
            </a:r>
            <a:r>
              <a:rPr lang="en-US" altLang="zh-CN" dirty="0"/>
              <a:t>URL </a:t>
            </a:r>
            <a:r>
              <a:rPr lang="zh-CN" altLang="en-US" dirty="0"/>
              <a:t>提交的，而</a:t>
            </a:r>
            <a:r>
              <a:rPr lang="en-US" altLang="zh-CN" dirty="0"/>
              <a:t>POST </a:t>
            </a:r>
            <a:r>
              <a:rPr lang="zh-CN" altLang="en-US" dirty="0"/>
              <a:t>请求则是</a:t>
            </a:r>
            <a:r>
              <a:rPr lang="en-US" altLang="zh-CN" dirty="0"/>
              <a:t>HTTP </a:t>
            </a:r>
            <a:r>
              <a:rPr lang="zh-CN" altLang="en-US" dirty="0"/>
              <a:t>消息实体提交的；</a:t>
            </a:r>
          </a:p>
          <a:p>
            <a:pPr lvl="1"/>
            <a:r>
              <a:rPr lang="en-US" altLang="zh-CN" dirty="0"/>
              <a:t>2.GET </a:t>
            </a:r>
            <a:r>
              <a:rPr lang="zh-CN" altLang="en-US" dirty="0"/>
              <a:t>提交有大小限制（</a:t>
            </a:r>
            <a:r>
              <a:rPr lang="en-US" altLang="zh-CN" dirty="0"/>
              <a:t>2KB</a:t>
            </a:r>
            <a:r>
              <a:rPr lang="zh-CN" altLang="en-US" dirty="0"/>
              <a:t>），而</a:t>
            </a:r>
            <a:r>
              <a:rPr lang="en-US" altLang="zh-CN" dirty="0"/>
              <a:t>POST </a:t>
            </a:r>
            <a:r>
              <a:rPr lang="zh-CN" altLang="en-US" dirty="0"/>
              <a:t>方式不受限制；</a:t>
            </a:r>
          </a:p>
          <a:p>
            <a:pPr lvl="1"/>
            <a:r>
              <a:rPr lang="en-US" altLang="zh-CN" dirty="0"/>
              <a:t>3.GET </a:t>
            </a:r>
            <a:r>
              <a:rPr lang="zh-CN" altLang="en-US" dirty="0"/>
              <a:t>方式会被缓存下来，可能有安全性问题，而</a:t>
            </a:r>
            <a:r>
              <a:rPr lang="en-US" altLang="zh-CN" dirty="0"/>
              <a:t>POST </a:t>
            </a:r>
            <a:r>
              <a:rPr lang="zh-CN" altLang="en-US" dirty="0"/>
              <a:t>没有这个问题；</a:t>
            </a:r>
          </a:p>
          <a:p>
            <a:pPr lvl="1"/>
            <a:r>
              <a:rPr lang="en-US" altLang="zh-CN" dirty="0"/>
              <a:t>4.GET </a:t>
            </a:r>
            <a:r>
              <a:rPr lang="zh-CN" altLang="en-US" dirty="0"/>
              <a:t>方式通过</a:t>
            </a:r>
            <a:r>
              <a:rPr lang="en-US" altLang="zh-CN" dirty="0"/>
              <a:t>$_GET[]</a:t>
            </a:r>
            <a:r>
              <a:rPr lang="zh-CN" altLang="en-US" dirty="0"/>
              <a:t>获取，</a:t>
            </a:r>
            <a:r>
              <a:rPr lang="en-US" altLang="zh-CN" dirty="0"/>
              <a:t>POST </a:t>
            </a:r>
            <a:r>
              <a:rPr lang="zh-CN" altLang="en-US" dirty="0"/>
              <a:t>方式通过</a:t>
            </a:r>
            <a:r>
              <a:rPr lang="en-US" altLang="zh-CN" dirty="0"/>
              <a:t>$_POST[]</a:t>
            </a:r>
            <a:r>
              <a:rPr lang="zh-CN" altLang="en-US" dirty="0"/>
              <a:t>获取。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9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2938</Words>
  <Application>Microsoft Office PowerPoint</Application>
  <PresentationFormat>自定义</PresentationFormat>
  <Paragraphs>169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Ajax 概述</vt:lpstr>
      <vt:lpstr>Ajax 概述</vt:lpstr>
      <vt:lpstr>load()方法</vt:lpstr>
      <vt:lpstr>load()方法</vt:lpstr>
      <vt:lpstr>load()方法</vt:lpstr>
      <vt:lpstr>PowerPoint 演示文稿</vt:lpstr>
      <vt:lpstr>$.get()和$.post()</vt:lpstr>
      <vt:lpstr>$.get()和$.post()</vt:lpstr>
      <vt:lpstr>$.getScript()和$.getJSON()</vt:lpstr>
      <vt:lpstr>$.ajax()</vt:lpstr>
      <vt:lpstr>$.ajax()</vt:lpstr>
      <vt:lpstr>$.ajax()</vt:lpstr>
      <vt:lpstr>表单序列化</vt:lpstr>
      <vt:lpstr>表单序列化</vt:lpstr>
      <vt:lpstr>表单序列化</vt:lpstr>
      <vt:lpstr>$.ajaxSetup()方法</vt:lpstr>
      <vt:lpstr>$.param()方法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304</cp:revision>
  <dcterms:created xsi:type="dcterms:W3CDTF">2015-09-17T07:42:45Z</dcterms:created>
  <dcterms:modified xsi:type="dcterms:W3CDTF">2015-11-23T09:09:55Z</dcterms:modified>
</cp:coreProperties>
</file>