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62" r:id="rId2"/>
    <p:sldId id="327" r:id="rId3"/>
    <p:sldId id="328" r:id="rId4"/>
    <p:sldId id="329" r:id="rId5"/>
    <p:sldId id="330" r:id="rId6"/>
    <p:sldId id="331" r:id="rId7"/>
    <p:sldId id="266" r:id="rId8"/>
    <p:sldId id="332" r:id="rId9"/>
    <p:sldId id="335" r:id="rId10"/>
    <p:sldId id="336" r:id="rId11"/>
    <p:sldId id="337" r:id="rId12"/>
    <p:sldId id="333" r:id="rId13"/>
    <p:sldId id="270" r:id="rId14"/>
    <p:sldId id="271" r:id="rId15"/>
    <p:sldId id="338" r:id="rId16"/>
    <p:sldId id="339" r:id="rId17"/>
    <p:sldId id="340" r:id="rId18"/>
    <p:sldId id="341" r:id="rId19"/>
    <p:sldId id="275" r:id="rId20"/>
    <p:sldId id="342" r:id="rId21"/>
    <p:sldId id="343" r:id="rId22"/>
    <p:sldId id="344" r:id="rId23"/>
    <p:sldId id="345" r:id="rId24"/>
    <p:sldId id="346" r:id="rId25"/>
    <p:sldId id="348" r:id="rId26"/>
    <p:sldId id="349" r:id="rId27"/>
    <p:sldId id="350" r:id="rId28"/>
    <p:sldId id="351" r:id="rId29"/>
    <p:sldId id="347" r:id="rId30"/>
    <p:sldId id="293" r:id="rId31"/>
    <p:sldId id="261" r:id="rId32"/>
  </p:sldIdLst>
  <p:sldSz cx="10621963" cy="7200900"/>
  <p:notesSz cx="6858000" cy="9144000"/>
  <p:defaultTextStyle>
    <a:defPPr>
      <a:defRPr lang="zh-CN"/>
    </a:defPPr>
    <a:lvl1pPr marL="0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3967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7934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11901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5868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9834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23802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27768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31735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3F9"/>
    <a:srgbClr val="F3F7FB"/>
    <a:srgbClr val="B0845D"/>
    <a:srgbClr val="6E4314"/>
    <a:srgbClr val="E9E3DB"/>
    <a:srgbClr val="663300"/>
    <a:srgbClr val="D9C4B1"/>
    <a:srgbClr val="DED4C8"/>
    <a:srgbClr val="F8A45E"/>
    <a:srgbClr val="FBF6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78" autoAdjust="0"/>
  </p:normalViewPr>
  <p:slideViewPr>
    <p:cSldViewPr>
      <p:cViewPr>
        <p:scale>
          <a:sx n="70" d="100"/>
          <a:sy n="70" d="100"/>
        </p:scale>
        <p:origin x="-1248" y="-438"/>
      </p:cViewPr>
      <p:guideLst>
        <p:guide orient="horz" pos="2268"/>
        <p:guide pos="33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E5694-D40B-4E53-A538-98E9812A0AFD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685800"/>
            <a:ext cx="50577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8238A-7168-42E6-BC79-DD863205B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200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9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63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7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71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5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96648" y="2236947"/>
            <a:ext cx="9028669" cy="15435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93294" y="4080510"/>
            <a:ext cx="7435375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838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204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07326" y="303372"/>
            <a:ext cx="1656183" cy="6450806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6708" y="303372"/>
            <a:ext cx="7440577" cy="645080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132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1101" y="96044"/>
            <a:ext cx="9559766" cy="120015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1101" y="1368469"/>
            <a:ext cx="9559766" cy="475226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427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063" y="4311552"/>
            <a:ext cx="9028669" cy="1430179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063" y="2736354"/>
            <a:ext cx="9028669" cy="1575196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3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6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3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0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76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128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6490" y="1763554"/>
            <a:ext cx="4722483" cy="457320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71021" y="1763554"/>
            <a:ext cx="4392488" cy="457320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40881" y="6674170"/>
            <a:ext cx="2478459" cy="383381"/>
          </a:xfrm>
        </p:spPr>
        <p:txBody>
          <a:bodyPr/>
          <a:lstStyle/>
          <a:p>
            <a:fld id="{304C41FD-4AFB-40FF-A957-8C7C87B0AA6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538955" y="6674170"/>
            <a:ext cx="3363622" cy="38338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22190" y="6674170"/>
            <a:ext cx="2478459" cy="383381"/>
          </a:xfrm>
        </p:spPr>
        <p:txBody>
          <a:bodyPr/>
          <a:lstStyle/>
          <a:p>
            <a:fld id="{CB1D2757-A14C-47E2-96F1-4990CE5F9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255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1101" y="24036"/>
            <a:ext cx="9559766" cy="12001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1098" y="1611869"/>
            <a:ext cx="4693212" cy="67175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67" indent="0">
              <a:buNone/>
              <a:defRPr sz="2200" b="1"/>
            </a:lvl2pPr>
            <a:lvl3pPr marL="1007934" indent="0">
              <a:buNone/>
              <a:defRPr sz="2000" b="1"/>
            </a:lvl3pPr>
            <a:lvl4pPr marL="1511901" indent="0">
              <a:buNone/>
              <a:defRPr sz="1800" b="1"/>
            </a:lvl4pPr>
            <a:lvl5pPr marL="2015868" indent="0">
              <a:buNone/>
              <a:defRPr sz="1800" b="1"/>
            </a:lvl5pPr>
            <a:lvl6pPr marL="2519834" indent="0">
              <a:buNone/>
              <a:defRPr sz="1800" b="1"/>
            </a:lvl6pPr>
            <a:lvl7pPr marL="3023802" indent="0">
              <a:buNone/>
              <a:defRPr sz="1800" b="1"/>
            </a:lvl7pPr>
            <a:lvl8pPr marL="3527768" indent="0">
              <a:buNone/>
              <a:defRPr sz="1800" b="1"/>
            </a:lvl8pPr>
            <a:lvl9pPr marL="4031735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1098" y="2283620"/>
            <a:ext cx="4693212" cy="414885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95811" y="1611869"/>
            <a:ext cx="4695055" cy="67175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67" indent="0">
              <a:buNone/>
              <a:defRPr sz="2200" b="1"/>
            </a:lvl2pPr>
            <a:lvl3pPr marL="1007934" indent="0">
              <a:buNone/>
              <a:defRPr sz="2000" b="1"/>
            </a:lvl3pPr>
            <a:lvl4pPr marL="1511901" indent="0">
              <a:buNone/>
              <a:defRPr sz="1800" b="1"/>
            </a:lvl4pPr>
            <a:lvl5pPr marL="2015868" indent="0">
              <a:buNone/>
              <a:defRPr sz="1800" b="1"/>
            </a:lvl5pPr>
            <a:lvl6pPr marL="2519834" indent="0">
              <a:buNone/>
              <a:defRPr sz="1800" b="1"/>
            </a:lvl6pPr>
            <a:lvl7pPr marL="3023802" indent="0">
              <a:buNone/>
              <a:defRPr sz="1800" b="1"/>
            </a:lvl7pPr>
            <a:lvl8pPr marL="3527768" indent="0">
              <a:buNone/>
              <a:defRPr sz="1800" b="1"/>
            </a:lvl8pPr>
            <a:lvl9pPr marL="4031735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95811" y="2283620"/>
            <a:ext cx="4695055" cy="414885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42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858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33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1099" y="1559136"/>
            <a:ext cx="3494553" cy="122015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52892" y="1559138"/>
            <a:ext cx="5937972" cy="4849624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1099" y="2779288"/>
            <a:ext cx="3494553" cy="3629474"/>
          </a:xfrm>
        </p:spPr>
        <p:txBody>
          <a:bodyPr/>
          <a:lstStyle>
            <a:lvl1pPr marL="0" indent="0">
              <a:buNone/>
              <a:defRPr sz="1500"/>
            </a:lvl1pPr>
            <a:lvl2pPr marL="503967" indent="0">
              <a:buNone/>
              <a:defRPr sz="1300"/>
            </a:lvl2pPr>
            <a:lvl3pPr marL="1007934" indent="0">
              <a:buNone/>
              <a:defRPr sz="1100"/>
            </a:lvl3pPr>
            <a:lvl4pPr marL="1511901" indent="0">
              <a:buNone/>
              <a:defRPr sz="1000"/>
            </a:lvl4pPr>
            <a:lvl5pPr marL="2015868" indent="0">
              <a:buNone/>
              <a:defRPr sz="1000"/>
            </a:lvl5pPr>
            <a:lvl6pPr marL="2519834" indent="0">
              <a:buNone/>
              <a:defRPr sz="1000"/>
            </a:lvl6pPr>
            <a:lvl7pPr marL="3023802" indent="0">
              <a:buNone/>
              <a:defRPr sz="1000"/>
            </a:lvl7pPr>
            <a:lvl8pPr marL="3527768" indent="0">
              <a:buNone/>
              <a:defRPr sz="1000"/>
            </a:lvl8pPr>
            <a:lvl9pPr marL="4031735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3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1980" y="5237623"/>
            <a:ext cx="6373178" cy="52306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81980" y="1584226"/>
            <a:ext cx="6373178" cy="3528392"/>
          </a:xfrm>
        </p:spPr>
        <p:txBody>
          <a:bodyPr/>
          <a:lstStyle>
            <a:lvl1pPr marL="0" indent="0">
              <a:buNone/>
              <a:defRPr sz="3500"/>
            </a:lvl1pPr>
            <a:lvl2pPr marL="503967" indent="0">
              <a:buNone/>
              <a:defRPr sz="3100"/>
            </a:lvl2pPr>
            <a:lvl3pPr marL="1007934" indent="0">
              <a:buNone/>
              <a:defRPr sz="2600"/>
            </a:lvl3pPr>
            <a:lvl4pPr marL="1511901" indent="0">
              <a:buNone/>
              <a:defRPr sz="2200"/>
            </a:lvl4pPr>
            <a:lvl5pPr marL="2015868" indent="0">
              <a:buNone/>
              <a:defRPr sz="2200"/>
            </a:lvl5pPr>
            <a:lvl6pPr marL="2519834" indent="0">
              <a:buNone/>
              <a:defRPr sz="2200"/>
            </a:lvl6pPr>
            <a:lvl7pPr marL="3023802" indent="0">
              <a:buNone/>
              <a:defRPr sz="2200"/>
            </a:lvl7pPr>
            <a:lvl8pPr marL="3527768" indent="0">
              <a:buNone/>
              <a:defRPr sz="2200"/>
            </a:lvl8pPr>
            <a:lvl9pPr marL="4031735" indent="0">
              <a:buNone/>
              <a:defRPr sz="22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81980" y="5904706"/>
            <a:ext cx="6373178" cy="648072"/>
          </a:xfrm>
        </p:spPr>
        <p:txBody>
          <a:bodyPr/>
          <a:lstStyle>
            <a:lvl1pPr marL="0" indent="0">
              <a:buNone/>
              <a:defRPr sz="1500"/>
            </a:lvl1pPr>
            <a:lvl2pPr marL="503967" indent="0">
              <a:buNone/>
              <a:defRPr sz="1300"/>
            </a:lvl2pPr>
            <a:lvl3pPr marL="1007934" indent="0">
              <a:buNone/>
              <a:defRPr sz="1100"/>
            </a:lvl3pPr>
            <a:lvl4pPr marL="1511901" indent="0">
              <a:buNone/>
              <a:defRPr sz="1000"/>
            </a:lvl4pPr>
            <a:lvl5pPr marL="2015868" indent="0">
              <a:buNone/>
              <a:defRPr sz="1000"/>
            </a:lvl5pPr>
            <a:lvl6pPr marL="2519834" indent="0">
              <a:buNone/>
              <a:defRPr sz="1000"/>
            </a:lvl6pPr>
            <a:lvl7pPr marL="3023802" indent="0">
              <a:buNone/>
              <a:defRPr sz="1000"/>
            </a:lvl7pPr>
            <a:lvl8pPr marL="3527768" indent="0">
              <a:buNone/>
              <a:defRPr sz="1000"/>
            </a:lvl8pPr>
            <a:lvl9pPr marL="4031735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433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50"/>
            <a:ext cx="10621963" cy="1296194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85000">
                <a:srgbClr val="F3F7FB">
                  <a:alpha val="67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31101" y="72058"/>
            <a:ext cx="9559766" cy="1200150"/>
          </a:xfrm>
          <a:prstGeom prst="rect">
            <a:avLst/>
          </a:prstGeom>
        </p:spPr>
        <p:txBody>
          <a:bodyPr vert="horz" lIns="100793" tIns="50397" rIns="100793" bIns="50397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1101" y="1440210"/>
            <a:ext cx="9559766" cy="4752261"/>
          </a:xfrm>
          <a:prstGeom prst="rect">
            <a:avLst/>
          </a:prstGeom>
        </p:spPr>
        <p:txBody>
          <a:bodyPr vert="horz" lIns="100793" tIns="50397" rIns="100793" bIns="50397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1099" y="6674170"/>
            <a:ext cx="2478459" cy="383381"/>
          </a:xfrm>
          <a:prstGeom prst="rect">
            <a:avLst/>
          </a:prstGeom>
        </p:spPr>
        <p:txBody>
          <a:bodyPr vert="horz" lIns="100793" tIns="50397" rIns="100793" bIns="50397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C41FD-4AFB-40FF-A957-8C7C87B0AA6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29173" y="6674170"/>
            <a:ext cx="3363622" cy="383381"/>
          </a:xfrm>
          <a:prstGeom prst="rect">
            <a:avLst/>
          </a:prstGeom>
        </p:spPr>
        <p:txBody>
          <a:bodyPr vert="horz" lIns="100793" tIns="50397" rIns="100793" bIns="50397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612408" y="6674170"/>
            <a:ext cx="2478459" cy="383381"/>
          </a:xfrm>
          <a:prstGeom prst="rect">
            <a:avLst/>
          </a:prstGeom>
        </p:spPr>
        <p:txBody>
          <a:bodyPr vert="horz" lIns="100793" tIns="50397" rIns="100793" bIns="5039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D2757-A14C-47E2-96F1-4990CE5F92B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1" y="1296244"/>
            <a:ext cx="106219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08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1007934" rtl="0" eaLnBrk="1" latinLnBrk="0" hangingPunct="1">
        <a:spcBef>
          <a:spcPct val="0"/>
        </a:spcBef>
        <a:buNone/>
        <a:defRPr sz="4900" kern="1200">
          <a:solidFill>
            <a:schemeClr val="accent1">
              <a:lumMod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77975" indent="-377975" algn="l" defTabSz="1007934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5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818946" indent="-314979" algn="l" defTabSz="1007934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31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259917" indent="-251984" algn="l" defTabSz="1007934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6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763884" indent="-251984" algn="l" defTabSz="1007934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2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267852" indent="-251984" algn="l" defTabSz="1007934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2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771818" indent="-251984" algn="l" defTabSz="100793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785" indent="-251984" algn="l" defTabSz="100793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752" indent="-251984" algn="l" defTabSz="100793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18" indent="-251984" algn="l" defTabSz="100793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67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34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01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68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34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02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768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35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20375" cy="720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-17611" y="5040610"/>
            <a:ext cx="10639574" cy="1368152"/>
          </a:xfrm>
          <a:prstGeom prst="rect">
            <a:avLst/>
          </a:prstGeom>
          <a:gradFill>
            <a:gsLst>
              <a:gs pos="0">
                <a:schemeClr val="bg1">
                  <a:alpha val="48000"/>
                </a:schemeClr>
              </a:gs>
              <a:gs pos="50000">
                <a:schemeClr val="bg1">
                  <a:alpha val="80000"/>
                </a:schemeClr>
              </a:gs>
              <a:gs pos="100000">
                <a:schemeClr val="accent1">
                  <a:tint val="23500"/>
                  <a:satMod val="160000"/>
                  <a:alpha val="3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spcCol="0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212962" y="6552778"/>
            <a:ext cx="1210570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东软睿道</a:t>
            </a:r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77599" y="5256634"/>
            <a:ext cx="10007482" cy="93610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 vert="horz" lIns="100793" tIns="50397" rIns="100793" bIns="50397" rtlCol="0" anchor="ctr">
            <a:normAutofit/>
          </a:bodyPr>
          <a:lstStyle>
            <a:lvl1pPr algn="ctr" defTabSz="1008035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b="1" dirty="0" err="1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kumimoji="1" lang="zh-CN" altLang="en-US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框架实战  </a:t>
            </a:r>
            <a:r>
              <a:rPr kumimoji="1" lang="zh-CN" altLang="en-US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快速</a:t>
            </a:r>
            <a:r>
              <a:rPr kumimoji="1" lang="zh-CN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掌握精要</a:t>
            </a:r>
            <a:endParaRPr kumimoji="1" lang="zh-CN" altLang="en-US" sz="2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84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zh-CN" altLang="en-US" dirty="0"/>
              <a:t>基本使用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1101" y="1368469"/>
            <a:ext cx="9559766" cy="5328325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对象互换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DOM</a:t>
            </a:r>
            <a:r>
              <a:rPr lang="zh-CN" altLang="en-US" dirty="0" smtClean="0"/>
              <a:t>对象</a:t>
            </a:r>
            <a:r>
              <a:rPr lang="zh-CN" altLang="en-US" dirty="0"/>
              <a:t>转</a:t>
            </a:r>
            <a:r>
              <a:rPr lang="zh-CN" altLang="en-US" dirty="0" smtClean="0"/>
              <a:t>成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sz="3200" dirty="0"/>
              <a:t>对于已经是一个</a:t>
            </a:r>
            <a:r>
              <a:rPr lang="en-US" altLang="zh-CN" sz="3200" dirty="0"/>
              <a:t>DOM</a:t>
            </a:r>
            <a:r>
              <a:rPr lang="zh-CN" altLang="en-US" sz="3200" dirty="0"/>
              <a:t>对象，只需要用</a:t>
            </a:r>
            <a:r>
              <a:rPr lang="en-US" altLang="zh-CN" sz="3200" dirty="0"/>
              <a:t>$()</a:t>
            </a:r>
            <a:r>
              <a:rPr lang="zh-CN" altLang="en-US" sz="3200" dirty="0"/>
              <a:t>把</a:t>
            </a:r>
            <a:r>
              <a:rPr lang="en-US" altLang="zh-CN" sz="3200" dirty="0"/>
              <a:t>DOM</a:t>
            </a:r>
            <a:r>
              <a:rPr lang="zh-CN" altLang="en-US" sz="3200" dirty="0"/>
              <a:t>对象包装起来，就可以获得一个</a:t>
            </a:r>
            <a:r>
              <a:rPr lang="en-US" altLang="zh-CN" sz="3200" dirty="0" err="1"/>
              <a:t>jQuery</a:t>
            </a:r>
            <a:r>
              <a:rPr lang="zh-CN" altLang="en-US" sz="3200" dirty="0"/>
              <a:t>对象了。</a:t>
            </a:r>
            <a:r>
              <a:rPr lang="en-US" altLang="zh-CN" sz="3200" dirty="0"/>
              <a:t>$(DOM</a:t>
            </a:r>
            <a:r>
              <a:rPr lang="zh-CN" altLang="en-US" sz="3200" dirty="0"/>
              <a:t>对象</a:t>
            </a:r>
            <a:r>
              <a:rPr lang="en-US" altLang="zh-CN" sz="3200" dirty="0"/>
              <a:t>) </a:t>
            </a:r>
            <a:endParaRPr lang="en-US" altLang="zh-CN" sz="3200" dirty="0" smtClean="0"/>
          </a:p>
          <a:p>
            <a:pPr lvl="1"/>
            <a:endParaRPr lang="en-US" altLang="zh-CN" sz="3200" dirty="0"/>
          </a:p>
          <a:p>
            <a:pPr lvl="1"/>
            <a:endParaRPr lang="en-US" altLang="zh-CN" sz="3200" dirty="0" smtClean="0"/>
          </a:p>
          <a:p>
            <a:pPr lvl="1"/>
            <a:endParaRPr lang="en-US" altLang="zh-CN" sz="3200" dirty="0" smtClean="0"/>
          </a:p>
          <a:p>
            <a:pPr lvl="1"/>
            <a:endParaRPr lang="en-US" altLang="zh-CN" sz="3200" dirty="0"/>
          </a:p>
          <a:p>
            <a:pPr lvl="1"/>
            <a:endParaRPr lang="en-US" altLang="zh-CN" sz="3200" dirty="0" smtClean="0"/>
          </a:p>
          <a:p>
            <a:pPr lvl="1"/>
            <a:r>
              <a:rPr lang="zh-CN" altLang="en-US" sz="3200" dirty="0" smtClean="0"/>
              <a:t>转换</a:t>
            </a:r>
            <a:r>
              <a:rPr lang="zh-CN" altLang="en-US" sz="3200" dirty="0"/>
              <a:t>后就可以使用 </a:t>
            </a:r>
            <a:r>
              <a:rPr lang="en-US" altLang="zh-CN" sz="3200" dirty="0" err="1"/>
              <a:t>jQuery</a:t>
            </a:r>
            <a:r>
              <a:rPr lang="en-US" altLang="zh-CN" sz="3200" dirty="0"/>
              <a:t> </a:t>
            </a:r>
            <a:r>
              <a:rPr lang="zh-CN" altLang="en-US" sz="3200" dirty="0"/>
              <a:t>中的方法了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参考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ch01-jQuery</a:t>
            </a:r>
            <a:r>
              <a:rPr lang="zh-CN" altLang="en-US" dirty="0">
                <a:solidFill>
                  <a:srgbClr val="FF0000"/>
                </a:solidFill>
              </a:rPr>
              <a:t>对象互换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 smtClean="0">
                <a:solidFill>
                  <a:srgbClr val="FF0000"/>
                </a:solidFill>
              </a:rPr>
              <a:t>html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25" y="3240410"/>
            <a:ext cx="8447779" cy="2191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668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zh-CN" altLang="en-US" dirty="0"/>
              <a:t>基本使用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1101" y="1368469"/>
            <a:ext cx="9559766" cy="5472341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对象互换</a:t>
            </a:r>
            <a:endParaRPr lang="en-US" altLang="zh-CN" dirty="0" smtClean="0"/>
          </a:p>
          <a:p>
            <a:pPr lvl="1"/>
            <a:r>
              <a:rPr lang="en-US" altLang="zh-CN" dirty="0" err="1"/>
              <a:t>jQuery</a:t>
            </a:r>
            <a:r>
              <a:rPr lang="zh-CN" altLang="en-US" dirty="0"/>
              <a:t>对象转成</a:t>
            </a:r>
            <a:r>
              <a:rPr lang="en-US" altLang="zh-CN" dirty="0"/>
              <a:t>DOM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/>
              <a:t>两种转换方式将一个</a:t>
            </a:r>
            <a:r>
              <a:rPr lang="en-US" altLang="zh-CN" dirty="0" err="1"/>
              <a:t>jQuery</a:t>
            </a:r>
            <a:r>
              <a:rPr lang="zh-CN" altLang="en-US" dirty="0"/>
              <a:t>对象转换成</a:t>
            </a:r>
            <a:r>
              <a:rPr lang="en-US" altLang="zh-CN" dirty="0"/>
              <a:t>DOM</a:t>
            </a:r>
            <a:r>
              <a:rPr lang="zh-CN" altLang="en-US" dirty="0"/>
              <a:t>对象：</a:t>
            </a:r>
            <a:r>
              <a:rPr lang="en-US" altLang="zh-CN" dirty="0"/>
              <a:t>[index]</a:t>
            </a:r>
            <a:r>
              <a:rPr lang="zh-CN" altLang="en-US" dirty="0"/>
              <a:t>和</a:t>
            </a:r>
            <a:r>
              <a:rPr lang="en-US" altLang="zh-CN" dirty="0"/>
              <a:t>.get(index); </a:t>
            </a:r>
          </a:p>
          <a:p>
            <a:pPr lvl="1"/>
            <a:endParaRPr lang="en-US" altLang="zh-CN" dirty="0"/>
          </a:p>
          <a:p>
            <a:pPr marL="503967" lvl="1" indent="0">
              <a:buNone/>
            </a:pPr>
            <a:endParaRPr lang="en-US" altLang="zh-CN" dirty="0" smtClean="0"/>
          </a:p>
          <a:p>
            <a:pPr marL="503967" lvl="1" indent="0">
              <a:buNone/>
            </a:pPr>
            <a:endParaRPr lang="en-US" altLang="zh-CN" dirty="0"/>
          </a:p>
          <a:p>
            <a:pPr marL="503967" lvl="1" indent="0">
              <a:buNone/>
            </a:pPr>
            <a:endParaRPr lang="en-US" altLang="zh-CN" dirty="0"/>
          </a:p>
          <a:p>
            <a:pPr marL="503967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Query</a:t>
            </a:r>
            <a:r>
              <a:rPr lang="zh-CN" altLang="en-US" dirty="0"/>
              <a:t>本身提供，通过</a:t>
            </a:r>
            <a:r>
              <a:rPr lang="en-US" altLang="zh-CN" dirty="0"/>
              <a:t>.get(index)</a:t>
            </a:r>
            <a:r>
              <a:rPr lang="zh-CN" altLang="en-US" dirty="0"/>
              <a:t>方法，得到相应的</a:t>
            </a:r>
            <a:r>
              <a:rPr lang="en-US" altLang="zh-CN" dirty="0"/>
              <a:t>DOM</a:t>
            </a:r>
            <a:r>
              <a:rPr lang="zh-CN" altLang="en-US" dirty="0"/>
              <a:t>对象 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转换后就可以使用 </a:t>
            </a:r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zh-CN" altLang="en-US" dirty="0"/>
              <a:t>中的方法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参考：</a:t>
            </a:r>
            <a:r>
              <a:rPr lang="en-US" altLang="zh-CN" dirty="0">
                <a:solidFill>
                  <a:srgbClr val="FF0000"/>
                </a:solidFill>
              </a:rPr>
              <a:t>ch01-jQuery</a:t>
            </a:r>
            <a:r>
              <a:rPr lang="zh-CN" altLang="en-US" dirty="0">
                <a:solidFill>
                  <a:srgbClr val="FF0000"/>
                </a:solidFill>
              </a:rPr>
              <a:t>对象互换</a:t>
            </a:r>
            <a:r>
              <a:rPr lang="en-US" altLang="zh-CN" dirty="0">
                <a:solidFill>
                  <a:srgbClr val="FF0000"/>
                </a:solidFill>
              </a:rPr>
              <a:t>.html</a:t>
            </a:r>
          </a:p>
          <a:p>
            <a:pPr lvl="1"/>
            <a:endParaRPr lang="zh-CN" altLang="en-US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533" y="2808362"/>
            <a:ext cx="8447779" cy="1596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302" y="5324814"/>
            <a:ext cx="4766975" cy="831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278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zh-CN" altLang="en-US" dirty="0"/>
              <a:t>基本使用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1101" y="1368469"/>
            <a:ext cx="9559766" cy="5616357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err="1"/>
              <a:t>加载模式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</a:t>
            </a:r>
            <a:r>
              <a:rPr lang="zh-CN" altLang="en-US" dirty="0"/>
              <a:t>在之前的代码一直在使用</a:t>
            </a:r>
            <a:r>
              <a:rPr lang="en-US" altLang="zh-CN" dirty="0"/>
              <a:t>$(function () {});</a:t>
            </a:r>
            <a:r>
              <a:rPr lang="zh-CN" altLang="en-US" dirty="0"/>
              <a:t>这段代码进行首尾包裹，那么为什么</a:t>
            </a:r>
            <a:r>
              <a:rPr lang="zh-CN" altLang="en-US" dirty="0" smtClean="0"/>
              <a:t>必须要</a:t>
            </a:r>
            <a:r>
              <a:rPr lang="zh-CN" altLang="en-US" dirty="0"/>
              <a:t>包裹这段代码呢？原因是我们 </a:t>
            </a:r>
            <a:r>
              <a:rPr lang="en-US" altLang="zh-CN" dirty="0" err="1"/>
              <a:t>jQuery</a:t>
            </a:r>
            <a:r>
              <a:rPr lang="zh-CN" altLang="en-US" dirty="0"/>
              <a:t>库文件是在</a:t>
            </a:r>
            <a:r>
              <a:rPr lang="en-US" altLang="zh-CN" dirty="0"/>
              <a:t>body</a:t>
            </a:r>
            <a:r>
              <a:rPr lang="zh-CN" altLang="en-US" dirty="0"/>
              <a:t>元素之前加载的，我们必须等待</a:t>
            </a:r>
            <a:r>
              <a:rPr lang="zh-CN" altLang="en-US" dirty="0" smtClean="0"/>
              <a:t>所有</a:t>
            </a:r>
            <a:r>
              <a:rPr lang="zh-CN" altLang="en-US" dirty="0"/>
              <a:t>的</a:t>
            </a:r>
            <a:r>
              <a:rPr lang="en-US" altLang="zh-CN" dirty="0"/>
              <a:t>DOM</a:t>
            </a:r>
            <a:r>
              <a:rPr lang="zh-CN" altLang="en-US" dirty="0"/>
              <a:t>元素加载后，延迟支持</a:t>
            </a:r>
            <a:r>
              <a:rPr lang="en-US" altLang="zh-CN" dirty="0"/>
              <a:t>DOM</a:t>
            </a:r>
            <a:r>
              <a:rPr lang="zh-CN" altLang="en-US" dirty="0"/>
              <a:t>操作，否则就无法获取到。</a:t>
            </a:r>
          </a:p>
          <a:p>
            <a:pPr lvl="1"/>
            <a:r>
              <a:rPr lang="zh-CN" altLang="en-US" dirty="0"/>
              <a:t>在延迟等待加载，</a:t>
            </a:r>
            <a:r>
              <a:rPr lang="en-US" altLang="zh-CN" dirty="0"/>
              <a:t>JavaScript</a:t>
            </a:r>
            <a:r>
              <a:rPr lang="zh-CN" altLang="en-US" dirty="0"/>
              <a:t>提供了一个事件为</a:t>
            </a:r>
            <a:r>
              <a:rPr lang="en-US" altLang="zh-CN" dirty="0"/>
              <a:t>load</a:t>
            </a:r>
            <a:r>
              <a:rPr lang="zh-CN" altLang="en-US" dirty="0"/>
              <a:t>，方法如下：</a:t>
            </a:r>
          </a:p>
          <a:p>
            <a:pPr lvl="2"/>
            <a:r>
              <a:rPr lang="en-US" altLang="zh-CN" dirty="0" err="1"/>
              <a:t>window.onload</a:t>
            </a:r>
            <a:r>
              <a:rPr lang="en-US" altLang="zh-CN" dirty="0"/>
              <a:t> = function () </a:t>
            </a:r>
            <a:r>
              <a:rPr lang="en-US" altLang="zh-CN" dirty="0" smtClean="0"/>
              <a:t>{};      </a:t>
            </a:r>
            <a:r>
              <a:rPr lang="en-US" altLang="zh-CN" dirty="0"/>
              <a:t>//JavaScript</a:t>
            </a:r>
            <a:r>
              <a:rPr lang="zh-CN" altLang="en-US" dirty="0"/>
              <a:t>等待</a:t>
            </a:r>
            <a:r>
              <a:rPr lang="zh-CN" altLang="en-US" dirty="0" smtClean="0"/>
              <a:t>加载</a:t>
            </a:r>
            <a:endParaRPr lang="en-US" altLang="zh-CN" dirty="0"/>
          </a:p>
          <a:p>
            <a:pPr lvl="2"/>
            <a:r>
              <a:rPr lang="en-US" altLang="zh-CN" dirty="0" smtClean="0"/>
              <a:t>$(</a:t>
            </a:r>
            <a:r>
              <a:rPr lang="en-US" altLang="zh-CN" dirty="0"/>
              <a:t>document).ready(function () </a:t>
            </a:r>
            <a:r>
              <a:rPr lang="en-US" altLang="zh-CN" dirty="0" smtClean="0"/>
              <a:t>{});  //</a:t>
            </a:r>
            <a:r>
              <a:rPr lang="en-US" altLang="zh-CN" dirty="0" err="1"/>
              <a:t>jQuery</a:t>
            </a:r>
            <a:r>
              <a:rPr lang="zh-CN" altLang="en-US" dirty="0"/>
              <a:t>等待</a:t>
            </a:r>
            <a:r>
              <a:rPr lang="zh-CN" altLang="en-US" dirty="0" smtClean="0"/>
              <a:t>加载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r>
              <a:rPr lang="en-US" altLang="zh-CN" dirty="0" smtClean="0"/>
              <a:t>  </a:t>
            </a:r>
          </a:p>
          <a:p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81" y="4320530"/>
            <a:ext cx="5987814" cy="273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0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</a:t>
            </a:r>
            <a:r>
              <a:rPr lang="zh-CN" altLang="en-US" dirty="0" smtClean="0"/>
              <a:t>选择器</a:t>
            </a:r>
            <a:endParaRPr lang="zh-CN" altLang="en-US" dirty="0"/>
          </a:p>
        </p:txBody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zh-CN" altLang="en-US" dirty="0"/>
              <a:t>选择器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jQuery</a:t>
            </a:r>
            <a:r>
              <a:rPr lang="zh-CN" altLang="en-US" dirty="0"/>
              <a:t>最核心的组成部分就是：选择器引擎。它继承了  </a:t>
            </a:r>
            <a:r>
              <a:rPr lang="en-US" altLang="zh-CN" dirty="0"/>
              <a:t>CSS</a:t>
            </a:r>
            <a:r>
              <a:rPr lang="zh-CN" altLang="en-US" dirty="0"/>
              <a:t>的语法，可以对 </a:t>
            </a:r>
            <a:r>
              <a:rPr lang="en-US" altLang="zh-CN" dirty="0"/>
              <a:t>DOM</a:t>
            </a:r>
            <a:r>
              <a:rPr lang="zh-CN" altLang="en-US" dirty="0" smtClean="0"/>
              <a:t>元素</a:t>
            </a:r>
            <a:r>
              <a:rPr lang="zh-CN" altLang="en-US" dirty="0"/>
              <a:t>的标签名、属性名、状态等进行快速准确的选择，并且不必担心浏览器的兼容性。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选择</a:t>
            </a:r>
            <a:r>
              <a:rPr lang="zh-CN" altLang="en-US" dirty="0"/>
              <a:t>器实现了 </a:t>
            </a:r>
            <a:r>
              <a:rPr lang="en-US" altLang="zh-CN" dirty="0"/>
              <a:t>CSS1~CSS3</a:t>
            </a:r>
            <a:r>
              <a:rPr lang="zh-CN" altLang="en-US" dirty="0"/>
              <a:t>的大部分规则之外，还实现了一些自定义的选择器，用于</a:t>
            </a:r>
            <a:r>
              <a:rPr lang="zh-CN" altLang="en-US" dirty="0" smtClean="0"/>
              <a:t>各种特殊</a:t>
            </a:r>
            <a:r>
              <a:rPr lang="zh-CN" altLang="en-US" dirty="0"/>
              <a:t>状态的</a:t>
            </a:r>
            <a:r>
              <a:rPr lang="zh-CN" altLang="en-US" dirty="0" smtClean="0"/>
              <a:t>选择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选择器是 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的根基</a:t>
            </a:r>
            <a:r>
              <a:rPr lang="en-US" altLang="zh-CN" dirty="0" smtClean="0"/>
              <a:t>, </a:t>
            </a:r>
            <a:r>
              <a:rPr lang="zh-CN" altLang="en-US" dirty="0" smtClean="0"/>
              <a:t>在 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 </a:t>
            </a:r>
            <a:r>
              <a:rPr lang="zh-CN" altLang="en-US" dirty="0" smtClean="0"/>
              <a:t>对事件处理</a:t>
            </a:r>
            <a:r>
              <a:rPr lang="en-US" altLang="zh-CN" dirty="0" smtClean="0"/>
              <a:t>, </a:t>
            </a:r>
            <a:r>
              <a:rPr lang="zh-CN" altLang="en-US" dirty="0" smtClean="0"/>
              <a:t>遍历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Ajax </a:t>
            </a:r>
            <a:r>
              <a:rPr lang="zh-CN" altLang="en-US" dirty="0" smtClean="0"/>
              <a:t>操作都依赖于选择器</a:t>
            </a:r>
          </a:p>
          <a:p>
            <a:pPr lvl="1"/>
            <a:r>
              <a:rPr lang="en-US" altLang="zh-CN" dirty="0" err="1" smtClean="0"/>
              <a:t>jQuery</a:t>
            </a:r>
            <a:r>
              <a:rPr lang="en-US" altLang="zh-CN" dirty="0" smtClean="0"/>
              <a:t> </a:t>
            </a:r>
            <a:r>
              <a:rPr lang="zh-CN" altLang="en-US" dirty="0" smtClean="0"/>
              <a:t>选择器的优点</a:t>
            </a:r>
            <a:r>
              <a:rPr lang="en-US" altLang="zh-CN" dirty="0" smtClean="0"/>
              <a:t>:</a:t>
            </a:r>
          </a:p>
          <a:p>
            <a:pPr lvl="2"/>
            <a:r>
              <a:rPr lang="zh-CN" altLang="en-US" dirty="0" smtClean="0"/>
              <a:t>简洁的写法                                                                                  </a:t>
            </a:r>
          </a:p>
          <a:p>
            <a:pPr lvl="2"/>
            <a:r>
              <a:rPr lang="zh-CN" altLang="en-US" dirty="0" smtClean="0"/>
              <a:t>完善的事件处理机制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zh-CN" altLang="en-US" dirty="0"/>
              <a:t>选择</a:t>
            </a:r>
            <a:r>
              <a:rPr lang="zh-CN" altLang="en-US" dirty="0" smtClean="0"/>
              <a:t>器</a:t>
            </a:r>
            <a:endParaRPr lang="zh-CN" altLang="en-US" dirty="0"/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101" y="1368469"/>
            <a:ext cx="9559766" cy="5832431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dirty="0"/>
              <a:t>基本选择器</a:t>
            </a:r>
            <a:endParaRPr lang="en-US" altLang="zh-CN" dirty="0" smtClean="0"/>
          </a:p>
          <a:p>
            <a:pPr lvl="1"/>
            <a:r>
              <a:rPr lang="zh-CN" altLang="en-US" sz="3500" dirty="0" smtClean="0"/>
              <a:t>基本选择器是 </a:t>
            </a:r>
            <a:r>
              <a:rPr lang="en-US" altLang="zh-CN" sz="3500" dirty="0" err="1" smtClean="0"/>
              <a:t>jQuery</a:t>
            </a:r>
            <a:r>
              <a:rPr lang="en-US" altLang="zh-CN" sz="3500" dirty="0" smtClean="0"/>
              <a:t> </a:t>
            </a:r>
            <a:r>
              <a:rPr lang="zh-CN" altLang="en-US" sz="3500" dirty="0" smtClean="0"/>
              <a:t>中最常用的选择器</a:t>
            </a:r>
            <a:r>
              <a:rPr lang="en-US" altLang="zh-CN" sz="3500" dirty="0" smtClean="0"/>
              <a:t>, </a:t>
            </a:r>
            <a:r>
              <a:rPr lang="zh-CN" altLang="en-US" sz="3500" dirty="0" smtClean="0"/>
              <a:t>也是最简单的选择器</a:t>
            </a:r>
            <a:r>
              <a:rPr lang="en-US" altLang="zh-CN" sz="3500" dirty="0" smtClean="0"/>
              <a:t>, </a:t>
            </a:r>
            <a:r>
              <a:rPr lang="zh-CN" altLang="en-US" sz="3500" dirty="0" smtClean="0"/>
              <a:t>它通过元素 </a:t>
            </a:r>
            <a:r>
              <a:rPr lang="en-US" altLang="zh-CN" sz="3500" dirty="0" smtClean="0"/>
              <a:t>id, class </a:t>
            </a:r>
            <a:r>
              <a:rPr lang="zh-CN" altLang="en-US" sz="3500" dirty="0" smtClean="0"/>
              <a:t>和标签名来查找 </a:t>
            </a:r>
            <a:r>
              <a:rPr lang="en-US" altLang="zh-CN" sz="3500" dirty="0" smtClean="0"/>
              <a:t>DOM </a:t>
            </a:r>
            <a:r>
              <a:rPr lang="zh-CN" altLang="en-US" sz="3500" dirty="0" smtClean="0"/>
              <a:t>元素</a:t>
            </a:r>
            <a:r>
              <a:rPr lang="en-US" altLang="zh-CN" sz="3500" dirty="0" smtClean="0"/>
              <a:t>(</a:t>
            </a:r>
            <a:r>
              <a:rPr lang="zh-CN" altLang="en-US" sz="3500" dirty="0" smtClean="0"/>
              <a:t>在网页中 </a:t>
            </a:r>
            <a:r>
              <a:rPr lang="en-US" altLang="zh-CN" sz="3500" dirty="0" smtClean="0"/>
              <a:t>id </a:t>
            </a:r>
            <a:r>
              <a:rPr lang="zh-CN" altLang="en-US" sz="3500" dirty="0" smtClean="0"/>
              <a:t>只能使用一次</a:t>
            </a:r>
            <a:r>
              <a:rPr lang="en-US" altLang="zh-CN" sz="3500" dirty="0" smtClean="0"/>
              <a:t>, class </a:t>
            </a:r>
            <a:r>
              <a:rPr lang="zh-CN" altLang="en-US" sz="3500" dirty="0" smtClean="0"/>
              <a:t>允许重复使用</a:t>
            </a:r>
            <a:r>
              <a:rPr lang="en-US" altLang="zh-CN" sz="3500" dirty="0" smtClean="0"/>
              <a:t>).</a:t>
            </a:r>
          </a:p>
          <a:p>
            <a:pPr lvl="1"/>
            <a:endParaRPr lang="en-US" altLang="zh-CN" sz="3500" dirty="0" smtClean="0"/>
          </a:p>
          <a:p>
            <a:pPr lvl="1"/>
            <a:endParaRPr lang="en-US" altLang="zh-CN" sz="3500" dirty="0"/>
          </a:p>
          <a:p>
            <a:pPr lvl="1"/>
            <a:endParaRPr lang="en-US" altLang="zh-CN" sz="3500" dirty="0" smtClean="0"/>
          </a:p>
          <a:p>
            <a:pPr lvl="1"/>
            <a:endParaRPr lang="en-US" altLang="zh-CN" sz="3500" dirty="0" smtClean="0"/>
          </a:p>
          <a:p>
            <a:pPr lvl="1"/>
            <a:endParaRPr lang="en-US" altLang="zh-CN" sz="3500" dirty="0"/>
          </a:p>
          <a:p>
            <a:pPr lvl="1"/>
            <a:r>
              <a:rPr lang="zh-CN" altLang="en-US" sz="3500" dirty="0" smtClean="0"/>
              <a:t>为了</a:t>
            </a:r>
            <a:r>
              <a:rPr lang="zh-CN" altLang="en-US" sz="3500" dirty="0"/>
              <a:t>证明 </a:t>
            </a:r>
            <a:r>
              <a:rPr lang="en-US" altLang="zh-CN" sz="3500" dirty="0"/>
              <a:t>ID</a:t>
            </a:r>
            <a:r>
              <a:rPr lang="zh-CN" altLang="en-US" sz="3500" dirty="0"/>
              <a:t>返回的是单个元素，而元素标签名和类</a:t>
            </a:r>
            <a:r>
              <a:rPr lang="en-US" altLang="zh-CN" sz="3500" dirty="0"/>
              <a:t>(class)</a:t>
            </a:r>
            <a:r>
              <a:rPr lang="zh-CN" altLang="en-US" sz="3500" dirty="0"/>
              <a:t>返回的是多个，我们可以采</a:t>
            </a:r>
          </a:p>
          <a:p>
            <a:pPr lvl="1"/>
            <a:r>
              <a:rPr lang="zh-CN" altLang="en-US" sz="3500" dirty="0"/>
              <a:t>用 </a:t>
            </a:r>
            <a:r>
              <a:rPr lang="en-US" altLang="zh-CN" sz="3500" dirty="0" err="1"/>
              <a:t>jQuery</a:t>
            </a:r>
            <a:r>
              <a:rPr lang="zh-CN" altLang="en-US" sz="3500" dirty="0"/>
              <a:t>核心自带的一个属性 </a:t>
            </a:r>
            <a:r>
              <a:rPr lang="en-US" altLang="zh-CN" sz="3500" dirty="0"/>
              <a:t>length</a:t>
            </a:r>
            <a:r>
              <a:rPr lang="zh-CN" altLang="en-US" sz="3500" dirty="0"/>
              <a:t>或  </a:t>
            </a:r>
            <a:r>
              <a:rPr lang="en-US" altLang="zh-CN" sz="3500" dirty="0"/>
              <a:t>size()</a:t>
            </a:r>
            <a:r>
              <a:rPr lang="zh-CN" altLang="en-US" sz="3500" dirty="0"/>
              <a:t>方法来查看返回的元素个数</a:t>
            </a:r>
            <a:r>
              <a:rPr lang="zh-CN" altLang="en-US" sz="3500" dirty="0" smtClean="0"/>
              <a:t>。</a:t>
            </a:r>
            <a:endParaRPr lang="zh-CN" altLang="en-US" sz="3500" dirty="0"/>
          </a:p>
          <a:p>
            <a:pPr lvl="1"/>
            <a:r>
              <a:rPr lang="en-US" altLang="zh-CN" sz="3500" dirty="0"/>
              <a:t>alert($('div').size</a:t>
            </a:r>
            <a:r>
              <a:rPr lang="en-US" altLang="zh-CN" sz="3500" dirty="0" smtClean="0"/>
              <a:t>());</a:t>
            </a:r>
            <a:r>
              <a:rPr lang="en-US" altLang="zh-CN" sz="3500" dirty="0"/>
              <a:t> //3</a:t>
            </a:r>
            <a:r>
              <a:rPr lang="zh-CN" altLang="en-US" sz="3500" dirty="0" smtClean="0"/>
              <a:t>个</a:t>
            </a:r>
            <a:endParaRPr lang="en-US" altLang="zh-CN" sz="3500" dirty="0"/>
          </a:p>
          <a:p>
            <a:pPr lvl="1"/>
            <a:r>
              <a:rPr lang="en-US" altLang="zh-CN" sz="3500" dirty="0"/>
              <a:t>alert($('#box').size</a:t>
            </a:r>
            <a:r>
              <a:rPr lang="en-US" altLang="zh-CN" sz="3500" dirty="0" smtClean="0"/>
              <a:t>());</a:t>
            </a:r>
            <a:r>
              <a:rPr lang="en-US" altLang="zh-CN" sz="3500" dirty="0"/>
              <a:t> //1</a:t>
            </a:r>
            <a:r>
              <a:rPr lang="zh-CN" altLang="en-US" sz="3500" dirty="0" smtClean="0"/>
              <a:t>个</a:t>
            </a:r>
            <a:endParaRPr lang="en-US" altLang="zh-CN" sz="3500" dirty="0" smtClean="0"/>
          </a:p>
          <a:p>
            <a:pPr lvl="1"/>
            <a:r>
              <a:rPr lang="en-US" altLang="zh-CN" sz="3500" dirty="0" smtClean="0"/>
              <a:t>alert</a:t>
            </a:r>
            <a:r>
              <a:rPr lang="en-US" altLang="zh-CN" sz="3500" dirty="0"/>
              <a:t>($('.box').size</a:t>
            </a:r>
            <a:r>
              <a:rPr lang="en-US" altLang="zh-CN" sz="3500" dirty="0" smtClean="0"/>
              <a:t>());</a:t>
            </a:r>
            <a:r>
              <a:rPr lang="en-US" altLang="zh-CN" sz="3500" dirty="0"/>
              <a:t> //3</a:t>
            </a:r>
            <a:r>
              <a:rPr lang="zh-CN" altLang="en-US" sz="3500" dirty="0" smtClean="0"/>
              <a:t>个</a:t>
            </a:r>
            <a:endParaRPr lang="en-US" altLang="zh-CN" sz="3500" dirty="0"/>
          </a:p>
          <a:p>
            <a:pPr lvl="1"/>
            <a:r>
              <a:rPr lang="zh-CN" altLang="en-US" sz="3500" dirty="0" smtClean="0"/>
              <a:t>同理</a:t>
            </a:r>
            <a:r>
              <a:rPr lang="zh-CN" altLang="en-US" sz="3500" dirty="0"/>
              <a:t>，你也可以直接使用 </a:t>
            </a:r>
            <a:r>
              <a:rPr lang="en-US" altLang="zh-CN" sz="3500" dirty="0" err="1"/>
              <a:t>jQuery</a:t>
            </a:r>
            <a:r>
              <a:rPr lang="zh-CN" altLang="en-US" sz="3500" dirty="0"/>
              <a:t>核心属性来操作：</a:t>
            </a:r>
          </a:p>
          <a:p>
            <a:pPr lvl="1"/>
            <a:r>
              <a:rPr lang="en-US" altLang="zh-CN" sz="3500" dirty="0"/>
              <a:t>alert($('#box').length</a:t>
            </a:r>
            <a:r>
              <a:rPr lang="en-US" altLang="zh-CN" sz="3500" dirty="0" smtClean="0"/>
              <a:t>); //</a:t>
            </a:r>
            <a:r>
              <a:rPr lang="en-US" altLang="zh-CN" sz="3500" dirty="0"/>
              <a:t>1</a:t>
            </a:r>
            <a:r>
              <a:rPr lang="zh-CN" altLang="en-US" sz="3500" dirty="0" smtClean="0"/>
              <a:t>个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556" y="2592338"/>
            <a:ext cx="7190093" cy="16039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jQuery </a:t>
            </a:r>
            <a:r>
              <a:rPr lang="zh-CN" altLang="en-US" smtClean="0"/>
              <a:t>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1101" y="1368469"/>
            <a:ext cx="9559766" cy="5688365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基本选择器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jQuery</a:t>
            </a:r>
            <a:r>
              <a:rPr lang="zh-CN" altLang="en-US" dirty="0" smtClean="0"/>
              <a:t>选择器的写法与  </a:t>
            </a:r>
            <a:r>
              <a:rPr lang="en-US" altLang="zh-CN" dirty="0" smtClean="0"/>
              <a:t>CSS</a:t>
            </a:r>
            <a:r>
              <a:rPr lang="zh-CN" altLang="en-US" dirty="0" smtClean="0"/>
              <a:t>选择器十分类似，只不过他们的功能不同。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找到元素后添加的是单一的样式，而 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则添加的是动作行为。最重要的一点是：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在添加样式的时候，高级选择器会对部分浏览器不兼容，而 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选择器在添加 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样式的时候却不必为此烦恼。</a:t>
            </a:r>
          </a:p>
          <a:p>
            <a:pPr lvl="2"/>
            <a:r>
              <a:rPr lang="zh-CN" altLang="en-US" dirty="0" smtClean="0"/>
              <a:t>如 </a:t>
            </a:r>
            <a:r>
              <a:rPr lang="en-US" altLang="zh-CN" dirty="0" smtClean="0"/>
              <a:t>#box &gt; p {</a:t>
            </a:r>
            <a:r>
              <a:rPr lang="en-US" altLang="zh-CN" dirty="0" err="1" smtClean="0"/>
              <a:t>color:red</a:t>
            </a:r>
            <a:r>
              <a:rPr lang="en-US" altLang="zh-CN" dirty="0" smtClean="0"/>
              <a:t>;}  //CSS</a:t>
            </a:r>
            <a:r>
              <a:rPr lang="zh-CN" altLang="en-US" dirty="0" smtClean="0"/>
              <a:t>子选择器，</a:t>
            </a:r>
            <a:r>
              <a:rPr lang="en-US" altLang="zh-CN" dirty="0" smtClean="0"/>
              <a:t>IE6</a:t>
            </a:r>
            <a:r>
              <a:rPr lang="zh-CN" altLang="en-US" dirty="0" smtClean="0"/>
              <a:t>不支持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$('#box &gt; p').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('</a:t>
            </a:r>
            <a:r>
              <a:rPr lang="en-US" altLang="zh-CN" dirty="0" err="1" smtClean="0"/>
              <a:t>color','red</a:t>
            </a:r>
            <a:r>
              <a:rPr lang="en-US" altLang="zh-CN" dirty="0" smtClean="0"/>
              <a:t>'); //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子选择器，兼容了   </a:t>
            </a:r>
            <a:r>
              <a:rPr lang="en-US" altLang="zh-CN" dirty="0" smtClean="0"/>
              <a:t>IE6</a:t>
            </a:r>
          </a:p>
          <a:p>
            <a:pPr lvl="1"/>
            <a:r>
              <a:rPr lang="en-US" altLang="zh-CN" dirty="0" err="1" smtClean="0"/>
              <a:t>jQuery</a:t>
            </a:r>
            <a:r>
              <a:rPr lang="zh-CN" altLang="en-US" dirty="0" smtClean="0"/>
              <a:t>选择器支持  </a:t>
            </a:r>
            <a:r>
              <a:rPr lang="en-US" altLang="zh-CN" dirty="0" smtClean="0"/>
              <a:t>CSS1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CSS2</a:t>
            </a:r>
            <a:r>
              <a:rPr lang="zh-CN" altLang="en-US" dirty="0" smtClean="0"/>
              <a:t>的全部规则，支持 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部分实用的规则，同时它还有少量独有的规则。</a:t>
            </a:r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选择器在获取节点对象的时候不但简单，还内置了容错功能，这样避免像  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那样每次对节点的获取需要进行有效判断。</a:t>
            </a:r>
          </a:p>
          <a:p>
            <a:pPr lvl="2"/>
            <a:r>
              <a:rPr lang="en-US" altLang="zh-CN" dirty="0" smtClean="0"/>
              <a:t>$('#pox').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('color', 'red');   //</a:t>
            </a:r>
            <a:r>
              <a:rPr lang="zh-CN" altLang="en-US" dirty="0" smtClean="0"/>
              <a:t>不存在 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pox</a:t>
            </a:r>
            <a:r>
              <a:rPr lang="zh-CN" altLang="en-US" dirty="0" smtClean="0"/>
              <a:t>的元素，也不报错</a:t>
            </a:r>
          </a:p>
          <a:p>
            <a:pPr lvl="2"/>
            <a:r>
              <a:rPr lang="en-US" altLang="zh-CN" dirty="0" err="1" smtClean="0"/>
              <a:t>document.getElementById</a:t>
            </a:r>
            <a:r>
              <a:rPr lang="en-US" altLang="zh-CN" dirty="0" smtClean="0"/>
              <a:t>('pox').</a:t>
            </a:r>
            <a:r>
              <a:rPr lang="en-US" altLang="zh-CN" dirty="0" err="1" smtClean="0"/>
              <a:t>style.color</a:t>
            </a:r>
            <a:r>
              <a:rPr lang="en-US" altLang="zh-CN" dirty="0" smtClean="0"/>
              <a:t> = 'red';  //</a:t>
            </a:r>
            <a:r>
              <a:rPr lang="zh-CN" altLang="en-US" dirty="0" smtClean="0"/>
              <a:t>报错了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参见：</a:t>
            </a:r>
            <a:r>
              <a:rPr lang="en-US" altLang="zh-CN" dirty="0">
                <a:solidFill>
                  <a:srgbClr val="FF0000"/>
                </a:solidFill>
              </a:rPr>
              <a:t>ch01</a:t>
            </a:r>
            <a:r>
              <a:rPr lang="zh-CN" altLang="en-US" dirty="0">
                <a:solidFill>
                  <a:srgbClr val="FF0000"/>
                </a:solidFill>
              </a:rPr>
              <a:t>基本选择器</a:t>
            </a:r>
            <a:r>
              <a:rPr lang="en-US" altLang="zh-CN" dirty="0">
                <a:solidFill>
                  <a:srgbClr val="FF0000"/>
                </a:solidFill>
              </a:rPr>
              <a:t>.html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10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zh-CN" altLang="en-US" dirty="0"/>
              <a:t>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1101" y="1368469"/>
            <a:ext cx="9559766" cy="5256317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进阶选择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span</a:t>
            </a:r>
            <a:r>
              <a:rPr lang="en-US" altLang="zh-CN" dirty="0"/>
              <a:t>, </a:t>
            </a:r>
            <a:r>
              <a:rPr lang="en-US" altLang="zh-CN" dirty="0" err="1"/>
              <a:t>em</a:t>
            </a:r>
            <a:r>
              <a:rPr lang="en-US" altLang="zh-CN" dirty="0"/>
              <a:t>, .</a:t>
            </a:r>
            <a:r>
              <a:rPr lang="en-US" altLang="zh-CN" dirty="0" smtClean="0"/>
              <a:t>box{ </a:t>
            </a:r>
            <a:r>
              <a:rPr lang="en-US" altLang="zh-CN" dirty="0" err="1" smtClean="0"/>
              <a:t>color:red</a:t>
            </a:r>
            <a:r>
              <a:rPr lang="en-US" altLang="zh-CN" dirty="0" smtClean="0"/>
              <a:t>;  }   //</a:t>
            </a:r>
            <a:r>
              <a:rPr lang="zh-CN" altLang="en-US" dirty="0"/>
              <a:t>群组选择器 </a:t>
            </a:r>
            <a:endParaRPr lang="en-US" altLang="zh-CN" dirty="0"/>
          </a:p>
          <a:p>
            <a:pPr lvl="1"/>
            <a:r>
              <a:rPr lang="en-US" altLang="zh-CN" dirty="0" smtClean="0"/>
              <a:t>$(</a:t>
            </a:r>
            <a:r>
              <a:rPr lang="en-US" altLang="zh-CN" dirty="0"/>
              <a:t>'span, </a:t>
            </a:r>
            <a:r>
              <a:rPr lang="en-US" altLang="zh-CN" dirty="0" err="1"/>
              <a:t>em</a:t>
            </a:r>
            <a:r>
              <a:rPr lang="en-US" altLang="zh-CN" dirty="0"/>
              <a:t>, .box').</a:t>
            </a:r>
            <a:r>
              <a:rPr lang="en-US" altLang="zh-CN" dirty="0" err="1"/>
              <a:t>css</a:t>
            </a:r>
            <a:r>
              <a:rPr lang="en-US" altLang="zh-CN" dirty="0"/>
              <a:t>('color', 'red</a:t>
            </a:r>
            <a:r>
              <a:rPr lang="en-US" altLang="zh-CN" dirty="0" smtClean="0"/>
              <a:t>'); //</a:t>
            </a:r>
            <a:r>
              <a:rPr lang="en-US" altLang="zh-CN" dirty="0"/>
              <a:t>//</a:t>
            </a:r>
            <a:r>
              <a:rPr lang="zh-CN" altLang="en-US" dirty="0"/>
              <a:t>群组选择器 </a:t>
            </a:r>
            <a:r>
              <a:rPr lang="en-US" altLang="zh-CN" dirty="0" err="1"/>
              <a:t>jQuery</a:t>
            </a:r>
            <a:r>
              <a:rPr lang="zh-CN" altLang="en-US" dirty="0" smtClean="0"/>
              <a:t>方式</a:t>
            </a:r>
            <a:endParaRPr lang="en-US" altLang="zh-CN" dirty="0"/>
          </a:p>
          <a:p>
            <a:pPr lvl="1"/>
            <a:r>
              <a:rPr lang="en-US" altLang="zh-CN" dirty="0" err="1" smtClean="0"/>
              <a:t>ul</a:t>
            </a:r>
            <a:r>
              <a:rPr lang="en-US" altLang="zh-CN" dirty="0" smtClean="0"/>
              <a:t> </a:t>
            </a:r>
            <a:r>
              <a:rPr lang="en-US" altLang="zh-CN" dirty="0"/>
              <a:t>li a </a:t>
            </a:r>
            <a:r>
              <a:rPr lang="en-US" altLang="zh-CN" dirty="0" smtClean="0"/>
              <a:t> { </a:t>
            </a:r>
            <a:r>
              <a:rPr lang="en-US" altLang="zh-CN" dirty="0" err="1" smtClean="0"/>
              <a:t>color:red</a:t>
            </a:r>
            <a:r>
              <a:rPr lang="en-US" altLang="zh-CN" dirty="0" smtClean="0"/>
              <a:t>; } </a:t>
            </a:r>
            <a:r>
              <a:rPr lang="en-US" altLang="zh-CN" dirty="0"/>
              <a:t>//</a:t>
            </a:r>
            <a:r>
              <a:rPr lang="zh-CN" altLang="en-US" dirty="0"/>
              <a:t>后代选择</a:t>
            </a:r>
            <a:r>
              <a:rPr lang="zh-CN" altLang="en-US" dirty="0" smtClean="0"/>
              <a:t>器</a:t>
            </a:r>
            <a:endParaRPr lang="en-US" altLang="zh-CN" dirty="0"/>
          </a:p>
          <a:p>
            <a:pPr lvl="1"/>
            <a:r>
              <a:rPr lang="en-US" altLang="zh-CN" dirty="0" smtClean="0"/>
              <a:t>$(‘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 </a:t>
            </a:r>
            <a:r>
              <a:rPr lang="en-US" altLang="zh-CN" dirty="0"/>
              <a:t>li </a:t>
            </a:r>
            <a:r>
              <a:rPr lang="en-US" altLang="zh-CN" dirty="0" smtClean="0"/>
              <a:t>a’).</a:t>
            </a:r>
            <a:r>
              <a:rPr lang="en-US" altLang="zh-CN" dirty="0" err="1"/>
              <a:t>css</a:t>
            </a:r>
            <a:r>
              <a:rPr lang="en-US" altLang="zh-CN" dirty="0" smtClean="0"/>
              <a:t>(‘color’, ‘red’);  //</a:t>
            </a:r>
            <a:r>
              <a:rPr lang="zh-CN" altLang="en-US" dirty="0"/>
              <a:t>后代选择</a:t>
            </a:r>
            <a:r>
              <a:rPr lang="zh-CN" altLang="en-US" dirty="0" smtClean="0"/>
              <a:t>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方式</a:t>
            </a:r>
            <a:endParaRPr lang="en-US" altLang="zh-CN" dirty="0"/>
          </a:p>
          <a:p>
            <a:pPr lvl="1"/>
            <a:r>
              <a:rPr lang="zh-CN" altLang="en-US" dirty="0" smtClean="0"/>
              <a:t>* </a:t>
            </a:r>
            <a:r>
              <a:rPr lang="en-US" altLang="zh-CN" dirty="0" smtClean="0"/>
              <a:t>{  </a:t>
            </a:r>
            <a:r>
              <a:rPr lang="en-US" altLang="zh-CN" dirty="0" err="1" smtClean="0"/>
              <a:t>color:red</a:t>
            </a:r>
            <a:r>
              <a:rPr lang="en-US" altLang="zh-CN" dirty="0" smtClean="0"/>
              <a:t>; }  //</a:t>
            </a:r>
            <a:r>
              <a:rPr lang="zh-CN" altLang="en-US" dirty="0"/>
              <a:t>通配选择器</a:t>
            </a:r>
            <a:endParaRPr lang="en-US" altLang="zh-CN" dirty="0"/>
          </a:p>
          <a:p>
            <a:pPr lvl="1"/>
            <a:r>
              <a:rPr lang="en-US" altLang="zh-CN" dirty="0" smtClean="0"/>
              <a:t>$(‘*’).</a:t>
            </a:r>
            <a:r>
              <a:rPr lang="en-US" altLang="zh-CN" dirty="0" err="1"/>
              <a:t>css</a:t>
            </a:r>
            <a:r>
              <a:rPr lang="en-US" altLang="zh-CN" dirty="0" smtClean="0"/>
              <a:t>(‘color’, ‘red’);   //</a:t>
            </a:r>
            <a:r>
              <a:rPr lang="zh-CN" altLang="en-US" dirty="0"/>
              <a:t>通配选择</a:t>
            </a:r>
            <a:r>
              <a:rPr lang="zh-CN" altLang="en-US" dirty="0" smtClean="0"/>
              <a:t>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方式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134" y="1879060"/>
            <a:ext cx="7272808" cy="150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5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zh-CN" altLang="en-US" dirty="0"/>
              <a:t>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0461" y="1464160"/>
            <a:ext cx="9712431" cy="5436171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dirty="0"/>
              <a:t>高级选择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层次选择器中，除了后代选择器之外，其他三种高级选择器是不支持 </a:t>
            </a:r>
            <a:r>
              <a:rPr lang="en-US" altLang="zh-CN" dirty="0"/>
              <a:t>IE6</a:t>
            </a:r>
            <a:r>
              <a:rPr lang="zh-CN" altLang="en-US" dirty="0"/>
              <a:t>的，而  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却</a:t>
            </a:r>
            <a:r>
              <a:rPr lang="zh-CN" altLang="en-US" dirty="0"/>
              <a:t>是兼容 </a:t>
            </a:r>
            <a:r>
              <a:rPr lang="en-US" altLang="zh-CN" dirty="0"/>
              <a:t>IE6</a:t>
            </a:r>
            <a:r>
              <a:rPr lang="zh-CN" altLang="en-US" dirty="0"/>
              <a:t>的。</a:t>
            </a:r>
          </a:p>
          <a:p>
            <a:pPr lvl="1"/>
            <a:r>
              <a:rPr lang="en-US" altLang="zh-CN" dirty="0"/>
              <a:t>$("#box p").</a:t>
            </a:r>
            <a:r>
              <a:rPr lang="en-US" altLang="zh-CN" dirty="0" err="1"/>
              <a:t>css</a:t>
            </a:r>
            <a:r>
              <a:rPr lang="en-US" altLang="zh-CN" dirty="0"/>
              <a:t>('color', 'red');</a:t>
            </a:r>
            <a:r>
              <a:rPr lang="en-US" altLang="zh-CN" i="1" dirty="0"/>
              <a:t>//</a:t>
            </a:r>
            <a:r>
              <a:rPr lang="zh-CN" altLang="en-US" i="1" dirty="0"/>
              <a:t>后代择</a:t>
            </a:r>
            <a:r>
              <a:rPr lang="zh-CN" altLang="en-US" i="1" dirty="0" smtClean="0"/>
              <a:t>器</a:t>
            </a:r>
            <a:endParaRPr lang="en-US" altLang="zh-CN" i="1" dirty="0" smtClean="0"/>
          </a:p>
          <a:p>
            <a:pPr lvl="1"/>
            <a:r>
              <a:rPr lang="en-US" altLang="zh-CN" dirty="0" smtClean="0"/>
              <a:t>$("#</a:t>
            </a:r>
            <a:r>
              <a:rPr lang="en-US" altLang="zh-CN" dirty="0"/>
              <a:t>box &gt; p").</a:t>
            </a:r>
            <a:r>
              <a:rPr lang="en-US" altLang="zh-CN" dirty="0" err="1"/>
              <a:t>css</a:t>
            </a:r>
            <a:r>
              <a:rPr lang="en-US" altLang="zh-CN" dirty="0"/>
              <a:t>('color', 'green');</a:t>
            </a:r>
            <a:r>
              <a:rPr lang="en-US" altLang="zh-CN" i="1" dirty="0"/>
              <a:t>//</a:t>
            </a:r>
            <a:r>
              <a:rPr lang="zh-CN" altLang="en-US" i="1" dirty="0"/>
              <a:t>子选择</a:t>
            </a:r>
            <a:r>
              <a:rPr lang="zh-CN" altLang="en-US" i="1" dirty="0" smtClean="0"/>
              <a:t>器</a:t>
            </a:r>
            <a:endParaRPr lang="en-US" altLang="zh-CN" i="1" dirty="0" smtClean="0"/>
          </a:p>
          <a:p>
            <a:pPr lvl="1"/>
            <a:r>
              <a:rPr lang="en-US" altLang="zh-CN" dirty="0" smtClean="0"/>
              <a:t>$("#</a:t>
            </a:r>
            <a:r>
              <a:rPr lang="en-US" altLang="zh-CN" dirty="0"/>
              <a:t>box p").</a:t>
            </a:r>
            <a:r>
              <a:rPr lang="en-US" altLang="zh-CN" dirty="0" err="1"/>
              <a:t>eq</a:t>
            </a:r>
            <a:r>
              <a:rPr lang="en-US" altLang="zh-CN" dirty="0"/>
              <a:t>(1).</a:t>
            </a:r>
            <a:r>
              <a:rPr lang="en-US" altLang="zh-CN" dirty="0" err="1"/>
              <a:t>css</a:t>
            </a:r>
            <a:r>
              <a:rPr lang="en-US" altLang="zh-CN" dirty="0"/>
              <a:t>('</a:t>
            </a:r>
            <a:r>
              <a:rPr lang="en-US" altLang="zh-CN" dirty="0" err="1"/>
              <a:t>color','blue</a:t>
            </a:r>
            <a:r>
              <a:rPr lang="en-US" altLang="zh-CN" dirty="0" smtClean="0"/>
              <a:t>');</a:t>
            </a:r>
          </a:p>
          <a:p>
            <a:pPr lvl="1"/>
            <a:r>
              <a:rPr lang="en-US" altLang="zh-CN" i="1" dirty="0" smtClean="0"/>
              <a:t>//$("#</a:t>
            </a:r>
            <a:r>
              <a:rPr lang="en-US" altLang="zh-CN" i="1" dirty="0"/>
              <a:t>box + p").</a:t>
            </a:r>
            <a:r>
              <a:rPr lang="en-US" altLang="zh-CN" i="1" dirty="0" err="1"/>
              <a:t>css</a:t>
            </a:r>
            <a:r>
              <a:rPr lang="en-US" altLang="zh-CN" i="1" dirty="0"/>
              <a:t>('</a:t>
            </a:r>
            <a:r>
              <a:rPr lang="en-US" altLang="zh-CN" i="1" dirty="0" err="1"/>
              <a:t>color','yellow</a:t>
            </a:r>
            <a:r>
              <a:rPr lang="en-US" altLang="zh-CN" i="1" dirty="0"/>
              <a:t>');//next</a:t>
            </a:r>
            <a:r>
              <a:rPr lang="zh-CN" altLang="en-US" i="1" dirty="0"/>
              <a:t>选择</a:t>
            </a:r>
            <a:r>
              <a:rPr lang="zh-CN" altLang="en-US" i="1" dirty="0" smtClean="0"/>
              <a:t>器</a:t>
            </a:r>
            <a:endParaRPr lang="en-US" altLang="zh-CN" i="1" dirty="0" smtClean="0"/>
          </a:p>
          <a:p>
            <a:pPr lvl="1"/>
            <a:r>
              <a:rPr lang="en-US" altLang="zh-CN" dirty="0" smtClean="0"/>
              <a:t>$("#</a:t>
            </a:r>
            <a:r>
              <a:rPr lang="en-US" altLang="zh-CN" dirty="0"/>
              <a:t>box").next('p').</a:t>
            </a:r>
            <a:r>
              <a:rPr lang="en-US" altLang="zh-CN" dirty="0" err="1"/>
              <a:t>css</a:t>
            </a:r>
            <a:r>
              <a:rPr lang="en-US" altLang="zh-CN" dirty="0"/>
              <a:t>('</a:t>
            </a:r>
            <a:r>
              <a:rPr lang="en-US" altLang="zh-CN" dirty="0" err="1"/>
              <a:t>color','yellow</a:t>
            </a:r>
            <a:r>
              <a:rPr lang="en-US" altLang="zh-CN" dirty="0"/>
              <a:t>');</a:t>
            </a:r>
            <a:r>
              <a:rPr lang="en-US" altLang="zh-CN" i="1" dirty="0"/>
              <a:t>//next</a:t>
            </a:r>
            <a:r>
              <a:rPr lang="zh-CN" altLang="en-US" i="1" dirty="0"/>
              <a:t>选择</a:t>
            </a:r>
            <a:r>
              <a:rPr lang="zh-CN" altLang="en-US" i="1" dirty="0" smtClean="0"/>
              <a:t>器</a:t>
            </a:r>
            <a:endParaRPr lang="en-US" altLang="zh-CN" i="1" dirty="0" smtClean="0"/>
          </a:p>
          <a:p>
            <a:pPr lvl="1"/>
            <a:r>
              <a:rPr lang="en-US" altLang="zh-CN" i="1" dirty="0" smtClean="0"/>
              <a:t>//$("#</a:t>
            </a:r>
            <a:r>
              <a:rPr lang="en-US" altLang="zh-CN" i="1" dirty="0"/>
              <a:t>box ~ p").</a:t>
            </a:r>
            <a:r>
              <a:rPr lang="en-US" altLang="zh-CN" i="1" dirty="0" err="1"/>
              <a:t>css</a:t>
            </a:r>
            <a:r>
              <a:rPr lang="en-US" altLang="zh-CN" i="1" dirty="0"/>
              <a:t>('</a:t>
            </a:r>
            <a:r>
              <a:rPr lang="en-US" altLang="zh-CN" i="1" dirty="0" err="1"/>
              <a:t>color','yellow</a:t>
            </a:r>
            <a:r>
              <a:rPr lang="en-US" altLang="zh-CN" i="1" dirty="0"/>
              <a:t>'); //</a:t>
            </a:r>
            <a:r>
              <a:rPr lang="en-US" altLang="zh-CN" i="1" dirty="0" err="1"/>
              <a:t>nextall</a:t>
            </a:r>
            <a:r>
              <a:rPr lang="zh-CN" altLang="en-US" i="1" dirty="0"/>
              <a:t>选择</a:t>
            </a:r>
            <a:r>
              <a:rPr lang="zh-CN" altLang="en-US" i="1" dirty="0" smtClean="0"/>
              <a:t>器</a:t>
            </a:r>
            <a:endParaRPr lang="en-US" altLang="zh-CN" i="1" dirty="0" smtClean="0"/>
          </a:p>
          <a:p>
            <a:pPr lvl="1"/>
            <a:r>
              <a:rPr lang="en-US" altLang="zh-CN" dirty="0" smtClean="0"/>
              <a:t>$("#</a:t>
            </a:r>
            <a:r>
              <a:rPr lang="en-US" altLang="zh-CN" dirty="0"/>
              <a:t>box").</a:t>
            </a:r>
            <a:r>
              <a:rPr lang="en-US" altLang="zh-CN" dirty="0" err="1"/>
              <a:t>nextAll</a:t>
            </a:r>
            <a:r>
              <a:rPr lang="en-US" altLang="zh-CN" dirty="0"/>
              <a:t>('p').</a:t>
            </a:r>
            <a:r>
              <a:rPr lang="en-US" altLang="zh-CN" dirty="0" err="1"/>
              <a:t>css</a:t>
            </a:r>
            <a:r>
              <a:rPr lang="en-US" altLang="zh-CN" dirty="0"/>
              <a:t>('</a:t>
            </a:r>
            <a:r>
              <a:rPr lang="en-US" altLang="zh-CN" dirty="0" err="1"/>
              <a:t>color','yellow</a:t>
            </a:r>
            <a:r>
              <a:rPr lang="en-US" altLang="zh-CN" dirty="0"/>
              <a:t>'); </a:t>
            </a:r>
            <a:r>
              <a:rPr lang="en-US" altLang="zh-CN" i="1" dirty="0"/>
              <a:t>//</a:t>
            </a:r>
            <a:r>
              <a:rPr lang="en-US" altLang="zh-CN" i="1" dirty="0" err="1"/>
              <a:t>nextall</a:t>
            </a:r>
            <a:r>
              <a:rPr lang="zh-CN" altLang="en-US" i="1" dirty="0"/>
              <a:t>选择</a:t>
            </a:r>
            <a:r>
              <a:rPr lang="zh-CN" altLang="en-US" i="1" dirty="0" smtClean="0"/>
              <a:t>器</a:t>
            </a:r>
            <a:endParaRPr lang="en-US" altLang="zh-CN" i="1" dirty="0" smtClean="0"/>
          </a:p>
          <a:p>
            <a:pPr lvl="1"/>
            <a:r>
              <a:rPr lang="zh-CN" altLang="en-US" i="1" dirty="0" smtClean="0">
                <a:solidFill>
                  <a:srgbClr val="FF0000"/>
                </a:solidFill>
              </a:rPr>
              <a:t>参考：</a:t>
            </a:r>
            <a:r>
              <a:rPr lang="en-US" altLang="zh-CN" i="1" dirty="0">
                <a:solidFill>
                  <a:srgbClr val="FF0000"/>
                </a:solidFill>
              </a:rPr>
              <a:t>ch01-</a:t>
            </a:r>
            <a:r>
              <a:rPr lang="zh-CN" altLang="en-US" i="1" dirty="0">
                <a:solidFill>
                  <a:srgbClr val="FF0000"/>
                </a:solidFill>
              </a:rPr>
              <a:t>进阶选择器</a:t>
            </a:r>
            <a:r>
              <a:rPr lang="en-US" altLang="zh-CN" i="1" dirty="0">
                <a:solidFill>
                  <a:srgbClr val="FF0000"/>
                </a:solidFill>
              </a:rPr>
              <a:t>.html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300" y="1296194"/>
            <a:ext cx="712879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9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zh-CN" altLang="en-US" dirty="0"/>
              <a:t>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属性选择器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85" y="2448322"/>
            <a:ext cx="8496944" cy="451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06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zh-CN" altLang="en-US" dirty="0"/>
              <a:t>选择器</a:t>
            </a:r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过滤选择器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过滤选择器主要是通过特定的过滤规则来筛选出所需的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元素</a:t>
            </a:r>
            <a:r>
              <a:rPr lang="en-US" altLang="zh-CN" dirty="0" smtClean="0"/>
              <a:t>, </a:t>
            </a:r>
            <a:r>
              <a:rPr lang="zh-CN" altLang="en-US" dirty="0" smtClean="0"/>
              <a:t>该选择器都以 “</a:t>
            </a:r>
            <a:r>
              <a:rPr lang="en-US" altLang="zh-CN" dirty="0" smtClean="0"/>
              <a:t>:” </a:t>
            </a:r>
            <a:r>
              <a:rPr lang="zh-CN" altLang="en-US" dirty="0" smtClean="0"/>
              <a:t>开头</a:t>
            </a:r>
          </a:p>
          <a:p>
            <a:pPr lvl="1"/>
            <a:r>
              <a:rPr lang="zh-CN" altLang="en-US" dirty="0" smtClean="0"/>
              <a:t>按照不同的过滤规则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过滤选择器可以分为基本</a:t>
            </a:r>
            <a:r>
              <a:rPr lang="zh-CN" altLang="en-US" dirty="0"/>
              <a:t>过滤器</a:t>
            </a:r>
            <a:r>
              <a:rPr lang="en-US" altLang="zh-CN" dirty="0" smtClean="0"/>
              <a:t>, </a:t>
            </a:r>
            <a:r>
              <a:rPr lang="zh-CN" altLang="en-US" dirty="0" smtClean="0"/>
              <a:t>内容</a:t>
            </a:r>
            <a:r>
              <a:rPr lang="zh-CN" altLang="en-US" dirty="0"/>
              <a:t>过滤器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可见性</a:t>
            </a:r>
            <a:r>
              <a:rPr lang="zh-CN" altLang="en-US" dirty="0"/>
              <a:t>过滤器</a:t>
            </a:r>
            <a:r>
              <a:rPr lang="en-US" altLang="zh-CN" dirty="0" smtClean="0"/>
              <a:t>, </a:t>
            </a:r>
            <a:r>
              <a:rPr lang="zh-CN" altLang="en-US" dirty="0" smtClean="0"/>
              <a:t>属性</a:t>
            </a:r>
            <a:r>
              <a:rPr lang="zh-CN" altLang="en-US" dirty="0"/>
              <a:t>过滤器</a:t>
            </a:r>
            <a:r>
              <a:rPr lang="en-US" altLang="zh-CN" dirty="0" smtClean="0"/>
              <a:t>, </a:t>
            </a:r>
            <a:r>
              <a:rPr lang="zh-CN" altLang="en-US" dirty="0" smtClean="0"/>
              <a:t>子元素</a:t>
            </a:r>
            <a:r>
              <a:rPr lang="zh-CN" altLang="en-US" dirty="0"/>
              <a:t>过滤器和</a:t>
            </a:r>
            <a:r>
              <a:rPr lang="zh-CN" altLang="en-US" dirty="0" smtClean="0"/>
              <a:t>表单对象属性过滤选择器</a:t>
            </a:r>
            <a:r>
              <a:rPr lang="en-US" altLang="zh-CN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1098" y="1415540"/>
            <a:ext cx="9559766" cy="4752261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什么是</a:t>
            </a:r>
            <a:r>
              <a:rPr lang="en-US" altLang="zh-CN" dirty="0" err="1"/>
              <a:t>jQuery</a:t>
            </a:r>
            <a:endParaRPr lang="en-US" altLang="zh-CN" dirty="0"/>
          </a:p>
          <a:p>
            <a:pPr lvl="1"/>
            <a:r>
              <a:rPr lang="en-US" altLang="zh-CN" dirty="0" err="1" smtClean="0"/>
              <a:t>jQuery</a:t>
            </a:r>
            <a:r>
              <a:rPr lang="zh-CN" altLang="en-US" dirty="0"/>
              <a:t>是一个</a:t>
            </a:r>
            <a:r>
              <a:rPr lang="en-US" altLang="zh-CN" dirty="0"/>
              <a:t>JavaScript</a:t>
            </a:r>
            <a:r>
              <a:rPr lang="zh-CN" altLang="en-US" dirty="0"/>
              <a:t>库，它通过封装原生的</a:t>
            </a:r>
            <a:r>
              <a:rPr lang="en-US" altLang="zh-CN" dirty="0"/>
              <a:t>JavaScript</a:t>
            </a:r>
            <a:r>
              <a:rPr lang="zh-CN" altLang="en-US" dirty="0"/>
              <a:t>函数得到一整套定义好的</a:t>
            </a:r>
            <a:r>
              <a:rPr lang="zh-CN" altLang="en-US" dirty="0" smtClean="0"/>
              <a:t>方法</a:t>
            </a:r>
            <a:r>
              <a:rPr lang="zh-CN" altLang="en-US" dirty="0"/>
              <a:t>。它的作者是</a:t>
            </a:r>
            <a:r>
              <a:rPr lang="en-US" altLang="zh-CN" dirty="0"/>
              <a:t>John </a:t>
            </a:r>
            <a:r>
              <a:rPr lang="en-US" altLang="zh-CN" dirty="0" err="1"/>
              <a:t>Resig</a:t>
            </a:r>
            <a:r>
              <a:rPr lang="zh-CN" altLang="en-US" dirty="0"/>
              <a:t>，于</a:t>
            </a:r>
            <a:r>
              <a:rPr lang="en-US" altLang="zh-CN" dirty="0"/>
              <a:t>2006</a:t>
            </a:r>
            <a:r>
              <a:rPr lang="zh-CN" altLang="en-US" dirty="0"/>
              <a:t>年创建的一个开源项目，随着越来越多开发者的加入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jQuery</a:t>
            </a:r>
            <a:r>
              <a:rPr lang="zh-CN" altLang="en-US" dirty="0"/>
              <a:t>已经集成了</a:t>
            </a:r>
            <a:r>
              <a:rPr lang="en-US" altLang="zh-CN" dirty="0"/>
              <a:t>JavaScript</a:t>
            </a:r>
            <a:r>
              <a:rPr lang="zh-CN" altLang="en-US" dirty="0"/>
              <a:t>、</a:t>
            </a:r>
            <a:r>
              <a:rPr lang="en-US" altLang="zh-CN" dirty="0"/>
              <a:t>CSS</a:t>
            </a:r>
            <a:r>
              <a:rPr lang="zh-CN" altLang="en-US" dirty="0"/>
              <a:t>、</a:t>
            </a:r>
            <a:r>
              <a:rPr lang="en-US" altLang="zh-CN" dirty="0"/>
              <a:t>DOM</a:t>
            </a:r>
            <a:r>
              <a:rPr lang="zh-CN" altLang="en-US" dirty="0"/>
              <a:t>和</a:t>
            </a:r>
            <a:r>
              <a:rPr lang="en-US" altLang="zh-CN" dirty="0"/>
              <a:t>Ajax</a:t>
            </a:r>
            <a:r>
              <a:rPr lang="zh-CN" altLang="en-US" dirty="0"/>
              <a:t>于一体的强大功能。它可以用最少的代码</a:t>
            </a:r>
            <a:r>
              <a:rPr lang="zh-CN" altLang="en-US" dirty="0" smtClean="0"/>
              <a:t>，完成</a:t>
            </a:r>
            <a:r>
              <a:rPr lang="zh-CN" altLang="en-US" dirty="0"/>
              <a:t>更多复杂而困难的功能，从而得到了开发者的</a:t>
            </a:r>
            <a:r>
              <a:rPr lang="zh-CN" altLang="en-US" dirty="0" smtClean="0"/>
              <a:t>青睐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062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88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301" y="4536554"/>
            <a:ext cx="4399227" cy="167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3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zh-CN" altLang="en-US" dirty="0"/>
              <a:t>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过滤选择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lvl="1"/>
            <a:r>
              <a:rPr lang="zh-CN" altLang="en-US" dirty="0"/>
              <a:t>基本</a:t>
            </a:r>
            <a:r>
              <a:rPr lang="zh-CN" altLang="en-US" dirty="0" smtClean="0"/>
              <a:t>过滤器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629" y="3024386"/>
            <a:ext cx="6624736" cy="402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96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zh-CN" altLang="en-US" dirty="0"/>
              <a:t>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过滤选择器</a:t>
            </a:r>
            <a:endParaRPr lang="en-US" altLang="zh-CN" dirty="0"/>
          </a:p>
          <a:p>
            <a:pPr lvl="1"/>
            <a:r>
              <a:rPr lang="zh-CN" altLang="en-US" dirty="0"/>
              <a:t>基本</a:t>
            </a:r>
            <a:r>
              <a:rPr lang="zh-CN" altLang="en-US" dirty="0" smtClean="0"/>
              <a:t>过滤器</a:t>
            </a:r>
            <a:endParaRPr lang="en-US" altLang="zh-CN" dirty="0" smtClean="0"/>
          </a:p>
          <a:p>
            <a:pPr lvl="1"/>
            <a:r>
              <a:rPr lang="en-US" altLang="zh-CN" dirty="0"/>
              <a:t>$('</a:t>
            </a:r>
            <a:r>
              <a:rPr lang="en-US" altLang="zh-CN" dirty="0" err="1"/>
              <a:t>li:first</a:t>
            </a:r>
            <a:r>
              <a:rPr lang="en-US" altLang="zh-CN" dirty="0"/>
              <a:t>').</a:t>
            </a:r>
            <a:r>
              <a:rPr lang="en-US" altLang="zh-CN" dirty="0" err="1"/>
              <a:t>css</a:t>
            </a:r>
            <a:r>
              <a:rPr lang="en-US" altLang="zh-CN" dirty="0"/>
              <a:t>('background', '#ccc');//</a:t>
            </a:r>
            <a:r>
              <a:rPr lang="zh-CN" altLang="en-US" dirty="0"/>
              <a:t>第一个元素</a:t>
            </a:r>
            <a:br>
              <a:rPr lang="zh-CN" altLang="en-US" dirty="0"/>
            </a:br>
            <a:r>
              <a:rPr lang="en-US" altLang="zh-CN" dirty="0"/>
              <a:t>$('</a:t>
            </a:r>
            <a:r>
              <a:rPr lang="en-US" altLang="zh-CN" dirty="0" err="1"/>
              <a:t>li:last</a:t>
            </a:r>
            <a:r>
              <a:rPr lang="en-US" altLang="zh-CN" dirty="0"/>
              <a:t>).</a:t>
            </a:r>
            <a:r>
              <a:rPr lang="en-US" altLang="zh-CN" dirty="0" err="1"/>
              <a:t>css</a:t>
            </a:r>
            <a:r>
              <a:rPr lang="en-US" altLang="zh-CN" dirty="0"/>
              <a:t>('background', '#ccc');//</a:t>
            </a:r>
            <a:r>
              <a:rPr lang="zh-CN" altLang="en-US" dirty="0"/>
              <a:t>最后一个元素</a:t>
            </a:r>
            <a:br>
              <a:rPr lang="zh-CN" altLang="en-US" dirty="0"/>
            </a:br>
            <a:r>
              <a:rPr lang="en-US" altLang="zh-CN" dirty="0"/>
              <a:t>$('</a:t>
            </a:r>
            <a:r>
              <a:rPr lang="en-US" altLang="zh-CN" dirty="0" err="1"/>
              <a:t>li:not</a:t>
            </a:r>
            <a:r>
              <a:rPr lang="en-US" altLang="zh-CN" dirty="0"/>
              <a:t>(.red)).</a:t>
            </a:r>
            <a:r>
              <a:rPr lang="en-US" altLang="zh-CN" dirty="0" err="1"/>
              <a:t>css</a:t>
            </a:r>
            <a:r>
              <a:rPr lang="en-US" altLang="zh-CN" dirty="0"/>
              <a:t>('background', '#ccc');//</a:t>
            </a:r>
            <a:r>
              <a:rPr lang="zh-CN" altLang="en-US" dirty="0"/>
              <a:t>非 </a:t>
            </a:r>
            <a:r>
              <a:rPr lang="en-US" altLang="zh-CN" dirty="0"/>
              <a:t>class</a:t>
            </a:r>
            <a:r>
              <a:rPr lang="zh-CN" altLang="en-US" dirty="0"/>
              <a:t>为 </a:t>
            </a:r>
            <a:r>
              <a:rPr lang="en-US" altLang="zh-CN" dirty="0"/>
              <a:t>red</a:t>
            </a:r>
            <a:r>
              <a:rPr lang="zh-CN" altLang="en-US" dirty="0"/>
              <a:t>的元素</a:t>
            </a:r>
            <a:br>
              <a:rPr lang="zh-CN" altLang="en-US" dirty="0"/>
            </a:br>
            <a:r>
              <a:rPr lang="en-US" altLang="zh-CN" dirty="0"/>
              <a:t>$('</a:t>
            </a:r>
            <a:r>
              <a:rPr lang="en-US" altLang="zh-CN" dirty="0" err="1"/>
              <a:t>li:even</a:t>
            </a:r>
            <a:r>
              <a:rPr lang="en-US" altLang="zh-CN" dirty="0"/>
              <a:t>').</a:t>
            </a:r>
            <a:r>
              <a:rPr lang="en-US" altLang="zh-CN" dirty="0" err="1"/>
              <a:t>css</a:t>
            </a:r>
            <a:r>
              <a:rPr lang="en-US" altLang="zh-CN" dirty="0"/>
              <a:t>('background', '#ccc');//</a:t>
            </a:r>
            <a:r>
              <a:rPr lang="zh-CN" altLang="en-US" dirty="0"/>
              <a:t>索引为偶数的元素</a:t>
            </a:r>
            <a:br>
              <a:rPr lang="zh-CN" altLang="en-US" dirty="0"/>
            </a:br>
            <a:r>
              <a:rPr lang="en-US" altLang="zh-CN" dirty="0"/>
              <a:t>$('</a:t>
            </a:r>
            <a:r>
              <a:rPr lang="en-US" altLang="zh-CN" dirty="0" err="1"/>
              <a:t>li:odd</a:t>
            </a:r>
            <a:r>
              <a:rPr lang="en-US" altLang="zh-CN" dirty="0"/>
              <a:t>).</a:t>
            </a:r>
            <a:r>
              <a:rPr lang="en-US" altLang="zh-CN" dirty="0" err="1"/>
              <a:t>css</a:t>
            </a:r>
            <a:r>
              <a:rPr lang="en-US" altLang="zh-CN" dirty="0"/>
              <a:t>('background', '#ccc');//</a:t>
            </a:r>
            <a:r>
              <a:rPr lang="zh-CN" altLang="en-US" dirty="0"/>
              <a:t>索引为奇数的元素</a:t>
            </a:r>
            <a:br>
              <a:rPr lang="zh-CN" altLang="en-US" dirty="0"/>
            </a:br>
            <a:r>
              <a:rPr lang="en-US" altLang="zh-CN" dirty="0"/>
              <a:t>$('</a:t>
            </a:r>
            <a:r>
              <a:rPr lang="en-US" altLang="zh-CN" dirty="0" err="1"/>
              <a:t>li:eq</a:t>
            </a:r>
            <a:r>
              <a:rPr lang="en-US" altLang="zh-CN" dirty="0"/>
              <a:t>(2)).</a:t>
            </a:r>
            <a:r>
              <a:rPr lang="en-US" altLang="zh-CN" dirty="0" err="1"/>
              <a:t>css</a:t>
            </a:r>
            <a:r>
              <a:rPr lang="en-US" altLang="zh-CN" dirty="0"/>
              <a:t>('background', '#ccc');//</a:t>
            </a:r>
            <a:r>
              <a:rPr lang="zh-CN" altLang="en-US" dirty="0"/>
              <a:t>指定索引值的元素</a:t>
            </a:r>
            <a:br>
              <a:rPr lang="zh-CN" altLang="en-US" dirty="0"/>
            </a:br>
            <a:r>
              <a:rPr lang="en-US" altLang="zh-CN" dirty="0"/>
              <a:t>$('</a:t>
            </a:r>
            <a:r>
              <a:rPr lang="en-US" altLang="zh-CN" dirty="0" err="1"/>
              <a:t>li:gt</a:t>
            </a:r>
            <a:r>
              <a:rPr lang="en-US" altLang="zh-CN" dirty="0"/>
              <a:t>(2)').</a:t>
            </a:r>
            <a:r>
              <a:rPr lang="en-US" altLang="zh-CN" dirty="0" err="1"/>
              <a:t>css</a:t>
            </a:r>
            <a:r>
              <a:rPr lang="en-US" altLang="zh-CN" dirty="0"/>
              <a:t>('background', '#ccc');//</a:t>
            </a:r>
            <a:r>
              <a:rPr lang="zh-CN" altLang="en-US" dirty="0"/>
              <a:t>大于索引值的元素</a:t>
            </a:r>
            <a:br>
              <a:rPr lang="zh-CN" altLang="en-US" dirty="0"/>
            </a:br>
            <a:r>
              <a:rPr lang="en-US" altLang="zh-CN" dirty="0"/>
              <a:t>$('</a:t>
            </a:r>
            <a:r>
              <a:rPr lang="en-US" altLang="zh-CN" dirty="0" err="1"/>
              <a:t>li:lt</a:t>
            </a:r>
            <a:r>
              <a:rPr lang="en-US" altLang="zh-CN" dirty="0"/>
              <a:t>(2)').</a:t>
            </a:r>
            <a:r>
              <a:rPr lang="en-US" altLang="zh-CN" dirty="0" err="1"/>
              <a:t>css</a:t>
            </a:r>
            <a:r>
              <a:rPr lang="en-US" altLang="zh-CN" dirty="0"/>
              <a:t>('background', '#ccc');//</a:t>
            </a:r>
            <a:r>
              <a:rPr lang="zh-CN" altLang="en-US" dirty="0"/>
              <a:t>小于索引值的元素</a:t>
            </a:r>
            <a:br>
              <a:rPr lang="zh-CN" altLang="en-US" dirty="0"/>
            </a:br>
            <a:r>
              <a:rPr lang="en-US" altLang="zh-CN" dirty="0"/>
              <a:t>$(':header').</a:t>
            </a:r>
            <a:r>
              <a:rPr lang="en-US" altLang="zh-CN" dirty="0" err="1"/>
              <a:t>css</a:t>
            </a:r>
            <a:r>
              <a:rPr lang="en-US" altLang="zh-CN" dirty="0"/>
              <a:t>('background', '#ccc');//</a:t>
            </a:r>
            <a:r>
              <a:rPr lang="zh-CN" altLang="en-US" dirty="0"/>
              <a:t>页面所有 </a:t>
            </a:r>
            <a:r>
              <a:rPr lang="en-US" altLang="zh-CN" dirty="0"/>
              <a:t>h1 ~ h6</a:t>
            </a:r>
            <a:r>
              <a:rPr lang="zh-CN" altLang="en-US" dirty="0"/>
              <a:t>元素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962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zh-CN" altLang="en-US" dirty="0"/>
              <a:t>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1101" y="1368469"/>
            <a:ext cx="9559766" cy="5184309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/>
              <a:t>过滤选择器</a:t>
            </a:r>
            <a:endParaRPr lang="en-US" altLang="zh-CN" dirty="0"/>
          </a:p>
          <a:p>
            <a:pPr lvl="1"/>
            <a:r>
              <a:rPr lang="zh-CN" altLang="en-US" dirty="0"/>
              <a:t>基本</a:t>
            </a:r>
            <a:r>
              <a:rPr lang="zh-CN" altLang="en-US" dirty="0" smtClean="0"/>
              <a:t>过滤器</a:t>
            </a:r>
            <a:endParaRPr lang="en-US" altLang="zh-CN" dirty="0" smtClean="0"/>
          </a:p>
          <a:p>
            <a:pPr lvl="1"/>
            <a:r>
              <a:rPr lang="en-US" altLang="zh-CN" dirty="0" err="1"/>
              <a:t>jQuery</a:t>
            </a:r>
            <a:r>
              <a:rPr lang="zh-CN" altLang="en-US" dirty="0"/>
              <a:t>为最常用的过滤器提供了专用的方法，已达到</a:t>
            </a:r>
            <a:r>
              <a:rPr lang="zh-CN" altLang="en-US" dirty="0" smtClean="0"/>
              <a:t>提升性</a:t>
            </a:r>
            <a:r>
              <a:rPr lang="zh-CN" altLang="en-US" dirty="0"/>
              <a:t>能和效率的作用：</a:t>
            </a:r>
            <a:br>
              <a:rPr lang="zh-CN" altLang="en-US" dirty="0"/>
            </a:br>
            <a:r>
              <a:rPr lang="en-US" altLang="zh-CN" dirty="0"/>
              <a:t>$('li').</a:t>
            </a:r>
            <a:r>
              <a:rPr lang="en-US" altLang="zh-CN" dirty="0" err="1"/>
              <a:t>eq</a:t>
            </a:r>
            <a:r>
              <a:rPr lang="en-US" altLang="zh-CN" dirty="0"/>
              <a:t>(2).</a:t>
            </a:r>
            <a:r>
              <a:rPr lang="en-US" altLang="zh-CN" dirty="0" err="1"/>
              <a:t>css</a:t>
            </a:r>
            <a:r>
              <a:rPr lang="en-US" altLang="zh-CN" dirty="0"/>
              <a:t>('background', '#ccc');//</a:t>
            </a:r>
            <a:r>
              <a:rPr lang="zh-CN" altLang="en-US" dirty="0"/>
              <a:t>元素 </a:t>
            </a:r>
            <a:r>
              <a:rPr lang="en-US" altLang="zh-CN" dirty="0"/>
              <a:t>li</a:t>
            </a:r>
            <a:r>
              <a:rPr lang="zh-CN" altLang="en-US" dirty="0"/>
              <a:t>的第三个元素，负数从后开始</a:t>
            </a:r>
            <a:br>
              <a:rPr lang="zh-CN" altLang="en-US" dirty="0"/>
            </a:br>
            <a:r>
              <a:rPr lang="en-US" altLang="zh-CN" dirty="0"/>
              <a:t>$('li').first().</a:t>
            </a:r>
            <a:r>
              <a:rPr lang="en-US" altLang="zh-CN" dirty="0" err="1"/>
              <a:t>css</a:t>
            </a:r>
            <a:r>
              <a:rPr lang="en-US" altLang="zh-CN" dirty="0"/>
              <a:t>('background', '#ccc');//</a:t>
            </a:r>
            <a:r>
              <a:rPr lang="zh-CN" altLang="en-US" dirty="0"/>
              <a:t>元素 </a:t>
            </a:r>
            <a:r>
              <a:rPr lang="en-US" altLang="zh-CN" dirty="0"/>
              <a:t>li</a:t>
            </a:r>
            <a:r>
              <a:rPr lang="zh-CN" altLang="en-US" dirty="0"/>
              <a:t>的第一个元素</a:t>
            </a:r>
            <a:br>
              <a:rPr lang="zh-CN" altLang="en-US" dirty="0"/>
            </a:br>
            <a:r>
              <a:rPr lang="en-US" altLang="zh-CN" dirty="0"/>
              <a:t>$('li').last().</a:t>
            </a:r>
            <a:r>
              <a:rPr lang="en-US" altLang="zh-CN" dirty="0" err="1"/>
              <a:t>css</a:t>
            </a:r>
            <a:r>
              <a:rPr lang="en-US" altLang="zh-CN" dirty="0"/>
              <a:t>('background', '#ccc');//</a:t>
            </a:r>
            <a:r>
              <a:rPr lang="zh-CN" altLang="en-US" dirty="0"/>
              <a:t>元素 </a:t>
            </a:r>
            <a:r>
              <a:rPr lang="en-US" altLang="zh-CN" dirty="0"/>
              <a:t>li</a:t>
            </a:r>
            <a:r>
              <a:rPr lang="zh-CN" altLang="en-US" dirty="0"/>
              <a:t>的最后一个元素</a:t>
            </a:r>
            <a:br>
              <a:rPr lang="zh-CN" altLang="en-US" dirty="0"/>
            </a:br>
            <a:r>
              <a:rPr lang="en-US" altLang="zh-CN" dirty="0"/>
              <a:t>$('li').not('.red').</a:t>
            </a:r>
            <a:r>
              <a:rPr lang="en-US" altLang="zh-CN" dirty="0" err="1"/>
              <a:t>css</a:t>
            </a:r>
            <a:r>
              <a:rPr lang="en-US" altLang="zh-CN" dirty="0"/>
              <a:t>('background', '#ccc');//</a:t>
            </a:r>
            <a:r>
              <a:rPr lang="zh-CN" altLang="en-US" dirty="0"/>
              <a:t>元素 </a:t>
            </a:r>
            <a:r>
              <a:rPr lang="en-US" altLang="zh-CN" dirty="0"/>
              <a:t>li</a:t>
            </a:r>
            <a:r>
              <a:rPr lang="zh-CN" altLang="en-US" dirty="0"/>
              <a:t>不含 </a:t>
            </a:r>
            <a:r>
              <a:rPr lang="en-US" altLang="zh-CN" dirty="0"/>
              <a:t>class</a:t>
            </a:r>
            <a:r>
              <a:rPr lang="zh-CN" altLang="en-US" dirty="0"/>
              <a:t>为  </a:t>
            </a:r>
            <a:r>
              <a:rPr lang="en-US" altLang="zh-CN" dirty="0"/>
              <a:t>red</a:t>
            </a:r>
            <a:r>
              <a:rPr lang="zh-CN" altLang="en-US" dirty="0"/>
              <a:t>的元素</a:t>
            </a:r>
            <a:br>
              <a:rPr lang="zh-CN" altLang="en-US" dirty="0"/>
            </a:br>
            <a:r>
              <a:rPr lang="zh-CN" altLang="en-US" dirty="0"/>
              <a:t>注意：</a:t>
            </a:r>
            <a:r>
              <a:rPr lang="en-US" altLang="zh-CN" dirty="0"/>
              <a:t>:first</a:t>
            </a:r>
            <a:r>
              <a:rPr lang="zh-CN" altLang="en-US" dirty="0"/>
              <a:t>、</a:t>
            </a:r>
            <a:r>
              <a:rPr lang="en-US" altLang="zh-CN" dirty="0"/>
              <a:t>:last</a:t>
            </a:r>
            <a:r>
              <a:rPr lang="zh-CN" altLang="en-US" dirty="0"/>
              <a:t>和  </a:t>
            </a:r>
            <a:r>
              <a:rPr lang="en-US" altLang="zh-CN" dirty="0"/>
              <a:t>first()</a:t>
            </a:r>
            <a:r>
              <a:rPr lang="zh-CN" altLang="en-US" dirty="0"/>
              <a:t>、</a:t>
            </a:r>
            <a:r>
              <a:rPr lang="en-US" altLang="zh-CN" dirty="0"/>
              <a:t>last()</a:t>
            </a:r>
            <a:r>
              <a:rPr lang="zh-CN" altLang="en-US" dirty="0"/>
              <a:t>这两组过滤器和方法在出现相同元素的时候，</a:t>
            </a:r>
            <a:r>
              <a:rPr lang="en-US" altLang="zh-CN" dirty="0"/>
              <a:t>first</a:t>
            </a:r>
            <a:r>
              <a:rPr lang="zh-CN" altLang="en-US" dirty="0"/>
              <a:t>会</a:t>
            </a:r>
            <a:br>
              <a:rPr lang="zh-CN" altLang="en-US" dirty="0"/>
            </a:br>
            <a:r>
              <a:rPr lang="zh-CN" altLang="en-US" dirty="0"/>
              <a:t>实现第一个父元素的第一个子元素，</a:t>
            </a:r>
            <a:r>
              <a:rPr lang="en-US" altLang="zh-CN" dirty="0"/>
              <a:t>last</a:t>
            </a:r>
            <a:r>
              <a:rPr lang="zh-CN" altLang="en-US" dirty="0"/>
              <a:t>会实现最后一个父元素的最后一个子元素。所以，如果需要明确是哪个父元素，需要指明：</a:t>
            </a:r>
            <a:br>
              <a:rPr lang="zh-CN" altLang="en-US" dirty="0"/>
            </a:br>
            <a:r>
              <a:rPr lang="en-US" altLang="zh-CN" dirty="0"/>
              <a:t>$('#box </a:t>
            </a:r>
            <a:r>
              <a:rPr lang="en-US" altLang="zh-CN" dirty="0" err="1"/>
              <a:t>li:last</a:t>
            </a:r>
            <a:r>
              <a:rPr lang="en-US" altLang="zh-CN" dirty="0"/>
              <a:t>').</a:t>
            </a:r>
            <a:r>
              <a:rPr lang="en-US" altLang="zh-CN" dirty="0" err="1"/>
              <a:t>css</a:t>
            </a:r>
            <a:r>
              <a:rPr lang="en-US" altLang="zh-CN" dirty="0"/>
              <a:t>('background', '#ccc');//#box</a:t>
            </a:r>
            <a:r>
              <a:rPr lang="zh-CN" altLang="en-US" dirty="0"/>
              <a:t>元素的最后一个   </a:t>
            </a:r>
            <a:r>
              <a:rPr lang="en-US" altLang="zh-CN" dirty="0"/>
              <a:t>li</a:t>
            </a:r>
            <a:br>
              <a:rPr lang="en-US" altLang="zh-CN" dirty="0"/>
            </a:br>
            <a:r>
              <a:rPr lang="en-US" altLang="zh-CN" dirty="0"/>
              <a:t>//</a:t>
            </a:r>
            <a:r>
              <a:rPr lang="zh-CN" altLang="en-US" dirty="0"/>
              <a:t>或</a:t>
            </a:r>
            <a:br>
              <a:rPr lang="zh-CN" altLang="en-US" dirty="0"/>
            </a:br>
            <a:r>
              <a:rPr lang="en-US" altLang="zh-CN" dirty="0"/>
              <a:t>$('#box li).last().</a:t>
            </a:r>
            <a:r>
              <a:rPr lang="en-US" altLang="zh-CN" dirty="0" err="1"/>
              <a:t>css</a:t>
            </a:r>
            <a:r>
              <a:rPr lang="en-US" altLang="zh-CN" dirty="0"/>
              <a:t>('background', '#ccc');//</a:t>
            </a:r>
            <a:r>
              <a:rPr lang="zh-CN" altLang="en-US" dirty="0"/>
              <a:t>同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参见：</a:t>
            </a:r>
            <a:r>
              <a:rPr lang="en-US" altLang="zh-CN" dirty="0" smtClean="0">
                <a:solidFill>
                  <a:srgbClr val="FF0000"/>
                </a:solidFill>
              </a:rPr>
              <a:t>ch01-</a:t>
            </a:r>
            <a:r>
              <a:rPr lang="zh-CN" altLang="en-US" dirty="0">
                <a:solidFill>
                  <a:srgbClr val="FF0000"/>
                </a:solidFill>
              </a:rPr>
              <a:t>基本过滤器</a:t>
            </a:r>
            <a:r>
              <a:rPr lang="en-US" altLang="zh-CN" dirty="0">
                <a:solidFill>
                  <a:srgbClr val="FF0000"/>
                </a:solidFill>
              </a:rPr>
              <a:t>.html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405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zh-CN" altLang="en-US" dirty="0"/>
              <a:t>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1101" y="1368469"/>
            <a:ext cx="9559766" cy="5832431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过滤选择器</a:t>
            </a:r>
            <a:endParaRPr lang="en-US" altLang="zh-CN" dirty="0"/>
          </a:p>
          <a:p>
            <a:pPr lvl="1"/>
            <a:r>
              <a:rPr lang="zh-CN" altLang="en-US" dirty="0" smtClean="0"/>
              <a:t>内容过滤器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jQuery</a:t>
            </a:r>
            <a:r>
              <a:rPr lang="zh-CN" altLang="en-US" dirty="0"/>
              <a:t>提供了一个  </a:t>
            </a:r>
            <a:r>
              <a:rPr lang="en-US" altLang="zh-CN" dirty="0"/>
              <a:t>has()</a:t>
            </a:r>
            <a:r>
              <a:rPr lang="zh-CN" altLang="en-US" dirty="0"/>
              <a:t>方法来提高</a:t>
            </a:r>
            <a:r>
              <a:rPr lang="en-US" altLang="zh-CN" dirty="0"/>
              <a:t>:has</a:t>
            </a:r>
            <a:r>
              <a:rPr lang="zh-CN" altLang="en-US" dirty="0"/>
              <a:t>过滤器的性能：</a:t>
            </a:r>
          </a:p>
          <a:p>
            <a:pPr lvl="2"/>
            <a:r>
              <a:rPr lang="en-US" altLang="zh-CN" dirty="0"/>
              <a:t>$('</a:t>
            </a:r>
            <a:r>
              <a:rPr lang="en-US" altLang="zh-CN" dirty="0" err="1"/>
              <a:t>ul</a:t>
            </a:r>
            <a:r>
              <a:rPr lang="en-US" altLang="zh-CN" dirty="0"/>
              <a:t>').has('.red').</a:t>
            </a:r>
            <a:r>
              <a:rPr lang="en-US" altLang="zh-CN" dirty="0" err="1"/>
              <a:t>css</a:t>
            </a:r>
            <a:r>
              <a:rPr lang="en-US" altLang="zh-CN" dirty="0"/>
              <a:t>('background', '#ccc');     </a:t>
            </a:r>
            <a:r>
              <a:rPr lang="en-US" altLang="zh-CN" dirty="0" smtClean="0"/>
              <a:t>//</a:t>
            </a:r>
            <a:r>
              <a:rPr lang="zh-CN" altLang="en-US" dirty="0"/>
              <a:t>选择子元素含有 </a:t>
            </a:r>
            <a:r>
              <a:rPr lang="en-US" altLang="zh-CN" dirty="0"/>
              <a:t>class</a:t>
            </a:r>
            <a:r>
              <a:rPr lang="zh-CN" altLang="en-US" dirty="0"/>
              <a:t>是  </a:t>
            </a:r>
            <a:r>
              <a:rPr lang="en-US" altLang="zh-CN" dirty="0"/>
              <a:t>red</a:t>
            </a:r>
            <a:r>
              <a:rPr lang="zh-CN" altLang="en-US" dirty="0"/>
              <a:t>的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lvl="1"/>
            <a:r>
              <a:rPr lang="en-US" altLang="zh-CN" dirty="0" err="1"/>
              <a:t>jQuery</a:t>
            </a:r>
            <a:r>
              <a:rPr lang="zh-CN" altLang="en-US" dirty="0"/>
              <a:t>提供了一个名称和</a:t>
            </a:r>
            <a:r>
              <a:rPr lang="en-US" altLang="zh-CN" dirty="0"/>
              <a:t>:parent</a:t>
            </a:r>
            <a:r>
              <a:rPr lang="zh-CN" altLang="en-US" dirty="0"/>
              <a:t>相似的方法，但这个方法并不是选取含有子元素或文本</a:t>
            </a:r>
            <a:br>
              <a:rPr lang="zh-CN" altLang="en-US" dirty="0"/>
            </a:br>
            <a:r>
              <a:rPr lang="zh-CN" altLang="en-US" dirty="0"/>
              <a:t>的元素，而是获取当前元素的父元素，返回的是元素</a:t>
            </a:r>
            <a:r>
              <a:rPr lang="zh-CN" altLang="en-US" dirty="0" smtClean="0"/>
              <a:t>集合</a:t>
            </a:r>
            <a:endParaRPr lang="en-US" altLang="zh-CN" dirty="0"/>
          </a:p>
          <a:p>
            <a:pPr lvl="2"/>
            <a:r>
              <a:rPr lang="en-US" altLang="zh-CN" dirty="0" smtClean="0"/>
              <a:t>$(</a:t>
            </a:r>
            <a:r>
              <a:rPr lang="en-US" altLang="zh-CN" dirty="0"/>
              <a:t>'li').parent().</a:t>
            </a:r>
            <a:r>
              <a:rPr lang="en-US" altLang="zh-CN" dirty="0" err="1"/>
              <a:t>css</a:t>
            </a:r>
            <a:r>
              <a:rPr lang="en-US" altLang="zh-CN" dirty="0"/>
              <a:t>('background', '#ccc');//</a:t>
            </a:r>
            <a:r>
              <a:rPr lang="zh-CN" altLang="en-US" dirty="0"/>
              <a:t>选择当前元素的父</a:t>
            </a:r>
            <a:r>
              <a:rPr lang="zh-CN" altLang="en-US" dirty="0" smtClean="0"/>
              <a:t>元素</a:t>
            </a:r>
            <a:endParaRPr lang="en-US" altLang="zh-CN" dirty="0"/>
          </a:p>
          <a:p>
            <a:pPr lvl="2"/>
            <a:r>
              <a:rPr lang="en-US" altLang="zh-CN" dirty="0" smtClean="0"/>
              <a:t>$(</a:t>
            </a:r>
            <a:r>
              <a:rPr lang="en-US" altLang="zh-CN" dirty="0"/>
              <a:t>'li').parents().</a:t>
            </a:r>
            <a:r>
              <a:rPr lang="en-US" altLang="zh-CN" dirty="0" err="1"/>
              <a:t>css</a:t>
            </a:r>
            <a:r>
              <a:rPr lang="en-US" altLang="zh-CN" dirty="0"/>
              <a:t>('background', '#ccc');//</a:t>
            </a:r>
            <a:r>
              <a:rPr lang="zh-CN" altLang="en-US" dirty="0"/>
              <a:t>选择当前元素的父元素及祖先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$(</a:t>
            </a:r>
            <a:r>
              <a:rPr lang="en-US" altLang="zh-CN" dirty="0"/>
              <a:t>'li').</a:t>
            </a:r>
            <a:r>
              <a:rPr lang="en-US" altLang="zh-CN" dirty="0" err="1"/>
              <a:t>parentsUntil</a:t>
            </a:r>
            <a:r>
              <a:rPr lang="en-US" altLang="zh-CN" dirty="0"/>
              <a:t>('div').</a:t>
            </a:r>
            <a:r>
              <a:rPr lang="en-US" altLang="zh-CN" dirty="0" err="1"/>
              <a:t>css</a:t>
            </a:r>
            <a:r>
              <a:rPr lang="en-US" altLang="zh-CN" dirty="0"/>
              <a:t>('background', '#ccc'); //</a:t>
            </a:r>
            <a:r>
              <a:rPr lang="zh-CN" altLang="en-US" dirty="0"/>
              <a:t>选择当前元素遇到 </a:t>
            </a:r>
            <a:r>
              <a:rPr lang="en-US" altLang="zh-CN" dirty="0"/>
              <a:t>div</a:t>
            </a:r>
            <a:r>
              <a:rPr lang="zh-CN" altLang="en-US" dirty="0"/>
              <a:t>父元素停止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参见：</a:t>
            </a:r>
            <a:r>
              <a:rPr lang="en-US" altLang="zh-CN" dirty="0">
                <a:solidFill>
                  <a:srgbClr val="FF0000"/>
                </a:solidFill>
              </a:rPr>
              <a:t>ch01-</a:t>
            </a:r>
            <a:r>
              <a:rPr lang="zh-CN" altLang="en-US" dirty="0">
                <a:solidFill>
                  <a:srgbClr val="FF0000"/>
                </a:solidFill>
              </a:rPr>
              <a:t>可见性过滤器</a:t>
            </a:r>
            <a:r>
              <a:rPr lang="en-US" altLang="zh-CN" dirty="0">
                <a:solidFill>
                  <a:srgbClr val="FF0000"/>
                </a:solidFill>
              </a:rPr>
              <a:t>.html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725" y="1584226"/>
            <a:ext cx="6696744" cy="193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69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zh-CN" altLang="en-US" dirty="0"/>
              <a:t>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1101" y="1368469"/>
            <a:ext cx="9559766" cy="5400333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过滤选择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子元素过滤器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r>
              <a:rPr lang="en-US" altLang="zh-CN" sz="2700" dirty="0"/>
              <a:t>$('</a:t>
            </a:r>
            <a:r>
              <a:rPr lang="en-US" altLang="zh-CN" sz="2700" dirty="0" err="1"/>
              <a:t>li:first-child</a:t>
            </a:r>
            <a:r>
              <a:rPr lang="en-US" altLang="zh-CN" sz="2700" dirty="0"/>
              <a:t>').</a:t>
            </a:r>
            <a:r>
              <a:rPr lang="en-US" altLang="zh-CN" sz="2700" dirty="0" err="1"/>
              <a:t>css</a:t>
            </a:r>
            <a:r>
              <a:rPr lang="en-US" altLang="zh-CN" sz="2700" dirty="0"/>
              <a:t>('background', '#ccc'); //</a:t>
            </a:r>
            <a:r>
              <a:rPr lang="zh-CN" altLang="en-US" sz="2700" dirty="0"/>
              <a:t>每个父元素第一个</a:t>
            </a:r>
            <a:r>
              <a:rPr lang="en-US" altLang="zh-CN" sz="2700" dirty="0"/>
              <a:t>li </a:t>
            </a:r>
            <a:r>
              <a:rPr lang="zh-CN" altLang="en-US" sz="2700" dirty="0"/>
              <a:t>元素</a:t>
            </a:r>
          </a:p>
          <a:p>
            <a:pPr lvl="2"/>
            <a:r>
              <a:rPr lang="en-US" altLang="zh-CN" sz="2700" dirty="0"/>
              <a:t>$('</a:t>
            </a:r>
            <a:r>
              <a:rPr lang="en-US" altLang="zh-CN" sz="2700" dirty="0" err="1"/>
              <a:t>li:last-child</a:t>
            </a:r>
            <a:r>
              <a:rPr lang="en-US" altLang="zh-CN" sz="2700" dirty="0"/>
              <a:t>').</a:t>
            </a:r>
            <a:r>
              <a:rPr lang="en-US" altLang="zh-CN" sz="2700" dirty="0" err="1"/>
              <a:t>css</a:t>
            </a:r>
            <a:r>
              <a:rPr lang="en-US" altLang="zh-CN" sz="2700" dirty="0"/>
              <a:t>('background', '#ccc'); //</a:t>
            </a:r>
            <a:r>
              <a:rPr lang="zh-CN" altLang="en-US" sz="2700" dirty="0"/>
              <a:t>每个父元素最后一个</a:t>
            </a:r>
            <a:r>
              <a:rPr lang="en-US" altLang="zh-CN" sz="2700" dirty="0"/>
              <a:t>li </a:t>
            </a:r>
            <a:r>
              <a:rPr lang="zh-CN" altLang="en-US" sz="2700" dirty="0"/>
              <a:t>元素</a:t>
            </a:r>
          </a:p>
          <a:p>
            <a:pPr lvl="2"/>
            <a:r>
              <a:rPr lang="en-US" altLang="zh-CN" sz="2700" dirty="0"/>
              <a:t>$('</a:t>
            </a:r>
            <a:r>
              <a:rPr lang="en-US" altLang="zh-CN" sz="2700" dirty="0" err="1"/>
              <a:t>li:only-child</a:t>
            </a:r>
            <a:r>
              <a:rPr lang="en-US" altLang="zh-CN" sz="2700" dirty="0"/>
              <a:t>').</a:t>
            </a:r>
            <a:r>
              <a:rPr lang="en-US" altLang="zh-CN" sz="2700" dirty="0" err="1"/>
              <a:t>css</a:t>
            </a:r>
            <a:r>
              <a:rPr lang="en-US" altLang="zh-CN" sz="2700" dirty="0"/>
              <a:t>('background', '#ccc'); //</a:t>
            </a:r>
            <a:r>
              <a:rPr lang="zh-CN" altLang="en-US" sz="2700" dirty="0"/>
              <a:t>每个父元素只有一个</a:t>
            </a:r>
            <a:r>
              <a:rPr lang="en-US" altLang="zh-CN" sz="2700" dirty="0"/>
              <a:t>li </a:t>
            </a:r>
            <a:r>
              <a:rPr lang="zh-CN" altLang="en-US" sz="2700" dirty="0"/>
              <a:t>元素</a:t>
            </a:r>
          </a:p>
          <a:p>
            <a:pPr lvl="2"/>
            <a:r>
              <a:rPr lang="en-US" altLang="zh-CN" sz="2700" dirty="0"/>
              <a:t>$('</a:t>
            </a:r>
            <a:r>
              <a:rPr lang="en-US" altLang="zh-CN" sz="2700" dirty="0" err="1"/>
              <a:t>li:nth-child</a:t>
            </a:r>
            <a:r>
              <a:rPr lang="en-US" altLang="zh-CN" sz="2700" dirty="0"/>
              <a:t>(odd)').</a:t>
            </a:r>
            <a:r>
              <a:rPr lang="en-US" altLang="zh-CN" sz="2700" dirty="0" err="1"/>
              <a:t>css</a:t>
            </a:r>
            <a:r>
              <a:rPr lang="en-US" altLang="zh-CN" sz="2700" dirty="0"/>
              <a:t>('background', '#ccc'); //</a:t>
            </a:r>
            <a:r>
              <a:rPr lang="zh-CN" altLang="en-US" sz="2700" dirty="0"/>
              <a:t>每个父元素奇数</a:t>
            </a:r>
            <a:r>
              <a:rPr lang="en-US" altLang="zh-CN" sz="2700" dirty="0"/>
              <a:t>li </a:t>
            </a:r>
            <a:r>
              <a:rPr lang="zh-CN" altLang="en-US" sz="2700" dirty="0"/>
              <a:t>元素</a:t>
            </a:r>
          </a:p>
          <a:p>
            <a:pPr lvl="2"/>
            <a:r>
              <a:rPr lang="en-US" altLang="zh-CN" sz="2700" dirty="0"/>
              <a:t>$('</a:t>
            </a:r>
            <a:r>
              <a:rPr lang="en-US" altLang="zh-CN" sz="2700" dirty="0" err="1"/>
              <a:t>li:nth-child</a:t>
            </a:r>
            <a:r>
              <a:rPr lang="en-US" altLang="zh-CN" sz="2700" dirty="0"/>
              <a:t>(even)').</a:t>
            </a:r>
            <a:r>
              <a:rPr lang="en-US" altLang="zh-CN" sz="2700" dirty="0" err="1"/>
              <a:t>css</a:t>
            </a:r>
            <a:r>
              <a:rPr lang="en-US" altLang="zh-CN" sz="2700" dirty="0"/>
              <a:t>('background', '#ccc'); //</a:t>
            </a:r>
            <a:r>
              <a:rPr lang="zh-CN" altLang="en-US" sz="2700" dirty="0"/>
              <a:t>每个父元素偶数</a:t>
            </a:r>
            <a:r>
              <a:rPr lang="en-US" altLang="zh-CN" sz="2700" dirty="0"/>
              <a:t>li </a:t>
            </a:r>
            <a:r>
              <a:rPr lang="zh-CN" altLang="en-US" sz="2700" dirty="0"/>
              <a:t>元素</a:t>
            </a:r>
          </a:p>
          <a:p>
            <a:pPr lvl="2"/>
            <a:r>
              <a:rPr lang="en-US" altLang="zh-CN" sz="2700" dirty="0"/>
              <a:t>$('</a:t>
            </a:r>
            <a:r>
              <a:rPr lang="en-US" altLang="zh-CN" sz="2700" dirty="0" err="1"/>
              <a:t>li:nth-child</a:t>
            </a:r>
            <a:r>
              <a:rPr lang="en-US" altLang="zh-CN" sz="2700" dirty="0"/>
              <a:t>(2)').</a:t>
            </a:r>
            <a:r>
              <a:rPr lang="en-US" altLang="zh-CN" sz="2700" dirty="0" err="1"/>
              <a:t>css</a:t>
            </a:r>
            <a:r>
              <a:rPr lang="en-US" altLang="zh-CN" sz="2700" dirty="0"/>
              <a:t>('background', '#ccc'); //</a:t>
            </a:r>
            <a:r>
              <a:rPr lang="zh-CN" altLang="en-US" sz="2700" dirty="0"/>
              <a:t>每个父元素第三个</a:t>
            </a:r>
            <a:r>
              <a:rPr lang="en-US" altLang="zh-CN" sz="2700" dirty="0"/>
              <a:t>li </a:t>
            </a:r>
            <a:r>
              <a:rPr lang="zh-CN" altLang="en-US" sz="2700" dirty="0"/>
              <a:t>元素</a:t>
            </a:r>
          </a:p>
          <a:p>
            <a:pPr marL="377975" lvl="1" indent="-377975">
              <a:buFont typeface="Arial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参见：</a:t>
            </a:r>
            <a:r>
              <a:rPr lang="en-US" altLang="zh-CN" dirty="0" smtClean="0">
                <a:solidFill>
                  <a:srgbClr val="FF0000"/>
                </a:solidFill>
              </a:rPr>
              <a:t>ch01-</a:t>
            </a:r>
            <a:r>
              <a:rPr lang="zh-CN" altLang="en-US" dirty="0">
                <a:solidFill>
                  <a:srgbClr val="FF0000"/>
                </a:solidFill>
              </a:rPr>
              <a:t>子元素</a:t>
            </a:r>
            <a:r>
              <a:rPr lang="zh-CN" altLang="en-US" dirty="0" smtClean="0">
                <a:solidFill>
                  <a:srgbClr val="FF0000"/>
                </a:solidFill>
              </a:rPr>
              <a:t>过</a:t>
            </a:r>
            <a:r>
              <a:rPr lang="zh-CN" altLang="en-US" dirty="0">
                <a:solidFill>
                  <a:srgbClr val="FF0000"/>
                </a:solidFill>
              </a:rPr>
              <a:t>滤器</a:t>
            </a:r>
            <a:r>
              <a:rPr lang="en-US" altLang="zh-CN" dirty="0">
                <a:solidFill>
                  <a:srgbClr val="FF0000"/>
                </a:solidFill>
              </a:rPr>
              <a:t>.html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821" y="1656234"/>
            <a:ext cx="6264696" cy="202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80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表单选择器</a:t>
            </a:r>
            <a:endParaRPr lang="zh-CN" altLang="en-US" dirty="0"/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我们可以使用</a:t>
            </a:r>
            <a:r>
              <a:rPr lang="en-US" altLang="zh-CN" dirty="0"/>
              <a:t>id</a:t>
            </a:r>
            <a:r>
              <a:rPr lang="zh-CN" altLang="en-US" dirty="0"/>
              <a:t>、类</a:t>
            </a:r>
            <a:r>
              <a:rPr lang="en-US" altLang="zh-CN" dirty="0"/>
              <a:t>(class)</a:t>
            </a:r>
            <a:r>
              <a:rPr lang="zh-CN" altLang="en-US" dirty="0"/>
              <a:t>和元素名来获取表单字段，如果是表单元素，都必须含有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属</a:t>
            </a:r>
            <a:r>
              <a:rPr lang="zh-CN" altLang="en-US" dirty="0"/>
              <a:t>性，还可以结合属性选择器来精确定位。</a:t>
            </a:r>
          </a:p>
          <a:p>
            <a:pPr lvl="1"/>
            <a:r>
              <a:rPr lang="en-US" altLang="zh-CN" dirty="0"/>
              <a:t>$('input').</a:t>
            </a:r>
            <a:r>
              <a:rPr lang="en-US" altLang="zh-CN" dirty="0" err="1"/>
              <a:t>val</a:t>
            </a:r>
            <a:r>
              <a:rPr lang="en-US" altLang="zh-CN" dirty="0"/>
              <a:t>(); //</a:t>
            </a:r>
            <a:r>
              <a:rPr lang="zh-CN" altLang="en-US" dirty="0"/>
              <a:t>元素名定位，默认获取第一个</a:t>
            </a:r>
          </a:p>
          <a:p>
            <a:pPr lvl="1"/>
            <a:r>
              <a:rPr lang="en-US" altLang="zh-CN" dirty="0"/>
              <a:t>$('input').</a:t>
            </a:r>
            <a:r>
              <a:rPr lang="en-US" altLang="zh-CN" dirty="0" err="1"/>
              <a:t>eq</a:t>
            </a:r>
            <a:r>
              <a:rPr lang="en-US" altLang="zh-CN" dirty="0"/>
              <a:t>(1).</a:t>
            </a:r>
            <a:r>
              <a:rPr lang="en-US" altLang="zh-CN" dirty="0" err="1"/>
              <a:t>val</a:t>
            </a:r>
            <a:r>
              <a:rPr lang="en-US" altLang="zh-CN" dirty="0"/>
              <a:t>(); //</a:t>
            </a:r>
            <a:r>
              <a:rPr lang="zh-CN" altLang="en-US" dirty="0"/>
              <a:t>同上，获取第二个</a:t>
            </a:r>
          </a:p>
          <a:p>
            <a:pPr lvl="1"/>
            <a:r>
              <a:rPr lang="en-US" altLang="zh-CN" dirty="0"/>
              <a:t>$('input[type=password]').</a:t>
            </a:r>
            <a:r>
              <a:rPr lang="en-US" altLang="zh-CN" dirty="0" err="1"/>
              <a:t>val</a:t>
            </a:r>
            <a:r>
              <a:rPr lang="en-US" altLang="zh-CN" dirty="0"/>
              <a:t>(); //</a:t>
            </a:r>
            <a:r>
              <a:rPr lang="zh-CN" altLang="en-US" dirty="0"/>
              <a:t>选择</a:t>
            </a:r>
            <a:r>
              <a:rPr lang="en-US" altLang="zh-CN" dirty="0"/>
              <a:t>type </a:t>
            </a:r>
            <a:r>
              <a:rPr lang="zh-CN" altLang="en-US" dirty="0"/>
              <a:t>为</a:t>
            </a:r>
            <a:r>
              <a:rPr lang="en-US" altLang="zh-CN" dirty="0"/>
              <a:t>password </a:t>
            </a:r>
            <a:r>
              <a:rPr lang="zh-CN" altLang="en-US" dirty="0"/>
              <a:t>的字段</a:t>
            </a:r>
          </a:p>
          <a:p>
            <a:pPr lvl="1"/>
            <a:r>
              <a:rPr lang="en-US" altLang="zh-CN" dirty="0"/>
              <a:t>$('input[name=user]').</a:t>
            </a:r>
            <a:r>
              <a:rPr lang="en-US" altLang="zh-CN" dirty="0" err="1"/>
              <a:t>val</a:t>
            </a:r>
            <a:r>
              <a:rPr lang="en-US" altLang="zh-CN" dirty="0"/>
              <a:t>(); //</a:t>
            </a:r>
            <a:r>
              <a:rPr lang="zh-CN" altLang="en-US" dirty="0"/>
              <a:t>选择</a:t>
            </a:r>
            <a:r>
              <a:rPr lang="en-US" altLang="zh-CN" dirty="0"/>
              <a:t>name </a:t>
            </a:r>
            <a:r>
              <a:rPr lang="zh-CN" altLang="en-US" dirty="0"/>
              <a:t>为</a:t>
            </a:r>
            <a:r>
              <a:rPr lang="en-US" altLang="zh-CN" dirty="0"/>
              <a:t>user </a:t>
            </a:r>
            <a:r>
              <a:rPr lang="zh-CN" altLang="en-US" dirty="0"/>
              <a:t>的字段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472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表单选择</a:t>
            </a:r>
            <a:r>
              <a:rPr lang="zh-CN" altLang="en-US" dirty="0" smtClean="0"/>
              <a:t>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</a:t>
            </a:r>
            <a:r>
              <a:rPr lang="zh-CN" altLang="en-US" dirty="0"/>
              <a:t>为表单提供了专用的选择器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:input </a:t>
            </a:r>
            <a:r>
              <a:rPr lang="zh-CN" altLang="en-US" dirty="0"/>
              <a:t>选取所有</a:t>
            </a:r>
            <a:r>
              <a:rPr lang="en-US" altLang="zh-CN" dirty="0"/>
              <a:t>input</a:t>
            </a:r>
            <a:r>
              <a:rPr lang="zh-CN" altLang="en-US" dirty="0"/>
              <a:t>、</a:t>
            </a:r>
            <a:r>
              <a:rPr lang="en-US" altLang="zh-CN" dirty="0" err="1"/>
              <a:t>textarea</a:t>
            </a:r>
            <a:r>
              <a:rPr lang="zh-CN" altLang="en-US" dirty="0"/>
              <a:t>、</a:t>
            </a:r>
            <a:r>
              <a:rPr lang="en-US" altLang="zh-CN" dirty="0"/>
              <a:t>select </a:t>
            </a:r>
            <a:r>
              <a:rPr lang="zh-CN" altLang="en-US" dirty="0"/>
              <a:t>和</a:t>
            </a:r>
            <a:r>
              <a:rPr lang="en-US" altLang="zh-CN" dirty="0"/>
              <a:t>button </a:t>
            </a:r>
            <a:r>
              <a:rPr lang="zh-CN" altLang="en-US" dirty="0"/>
              <a:t>元</a:t>
            </a:r>
            <a:r>
              <a:rPr lang="zh-CN" altLang="en-US" dirty="0" smtClean="0"/>
              <a:t>素  集</a:t>
            </a:r>
            <a:r>
              <a:rPr lang="zh-CN" altLang="en-US" dirty="0"/>
              <a:t>合元素</a:t>
            </a:r>
          </a:p>
          <a:p>
            <a:pPr lvl="1"/>
            <a:r>
              <a:rPr lang="en-US" altLang="zh-CN" dirty="0"/>
              <a:t>:text </a:t>
            </a:r>
            <a:r>
              <a:rPr lang="zh-CN" altLang="en-US" dirty="0"/>
              <a:t>选择所有单行文本框，即</a:t>
            </a:r>
            <a:r>
              <a:rPr lang="en-US" altLang="zh-CN" dirty="0"/>
              <a:t>type=text </a:t>
            </a:r>
            <a:r>
              <a:rPr lang="en-US" altLang="zh-CN" dirty="0" smtClean="0"/>
              <a:t>  </a:t>
            </a:r>
            <a:r>
              <a:rPr lang="zh-CN" altLang="en-US" dirty="0" smtClean="0"/>
              <a:t>集</a:t>
            </a:r>
            <a:r>
              <a:rPr lang="zh-CN" altLang="en-US" dirty="0"/>
              <a:t>合元素</a:t>
            </a:r>
          </a:p>
          <a:p>
            <a:pPr lvl="1"/>
            <a:r>
              <a:rPr lang="en-US" altLang="zh-CN" dirty="0"/>
              <a:t>:password </a:t>
            </a:r>
            <a:r>
              <a:rPr lang="zh-CN" altLang="en-US" dirty="0"/>
              <a:t>选择所有密码框，即</a:t>
            </a:r>
            <a:r>
              <a:rPr lang="en-US" altLang="zh-CN" dirty="0"/>
              <a:t>type=password </a:t>
            </a:r>
            <a:r>
              <a:rPr lang="en-US" altLang="zh-CN" dirty="0" smtClean="0"/>
              <a:t>  </a:t>
            </a:r>
            <a:r>
              <a:rPr lang="zh-CN" altLang="en-US" dirty="0" smtClean="0"/>
              <a:t>集</a:t>
            </a:r>
            <a:r>
              <a:rPr lang="zh-CN" altLang="en-US" dirty="0"/>
              <a:t>合元素</a:t>
            </a:r>
          </a:p>
          <a:p>
            <a:pPr lvl="1"/>
            <a:r>
              <a:rPr lang="en-US" altLang="zh-CN" dirty="0"/>
              <a:t>:radio </a:t>
            </a:r>
            <a:r>
              <a:rPr lang="zh-CN" altLang="en-US" dirty="0"/>
              <a:t>选择所有单选框，即</a:t>
            </a:r>
            <a:r>
              <a:rPr lang="en-US" altLang="zh-CN" dirty="0" smtClean="0"/>
              <a:t>type=radio   </a:t>
            </a:r>
            <a:r>
              <a:rPr lang="zh-CN" altLang="en-US" dirty="0"/>
              <a:t>集合元素</a:t>
            </a:r>
          </a:p>
          <a:p>
            <a:pPr lvl="1"/>
            <a:r>
              <a:rPr lang="en-US" altLang="zh-CN" dirty="0"/>
              <a:t>:checkbox </a:t>
            </a:r>
            <a:r>
              <a:rPr lang="zh-CN" altLang="en-US" dirty="0" smtClean="0"/>
              <a:t>选择所有复选框，即</a:t>
            </a:r>
            <a:r>
              <a:rPr lang="en-US" altLang="zh-CN" dirty="0" smtClean="0"/>
              <a:t>type=checkbox   </a:t>
            </a:r>
            <a:r>
              <a:rPr lang="zh-CN" altLang="en-US" dirty="0" smtClean="0"/>
              <a:t>集合元素</a:t>
            </a:r>
            <a:endParaRPr lang="en-US" altLang="zh-CN" dirty="0" smtClean="0"/>
          </a:p>
          <a:p>
            <a:pPr lvl="1"/>
            <a:r>
              <a:rPr lang="en-US" altLang="zh-CN" dirty="0"/>
              <a:t>:submit </a:t>
            </a:r>
            <a:r>
              <a:rPr lang="zh-CN" altLang="en-US" dirty="0"/>
              <a:t>选取所有提交按钮，即</a:t>
            </a:r>
            <a:r>
              <a:rPr lang="en-US" altLang="zh-CN" dirty="0"/>
              <a:t>type=submit </a:t>
            </a:r>
            <a:r>
              <a:rPr lang="en-US" altLang="zh-CN" dirty="0" smtClean="0"/>
              <a:t>  </a:t>
            </a:r>
            <a:r>
              <a:rPr lang="zh-CN" altLang="en-US" dirty="0" smtClean="0"/>
              <a:t>集</a:t>
            </a:r>
            <a:r>
              <a:rPr lang="zh-CN" altLang="en-US" dirty="0"/>
              <a:t>合元素</a:t>
            </a:r>
          </a:p>
          <a:p>
            <a:pPr lvl="1"/>
            <a:r>
              <a:rPr lang="en-US" altLang="zh-CN" dirty="0"/>
              <a:t>:reset </a:t>
            </a:r>
            <a:r>
              <a:rPr lang="zh-CN" altLang="en-US" dirty="0"/>
              <a:t>选取所有重置按钮，即</a:t>
            </a:r>
            <a:r>
              <a:rPr lang="en-US" altLang="zh-CN" dirty="0"/>
              <a:t>type=reset </a:t>
            </a:r>
            <a:r>
              <a:rPr lang="en-US" altLang="zh-CN" dirty="0" smtClean="0"/>
              <a:t>  </a:t>
            </a:r>
            <a:r>
              <a:rPr lang="zh-CN" altLang="en-US" dirty="0" smtClean="0"/>
              <a:t>集</a:t>
            </a:r>
            <a:r>
              <a:rPr lang="zh-CN" altLang="en-US" dirty="0"/>
              <a:t>合元素</a:t>
            </a:r>
          </a:p>
          <a:p>
            <a:pPr lvl="1"/>
            <a:r>
              <a:rPr lang="en-US" altLang="zh-CN" dirty="0"/>
              <a:t>:image </a:t>
            </a:r>
            <a:r>
              <a:rPr lang="zh-CN" altLang="en-US" dirty="0"/>
              <a:t>选取所有图像按钮，即</a:t>
            </a:r>
            <a:r>
              <a:rPr lang="en-US" altLang="zh-CN" dirty="0"/>
              <a:t>type=image </a:t>
            </a:r>
            <a:r>
              <a:rPr lang="en-US" altLang="zh-CN" dirty="0" smtClean="0"/>
              <a:t>  </a:t>
            </a:r>
            <a:r>
              <a:rPr lang="zh-CN" altLang="en-US" dirty="0" smtClean="0"/>
              <a:t>集</a:t>
            </a:r>
            <a:r>
              <a:rPr lang="zh-CN" altLang="en-US" dirty="0"/>
              <a:t>合元素</a:t>
            </a:r>
          </a:p>
          <a:p>
            <a:pPr lvl="1"/>
            <a:r>
              <a:rPr lang="en-US" altLang="zh-CN" dirty="0"/>
              <a:t>:button </a:t>
            </a:r>
            <a:r>
              <a:rPr lang="zh-CN" altLang="en-US" dirty="0"/>
              <a:t>选择所有普通按钮，即</a:t>
            </a:r>
            <a:r>
              <a:rPr lang="en-US" altLang="zh-CN" dirty="0"/>
              <a:t>button </a:t>
            </a:r>
            <a:r>
              <a:rPr lang="zh-CN" altLang="en-US" dirty="0"/>
              <a:t>元</a:t>
            </a:r>
            <a:r>
              <a:rPr lang="zh-CN" altLang="en-US" dirty="0" smtClean="0"/>
              <a:t>素  集</a:t>
            </a:r>
            <a:r>
              <a:rPr lang="zh-CN" altLang="en-US" dirty="0"/>
              <a:t>合元素</a:t>
            </a:r>
          </a:p>
          <a:p>
            <a:pPr lvl="1"/>
            <a:r>
              <a:rPr lang="en-US" altLang="zh-CN" dirty="0"/>
              <a:t>:file </a:t>
            </a:r>
            <a:r>
              <a:rPr lang="zh-CN" altLang="en-US" dirty="0"/>
              <a:t>选择所有文件按钮，即</a:t>
            </a:r>
            <a:r>
              <a:rPr lang="en-US" altLang="zh-CN" dirty="0"/>
              <a:t>type=file </a:t>
            </a:r>
            <a:r>
              <a:rPr lang="en-US" altLang="zh-CN" dirty="0" smtClean="0"/>
              <a:t>  </a:t>
            </a:r>
            <a:r>
              <a:rPr lang="zh-CN" altLang="en-US" dirty="0" smtClean="0"/>
              <a:t>集</a:t>
            </a:r>
            <a:r>
              <a:rPr lang="zh-CN" altLang="en-US" dirty="0"/>
              <a:t>合元素</a:t>
            </a:r>
          </a:p>
          <a:p>
            <a:pPr lvl="1"/>
            <a:r>
              <a:rPr lang="en-US" altLang="zh-CN" dirty="0"/>
              <a:t>:hidden </a:t>
            </a:r>
            <a:r>
              <a:rPr lang="zh-CN" altLang="en-US" dirty="0"/>
              <a:t>选择所有不可见字段，即</a:t>
            </a:r>
            <a:r>
              <a:rPr lang="en-US" altLang="zh-CN" dirty="0"/>
              <a:t>type=hidden </a:t>
            </a:r>
            <a:r>
              <a:rPr lang="zh-CN" altLang="en-US" dirty="0"/>
              <a:t>集合元素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156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表单选择</a:t>
            </a:r>
            <a:r>
              <a:rPr lang="zh-CN" altLang="en-US" dirty="0" smtClean="0"/>
              <a:t>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1101" y="1368469"/>
            <a:ext cx="9559766" cy="5400333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表</a:t>
            </a:r>
            <a:r>
              <a:rPr lang="zh-CN" altLang="en-US" dirty="0"/>
              <a:t>单提供了专用的选择器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$(':input').size(); //</a:t>
            </a:r>
            <a:r>
              <a:rPr lang="zh-CN" altLang="en-US" dirty="0"/>
              <a:t>获取所有表单字段元素</a:t>
            </a:r>
          </a:p>
          <a:p>
            <a:pPr lvl="1"/>
            <a:r>
              <a:rPr lang="en-US" altLang="zh-CN" dirty="0" smtClean="0"/>
              <a:t>$(':text</a:t>
            </a:r>
            <a:r>
              <a:rPr lang="en-US" altLang="zh-CN" dirty="0"/>
              <a:t>'</a:t>
            </a:r>
            <a:r>
              <a:rPr lang="en-US" altLang="zh-CN" dirty="0" smtClean="0"/>
              <a:t>).</a:t>
            </a:r>
            <a:r>
              <a:rPr lang="en-US" altLang="zh-CN" dirty="0"/>
              <a:t>size(); //</a:t>
            </a:r>
            <a:r>
              <a:rPr lang="zh-CN" altLang="en-US" dirty="0"/>
              <a:t>获取单行文本框元素</a:t>
            </a:r>
          </a:p>
          <a:p>
            <a:pPr lvl="1"/>
            <a:r>
              <a:rPr lang="en-US" altLang="zh-CN" dirty="0"/>
              <a:t>$(':password').size(); //</a:t>
            </a:r>
            <a:r>
              <a:rPr lang="zh-CN" altLang="en-US" dirty="0"/>
              <a:t>获取密码栏元素</a:t>
            </a:r>
          </a:p>
          <a:p>
            <a:pPr lvl="1"/>
            <a:r>
              <a:rPr lang="en-US" altLang="zh-CN" dirty="0"/>
              <a:t>$(':</a:t>
            </a:r>
            <a:r>
              <a:rPr lang="en-US" altLang="zh-CN" dirty="0" smtClean="0"/>
              <a:t>radio</a:t>
            </a:r>
            <a:r>
              <a:rPr lang="en-US" altLang="zh-CN" dirty="0"/>
              <a:t>'</a:t>
            </a:r>
            <a:r>
              <a:rPr lang="en-US" altLang="zh-CN" dirty="0" smtClean="0"/>
              <a:t>).</a:t>
            </a:r>
            <a:r>
              <a:rPr lang="en-US" altLang="zh-CN" dirty="0"/>
              <a:t>size(); //</a:t>
            </a:r>
            <a:r>
              <a:rPr lang="zh-CN" altLang="en-US" dirty="0"/>
              <a:t>获取单选框元素</a:t>
            </a:r>
          </a:p>
          <a:p>
            <a:pPr lvl="1"/>
            <a:r>
              <a:rPr lang="en-US" altLang="zh-CN" dirty="0"/>
              <a:t>$(':</a:t>
            </a:r>
            <a:r>
              <a:rPr lang="en-US" altLang="zh-CN" dirty="0" smtClean="0"/>
              <a:t>checkbox</a:t>
            </a:r>
            <a:r>
              <a:rPr lang="en-US" altLang="zh-CN" dirty="0"/>
              <a:t>'</a:t>
            </a:r>
            <a:r>
              <a:rPr lang="en-US" altLang="zh-CN" dirty="0" smtClean="0"/>
              <a:t>).</a:t>
            </a:r>
            <a:r>
              <a:rPr lang="en-US" altLang="zh-CN" dirty="0"/>
              <a:t>size(); //</a:t>
            </a:r>
            <a:r>
              <a:rPr lang="zh-CN" altLang="en-US" dirty="0"/>
              <a:t>获取复选框元素</a:t>
            </a:r>
          </a:p>
          <a:p>
            <a:pPr lvl="1"/>
            <a:r>
              <a:rPr lang="en-US" altLang="zh-CN" dirty="0"/>
              <a:t>$(':</a:t>
            </a:r>
            <a:r>
              <a:rPr lang="en-US" altLang="zh-CN" dirty="0" smtClean="0"/>
              <a:t>submit</a:t>
            </a:r>
            <a:r>
              <a:rPr lang="en-US" altLang="zh-CN" dirty="0"/>
              <a:t>'</a:t>
            </a:r>
            <a:r>
              <a:rPr lang="en-US" altLang="zh-CN" dirty="0" smtClean="0"/>
              <a:t>).</a:t>
            </a:r>
            <a:r>
              <a:rPr lang="en-US" altLang="zh-CN" dirty="0"/>
              <a:t>size(); //</a:t>
            </a:r>
            <a:r>
              <a:rPr lang="zh-CN" altLang="en-US" dirty="0"/>
              <a:t>获取提交按钮元素</a:t>
            </a:r>
          </a:p>
          <a:p>
            <a:pPr lvl="1"/>
            <a:r>
              <a:rPr lang="en-US" altLang="zh-CN" dirty="0"/>
              <a:t>$(':</a:t>
            </a:r>
            <a:r>
              <a:rPr lang="en-US" altLang="zh-CN" dirty="0" smtClean="0"/>
              <a:t>reset</a:t>
            </a:r>
            <a:r>
              <a:rPr lang="en-US" altLang="zh-CN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'</a:t>
            </a:r>
            <a:r>
              <a:rPr lang="en-US" altLang="zh-CN" dirty="0" smtClean="0"/>
              <a:t>).</a:t>
            </a:r>
            <a:r>
              <a:rPr lang="en-US" altLang="zh-CN" dirty="0"/>
              <a:t>size(); //</a:t>
            </a:r>
            <a:r>
              <a:rPr lang="zh-CN" altLang="en-US" dirty="0"/>
              <a:t>获取重置按钮元素</a:t>
            </a:r>
          </a:p>
          <a:p>
            <a:pPr lvl="1"/>
            <a:r>
              <a:rPr lang="en-US" altLang="zh-CN" dirty="0"/>
              <a:t>$(':</a:t>
            </a:r>
            <a:r>
              <a:rPr lang="en-US" altLang="zh-CN" dirty="0" smtClean="0"/>
              <a:t>image</a:t>
            </a:r>
            <a:r>
              <a:rPr lang="en-US" altLang="zh-CN" dirty="0"/>
              <a:t>'</a:t>
            </a:r>
            <a:r>
              <a:rPr lang="en-US" altLang="zh-CN" dirty="0" smtClean="0"/>
              <a:t>).</a:t>
            </a:r>
            <a:r>
              <a:rPr lang="en-US" altLang="zh-CN" dirty="0"/>
              <a:t>size(); //</a:t>
            </a:r>
            <a:r>
              <a:rPr lang="zh-CN" altLang="en-US" dirty="0"/>
              <a:t>获取图片按钮元素</a:t>
            </a:r>
          </a:p>
          <a:p>
            <a:pPr lvl="1"/>
            <a:r>
              <a:rPr lang="en-US" altLang="zh-CN" dirty="0"/>
              <a:t>$(':</a:t>
            </a:r>
            <a:r>
              <a:rPr lang="en-US" altLang="zh-CN" dirty="0" smtClean="0"/>
              <a:t>file</a:t>
            </a:r>
            <a:r>
              <a:rPr lang="en-US" altLang="zh-CN" dirty="0"/>
              <a:t>'</a:t>
            </a:r>
            <a:r>
              <a:rPr lang="en-US" altLang="zh-CN" dirty="0" smtClean="0"/>
              <a:t>).</a:t>
            </a:r>
            <a:r>
              <a:rPr lang="en-US" altLang="zh-CN" dirty="0"/>
              <a:t>size(); //</a:t>
            </a:r>
            <a:r>
              <a:rPr lang="zh-CN" altLang="en-US" dirty="0"/>
              <a:t>获取文件按钮元素</a:t>
            </a:r>
          </a:p>
          <a:p>
            <a:pPr lvl="1"/>
            <a:r>
              <a:rPr lang="en-US" altLang="zh-CN" dirty="0"/>
              <a:t>$(':</a:t>
            </a:r>
            <a:r>
              <a:rPr lang="en-US" altLang="zh-CN" dirty="0" smtClean="0"/>
              <a:t>button</a:t>
            </a:r>
            <a:r>
              <a:rPr lang="en-US" altLang="zh-CN" dirty="0"/>
              <a:t>'</a:t>
            </a:r>
            <a:r>
              <a:rPr lang="en-US" altLang="zh-CN" dirty="0" smtClean="0"/>
              <a:t>).</a:t>
            </a:r>
            <a:r>
              <a:rPr lang="en-US" altLang="zh-CN" dirty="0"/>
              <a:t>size(); //</a:t>
            </a:r>
            <a:r>
              <a:rPr lang="zh-CN" altLang="en-US" dirty="0"/>
              <a:t>获取普通按钮元素</a:t>
            </a:r>
          </a:p>
          <a:p>
            <a:pPr lvl="1"/>
            <a:r>
              <a:rPr lang="en-US" altLang="zh-CN" dirty="0"/>
              <a:t>$(':</a:t>
            </a:r>
            <a:r>
              <a:rPr lang="en-US" altLang="zh-CN" dirty="0" smtClean="0"/>
              <a:t>hidden</a:t>
            </a:r>
            <a:r>
              <a:rPr lang="en-US" altLang="zh-CN" dirty="0"/>
              <a:t>'</a:t>
            </a:r>
            <a:r>
              <a:rPr lang="en-US" altLang="zh-CN" dirty="0" smtClean="0"/>
              <a:t>).</a:t>
            </a:r>
            <a:r>
              <a:rPr lang="en-US" altLang="zh-CN" dirty="0"/>
              <a:t>size(); //</a:t>
            </a:r>
            <a:r>
              <a:rPr lang="zh-CN" altLang="en-US" dirty="0"/>
              <a:t>获取隐藏字段元</a:t>
            </a:r>
            <a:r>
              <a:rPr lang="zh-CN" altLang="en-US" dirty="0" smtClean="0"/>
              <a:t>素</a:t>
            </a:r>
            <a:endParaRPr lang="en-US" altLang="zh-CN" dirty="0" smtClean="0"/>
          </a:p>
          <a:p>
            <a:r>
              <a:rPr lang="zh-CN" altLang="en-US" dirty="0"/>
              <a:t>注意：这些选择器都是返回元素集合，如果想获取某一个指定的元素，最好结合一下</a:t>
            </a:r>
            <a:r>
              <a:rPr lang="zh-CN" altLang="en-US" dirty="0" smtClean="0"/>
              <a:t>属性</a:t>
            </a:r>
            <a:r>
              <a:rPr lang="zh-CN" altLang="en-US" dirty="0"/>
              <a:t>选择器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</a:t>
            </a:r>
            <a:r>
              <a:rPr lang="zh-CN" altLang="en-US" dirty="0"/>
              <a:t>如</a:t>
            </a:r>
            <a:r>
              <a:rPr lang="zh-CN" altLang="en-US" dirty="0" smtClean="0"/>
              <a:t>：</a:t>
            </a:r>
            <a:r>
              <a:rPr lang="en-US" altLang="zh-CN" dirty="0" smtClean="0"/>
              <a:t>$(':</a:t>
            </a:r>
            <a:r>
              <a:rPr lang="en-US" altLang="zh-CN" dirty="0"/>
              <a:t>text[name=user]).size(); //</a:t>
            </a:r>
            <a:r>
              <a:rPr lang="zh-CN" altLang="en-US" dirty="0"/>
              <a:t>获取单行文本框</a:t>
            </a:r>
            <a:r>
              <a:rPr lang="en-US" altLang="zh-CN" dirty="0"/>
              <a:t>name=user </a:t>
            </a:r>
            <a:r>
              <a:rPr lang="zh-CN" altLang="en-US" dirty="0"/>
              <a:t>的元</a:t>
            </a:r>
            <a:r>
              <a:rPr lang="zh-CN" altLang="en-US" dirty="0" smtClean="0"/>
              <a:t>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4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表单过滤器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zh-CN" altLang="en-US" dirty="0"/>
              <a:t>提供了四种表单过滤器，分别在是否可以用</a:t>
            </a:r>
            <a:r>
              <a:rPr lang="zh-CN" altLang="en-US" dirty="0" smtClean="0"/>
              <a:t>、是</a:t>
            </a:r>
            <a:r>
              <a:rPr lang="zh-CN" altLang="en-US" dirty="0"/>
              <a:t>否选定来进行表单字段的筛选</a:t>
            </a:r>
            <a:r>
              <a:rPr lang="zh-CN" altLang="en-US" dirty="0" smtClean="0"/>
              <a:t>过滤。</a:t>
            </a:r>
            <a:endParaRPr lang="en-US" altLang="zh-CN" dirty="0" smtClean="0"/>
          </a:p>
          <a:p>
            <a:pPr lvl="1"/>
            <a:r>
              <a:rPr lang="en-US" altLang="zh-CN" dirty="0"/>
              <a:t>:enabled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选</a:t>
            </a:r>
            <a:r>
              <a:rPr lang="zh-CN" altLang="en-US" dirty="0"/>
              <a:t>取所有可用元</a:t>
            </a:r>
            <a:r>
              <a:rPr lang="zh-CN" altLang="en-US" dirty="0" smtClean="0"/>
              <a:t>素            集合</a:t>
            </a:r>
            <a:r>
              <a:rPr lang="zh-CN" altLang="en-US" dirty="0"/>
              <a:t>元素</a:t>
            </a:r>
          </a:p>
          <a:p>
            <a:pPr lvl="1"/>
            <a:r>
              <a:rPr lang="en-US" altLang="zh-CN" dirty="0"/>
              <a:t>:disabled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选</a:t>
            </a:r>
            <a:r>
              <a:rPr lang="zh-CN" altLang="en-US" dirty="0"/>
              <a:t>取所有不可用</a:t>
            </a:r>
            <a:r>
              <a:rPr lang="zh-CN" altLang="en-US" dirty="0" smtClean="0"/>
              <a:t>元           素</a:t>
            </a:r>
            <a:r>
              <a:rPr lang="zh-CN" altLang="en-US" dirty="0"/>
              <a:t>集合元素</a:t>
            </a:r>
          </a:p>
          <a:p>
            <a:pPr lvl="1"/>
            <a:r>
              <a:rPr lang="en-US" altLang="zh-CN" dirty="0"/>
              <a:t>:checked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选</a:t>
            </a:r>
            <a:r>
              <a:rPr lang="zh-CN" altLang="en-US" dirty="0"/>
              <a:t>取所有被选中的元素，单选和复选字</a:t>
            </a:r>
            <a:r>
              <a:rPr lang="zh-CN" altLang="en-US" dirty="0" smtClean="0"/>
              <a:t>段          集</a:t>
            </a:r>
            <a:r>
              <a:rPr lang="zh-CN" altLang="en-US" dirty="0"/>
              <a:t>合元素</a:t>
            </a:r>
          </a:p>
          <a:p>
            <a:pPr lvl="1"/>
            <a:r>
              <a:rPr lang="en-US" altLang="zh-CN" dirty="0"/>
              <a:t>:selected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选</a:t>
            </a:r>
            <a:r>
              <a:rPr lang="zh-CN" altLang="en-US" dirty="0"/>
              <a:t>取所有被选中的元素，下拉列</a:t>
            </a:r>
            <a:r>
              <a:rPr lang="zh-CN" altLang="en-US" dirty="0" smtClean="0"/>
              <a:t>表                   集</a:t>
            </a:r>
            <a:r>
              <a:rPr lang="zh-CN" altLang="en-US" dirty="0"/>
              <a:t>合元</a:t>
            </a:r>
            <a:r>
              <a:rPr lang="zh-CN" altLang="en-US" dirty="0" smtClean="0"/>
              <a:t>素</a:t>
            </a:r>
            <a:endParaRPr lang="en-US" altLang="zh-CN" dirty="0" smtClean="0"/>
          </a:p>
          <a:p>
            <a:pPr lvl="1"/>
            <a:r>
              <a:rPr lang="en-US" altLang="zh-CN" dirty="0"/>
              <a:t>$(':enabled').size(); //</a:t>
            </a:r>
            <a:r>
              <a:rPr lang="zh-CN" altLang="en-US" dirty="0"/>
              <a:t>获取可用元素</a:t>
            </a:r>
          </a:p>
          <a:p>
            <a:pPr lvl="1"/>
            <a:r>
              <a:rPr lang="en-US" altLang="zh-CN" dirty="0"/>
              <a:t>$(':disabled).size(); //</a:t>
            </a:r>
            <a:r>
              <a:rPr lang="zh-CN" altLang="en-US" dirty="0"/>
              <a:t>获取不可用元素</a:t>
            </a:r>
          </a:p>
          <a:p>
            <a:pPr lvl="1"/>
            <a:r>
              <a:rPr lang="en-US" altLang="zh-CN" dirty="0"/>
              <a:t>$(':checked).size(); //</a:t>
            </a:r>
            <a:r>
              <a:rPr lang="zh-CN" altLang="en-US" dirty="0"/>
              <a:t>获取单选、复选框中被选中的元素</a:t>
            </a:r>
          </a:p>
          <a:p>
            <a:pPr lvl="1"/>
            <a:r>
              <a:rPr lang="en-US" altLang="zh-CN" dirty="0"/>
              <a:t>$(':</a:t>
            </a:r>
            <a:r>
              <a:rPr lang="en-US" altLang="zh-CN" dirty="0" smtClean="0"/>
              <a:t>selected</a:t>
            </a:r>
            <a:r>
              <a:rPr lang="en-US" altLang="zh-CN" dirty="0"/>
              <a:t>).size(); //</a:t>
            </a:r>
            <a:r>
              <a:rPr lang="zh-CN" altLang="en-US" dirty="0"/>
              <a:t>获取下拉列表中被选中的元</a:t>
            </a:r>
            <a:r>
              <a:rPr lang="zh-CN" altLang="en-US" dirty="0" smtClean="0"/>
              <a:t>素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参见</a:t>
            </a:r>
            <a:r>
              <a:rPr lang="en-US" altLang="zh-CN" dirty="0" smtClean="0">
                <a:solidFill>
                  <a:srgbClr val="FF0000"/>
                </a:solidFill>
              </a:rPr>
              <a:t>ch01-</a:t>
            </a:r>
            <a:r>
              <a:rPr lang="zh-CN" altLang="en-US" dirty="0">
                <a:solidFill>
                  <a:srgbClr val="FF0000"/>
                </a:solidFill>
              </a:rPr>
              <a:t>表单选择器</a:t>
            </a:r>
            <a:r>
              <a:rPr lang="en-US" altLang="zh-CN" dirty="0">
                <a:solidFill>
                  <a:srgbClr val="FF0000"/>
                </a:solidFill>
              </a:rPr>
              <a:t>.html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746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92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zh-CN" altLang="en-US" dirty="0"/>
              <a:t>基本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1101" y="1368469"/>
            <a:ext cx="9559766" cy="5616357"/>
          </a:xfrm>
        </p:spPr>
        <p:txBody>
          <a:bodyPr>
            <a:noAutofit/>
          </a:bodyPr>
          <a:lstStyle/>
          <a:p>
            <a:r>
              <a:rPr lang="en-US" altLang="zh-CN" sz="1400" dirty="0" err="1"/>
              <a:t>jQuery</a:t>
            </a:r>
            <a:r>
              <a:rPr lang="zh-CN" altLang="en-US" sz="1400" dirty="0"/>
              <a:t>的版本</a:t>
            </a:r>
            <a:endParaRPr lang="en-US" altLang="zh-CN" sz="1400" dirty="0" smtClean="0"/>
          </a:p>
          <a:p>
            <a:r>
              <a:rPr lang="en-US" altLang="zh-CN" sz="1400" dirty="0" smtClean="0"/>
              <a:t>2006</a:t>
            </a:r>
            <a:r>
              <a:rPr lang="zh-CN" altLang="en-US" sz="1400" dirty="0"/>
              <a:t>年  </a:t>
            </a:r>
            <a:r>
              <a:rPr lang="en-US" altLang="zh-CN" sz="1400" dirty="0"/>
              <a:t>8</a:t>
            </a:r>
            <a:r>
              <a:rPr lang="zh-CN" altLang="en-US" sz="1400" dirty="0"/>
              <a:t>月发布了 </a:t>
            </a:r>
            <a:r>
              <a:rPr lang="en-US" altLang="zh-CN" sz="1400" dirty="0"/>
              <a:t>jQuery1.0</a:t>
            </a:r>
            <a:r>
              <a:rPr lang="zh-CN" altLang="en-US" sz="1400" dirty="0"/>
              <a:t>，第一个稳定版本，具有对 </a:t>
            </a:r>
            <a:r>
              <a:rPr lang="en-US" altLang="zh-CN" sz="1400" dirty="0"/>
              <a:t>CSS</a:t>
            </a:r>
            <a:r>
              <a:rPr lang="zh-CN" altLang="en-US" sz="1400" dirty="0"/>
              <a:t>选择符、事件处理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Ajax</a:t>
            </a:r>
            <a:r>
              <a:rPr lang="zh-CN" altLang="en-US" sz="1400" dirty="0"/>
              <a:t>交互的支持。</a:t>
            </a:r>
          </a:p>
          <a:p>
            <a:r>
              <a:rPr lang="en-US" altLang="zh-CN" sz="1400" dirty="0"/>
              <a:t>2007</a:t>
            </a:r>
            <a:r>
              <a:rPr lang="zh-CN" altLang="en-US" sz="1400" dirty="0"/>
              <a:t>年  </a:t>
            </a:r>
            <a:r>
              <a:rPr lang="en-US" altLang="zh-CN" sz="1400" dirty="0"/>
              <a:t>1</a:t>
            </a:r>
            <a:r>
              <a:rPr lang="zh-CN" altLang="en-US" sz="1400" dirty="0"/>
              <a:t>月发布了 </a:t>
            </a:r>
            <a:r>
              <a:rPr lang="en-US" altLang="zh-CN" sz="1400" dirty="0"/>
              <a:t>jQuery1.1</a:t>
            </a:r>
            <a:r>
              <a:rPr lang="zh-CN" altLang="en-US" sz="1400" dirty="0"/>
              <a:t>，极大的简化 </a:t>
            </a:r>
            <a:r>
              <a:rPr lang="en-US" altLang="zh-CN" sz="1400" dirty="0"/>
              <a:t>API</a:t>
            </a:r>
            <a:r>
              <a:rPr lang="zh-CN" altLang="en-US" sz="1400" dirty="0"/>
              <a:t>。合并了许多较少使用的方法。</a:t>
            </a:r>
          </a:p>
          <a:p>
            <a:r>
              <a:rPr lang="en-US" altLang="zh-CN" sz="1400" dirty="0" smtClean="0"/>
              <a:t>2007</a:t>
            </a:r>
            <a:r>
              <a:rPr lang="zh-CN" altLang="en-US" sz="1400" dirty="0"/>
              <a:t>年  </a:t>
            </a:r>
            <a:r>
              <a:rPr lang="en-US" altLang="zh-CN" sz="1400" dirty="0"/>
              <a:t>9</a:t>
            </a:r>
            <a:r>
              <a:rPr lang="zh-CN" altLang="en-US" sz="1400" dirty="0"/>
              <a:t>月发布了 </a:t>
            </a:r>
            <a:r>
              <a:rPr lang="en-US" altLang="zh-CN" sz="1400" dirty="0"/>
              <a:t>jQuery1.2</a:t>
            </a:r>
            <a:r>
              <a:rPr lang="zh-CN" altLang="en-US" sz="1400" dirty="0"/>
              <a:t>，去掉了 </a:t>
            </a:r>
            <a:r>
              <a:rPr lang="en-US" altLang="zh-CN" sz="1400" dirty="0" err="1"/>
              <a:t>XPath</a:t>
            </a:r>
            <a:r>
              <a:rPr lang="zh-CN" altLang="en-US" sz="1400" dirty="0"/>
              <a:t>选择器，新增了命名空间事件。</a:t>
            </a:r>
          </a:p>
          <a:p>
            <a:r>
              <a:rPr lang="en-US" altLang="zh-CN" sz="1400" dirty="0" smtClean="0"/>
              <a:t>2009</a:t>
            </a:r>
            <a:r>
              <a:rPr lang="zh-CN" altLang="en-US" sz="1400" dirty="0"/>
              <a:t>年  </a:t>
            </a:r>
            <a:r>
              <a:rPr lang="en-US" altLang="zh-CN" sz="1400" dirty="0"/>
              <a:t>1</a:t>
            </a:r>
            <a:r>
              <a:rPr lang="zh-CN" altLang="en-US" sz="1400" dirty="0"/>
              <a:t>月发布了 </a:t>
            </a:r>
            <a:r>
              <a:rPr lang="en-US" altLang="zh-CN" sz="1400" dirty="0"/>
              <a:t>jQuery1.3</a:t>
            </a:r>
            <a:r>
              <a:rPr lang="zh-CN" altLang="en-US" sz="1400" dirty="0"/>
              <a:t>，使用了全新的选择符引擎 </a:t>
            </a:r>
            <a:r>
              <a:rPr lang="en-US" altLang="zh-CN" sz="1400" dirty="0"/>
              <a:t>Sizzle</a:t>
            </a:r>
            <a:r>
              <a:rPr lang="zh-CN" altLang="en-US" sz="1400" dirty="0"/>
              <a:t>，性能进一步提升。</a:t>
            </a:r>
          </a:p>
          <a:p>
            <a:r>
              <a:rPr lang="en-US" altLang="zh-CN" sz="1400" dirty="0"/>
              <a:t>2010</a:t>
            </a:r>
            <a:r>
              <a:rPr lang="zh-CN" altLang="en-US" sz="1400" dirty="0"/>
              <a:t>年  </a:t>
            </a:r>
            <a:r>
              <a:rPr lang="en-US" altLang="zh-CN" sz="1400" dirty="0"/>
              <a:t>1</a:t>
            </a:r>
            <a:r>
              <a:rPr lang="zh-CN" altLang="en-US" sz="1400" dirty="0"/>
              <a:t>月发布了 </a:t>
            </a:r>
            <a:r>
              <a:rPr lang="en-US" altLang="zh-CN" sz="1400" dirty="0"/>
              <a:t>jQuery1.4</a:t>
            </a:r>
            <a:r>
              <a:rPr lang="zh-CN" altLang="en-US" sz="1400" dirty="0"/>
              <a:t>，进行了一次大规模更新，提供了 </a:t>
            </a:r>
            <a:r>
              <a:rPr lang="en-US" altLang="zh-CN" sz="1400" dirty="0"/>
              <a:t>DOM</a:t>
            </a:r>
            <a:r>
              <a:rPr lang="zh-CN" altLang="en-US" sz="1400" dirty="0" smtClean="0"/>
              <a:t>操作</a:t>
            </a:r>
          </a:p>
          <a:p>
            <a:r>
              <a:rPr lang="en-US" altLang="zh-CN" sz="1400" dirty="0" smtClean="0"/>
              <a:t>2011</a:t>
            </a:r>
            <a:r>
              <a:rPr lang="zh-CN" altLang="en-US" sz="1400" dirty="0"/>
              <a:t>年  </a:t>
            </a:r>
            <a:r>
              <a:rPr lang="en-US" altLang="zh-CN" sz="1400" dirty="0"/>
              <a:t>1</a:t>
            </a:r>
            <a:r>
              <a:rPr lang="zh-CN" altLang="en-US" sz="1400" dirty="0"/>
              <a:t>月发布了 </a:t>
            </a:r>
            <a:r>
              <a:rPr lang="en-US" altLang="zh-CN" sz="1400" dirty="0"/>
              <a:t>jQuery1.5</a:t>
            </a:r>
            <a:r>
              <a:rPr lang="zh-CN" altLang="en-US" sz="1400" dirty="0"/>
              <a:t>，重写了 </a:t>
            </a:r>
            <a:r>
              <a:rPr lang="en-US" altLang="zh-CN" sz="1400" dirty="0"/>
              <a:t>AJAX</a:t>
            </a:r>
            <a:r>
              <a:rPr lang="zh-CN" altLang="en-US" sz="1400" dirty="0"/>
              <a:t>组件，增强了扩展性和性能。</a:t>
            </a:r>
          </a:p>
          <a:p>
            <a:r>
              <a:rPr lang="en-US" altLang="zh-CN" sz="1400" dirty="0"/>
              <a:t>2011</a:t>
            </a:r>
            <a:r>
              <a:rPr lang="zh-CN" altLang="en-US" sz="1400" dirty="0"/>
              <a:t>年  </a:t>
            </a:r>
            <a:r>
              <a:rPr lang="en-US" altLang="zh-CN" sz="1400" dirty="0"/>
              <a:t>5</a:t>
            </a:r>
            <a:r>
              <a:rPr lang="zh-CN" altLang="en-US" sz="1400" dirty="0"/>
              <a:t>月发布了 </a:t>
            </a:r>
            <a:r>
              <a:rPr lang="en-US" altLang="zh-CN" sz="1400" dirty="0"/>
              <a:t>jQuery1.6</a:t>
            </a:r>
            <a:r>
              <a:rPr lang="zh-CN" altLang="en-US" sz="1400" dirty="0"/>
              <a:t>，重写了 </a:t>
            </a:r>
            <a:r>
              <a:rPr lang="en-US" altLang="zh-CN" sz="1400" dirty="0"/>
              <a:t>Attribute</a:t>
            </a:r>
            <a:r>
              <a:rPr lang="zh-CN" altLang="en-US" sz="1400" dirty="0"/>
              <a:t>组件，引入了新对象和方法。</a:t>
            </a:r>
          </a:p>
          <a:p>
            <a:r>
              <a:rPr lang="en-US" altLang="zh-CN" sz="1400" dirty="0" smtClean="0"/>
              <a:t>2011</a:t>
            </a:r>
            <a:r>
              <a:rPr lang="zh-CN" altLang="en-US" sz="1400" dirty="0" smtClean="0"/>
              <a:t>年  </a:t>
            </a:r>
            <a:r>
              <a:rPr lang="en-US" altLang="zh-CN" sz="1400" dirty="0" smtClean="0"/>
              <a:t>11</a:t>
            </a:r>
            <a:r>
              <a:rPr lang="zh-CN" altLang="en-US" sz="1400" dirty="0" smtClean="0"/>
              <a:t>月发布了 </a:t>
            </a:r>
            <a:r>
              <a:rPr lang="en-US" altLang="zh-CN" sz="1400" dirty="0" smtClean="0"/>
              <a:t>jQuery1.7</a:t>
            </a:r>
            <a:r>
              <a:rPr lang="zh-CN" altLang="en-US" sz="1400" dirty="0" smtClean="0"/>
              <a:t>，引入了</a:t>
            </a:r>
            <a:r>
              <a:rPr lang="en-US" altLang="zh-CN" sz="1400" dirty="0" smtClean="0"/>
              <a:t>.on()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.off()</a:t>
            </a:r>
            <a:r>
              <a:rPr lang="zh-CN" altLang="en-US" sz="1400" dirty="0" smtClean="0"/>
              <a:t>简介的 </a:t>
            </a:r>
            <a:r>
              <a:rPr lang="en-US" altLang="zh-CN" sz="1400" dirty="0" smtClean="0"/>
              <a:t>API</a:t>
            </a:r>
            <a:r>
              <a:rPr lang="zh-CN" altLang="en-US" sz="1400" dirty="0" smtClean="0"/>
              <a:t>解决事件绑定及委托容易混淆的问题。</a:t>
            </a:r>
          </a:p>
          <a:p>
            <a:r>
              <a:rPr lang="en-US" altLang="zh-CN" sz="1400" dirty="0" smtClean="0"/>
              <a:t>2012</a:t>
            </a:r>
            <a:r>
              <a:rPr lang="zh-CN" altLang="en-US" sz="1400" dirty="0"/>
              <a:t>年  </a:t>
            </a:r>
            <a:r>
              <a:rPr lang="en-US" altLang="zh-CN" sz="1400" dirty="0"/>
              <a:t>7</a:t>
            </a:r>
            <a:r>
              <a:rPr lang="zh-CN" altLang="en-US" sz="1400" dirty="0"/>
              <a:t>月发布了 </a:t>
            </a:r>
            <a:r>
              <a:rPr lang="en-US" altLang="zh-CN" sz="1400" dirty="0"/>
              <a:t>jQuery1.8</a:t>
            </a:r>
            <a:r>
              <a:rPr lang="zh-CN" altLang="en-US" sz="1400" dirty="0"/>
              <a:t>，</a:t>
            </a:r>
            <a:r>
              <a:rPr lang="en-US" altLang="zh-CN" sz="1400" dirty="0"/>
              <a:t>8</a:t>
            </a:r>
            <a:r>
              <a:rPr lang="zh-CN" altLang="en-US" sz="1400" dirty="0"/>
              <a:t>月发布了  </a:t>
            </a:r>
            <a:r>
              <a:rPr lang="en-US" altLang="zh-CN" sz="1400" dirty="0"/>
              <a:t>1.8.1</a:t>
            </a:r>
            <a:r>
              <a:rPr lang="zh-CN" altLang="en-US" sz="1400" dirty="0"/>
              <a:t>，</a:t>
            </a:r>
            <a:r>
              <a:rPr lang="en-US" altLang="zh-CN" sz="1400" dirty="0"/>
              <a:t>9</a:t>
            </a:r>
            <a:r>
              <a:rPr lang="zh-CN" altLang="en-US" sz="1400" dirty="0"/>
              <a:t>月发布了  </a:t>
            </a:r>
            <a:r>
              <a:rPr lang="en-US" altLang="zh-CN" sz="1400" dirty="0"/>
              <a:t>1.8.2</a:t>
            </a:r>
            <a:r>
              <a:rPr lang="zh-CN" altLang="en-US" sz="1400" dirty="0"/>
              <a:t>，重写了选择符</a:t>
            </a:r>
            <a:r>
              <a:rPr lang="zh-CN" altLang="en-US" sz="1400" dirty="0" smtClean="0"/>
              <a:t>引擎</a:t>
            </a:r>
            <a:r>
              <a:rPr lang="zh-CN" altLang="en-US" sz="1400" dirty="0"/>
              <a:t>，修复了一些问题。</a:t>
            </a:r>
          </a:p>
          <a:p>
            <a:r>
              <a:rPr lang="en-US" altLang="zh-CN" sz="1400" dirty="0"/>
              <a:t>2013</a:t>
            </a:r>
            <a:r>
              <a:rPr lang="zh-CN" altLang="en-US" sz="1400" dirty="0"/>
              <a:t>年  </a:t>
            </a:r>
            <a:r>
              <a:rPr lang="en-US" altLang="zh-CN" sz="1400" dirty="0"/>
              <a:t>1</a:t>
            </a:r>
            <a:r>
              <a:rPr lang="zh-CN" altLang="en-US" sz="1400" dirty="0"/>
              <a:t>月发布了 </a:t>
            </a:r>
            <a:r>
              <a:rPr lang="en-US" altLang="zh-CN" sz="1400" dirty="0"/>
              <a:t>jQuery1.9</a:t>
            </a:r>
            <a:r>
              <a:rPr lang="zh-CN" altLang="en-US" sz="1400" dirty="0"/>
              <a:t>，</a:t>
            </a:r>
            <a:r>
              <a:rPr lang="en-US" altLang="zh-CN" sz="1400" dirty="0"/>
              <a:t>CSS</a:t>
            </a:r>
            <a:r>
              <a:rPr lang="zh-CN" altLang="en-US" sz="1400" dirty="0"/>
              <a:t>的多属性设置，增强了  </a:t>
            </a:r>
            <a:r>
              <a:rPr lang="en-US" altLang="zh-CN" sz="1400" dirty="0"/>
              <a:t>CSS3</a:t>
            </a:r>
            <a:r>
              <a:rPr lang="zh-CN" altLang="en-US" sz="1400" dirty="0"/>
              <a:t>。</a:t>
            </a:r>
          </a:p>
          <a:p>
            <a:r>
              <a:rPr lang="en-US" altLang="zh-CN" sz="1400" dirty="0"/>
              <a:t>2013</a:t>
            </a:r>
            <a:r>
              <a:rPr lang="zh-CN" altLang="en-US" sz="1400" dirty="0"/>
              <a:t>年  </a:t>
            </a:r>
            <a:r>
              <a:rPr lang="en-US" altLang="zh-CN" sz="1400" dirty="0"/>
              <a:t>5</a:t>
            </a:r>
            <a:r>
              <a:rPr lang="zh-CN" altLang="en-US" sz="1400" dirty="0"/>
              <a:t>月发布了 </a:t>
            </a:r>
            <a:r>
              <a:rPr lang="en-US" altLang="zh-CN" sz="1400" dirty="0"/>
              <a:t>jQuery1.10</a:t>
            </a:r>
            <a:r>
              <a:rPr lang="zh-CN" altLang="en-US" sz="1400" dirty="0"/>
              <a:t>，增加了一些功能。</a:t>
            </a:r>
          </a:p>
          <a:p>
            <a:r>
              <a:rPr lang="en-US" altLang="zh-CN" sz="1400" dirty="0"/>
              <a:t>2013</a:t>
            </a:r>
            <a:r>
              <a:rPr lang="zh-CN" altLang="en-US" sz="1400" dirty="0"/>
              <a:t>年  </a:t>
            </a:r>
            <a:r>
              <a:rPr lang="en-US" altLang="zh-CN" sz="1400" dirty="0"/>
              <a:t>4</a:t>
            </a:r>
            <a:r>
              <a:rPr lang="zh-CN" altLang="en-US" sz="1400" dirty="0"/>
              <a:t>月发布了 </a:t>
            </a:r>
            <a:r>
              <a:rPr lang="en-US" altLang="zh-CN" sz="1400" dirty="0"/>
              <a:t>jQuery2.0</a:t>
            </a:r>
            <a:r>
              <a:rPr lang="zh-CN" altLang="en-US" sz="1400" dirty="0"/>
              <a:t>，</a:t>
            </a:r>
            <a:r>
              <a:rPr lang="en-US" altLang="zh-CN" sz="1400" dirty="0"/>
              <a:t>5</a:t>
            </a:r>
            <a:r>
              <a:rPr lang="zh-CN" altLang="en-US" sz="1400" dirty="0"/>
              <a:t>月发布了  </a:t>
            </a:r>
            <a:r>
              <a:rPr lang="en-US" altLang="zh-CN" sz="1400" dirty="0"/>
              <a:t>jQuery2.0.2</a:t>
            </a:r>
            <a:r>
              <a:rPr lang="zh-CN" altLang="en-US" sz="1400" dirty="0"/>
              <a:t>，一个重大更新版本，不在</a:t>
            </a:r>
            <a:r>
              <a:rPr lang="zh-CN" altLang="en-US" sz="1400" dirty="0" smtClean="0"/>
              <a:t>支持 </a:t>
            </a:r>
            <a:r>
              <a:rPr lang="en-US" altLang="zh-CN" sz="1400" dirty="0"/>
              <a:t>IE6/7/8</a:t>
            </a:r>
            <a:r>
              <a:rPr lang="zh-CN" altLang="en-US" sz="1400" dirty="0"/>
              <a:t>，体积更小，速度更快。</a:t>
            </a:r>
          </a:p>
          <a:p>
            <a:r>
              <a:rPr lang="en-US" altLang="zh-CN" sz="1400" dirty="0" smtClean="0"/>
              <a:t>2014</a:t>
            </a:r>
            <a:r>
              <a:rPr lang="zh-CN" altLang="en-US" sz="1400" dirty="0"/>
              <a:t>年</a:t>
            </a:r>
            <a:r>
              <a:rPr lang="en-US" altLang="zh-CN" sz="1400" dirty="0"/>
              <a:t>5</a:t>
            </a:r>
            <a:r>
              <a:rPr lang="zh-CN" altLang="en-US" sz="1400" dirty="0"/>
              <a:t>月</a:t>
            </a:r>
            <a:r>
              <a:rPr lang="en-US" altLang="zh-CN" sz="1400" dirty="0"/>
              <a:t>1</a:t>
            </a:r>
            <a:r>
              <a:rPr lang="zh-CN" altLang="en-US" sz="1400" dirty="0"/>
              <a:t>日，</a:t>
            </a:r>
            <a:r>
              <a:rPr lang="en-US" altLang="zh-CN" sz="1400" dirty="0"/>
              <a:t>jQuery2.1.1</a:t>
            </a:r>
            <a:r>
              <a:rPr lang="zh-CN" altLang="en-US" sz="1400" dirty="0"/>
              <a:t>版发布</a:t>
            </a:r>
          </a:p>
        </p:txBody>
      </p:sp>
    </p:spTree>
    <p:extLst>
      <p:ext uri="{BB962C8B-B14F-4D97-AF65-F5344CB8AC3E}">
        <p14:creationId xmlns:p14="http://schemas.microsoft.com/office/powerpoint/2010/main" val="226384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</a:t>
            </a:r>
            <a:r>
              <a:rPr lang="zh-CN" altLang="en-US" dirty="0" smtClean="0"/>
              <a:t>后作业</a:t>
            </a:r>
            <a:endParaRPr lang="en-US" altLang="zh-CN" dirty="0"/>
          </a:p>
        </p:txBody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给网页中所有的 </a:t>
            </a:r>
            <a:r>
              <a:rPr lang="en-US" altLang="zh-CN" dirty="0" smtClean="0"/>
              <a:t>&lt;p&gt; </a:t>
            </a:r>
            <a:r>
              <a:rPr lang="zh-CN" altLang="en-US" dirty="0" smtClean="0"/>
              <a:t>元素添加 </a:t>
            </a:r>
            <a:r>
              <a:rPr lang="en-US" altLang="zh-CN" dirty="0" err="1" smtClean="0"/>
              <a:t>onclick</a:t>
            </a:r>
            <a:r>
              <a:rPr lang="en-US" altLang="zh-CN" dirty="0" smtClean="0"/>
              <a:t> </a:t>
            </a:r>
            <a:r>
              <a:rPr lang="zh-CN" altLang="en-US" dirty="0" smtClean="0"/>
              <a:t>事件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使一个特定的表格隔行变色</a:t>
            </a:r>
            <a:endParaRPr lang="en-US" altLang="zh-CN" dirty="0" smtClean="0"/>
          </a:p>
          <a:p>
            <a:r>
              <a:rPr lang="en-US" altLang="zh-CN" dirty="0"/>
              <a:t>3. </a:t>
            </a:r>
            <a:r>
              <a:rPr lang="zh-CN" altLang="en-US" dirty="0"/>
              <a:t>对多选框进行操作</a:t>
            </a:r>
            <a:r>
              <a:rPr lang="en-US" altLang="zh-CN" dirty="0"/>
              <a:t>, </a:t>
            </a:r>
            <a:r>
              <a:rPr lang="zh-CN" altLang="en-US" dirty="0"/>
              <a:t>输出选中的多选框的个数</a:t>
            </a:r>
          </a:p>
          <a:p>
            <a:endParaRPr lang="zh-CN" altLang="en-US" dirty="0"/>
          </a:p>
        </p:txBody>
      </p:sp>
      <p:sp>
        <p:nvSpPr>
          <p:cNvPr id="802821" name="Rectangle 5"/>
          <p:cNvSpPr>
            <a:spLocks noChangeArrowheads="1"/>
          </p:cNvSpPr>
          <p:nvPr/>
        </p:nvSpPr>
        <p:spPr bwMode="auto">
          <a:xfrm>
            <a:off x="1296397" y="2541985"/>
            <a:ext cx="5019615" cy="90678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/>
          <a:p>
            <a:pPr marL="381888" indent="-381888"/>
            <a:r>
              <a:rPr lang="en-US" altLang="zh-CN" sz="1800"/>
              <a:t>&lt;p&gt;</a:t>
            </a:r>
            <a:r>
              <a:rPr lang="zh-CN" altLang="en-US" sz="1800"/>
              <a:t>段落</a:t>
            </a:r>
            <a:r>
              <a:rPr lang="en-US" altLang="zh-CN" sz="1800"/>
              <a:t>1&lt;/p&gt;</a:t>
            </a:r>
          </a:p>
          <a:p>
            <a:pPr marL="381888" indent="-381888"/>
            <a:r>
              <a:rPr lang="en-US" altLang="zh-CN" sz="1800"/>
              <a:t>&lt;p&gt;</a:t>
            </a:r>
            <a:r>
              <a:rPr lang="zh-CN" altLang="en-US" sz="1800"/>
              <a:t>段落</a:t>
            </a:r>
            <a:r>
              <a:rPr lang="en-US" altLang="zh-CN" sz="1800"/>
              <a:t>2&lt;/p&gt;</a:t>
            </a:r>
          </a:p>
          <a:p>
            <a:pPr marL="381888" indent="-381888"/>
            <a:r>
              <a:rPr lang="en-US" altLang="zh-CN" sz="1800"/>
              <a:t>&lt;p&gt;</a:t>
            </a:r>
            <a:r>
              <a:rPr lang="zh-CN" altLang="en-US" sz="1800"/>
              <a:t>段落</a:t>
            </a:r>
            <a:r>
              <a:rPr lang="en-US" altLang="zh-CN" sz="1800"/>
              <a:t>3&lt;/p&gt;</a:t>
            </a:r>
          </a:p>
        </p:txBody>
      </p:sp>
      <p:pic>
        <p:nvPicPr>
          <p:cNvPr id="80282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592" y="2315290"/>
            <a:ext cx="2898911" cy="115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28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195" y="4053840"/>
            <a:ext cx="1383068" cy="1430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2824" name="Rectangle 8"/>
          <p:cNvSpPr>
            <a:spLocks noChangeArrowheads="1"/>
          </p:cNvSpPr>
          <p:nvPr/>
        </p:nvSpPr>
        <p:spPr bwMode="auto">
          <a:xfrm>
            <a:off x="1211568" y="4053841"/>
            <a:ext cx="6105784" cy="605076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/>
          <a:p>
            <a:pPr marL="381888" indent="-381888"/>
            <a:r>
              <a:rPr lang="en-US" altLang="zh-CN" sz="1800" b="1"/>
              <a:t>$(“table:eq(0)  tr:even").css("background","red");</a:t>
            </a:r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861" y="6192738"/>
            <a:ext cx="4193462" cy="340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7611" y="0"/>
            <a:ext cx="10639574" cy="7200850"/>
          </a:xfrm>
          <a:prstGeom prst="rect">
            <a:avLst/>
          </a:prstGeom>
          <a:gradFill>
            <a:gsLst>
              <a:gs pos="0">
                <a:srgbClr val="D5F3F9">
                  <a:alpha val="83922"/>
                </a:srgbClr>
              </a:gs>
              <a:gs pos="10000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18893" y="3918570"/>
            <a:ext cx="190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buSzTx/>
              <a:defRPr/>
            </a:pPr>
            <a:r>
              <a:rPr lang="en-US" altLang="zh-CN" sz="40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Thanks </a:t>
            </a:r>
            <a:endParaRPr kumimoji="0" lang="zh-CN" alt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861" y="1698104"/>
            <a:ext cx="231078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7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jQuery</a:t>
            </a:r>
            <a:r>
              <a:rPr lang="zh-CN" altLang="en-US" dirty="0"/>
              <a:t>基本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453" y="1368202"/>
            <a:ext cx="9559766" cy="5256584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err="1"/>
              <a:t>jQuery</a:t>
            </a:r>
            <a:r>
              <a:rPr lang="zh-CN" altLang="en-US" dirty="0"/>
              <a:t>的功能和优势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jQuery</a:t>
            </a:r>
            <a:r>
              <a:rPr lang="zh-CN" altLang="en-US" dirty="0"/>
              <a:t>作为  </a:t>
            </a:r>
            <a:r>
              <a:rPr lang="en-US" altLang="zh-CN" dirty="0"/>
              <a:t>JavaScript</a:t>
            </a:r>
            <a:r>
              <a:rPr lang="zh-CN" altLang="en-US" dirty="0"/>
              <a:t>封装的库，他的目的就是为了简化开发者使用 </a:t>
            </a:r>
            <a:r>
              <a:rPr lang="en-US" altLang="zh-CN" dirty="0"/>
              <a:t>JavaScript</a:t>
            </a:r>
            <a:r>
              <a:rPr lang="zh-CN" altLang="en-US" dirty="0"/>
              <a:t>。主要</a:t>
            </a:r>
          </a:p>
          <a:p>
            <a:pPr lvl="1"/>
            <a:r>
              <a:rPr lang="zh-CN" altLang="en-US" dirty="0"/>
              <a:t>功能有以下几点：</a:t>
            </a:r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像 </a:t>
            </a:r>
            <a:r>
              <a:rPr lang="en-US" altLang="zh-CN" dirty="0"/>
              <a:t>CSS</a:t>
            </a:r>
            <a:r>
              <a:rPr lang="zh-CN" altLang="en-US" dirty="0"/>
              <a:t>那样访问和操作   </a:t>
            </a:r>
            <a:r>
              <a:rPr lang="en-US" altLang="zh-CN" dirty="0"/>
              <a:t>DOM</a:t>
            </a:r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修改 </a:t>
            </a:r>
            <a:r>
              <a:rPr lang="en-US" altLang="zh-CN" dirty="0"/>
              <a:t>CSS</a:t>
            </a:r>
            <a:r>
              <a:rPr lang="zh-CN" altLang="en-US" dirty="0"/>
              <a:t>控制页面外观</a:t>
            </a:r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简化 </a:t>
            </a:r>
            <a:r>
              <a:rPr lang="en-US" altLang="zh-CN" dirty="0"/>
              <a:t>JavaScript</a:t>
            </a:r>
            <a:r>
              <a:rPr lang="zh-CN" altLang="en-US" dirty="0"/>
              <a:t>代码操作</a:t>
            </a:r>
          </a:p>
          <a:p>
            <a:pPr lvl="1"/>
            <a:r>
              <a:rPr lang="en-US" altLang="zh-CN" dirty="0"/>
              <a:t>4.</a:t>
            </a:r>
            <a:r>
              <a:rPr lang="zh-CN" altLang="en-US" dirty="0"/>
              <a:t>事件处理更加容易</a:t>
            </a:r>
          </a:p>
          <a:p>
            <a:pPr lvl="1"/>
            <a:r>
              <a:rPr lang="en-US" altLang="zh-CN" dirty="0"/>
              <a:t>5.</a:t>
            </a:r>
            <a:r>
              <a:rPr lang="zh-CN" altLang="en-US" dirty="0"/>
              <a:t>各种动画效果使用方便</a:t>
            </a:r>
          </a:p>
          <a:p>
            <a:pPr lvl="1"/>
            <a:r>
              <a:rPr lang="en-US" altLang="zh-CN" dirty="0"/>
              <a:t>6.</a:t>
            </a:r>
            <a:r>
              <a:rPr lang="zh-CN" altLang="en-US" dirty="0"/>
              <a:t>让 </a:t>
            </a:r>
            <a:r>
              <a:rPr lang="en-US" altLang="zh-CN" dirty="0"/>
              <a:t>Ajax</a:t>
            </a:r>
            <a:r>
              <a:rPr lang="zh-CN" altLang="en-US" dirty="0"/>
              <a:t>技术更加完美</a:t>
            </a:r>
          </a:p>
          <a:p>
            <a:pPr lvl="1"/>
            <a:r>
              <a:rPr lang="en-US" altLang="zh-CN" dirty="0"/>
              <a:t>7.</a:t>
            </a:r>
            <a:r>
              <a:rPr lang="zh-CN" altLang="en-US" dirty="0"/>
              <a:t>基于 </a:t>
            </a:r>
            <a:r>
              <a:rPr lang="en-US" altLang="zh-CN" dirty="0" err="1"/>
              <a:t>jQuery</a:t>
            </a:r>
            <a:r>
              <a:rPr lang="zh-CN" altLang="en-US" dirty="0"/>
              <a:t>大量插件</a:t>
            </a:r>
          </a:p>
          <a:p>
            <a:pPr lvl="1"/>
            <a:r>
              <a:rPr lang="en-US" altLang="zh-CN" dirty="0"/>
              <a:t>8.</a:t>
            </a:r>
            <a:r>
              <a:rPr lang="zh-CN" altLang="en-US" dirty="0"/>
              <a:t>自行扩展功能插件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47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jQuery</a:t>
            </a:r>
            <a:r>
              <a:rPr lang="zh-CN" altLang="en-US" dirty="0"/>
              <a:t>基本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其他 </a:t>
            </a:r>
            <a:r>
              <a:rPr lang="en-US" altLang="zh-CN" dirty="0"/>
              <a:t>JavaScript</a:t>
            </a:r>
            <a:r>
              <a:rPr lang="zh-CN" altLang="en-US" dirty="0"/>
              <a:t>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目前</a:t>
            </a:r>
            <a:r>
              <a:rPr lang="zh-CN" altLang="en-US" dirty="0"/>
              <a:t>除了 </a:t>
            </a:r>
            <a:r>
              <a:rPr lang="en-US" altLang="zh-CN" dirty="0" err="1"/>
              <a:t>jQuery</a:t>
            </a:r>
            <a:r>
              <a:rPr lang="zh-CN" altLang="en-US" dirty="0"/>
              <a:t>，还有 </a:t>
            </a:r>
            <a:r>
              <a:rPr lang="en-US" altLang="zh-CN" dirty="0"/>
              <a:t>5</a:t>
            </a:r>
            <a:r>
              <a:rPr lang="zh-CN" altLang="en-US" dirty="0"/>
              <a:t>个库较为流行，他们分别是 </a:t>
            </a:r>
            <a:r>
              <a:rPr lang="en-US" altLang="zh-CN" dirty="0"/>
              <a:t>YUI</a:t>
            </a:r>
            <a:r>
              <a:rPr lang="zh-CN" altLang="en-US" dirty="0"/>
              <a:t>、</a:t>
            </a:r>
            <a:r>
              <a:rPr lang="en-US" altLang="zh-CN" dirty="0"/>
              <a:t>Prototype</a:t>
            </a:r>
            <a:r>
              <a:rPr lang="zh-CN" altLang="en-US" dirty="0"/>
              <a:t>、</a:t>
            </a:r>
            <a:r>
              <a:rPr lang="en-US" altLang="zh-CN" dirty="0" err="1"/>
              <a:t>Mootools</a:t>
            </a:r>
            <a:r>
              <a:rPr lang="zh-CN" altLang="en-US" dirty="0"/>
              <a:t>、</a:t>
            </a:r>
            <a:r>
              <a:rPr lang="en-US" altLang="zh-CN" dirty="0" smtClean="0"/>
              <a:t>Dojo</a:t>
            </a:r>
            <a:r>
              <a:rPr lang="zh-CN" altLang="en-US" dirty="0" smtClean="0"/>
              <a:t>和 </a:t>
            </a:r>
            <a:r>
              <a:rPr lang="en-US" altLang="zh-CN" dirty="0" err="1"/>
              <a:t>ExtJS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YUI</a:t>
            </a:r>
            <a:r>
              <a:rPr lang="zh-CN" altLang="en-US" dirty="0"/>
              <a:t>，是雅虎公司开发的一套完备的、扩展性良好的富交互网页工具集。</a:t>
            </a:r>
          </a:p>
          <a:p>
            <a:pPr lvl="1"/>
            <a:r>
              <a:rPr lang="en-US" altLang="zh-CN" dirty="0"/>
              <a:t>Prototype</a:t>
            </a:r>
            <a:r>
              <a:rPr lang="zh-CN" altLang="en-US" dirty="0"/>
              <a:t>，是最早成型的 </a:t>
            </a:r>
            <a:r>
              <a:rPr lang="en-US" altLang="zh-CN" dirty="0"/>
              <a:t>JavaScript</a:t>
            </a:r>
            <a:r>
              <a:rPr lang="zh-CN" altLang="en-US" dirty="0"/>
              <a:t>库之一，对 </a:t>
            </a:r>
            <a:r>
              <a:rPr lang="en-US" altLang="zh-CN" dirty="0"/>
              <a:t>JavaScript</a:t>
            </a:r>
            <a:r>
              <a:rPr lang="zh-CN" altLang="en-US" dirty="0"/>
              <a:t>内置对象做了大量的扩展。</a:t>
            </a:r>
          </a:p>
          <a:p>
            <a:pPr lvl="1"/>
            <a:r>
              <a:rPr lang="en-US" altLang="zh-CN" dirty="0"/>
              <a:t>Dojo</a:t>
            </a:r>
            <a:r>
              <a:rPr lang="zh-CN" altLang="en-US" dirty="0"/>
              <a:t>，</a:t>
            </a:r>
            <a:r>
              <a:rPr lang="en-US" altLang="zh-CN" dirty="0"/>
              <a:t>Dojo</a:t>
            </a:r>
            <a:r>
              <a:rPr lang="zh-CN" altLang="en-US" dirty="0"/>
              <a:t>强大之处在于提供了其他库没有的功能。离线存储、图标组件等等。</a:t>
            </a:r>
          </a:p>
          <a:p>
            <a:pPr lvl="1"/>
            <a:r>
              <a:rPr lang="en-US" altLang="zh-CN" dirty="0" err="1"/>
              <a:t>Mootools</a:t>
            </a:r>
            <a:r>
              <a:rPr lang="zh-CN" altLang="en-US" dirty="0"/>
              <a:t>，轻量、简洁、模块化和面向对象的 </a:t>
            </a:r>
            <a:r>
              <a:rPr lang="en-US" altLang="zh-CN" dirty="0"/>
              <a:t>JavaScript</a:t>
            </a:r>
            <a:r>
              <a:rPr lang="zh-CN" altLang="en-US" dirty="0"/>
              <a:t>框架。</a:t>
            </a:r>
          </a:p>
          <a:p>
            <a:pPr lvl="1"/>
            <a:r>
              <a:rPr lang="en-US" altLang="zh-CN" dirty="0" err="1"/>
              <a:t>ExtJS</a:t>
            </a:r>
            <a:r>
              <a:rPr lang="zh-CN" altLang="en-US" dirty="0"/>
              <a:t>，简称 </a:t>
            </a:r>
            <a:r>
              <a:rPr lang="en-US" altLang="zh-CN" dirty="0"/>
              <a:t>Ext</a:t>
            </a:r>
            <a:r>
              <a:rPr lang="zh-CN" altLang="en-US" dirty="0"/>
              <a:t>，原本是对 </a:t>
            </a:r>
            <a:r>
              <a:rPr lang="en-US" altLang="zh-CN" dirty="0"/>
              <a:t>YUI</a:t>
            </a:r>
            <a:r>
              <a:rPr lang="zh-CN" altLang="en-US" dirty="0"/>
              <a:t>的一个扩展，主要创建前端用户界面。</a:t>
            </a:r>
            <a:r>
              <a:rPr lang="en-US" altLang="zh-CN" dirty="0"/>
              <a:t>(</a:t>
            </a:r>
            <a:r>
              <a:rPr lang="zh-CN" altLang="en-US" dirty="0"/>
              <a:t>付费的</a:t>
            </a:r>
            <a:r>
              <a:rPr lang="en-US" altLang="zh-CN" dirty="0"/>
              <a:t>)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451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err="1"/>
              <a:t>jQuery</a:t>
            </a:r>
            <a:r>
              <a:rPr lang="zh-CN" altLang="en-US" sz="5400" dirty="0"/>
              <a:t>基本</a:t>
            </a:r>
            <a:r>
              <a:rPr lang="zh-CN" altLang="en-US" sz="5400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453" y="1440210"/>
            <a:ext cx="9559766" cy="4752261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下载及运行  </a:t>
            </a:r>
            <a:r>
              <a:rPr lang="en-US" altLang="zh-CN" dirty="0" err="1"/>
              <a:t>jQuery</a:t>
            </a:r>
            <a:endParaRPr lang="en-US" altLang="zh-CN" dirty="0"/>
          </a:p>
          <a:p>
            <a:pPr lvl="1"/>
            <a:r>
              <a:rPr lang="zh-CN" altLang="en-US" dirty="0" smtClean="0"/>
              <a:t>目前</a:t>
            </a:r>
            <a:r>
              <a:rPr lang="zh-CN" altLang="en-US" dirty="0"/>
              <a:t>最新的版本，是 </a:t>
            </a:r>
            <a:r>
              <a:rPr lang="en-US" altLang="zh-CN" dirty="0" smtClean="0"/>
              <a:t>1.11.3</a:t>
            </a:r>
            <a:r>
              <a:rPr lang="zh-CN" altLang="en-US" dirty="0" smtClean="0"/>
              <a:t>和  </a:t>
            </a:r>
            <a:r>
              <a:rPr lang="en-US" altLang="zh-CN" dirty="0" smtClean="0"/>
              <a:t>2.1.4</a:t>
            </a:r>
            <a:r>
              <a:rPr lang="zh-CN" altLang="en-US" dirty="0" smtClean="0"/>
              <a:t>，</a:t>
            </a:r>
            <a:r>
              <a:rPr lang="zh-CN" altLang="en-US" dirty="0"/>
              <a:t>我们下载开发版，可以顺便读一读源代码。</a:t>
            </a:r>
            <a:r>
              <a:rPr lang="zh-CN" altLang="en-US" dirty="0" smtClean="0"/>
              <a:t>如果你</a:t>
            </a:r>
            <a:r>
              <a:rPr lang="zh-CN" altLang="en-US" dirty="0"/>
              <a:t>需要引用到你线上的项目，就必须使用压缩版，去掉了注释和空白，是容量最小。</a:t>
            </a:r>
          </a:p>
          <a:p>
            <a:pPr lvl="1"/>
            <a:r>
              <a:rPr lang="zh-CN" altLang="en-US" dirty="0"/>
              <a:t>本课程使用的软件是：</a:t>
            </a:r>
            <a:r>
              <a:rPr lang="en-US" altLang="zh-CN" dirty="0" err="1"/>
              <a:t>Nodepad</a:t>
            </a:r>
            <a:r>
              <a:rPr lang="en-US" altLang="zh-CN" dirty="0" smtClean="0"/>
              <a:t>++</a:t>
            </a:r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测试的浏览器为：</a:t>
            </a:r>
            <a:r>
              <a:rPr lang="en-US" altLang="zh-CN" dirty="0" smtClean="0"/>
              <a:t>Firefox</a:t>
            </a:r>
            <a:r>
              <a:rPr lang="zh-CN" altLang="en-US" dirty="0" smtClean="0"/>
              <a:t>、</a:t>
            </a:r>
            <a:r>
              <a:rPr lang="en-US" altLang="zh-CN" dirty="0"/>
              <a:t>Chrome</a:t>
            </a:r>
            <a:r>
              <a:rPr lang="zh-CN" altLang="en-US" dirty="0"/>
              <a:t>、</a:t>
            </a:r>
            <a:r>
              <a:rPr lang="en-US" altLang="zh-CN" dirty="0" smtClean="0"/>
              <a:t>IE</a:t>
            </a:r>
            <a:r>
              <a:rPr lang="zh-CN" altLang="en-US" dirty="0" smtClean="0"/>
              <a:t>、</a:t>
            </a:r>
            <a:r>
              <a:rPr lang="en-US" altLang="zh-CN" dirty="0"/>
              <a:t>Opera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Safari</a:t>
            </a:r>
            <a:endParaRPr lang="en-US" altLang="zh-CN" dirty="0"/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的 </a:t>
            </a:r>
            <a:r>
              <a:rPr lang="en-US" altLang="zh-CN" dirty="0"/>
              <a:t>html</a:t>
            </a:r>
            <a:r>
              <a:rPr lang="zh-CN" altLang="en-US" dirty="0"/>
              <a:t>版本为：</a:t>
            </a:r>
            <a:r>
              <a:rPr lang="en-US" altLang="zh-CN" dirty="0"/>
              <a:t>xhtml1.0</a:t>
            </a:r>
            <a:r>
              <a:rPr lang="zh-CN" altLang="en-US" dirty="0"/>
              <a:t>，在必要的时候将会使用 </a:t>
            </a:r>
            <a:r>
              <a:rPr lang="en-US" altLang="zh-CN" dirty="0" smtClean="0"/>
              <a:t>html5</a:t>
            </a:r>
            <a:endParaRPr lang="en-US" altLang="zh-CN" dirty="0"/>
          </a:p>
          <a:p>
            <a:pPr lvl="1"/>
            <a:r>
              <a:rPr lang="zh-CN" altLang="en-US" dirty="0"/>
              <a:t>使用的调试工具：</a:t>
            </a:r>
            <a:r>
              <a:rPr lang="en-US" altLang="zh-CN" dirty="0"/>
              <a:t>Firefox</a:t>
            </a:r>
            <a:r>
              <a:rPr lang="zh-CN" altLang="en-US" dirty="0"/>
              <a:t>下的   </a:t>
            </a:r>
            <a:r>
              <a:rPr lang="en-US" altLang="zh-CN" dirty="0"/>
              <a:t>firebug</a:t>
            </a:r>
          </a:p>
          <a:p>
            <a:pPr lvl="1"/>
            <a:r>
              <a:rPr lang="zh-CN" altLang="en-US" dirty="0" smtClean="0"/>
              <a:t>下载地址：</a:t>
            </a:r>
            <a:r>
              <a:rPr lang="en-US" altLang="zh-CN" dirty="0" smtClean="0"/>
              <a:t>jquery.com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4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err="1"/>
              <a:t>jQuery</a:t>
            </a:r>
            <a:r>
              <a:rPr lang="zh-CN" altLang="en-US" sz="4800" dirty="0"/>
              <a:t>基本</a:t>
            </a:r>
            <a:r>
              <a:rPr lang="zh-CN" altLang="en-US" sz="4800" dirty="0" smtClean="0"/>
              <a:t>使用</a:t>
            </a:r>
            <a:endParaRPr lang="zh-CN" altLang="en-US" sz="4500" b="1" i="1" dirty="0">
              <a:latin typeface="新宋体" pitchFamily="49" charset="-122"/>
              <a:ea typeface="新宋体" pitchFamily="49" charset="-122"/>
            </a:endParaRPr>
          </a:p>
        </p:txBody>
      </p:sp>
      <p:sp>
        <p:nvSpPr>
          <p:cNvPr id="716808" name="Rectangle 8"/>
          <p:cNvSpPr>
            <a:spLocks noChangeArrowheads="1"/>
          </p:cNvSpPr>
          <p:nvPr/>
        </p:nvSpPr>
        <p:spPr bwMode="auto">
          <a:xfrm>
            <a:off x="1566566" y="2160290"/>
            <a:ext cx="7920880" cy="38164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1837" tIns="50918" rIns="101837" bIns="50918" anchor="ctr"/>
          <a:lstStyle/>
          <a:p>
            <a:pPr marL="381888" indent="-381888"/>
            <a:r>
              <a:rPr lang="en-US" altLang="zh-CN" sz="1800" dirty="0"/>
              <a:t>	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&lt;</a:t>
            </a:r>
            <a:r>
              <a:rPr lang="en-US" altLang="zh-CN" sz="1800" b="1" dirty="0"/>
              <a:t>script </a:t>
            </a:r>
            <a:r>
              <a:rPr lang="en-US" altLang="zh-CN" sz="1800" b="1" dirty="0" err="1"/>
              <a:t>src</a:t>
            </a:r>
            <a:r>
              <a:rPr lang="en-US" altLang="zh-CN" sz="1800" b="1" dirty="0" smtClean="0"/>
              <a:t>=“jquery-1.11.3.js”</a:t>
            </a:r>
            <a:r>
              <a:rPr lang="en-US" altLang="zh-CN" sz="1800" dirty="0" smtClean="0"/>
              <a:t>&gt;&lt;/</a:t>
            </a:r>
            <a:r>
              <a:rPr lang="en-US" altLang="zh-CN" sz="1800" b="1" dirty="0"/>
              <a:t>script</a:t>
            </a:r>
            <a:r>
              <a:rPr lang="en-US" altLang="zh-CN" sz="1800" dirty="0" smtClean="0"/>
              <a:t>&gt; //</a:t>
            </a:r>
            <a:r>
              <a:rPr lang="zh-CN" altLang="en-US" sz="1800" dirty="0" smtClean="0"/>
              <a:t>引入</a:t>
            </a:r>
            <a:r>
              <a:rPr lang="en-US" altLang="zh-CN" sz="1800" dirty="0" err="1" smtClean="0"/>
              <a:t>jQuery</a:t>
            </a:r>
            <a:r>
              <a:rPr lang="zh-CN" altLang="en-US" sz="1800" dirty="0" smtClean="0"/>
              <a:t>库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>    &lt;</a:t>
            </a:r>
            <a:r>
              <a:rPr lang="en-US" altLang="zh-CN" sz="1800" b="1" dirty="0"/>
              <a:t>script</a:t>
            </a:r>
            <a:r>
              <a:rPr lang="en-US" altLang="zh-CN" sz="1800" dirty="0"/>
              <a:t>&gt;</a:t>
            </a:r>
            <a:br>
              <a:rPr lang="en-US" altLang="zh-CN" sz="1800" dirty="0"/>
            </a:br>
            <a:r>
              <a:rPr lang="en-US" altLang="zh-CN" sz="1800" dirty="0"/>
              <a:t>        </a:t>
            </a:r>
            <a:r>
              <a:rPr lang="en-US" altLang="zh-CN" sz="1800" b="1" dirty="0"/>
              <a:t>$</a:t>
            </a:r>
            <a:r>
              <a:rPr lang="en-US" altLang="zh-CN" sz="1800" dirty="0"/>
              <a:t>(</a:t>
            </a:r>
            <a:r>
              <a:rPr lang="en-US" altLang="zh-CN" sz="1800" b="1" dirty="0"/>
              <a:t>function</a:t>
            </a:r>
            <a:r>
              <a:rPr lang="en-US" altLang="zh-CN" sz="1800" dirty="0"/>
              <a:t>(){</a:t>
            </a:r>
            <a:br>
              <a:rPr lang="en-US" altLang="zh-CN" sz="1800" dirty="0"/>
            </a:br>
            <a:r>
              <a:rPr lang="en-US" altLang="zh-CN" sz="1800" dirty="0"/>
              <a:t>            </a:t>
            </a:r>
            <a:r>
              <a:rPr lang="en-US" altLang="zh-CN" sz="1800" b="1" dirty="0"/>
              <a:t>$</a:t>
            </a:r>
            <a:r>
              <a:rPr lang="en-US" altLang="zh-CN" sz="1800" dirty="0"/>
              <a:t>(</a:t>
            </a:r>
            <a:r>
              <a:rPr lang="en-US" altLang="zh-CN" sz="1800" b="1" dirty="0"/>
              <a:t>"input"</a:t>
            </a:r>
            <a:r>
              <a:rPr lang="en-US" altLang="zh-CN" sz="1800" dirty="0"/>
              <a:t>).click(</a:t>
            </a:r>
            <a:r>
              <a:rPr lang="en-US" altLang="zh-CN" sz="1800" b="1" dirty="0"/>
              <a:t>function</a:t>
            </a:r>
            <a:r>
              <a:rPr lang="en-US" altLang="zh-CN" sz="1800" dirty="0"/>
              <a:t>(){</a:t>
            </a:r>
            <a:br>
              <a:rPr lang="en-US" altLang="zh-CN" sz="1800" dirty="0"/>
            </a:br>
            <a:r>
              <a:rPr lang="en-US" altLang="zh-CN" sz="1800" dirty="0"/>
              <a:t>                alert(</a:t>
            </a:r>
            <a:r>
              <a:rPr lang="en-US" altLang="zh-CN" sz="1800" b="1" dirty="0"/>
              <a:t>'</a:t>
            </a:r>
            <a:r>
              <a:rPr lang="en-US" altLang="zh-CN" sz="1800" b="1" dirty="0" err="1"/>
              <a:t>aaa</a:t>
            </a:r>
            <a:r>
              <a:rPr lang="en-US" altLang="zh-CN" sz="1800" b="1" dirty="0"/>
              <a:t>'</a:t>
            </a:r>
            <a:r>
              <a:rPr lang="en-US" altLang="zh-CN" sz="1800" dirty="0"/>
              <a:t>);</a:t>
            </a:r>
            <a:br>
              <a:rPr lang="en-US" altLang="zh-CN" sz="1800" dirty="0"/>
            </a:br>
            <a:r>
              <a:rPr lang="en-US" altLang="zh-CN" sz="1800" dirty="0"/>
              <a:t>            });</a:t>
            </a:r>
            <a:br>
              <a:rPr lang="en-US" altLang="zh-CN" sz="1800" dirty="0"/>
            </a:br>
            <a:r>
              <a:rPr lang="en-US" altLang="zh-CN" sz="1800" dirty="0"/>
              <a:t>        });</a:t>
            </a:r>
            <a:br>
              <a:rPr lang="en-US" altLang="zh-CN" sz="1800" dirty="0"/>
            </a:br>
            <a:r>
              <a:rPr lang="en-US" altLang="zh-CN" sz="1800" dirty="0"/>
              <a:t>        </a:t>
            </a:r>
            <a:r>
              <a:rPr lang="en-US" altLang="zh-CN" sz="1800" b="1" dirty="0"/>
              <a:t>function </a:t>
            </a:r>
            <a:r>
              <a:rPr lang="en-US" altLang="zh-CN" sz="1800" i="1" dirty="0" err="1"/>
              <a:t>f_test</a:t>
            </a:r>
            <a:r>
              <a:rPr lang="en-US" altLang="zh-CN" sz="1800" dirty="0"/>
              <a:t>(){</a:t>
            </a:r>
            <a:br>
              <a:rPr lang="en-US" altLang="zh-CN" sz="1800" dirty="0"/>
            </a:br>
            <a:r>
              <a:rPr lang="en-US" altLang="zh-CN" sz="1800" dirty="0"/>
              <a:t>            alert(</a:t>
            </a:r>
            <a:r>
              <a:rPr lang="en-US" altLang="zh-CN" sz="1800" b="1" dirty="0"/>
              <a:t>'</a:t>
            </a:r>
            <a:r>
              <a:rPr lang="en-US" altLang="zh-CN" sz="1800" b="1" dirty="0" err="1"/>
              <a:t>aaa</a:t>
            </a:r>
            <a:r>
              <a:rPr lang="en-US" altLang="zh-CN" sz="1800" b="1" dirty="0"/>
              <a:t>'</a:t>
            </a:r>
            <a:r>
              <a:rPr lang="en-US" altLang="zh-CN" sz="1800" dirty="0"/>
              <a:t>);</a:t>
            </a:r>
            <a:br>
              <a:rPr lang="en-US" altLang="zh-CN" sz="1800" dirty="0"/>
            </a:br>
            <a:r>
              <a:rPr lang="en-US" altLang="zh-CN" sz="1800" dirty="0"/>
              <a:t>        }</a:t>
            </a:r>
            <a:br>
              <a:rPr lang="en-US" altLang="zh-CN" sz="1800" dirty="0"/>
            </a:br>
            <a:r>
              <a:rPr lang="en-US" altLang="zh-CN" sz="1800" dirty="0"/>
              <a:t>    &lt;/</a:t>
            </a:r>
            <a:r>
              <a:rPr lang="en-US" altLang="zh-CN" sz="1800" b="1" dirty="0"/>
              <a:t>script</a:t>
            </a:r>
            <a:r>
              <a:rPr lang="en-US" altLang="zh-CN" sz="1800" dirty="0" smtClean="0"/>
              <a:t>&gt;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>&lt;</a:t>
            </a:r>
            <a:r>
              <a:rPr lang="en-US" altLang="zh-CN" sz="1800" b="1" dirty="0"/>
              <a:t>input type="button" value="ok</a:t>
            </a:r>
            <a:r>
              <a:rPr lang="en-US" altLang="zh-CN" sz="1800" b="1" dirty="0" smtClean="0"/>
              <a:t>"</a:t>
            </a:r>
            <a:r>
              <a:rPr lang="en-US" altLang="zh-CN" sz="1800" dirty="0" smtClean="0"/>
              <a:t>/&gt;</a:t>
            </a:r>
            <a:endParaRPr lang="en-US" altLang="zh-CN" sz="18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58453" y="1440210"/>
            <a:ext cx="6624736" cy="5472608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3600" b="1" i="1" dirty="0" err="1" smtClean="0">
                <a:latin typeface="新宋体" pitchFamily="49" charset="-122"/>
                <a:ea typeface="新宋体" pitchFamily="49" charset="-122"/>
              </a:rPr>
              <a:t>jQuery</a:t>
            </a:r>
            <a:r>
              <a:rPr lang="en-US" altLang="zh-CN" sz="3600" b="1" i="1" dirty="0">
                <a:latin typeface="新宋体" pitchFamily="49" charset="-122"/>
                <a:ea typeface="新宋体" pitchFamily="49" charset="-122"/>
              </a:rPr>
              <a:t>:</a:t>
            </a:r>
            <a:r>
              <a:rPr lang="zh-CN" altLang="en-US" sz="3600" b="1" i="1" dirty="0">
                <a:latin typeface="新宋体" pitchFamily="49" charset="-122"/>
                <a:ea typeface="新宋体" pitchFamily="49" charset="-122"/>
              </a:rPr>
              <a:t>简单例</a:t>
            </a:r>
            <a:r>
              <a:rPr lang="zh-CN" altLang="en-US" sz="3600" b="1" i="1" dirty="0" smtClean="0">
                <a:latin typeface="新宋体" pitchFamily="49" charset="-122"/>
                <a:ea typeface="新宋体" pitchFamily="49" charset="-122"/>
              </a:rPr>
              <a:t>子</a:t>
            </a:r>
            <a:endParaRPr lang="en-US" altLang="zh-CN" sz="3600" b="1" i="1" dirty="0" smtClean="0">
              <a:latin typeface="新宋体" pitchFamily="49" charset="-122"/>
              <a:ea typeface="新宋体" pitchFamily="49" charset="-122"/>
            </a:endParaRPr>
          </a:p>
          <a:p>
            <a:endParaRPr lang="en-US" altLang="zh-CN" sz="3600" b="1" i="1" dirty="0">
              <a:latin typeface="新宋体" pitchFamily="49" charset="-122"/>
              <a:ea typeface="新宋体" pitchFamily="49" charset="-122"/>
            </a:endParaRPr>
          </a:p>
          <a:p>
            <a:endParaRPr lang="en-US" altLang="zh-CN" sz="3600" b="1" i="1" dirty="0" smtClean="0">
              <a:latin typeface="新宋体" pitchFamily="49" charset="-122"/>
              <a:ea typeface="新宋体" pitchFamily="49" charset="-122"/>
            </a:endParaRPr>
          </a:p>
          <a:p>
            <a:endParaRPr lang="en-US" altLang="zh-CN" sz="3600" b="1" i="1" dirty="0">
              <a:latin typeface="新宋体" pitchFamily="49" charset="-122"/>
              <a:ea typeface="新宋体" pitchFamily="49" charset="-122"/>
            </a:endParaRPr>
          </a:p>
          <a:p>
            <a:endParaRPr lang="en-US" altLang="zh-CN" sz="3600" b="1" i="1" dirty="0" smtClean="0">
              <a:latin typeface="新宋体" pitchFamily="49" charset="-122"/>
              <a:ea typeface="新宋体" pitchFamily="49" charset="-122"/>
            </a:endParaRPr>
          </a:p>
          <a:p>
            <a:endParaRPr lang="en-US" altLang="zh-CN" sz="3600" b="1" i="1" dirty="0">
              <a:latin typeface="新宋体" pitchFamily="49" charset="-122"/>
              <a:ea typeface="新宋体" pitchFamily="49" charset="-122"/>
            </a:endParaRPr>
          </a:p>
          <a:p>
            <a:endParaRPr lang="en-US" altLang="zh-CN" sz="3600" b="1" i="1" dirty="0" smtClean="0">
              <a:latin typeface="新宋体" pitchFamily="49" charset="-122"/>
              <a:ea typeface="新宋体" pitchFamily="49" charset="-122"/>
            </a:endParaRPr>
          </a:p>
          <a:p>
            <a:endParaRPr lang="en-US" altLang="zh-CN" sz="3600" b="1" i="1" dirty="0" smtClean="0">
              <a:latin typeface="新宋体" pitchFamily="49" charset="-122"/>
              <a:ea typeface="新宋体" pitchFamily="49" charset="-122"/>
            </a:endParaRPr>
          </a:p>
          <a:p>
            <a:r>
              <a:rPr lang="en-US" altLang="zh-CN" sz="3600" b="1" i="1" dirty="0" smtClean="0">
                <a:solidFill>
                  <a:srgbClr val="FF0000"/>
                </a:solidFill>
                <a:latin typeface="新宋体" pitchFamily="49" charset="-122"/>
                <a:ea typeface="新宋体" pitchFamily="49" charset="-122"/>
              </a:rPr>
              <a:t> </a:t>
            </a:r>
            <a:r>
              <a:rPr lang="zh-CN" altLang="en-US" sz="3600" b="1" i="1" dirty="0" smtClean="0">
                <a:solidFill>
                  <a:srgbClr val="FF0000"/>
                </a:solidFill>
                <a:latin typeface="新宋体" pitchFamily="49" charset="-122"/>
                <a:ea typeface="新宋体" pitchFamily="49" charset="-122"/>
              </a:rPr>
              <a:t>参考：</a:t>
            </a:r>
            <a:r>
              <a:rPr lang="en-US" altLang="zh-CN" sz="3600" b="1" i="1" dirty="0" smtClean="0">
                <a:solidFill>
                  <a:srgbClr val="FF0000"/>
                </a:solidFill>
                <a:latin typeface="新宋体" pitchFamily="49" charset="-122"/>
                <a:ea typeface="新宋体" pitchFamily="49" charset="-122"/>
              </a:rPr>
              <a:t>ch01-jQuery</a:t>
            </a:r>
            <a:r>
              <a:rPr lang="zh-CN" altLang="en-US" sz="3600" b="1" i="1" dirty="0">
                <a:solidFill>
                  <a:srgbClr val="FF0000"/>
                </a:solidFill>
                <a:latin typeface="新宋体" pitchFamily="49" charset="-122"/>
                <a:ea typeface="新宋体" pitchFamily="49" charset="-122"/>
              </a:rPr>
              <a:t>基本使</a:t>
            </a:r>
            <a:r>
              <a:rPr lang="zh-CN" altLang="en-US" sz="3600" b="1" i="1" dirty="0" smtClean="0">
                <a:solidFill>
                  <a:srgbClr val="FF0000"/>
                </a:solidFill>
                <a:latin typeface="新宋体" pitchFamily="49" charset="-122"/>
                <a:ea typeface="新宋体" pitchFamily="49" charset="-122"/>
              </a:rPr>
              <a:t>用</a:t>
            </a:r>
            <a:r>
              <a:rPr lang="en-US" altLang="zh-CN" sz="3600" b="1" i="1" dirty="0" smtClean="0">
                <a:solidFill>
                  <a:srgbClr val="FF0000"/>
                </a:solidFill>
                <a:latin typeface="新宋体" pitchFamily="49" charset="-122"/>
                <a:ea typeface="新宋体" pitchFamily="49" charset="-122"/>
              </a:rPr>
              <a:t>.html</a:t>
            </a:r>
            <a:endParaRPr lang="en-US" altLang="zh-CN" sz="3600" b="1" i="1" dirty="0">
              <a:solidFill>
                <a:srgbClr val="FF0000"/>
              </a:solidFill>
              <a:latin typeface="新宋体" pitchFamily="49" charset="-122"/>
              <a:ea typeface="新宋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基本使用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1101" y="1368469"/>
            <a:ext cx="9559766" cy="5544349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/>
              <a:t>代码风格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jQuery</a:t>
            </a:r>
            <a:r>
              <a:rPr lang="zh-CN" altLang="en-US" dirty="0"/>
              <a:t>程序中，不管是页面元素的选择、内置的功能函数，都是美元符号“</a:t>
            </a:r>
            <a:r>
              <a:rPr lang="en-US" altLang="zh-CN" dirty="0"/>
              <a:t>$”</a:t>
            </a:r>
            <a:r>
              <a:rPr lang="zh-CN" altLang="en-US" dirty="0"/>
              <a:t>来</a:t>
            </a:r>
            <a:r>
              <a:rPr lang="zh-CN" altLang="en-US" dirty="0" smtClean="0"/>
              <a:t>起始</a:t>
            </a:r>
            <a:r>
              <a:rPr lang="zh-CN" altLang="en-US" dirty="0"/>
              <a:t>的。而这个“</a:t>
            </a:r>
            <a:r>
              <a:rPr lang="en-US" altLang="zh-CN" dirty="0"/>
              <a:t>$”</a:t>
            </a:r>
            <a:r>
              <a:rPr lang="zh-CN" altLang="en-US" dirty="0"/>
              <a:t>就是</a:t>
            </a:r>
            <a:r>
              <a:rPr lang="en-US" altLang="zh-CN" dirty="0" err="1"/>
              <a:t>jQuery</a:t>
            </a:r>
            <a:r>
              <a:rPr lang="zh-CN" altLang="en-US" dirty="0"/>
              <a:t>当中最重要且独有的对象：</a:t>
            </a:r>
            <a:r>
              <a:rPr lang="en-US" altLang="zh-CN" dirty="0" err="1"/>
              <a:t>jQuery</a:t>
            </a:r>
            <a:r>
              <a:rPr lang="zh-CN" altLang="en-US" dirty="0"/>
              <a:t>对象，所以我们在页面</a:t>
            </a:r>
            <a:r>
              <a:rPr lang="zh-CN" altLang="en-US" dirty="0" smtClean="0"/>
              <a:t>元素</a:t>
            </a:r>
            <a:r>
              <a:rPr lang="zh-CN" altLang="en-US" dirty="0"/>
              <a:t>选择或执行功能函数的时候可以这么写：</a:t>
            </a:r>
          </a:p>
          <a:p>
            <a:pPr lvl="2"/>
            <a:r>
              <a:rPr lang="en-US" altLang="zh-CN" dirty="0"/>
              <a:t>$(function () </a:t>
            </a:r>
            <a:r>
              <a:rPr lang="en-US" altLang="zh-CN" dirty="0" smtClean="0"/>
              <a:t>{});</a:t>
            </a:r>
            <a:r>
              <a:rPr lang="en-US" altLang="zh-CN" dirty="0"/>
              <a:t> //</a:t>
            </a:r>
            <a:r>
              <a:rPr lang="zh-CN" altLang="en-US" dirty="0"/>
              <a:t>执行一个匿名</a:t>
            </a:r>
            <a:r>
              <a:rPr lang="zh-CN" altLang="en-US" dirty="0" smtClean="0"/>
              <a:t>函数</a:t>
            </a:r>
            <a:endParaRPr lang="en-US" altLang="zh-CN" dirty="0"/>
          </a:p>
          <a:p>
            <a:pPr lvl="2"/>
            <a:r>
              <a:rPr lang="en-US" altLang="zh-CN" dirty="0"/>
              <a:t>$(‘#box</a:t>
            </a:r>
            <a:r>
              <a:rPr lang="en-US" altLang="zh-CN" dirty="0" smtClean="0"/>
              <a:t>’);</a:t>
            </a:r>
            <a:r>
              <a:rPr lang="en-US" altLang="zh-CN" dirty="0"/>
              <a:t> //</a:t>
            </a:r>
            <a:r>
              <a:rPr lang="zh-CN" altLang="en-US" dirty="0"/>
              <a:t>进行执行的</a:t>
            </a:r>
            <a:r>
              <a:rPr lang="en-US" altLang="zh-CN" dirty="0"/>
              <a:t>ID</a:t>
            </a:r>
            <a:r>
              <a:rPr lang="zh-CN" altLang="en-US" dirty="0"/>
              <a:t>元素</a:t>
            </a:r>
            <a:r>
              <a:rPr lang="zh-CN" altLang="en-US" dirty="0" smtClean="0"/>
              <a:t>选择</a:t>
            </a:r>
            <a:endParaRPr lang="en-US" altLang="zh-CN" dirty="0"/>
          </a:p>
          <a:p>
            <a:pPr lvl="2"/>
            <a:r>
              <a:rPr lang="en-US" altLang="zh-CN" dirty="0" smtClean="0"/>
              <a:t>$(‘#</a:t>
            </a:r>
            <a:r>
              <a:rPr lang="en-US" altLang="zh-CN" dirty="0"/>
              <a:t>box’).</a:t>
            </a:r>
            <a:r>
              <a:rPr lang="en-US" altLang="zh-CN" dirty="0" err="1"/>
              <a:t>css</a:t>
            </a:r>
            <a:r>
              <a:rPr lang="en-US" altLang="zh-CN" dirty="0"/>
              <a:t>(‘color’, ‘red</a:t>
            </a:r>
            <a:r>
              <a:rPr lang="en-US" altLang="zh-CN" dirty="0" smtClean="0"/>
              <a:t>’);</a:t>
            </a:r>
            <a:r>
              <a:rPr lang="en-US" altLang="zh-CN" dirty="0"/>
              <a:t> //</a:t>
            </a:r>
            <a:r>
              <a:rPr lang="zh-CN" altLang="en-US" dirty="0"/>
              <a:t>执行功能</a:t>
            </a:r>
            <a:r>
              <a:rPr lang="zh-CN" altLang="en-US" dirty="0" smtClean="0"/>
              <a:t>函数</a:t>
            </a:r>
            <a:endParaRPr lang="en-US" altLang="zh-CN" dirty="0"/>
          </a:p>
          <a:p>
            <a:pPr lvl="1"/>
            <a:r>
              <a:rPr lang="zh-CN" altLang="en-US" dirty="0"/>
              <a:t>由于</a:t>
            </a:r>
            <a:r>
              <a:rPr lang="en-US" altLang="zh-CN" dirty="0"/>
              <a:t>$</a:t>
            </a:r>
            <a:r>
              <a:rPr lang="zh-CN" altLang="en-US" dirty="0"/>
              <a:t>本身就是</a:t>
            </a:r>
            <a:r>
              <a:rPr lang="en-US" altLang="zh-CN" dirty="0" err="1"/>
              <a:t>jQuery</a:t>
            </a:r>
            <a:r>
              <a:rPr lang="zh-CN" altLang="en-US" dirty="0"/>
              <a:t>对象的缩写形式，那么也就是说上面的三段代码也可以写成</a:t>
            </a:r>
            <a:r>
              <a:rPr lang="zh-CN" altLang="en-US" dirty="0" smtClean="0"/>
              <a:t>如下形式</a:t>
            </a:r>
            <a:r>
              <a:rPr lang="zh-CN" altLang="en-US" dirty="0"/>
              <a:t>：</a:t>
            </a:r>
          </a:p>
          <a:p>
            <a:pPr lvl="2"/>
            <a:r>
              <a:rPr lang="en-US" altLang="zh-CN" dirty="0" err="1"/>
              <a:t>jQuery</a:t>
            </a:r>
            <a:r>
              <a:rPr lang="en-US" altLang="zh-CN" dirty="0"/>
              <a:t>(function () {});</a:t>
            </a:r>
          </a:p>
          <a:p>
            <a:pPr lvl="2"/>
            <a:r>
              <a:rPr lang="en-US" altLang="zh-CN" dirty="0" err="1"/>
              <a:t>jQuery</a:t>
            </a:r>
            <a:r>
              <a:rPr lang="en-US" altLang="zh-CN" dirty="0"/>
              <a:t>(‘#box’);</a:t>
            </a:r>
          </a:p>
          <a:p>
            <a:pPr lvl="2"/>
            <a:r>
              <a:rPr lang="en-US" altLang="zh-CN" dirty="0" err="1"/>
              <a:t>jQuery</a:t>
            </a:r>
            <a:r>
              <a:rPr lang="en-US" altLang="zh-CN" dirty="0"/>
              <a:t>(‘#box’).</a:t>
            </a:r>
            <a:r>
              <a:rPr lang="en-US" altLang="zh-CN" dirty="0" err="1"/>
              <a:t>css</a:t>
            </a:r>
            <a:r>
              <a:rPr lang="en-US" altLang="zh-CN" dirty="0"/>
              <a:t>(‘color’, ‘red</a:t>
            </a:r>
            <a:r>
              <a:rPr lang="en-US" altLang="zh-CN" dirty="0" smtClean="0"/>
              <a:t>’);</a:t>
            </a:r>
          </a:p>
          <a:p>
            <a:r>
              <a:rPr lang="en-US" altLang="zh-CN" dirty="0" err="1"/>
              <a:t>jQuery</a:t>
            </a:r>
            <a:r>
              <a:rPr lang="zh-CN" altLang="en-US" dirty="0"/>
              <a:t>中代码注释和</a:t>
            </a:r>
            <a:r>
              <a:rPr lang="en-US" altLang="zh-CN" dirty="0"/>
              <a:t>JavaScript</a:t>
            </a:r>
            <a:r>
              <a:rPr lang="zh-CN" altLang="en-US" dirty="0"/>
              <a:t>是保持一致的，有两种最常用的注释：单行使用“</a:t>
            </a:r>
            <a:r>
              <a:rPr lang="en-US" altLang="zh-CN" dirty="0" smtClean="0"/>
              <a:t>//...”</a:t>
            </a:r>
            <a:r>
              <a:rPr lang="zh-CN" altLang="en-US" dirty="0" smtClean="0"/>
              <a:t>，多行使用“</a:t>
            </a:r>
            <a:r>
              <a:rPr lang="en-US" altLang="zh-CN" dirty="0" smtClean="0"/>
              <a:t>/* ... */”</a:t>
            </a:r>
            <a:r>
              <a:rPr lang="zh-CN" altLang="en-US" dirty="0" smtClean="0"/>
              <a:t>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177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jQuery</a:t>
            </a:r>
            <a:r>
              <a:rPr lang="zh-CN" altLang="en-US" smtClean="0"/>
              <a:t>基本使用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对象？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jQuery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对象就是通过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包装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对象后产生的对象。</a:t>
            </a:r>
          </a:p>
          <a:p>
            <a:pPr lvl="1"/>
            <a:r>
              <a:rPr lang="en-US" altLang="zh-CN" dirty="0" err="1" smtClean="0"/>
              <a:t>jQuery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对象是 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 </a:t>
            </a:r>
            <a:r>
              <a:rPr lang="zh-CN" altLang="en-US" dirty="0" smtClean="0"/>
              <a:t>独有的</a:t>
            </a:r>
            <a:r>
              <a:rPr lang="en-US" altLang="zh-CN" dirty="0" smtClean="0"/>
              <a:t>. </a:t>
            </a:r>
            <a:r>
              <a:rPr lang="zh-CN" altLang="en-US" dirty="0" smtClean="0"/>
              <a:t>如果一个对象是 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, </a:t>
            </a:r>
            <a:r>
              <a:rPr lang="zh-CN" altLang="en-US" dirty="0" smtClean="0"/>
              <a:t>那么它就可使用 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 </a:t>
            </a:r>
            <a:r>
              <a:rPr lang="zh-CN" altLang="en-US" dirty="0" smtClean="0"/>
              <a:t>里的方法如：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$(“#test”).html();//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的元素内的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代码。其中</a:t>
            </a:r>
            <a:r>
              <a:rPr lang="en-US" altLang="zh-CN" dirty="0" smtClean="0"/>
              <a:t>html()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里的方法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这段代码等同于用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实现代码： </a:t>
            </a:r>
            <a:r>
              <a:rPr lang="en-US" altLang="zh-CN" dirty="0" err="1" smtClean="0"/>
              <a:t>document.getElementById</a:t>
            </a:r>
            <a:r>
              <a:rPr lang="en-US" altLang="zh-CN" dirty="0" smtClean="0"/>
              <a:t>(" test ").</a:t>
            </a:r>
            <a:r>
              <a:rPr lang="en-US" altLang="zh-CN" dirty="0" err="1" smtClean="0"/>
              <a:t>innerHTML</a:t>
            </a:r>
            <a:r>
              <a:rPr lang="en-US" altLang="zh-CN" dirty="0" smtClean="0"/>
              <a:t>; </a:t>
            </a:r>
          </a:p>
          <a:p>
            <a:r>
              <a:rPr lang="zh-CN" altLang="en-US" dirty="0" smtClean="0"/>
              <a:t>虽然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对象是包装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对象后产生的，但是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无法使用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对象的任何方法，同理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对象也不能使用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里的方法</a:t>
            </a:r>
            <a:r>
              <a:rPr lang="en-US" altLang="zh-CN" dirty="0" smtClean="0"/>
              <a:t>.</a:t>
            </a:r>
            <a:r>
              <a:rPr lang="zh-CN" altLang="en-US" dirty="0" smtClean="0"/>
              <a:t>乱使用会报错</a:t>
            </a:r>
          </a:p>
          <a:p>
            <a:r>
              <a:rPr lang="zh-CN" altLang="en-US" dirty="0" smtClean="0"/>
              <a:t>约定：如果获取的是 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, </a:t>
            </a:r>
            <a:r>
              <a:rPr lang="zh-CN" altLang="en-US" dirty="0" smtClean="0"/>
              <a:t>那么要在变量前面加上 </a:t>
            </a:r>
            <a:r>
              <a:rPr lang="en-US" altLang="zh-CN" dirty="0" smtClean="0"/>
              <a:t>$. 	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$variable = 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variable = DOM 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69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</TotalTime>
  <Words>4046</Words>
  <Application>Microsoft Office PowerPoint</Application>
  <PresentationFormat>自定义</PresentationFormat>
  <Paragraphs>280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主题​​</vt:lpstr>
      <vt:lpstr>PowerPoint 演示文稿</vt:lpstr>
      <vt:lpstr>jQuery基本概念</vt:lpstr>
      <vt:lpstr>jQuery基本概念</vt:lpstr>
      <vt:lpstr>jQuery基本概念</vt:lpstr>
      <vt:lpstr>jQuery基本概念</vt:lpstr>
      <vt:lpstr>jQuery基本使用</vt:lpstr>
      <vt:lpstr>jQuery基本使用</vt:lpstr>
      <vt:lpstr>jQuery基本使用</vt:lpstr>
      <vt:lpstr>jQuery基本使用</vt:lpstr>
      <vt:lpstr>jQuery基本使用</vt:lpstr>
      <vt:lpstr>jQuery基本使用</vt:lpstr>
      <vt:lpstr>jQuery基本使用</vt:lpstr>
      <vt:lpstr>jQuery 选择器</vt:lpstr>
      <vt:lpstr>jQuery 选择器</vt:lpstr>
      <vt:lpstr>jQuery 选择器</vt:lpstr>
      <vt:lpstr>jQuery 选择器</vt:lpstr>
      <vt:lpstr>jQuery 选择器</vt:lpstr>
      <vt:lpstr>jQuery 选择器</vt:lpstr>
      <vt:lpstr>jQuery 选择器</vt:lpstr>
      <vt:lpstr>jQuery 选择器</vt:lpstr>
      <vt:lpstr>jQuery 选择器</vt:lpstr>
      <vt:lpstr>jQuery 选择器</vt:lpstr>
      <vt:lpstr>jQuery 选择器</vt:lpstr>
      <vt:lpstr>jQuery 选择器</vt:lpstr>
      <vt:lpstr>表单选择器</vt:lpstr>
      <vt:lpstr>表单选择器</vt:lpstr>
      <vt:lpstr>表单选择器</vt:lpstr>
      <vt:lpstr>表单过滤器</vt:lpstr>
      <vt:lpstr>PowerPoint 演示文稿</vt:lpstr>
      <vt:lpstr>课后作业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</dc:creator>
  <cp:lastModifiedBy>Administrator</cp:lastModifiedBy>
  <cp:revision>228</cp:revision>
  <dcterms:created xsi:type="dcterms:W3CDTF">2015-09-17T07:42:45Z</dcterms:created>
  <dcterms:modified xsi:type="dcterms:W3CDTF">2015-11-23T05:55:21Z</dcterms:modified>
</cp:coreProperties>
</file>