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95" r:id="rId3"/>
    <p:sldId id="300" r:id="rId4"/>
    <p:sldId id="297" r:id="rId5"/>
    <p:sldId id="298" r:id="rId6"/>
    <p:sldId id="301" r:id="rId7"/>
    <p:sldId id="299" r:id="rId8"/>
    <p:sldId id="302" r:id="rId9"/>
    <p:sldId id="304" r:id="rId10"/>
    <p:sldId id="305" r:id="rId11"/>
    <p:sldId id="307" r:id="rId12"/>
    <p:sldId id="306" r:id="rId13"/>
    <p:sldId id="261" r:id="rId14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8" autoAdjust="0"/>
  </p:normalViewPr>
  <p:slideViewPr>
    <p:cSldViewPr>
      <p:cViewPr>
        <p:scale>
          <a:sx n="70" d="100"/>
          <a:sy n="70" d="100"/>
        </p:scale>
        <p:origin x="-1248" y="-438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5694-D40B-4E53-A538-98E9812A0AF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238A-7168-42E6-BC79-DD863205B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2962" y="6552778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东软睿道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事件处理</a:t>
            </a:r>
            <a:endParaRPr kumimoji="1"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冒</a:t>
            </a:r>
            <a:r>
              <a:rPr lang="zh-CN" altLang="en-US" dirty="0" smtClean="0"/>
              <a:t>泡问题</a:t>
            </a:r>
            <a:endParaRPr lang="en-US" altLang="zh-CN" dirty="0" smtClean="0"/>
          </a:p>
          <a:p>
            <a:pPr lvl="1"/>
            <a:r>
              <a:rPr lang="zh-CN" altLang="en-US" dirty="0"/>
              <a:t>如果在页面中重叠了多个元素，并且重叠的这些元素都绑定了同一个事件，那么就会</a:t>
            </a:r>
            <a:r>
              <a:rPr lang="zh-CN" altLang="en-US" dirty="0" smtClean="0"/>
              <a:t>出现</a:t>
            </a:r>
            <a:r>
              <a:rPr lang="zh-CN" altLang="en-US" dirty="0"/>
              <a:t>冒泡问题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&lt;div style="width:200px;height:200px;background:red;"&gt;</a:t>
            </a:r>
          </a:p>
          <a:p>
            <a:pPr lvl="1"/>
            <a:r>
              <a:rPr lang="en-US" altLang="zh-CN" dirty="0"/>
              <a:t>&lt;input type="button" value="</a:t>
            </a:r>
            <a:r>
              <a:rPr lang="zh-CN" altLang="en-US" dirty="0"/>
              <a:t>按钮</a:t>
            </a:r>
            <a:r>
              <a:rPr lang="en-US" altLang="zh-CN" dirty="0"/>
              <a:t>" /&gt;</a:t>
            </a:r>
          </a:p>
          <a:p>
            <a:pPr lvl="1"/>
            <a:r>
              <a:rPr lang="en-US" altLang="zh-CN" dirty="0"/>
              <a:t>&lt;/div&gt;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三个不同元素触发事件</a:t>
            </a:r>
          </a:p>
          <a:p>
            <a:pPr lvl="1"/>
            <a:r>
              <a:rPr lang="en-US" altLang="zh-CN" dirty="0"/>
              <a:t>$('input').click(function () </a:t>
            </a:r>
            <a:r>
              <a:rPr lang="en-US" altLang="zh-CN" dirty="0" smtClean="0"/>
              <a:t>{  alert</a:t>
            </a:r>
            <a:r>
              <a:rPr lang="en-US" altLang="zh-CN" dirty="0"/>
              <a:t>('</a:t>
            </a:r>
            <a:r>
              <a:rPr lang="zh-CN" altLang="en-US" dirty="0"/>
              <a:t>按钮被触发了！</a:t>
            </a:r>
            <a:r>
              <a:rPr lang="en-US" altLang="zh-CN" dirty="0" smtClean="0"/>
              <a:t>');  });</a:t>
            </a:r>
            <a:endParaRPr lang="en-US" altLang="zh-CN" dirty="0"/>
          </a:p>
          <a:p>
            <a:pPr lvl="1"/>
            <a:r>
              <a:rPr lang="en-US" altLang="zh-CN" dirty="0"/>
              <a:t>$('div').click(function () </a:t>
            </a:r>
            <a:r>
              <a:rPr lang="en-US" altLang="zh-CN" dirty="0" smtClean="0"/>
              <a:t>{   alert</a:t>
            </a:r>
            <a:r>
              <a:rPr lang="en-US" altLang="zh-CN" dirty="0"/>
              <a:t>('div </a:t>
            </a:r>
            <a:r>
              <a:rPr lang="zh-CN" altLang="en-US" dirty="0"/>
              <a:t>层被触发了！</a:t>
            </a:r>
            <a:r>
              <a:rPr lang="en-US" altLang="zh-CN" dirty="0" smtClean="0"/>
              <a:t>'); });</a:t>
            </a:r>
            <a:endParaRPr lang="en-US" altLang="zh-CN" dirty="0"/>
          </a:p>
          <a:p>
            <a:pPr lvl="1"/>
            <a:r>
              <a:rPr lang="en-US" altLang="zh-CN" dirty="0"/>
              <a:t>$(document).click(function () </a:t>
            </a:r>
            <a:r>
              <a:rPr lang="en-US" altLang="zh-CN" dirty="0" smtClean="0"/>
              <a:t>{  alert</a:t>
            </a:r>
            <a:r>
              <a:rPr lang="en-US" altLang="zh-CN" dirty="0"/>
              <a:t>('</a:t>
            </a:r>
            <a:r>
              <a:rPr lang="zh-CN" altLang="en-US" dirty="0"/>
              <a:t>文档页面被触发了！</a:t>
            </a:r>
            <a:r>
              <a:rPr lang="en-US" altLang="zh-CN" dirty="0" smtClean="0"/>
              <a:t>');  });</a:t>
            </a:r>
          </a:p>
          <a:p>
            <a:pPr lvl="1"/>
            <a:r>
              <a:rPr lang="zh-CN" altLang="en-US" dirty="0"/>
              <a:t>注意：当我们点击文档的时候，只触发文档事件；当我们点击</a:t>
            </a:r>
            <a:r>
              <a:rPr lang="en-US" altLang="zh-CN" dirty="0"/>
              <a:t>div </a:t>
            </a:r>
            <a:r>
              <a:rPr lang="zh-CN" altLang="en-US" dirty="0"/>
              <a:t>层时，触发了</a:t>
            </a:r>
            <a:r>
              <a:rPr lang="en-US" altLang="zh-CN" dirty="0"/>
              <a:t>div </a:t>
            </a:r>
            <a:r>
              <a:rPr lang="zh-CN" altLang="en-US" dirty="0" smtClean="0"/>
              <a:t>和文</a:t>
            </a:r>
            <a:r>
              <a:rPr lang="zh-CN" altLang="en-US" dirty="0"/>
              <a:t>档两个；当我们点击按钮时，触发了按钮、</a:t>
            </a:r>
            <a:r>
              <a:rPr lang="en-US" altLang="zh-CN" dirty="0"/>
              <a:t>div </a:t>
            </a:r>
            <a:r>
              <a:rPr lang="zh-CN" altLang="en-US" dirty="0"/>
              <a:t>和文档。触发的顺序是从小范围到大范围</a:t>
            </a:r>
            <a:r>
              <a:rPr lang="zh-CN" altLang="en-US" dirty="0" smtClean="0"/>
              <a:t>。这</a:t>
            </a:r>
            <a:r>
              <a:rPr lang="zh-CN" altLang="en-US" dirty="0"/>
              <a:t>就是所谓的冒泡现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的时候我们需要阻止这种冒泡行为。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2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/>
              <a:t>冒</a:t>
            </a:r>
            <a:r>
              <a:rPr lang="zh-CN" altLang="en-US" dirty="0" smtClean="0"/>
              <a:t>泡问题</a:t>
            </a:r>
            <a:endParaRPr lang="en-US" altLang="zh-CN" dirty="0" smtClean="0"/>
          </a:p>
          <a:p>
            <a:pPr lvl="1"/>
            <a:r>
              <a:rPr lang="zh-CN" altLang="en-US" dirty="0"/>
              <a:t>阻</a:t>
            </a:r>
            <a:r>
              <a:rPr lang="zh-CN" altLang="en-US" dirty="0" smtClean="0"/>
              <a:t>止冒泡行为</a:t>
            </a:r>
            <a:endParaRPr lang="en-US" altLang="zh-CN" dirty="0" smtClean="0"/>
          </a:p>
          <a:p>
            <a:pPr lvl="1"/>
            <a:r>
              <a:rPr lang="en-US" altLang="zh-CN" sz="3200" dirty="0" err="1"/>
              <a:t>jQuery</a:t>
            </a:r>
            <a:r>
              <a:rPr lang="en-US" altLang="zh-CN" sz="3200" dirty="0"/>
              <a:t> </a:t>
            </a:r>
            <a:r>
              <a:rPr lang="zh-CN" altLang="en-US" sz="3200" dirty="0"/>
              <a:t>提供了一个事件对象的方法：</a:t>
            </a:r>
            <a:r>
              <a:rPr lang="en-US" altLang="zh-CN" sz="3200" dirty="0" err="1"/>
              <a:t>event.stopPropagation</a:t>
            </a:r>
            <a:r>
              <a:rPr lang="en-US" altLang="zh-CN" sz="3200" dirty="0"/>
              <a:t>()</a:t>
            </a:r>
            <a:r>
              <a:rPr lang="zh-CN" altLang="en-US" sz="3200" dirty="0"/>
              <a:t>；这个方法设置到需要触</a:t>
            </a:r>
            <a:r>
              <a:rPr lang="zh-CN" altLang="en-US" sz="3200" dirty="0" smtClean="0"/>
              <a:t>发的</a:t>
            </a:r>
            <a:r>
              <a:rPr lang="zh-CN" altLang="en-US" sz="3200" dirty="0"/>
              <a:t>事件上时，所有上层的冒泡行为都将被取消。</a:t>
            </a:r>
          </a:p>
          <a:p>
            <a:pPr lvl="1"/>
            <a:r>
              <a:rPr lang="en-US" altLang="zh-CN" sz="3200" dirty="0" smtClean="0"/>
              <a:t>$('input').click(function (e) {  alert('</a:t>
            </a:r>
            <a:r>
              <a:rPr lang="zh-CN" altLang="en-US" sz="3200" dirty="0" smtClean="0"/>
              <a:t>按钮被触发了！</a:t>
            </a:r>
            <a:r>
              <a:rPr lang="en-US" altLang="zh-CN" sz="3200" dirty="0" smtClean="0"/>
              <a:t>');  </a:t>
            </a:r>
            <a:r>
              <a:rPr lang="en-US" altLang="zh-CN" sz="3200" dirty="0" err="1" smtClean="0"/>
              <a:t>e.stopPropagation</a:t>
            </a:r>
            <a:r>
              <a:rPr lang="en-US" altLang="zh-CN" sz="3200" dirty="0" smtClean="0"/>
              <a:t>();    });</a:t>
            </a:r>
          </a:p>
          <a:p>
            <a:r>
              <a:rPr lang="zh-CN" altLang="en-US" sz="3600" dirty="0" smtClean="0"/>
              <a:t>默认行为，网</a:t>
            </a:r>
            <a:r>
              <a:rPr lang="zh-CN" altLang="en-US" sz="3600" dirty="0"/>
              <a:t>页中的元素，在操作的时候会有自己的默认行为。比如：右击文本框输入区域，会</a:t>
            </a:r>
            <a:r>
              <a:rPr lang="zh-CN" altLang="en-US" sz="3600" dirty="0" smtClean="0"/>
              <a:t>弹出</a:t>
            </a:r>
            <a:r>
              <a:rPr lang="zh-CN" altLang="en-US" sz="3600" dirty="0"/>
              <a:t>系统菜单、点击超链接会跳转到指定页面、点击提交按钮会提交数据</a:t>
            </a:r>
            <a:r>
              <a:rPr lang="zh-CN" altLang="en-US" sz="3600" dirty="0" smtClean="0"/>
              <a:t>。</a:t>
            </a:r>
            <a:endParaRPr lang="zh-CN" altLang="en-US" sz="3600" dirty="0"/>
          </a:p>
          <a:p>
            <a:pPr lvl="1"/>
            <a:r>
              <a:rPr lang="en-US" altLang="zh-CN" sz="3200" dirty="0" smtClean="0"/>
              <a:t>$(‘a’).</a:t>
            </a:r>
            <a:r>
              <a:rPr lang="en-US" altLang="zh-CN" sz="3200" dirty="0"/>
              <a:t>click(function (e) </a:t>
            </a:r>
            <a:r>
              <a:rPr lang="en-US" altLang="zh-CN" sz="3200" dirty="0" smtClean="0"/>
              <a:t>{   </a:t>
            </a:r>
            <a:r>
              <a:rPr lang="en-US" altLang="zh-CN" sz="3200" dirty="0" err="1" smtClean="0"/>
              <a:t>e.preventDefault</a:t>
            </a:r>
            <a:r>
              <a:rPr lang="en-US" altLang="zh-CN" sz="3200" dirty="0" smtClean="0"/>
              <a:t>();});  //</a:t>
            </a:r>
            <a:r>
              <a:rPr lang="zh-CN" altLang="en-US" sz="3200" dirty="0" smtClean="0"/>
              <a:t>阻止默认行为</a:t>
            </a:r>
            <a:endParaRPr lang="en-US" altLang="zh-CN" sz="3200" dirty="0"/>
          </a:p>
          <a:p>
            <a:pPr lvl="1"/>
            <a:r>
              <a:rPr lang="en-US" altLang="zh-CN" sz="3200" dirty="0"/>
              <a:t>//</a:t>
            </a:r>
            <a:r>
              <a:rPr lang="zh-CN" altLang="en-US" sz="3200" dirty="0"/>
              <a:t>禁止提交表单跳转</a:t>
            </a:r>
          </a:p>
          <a:p>
            <a:pPr lvl="1"/>
            <a:r>
              <a:rPr lang="en-US" altLang="zh-CN" sz="3200" dirty="0"/>
              <a:t>$('form').submit(function (e) </a:t>
            </a:r>
            <a:r>
              <a:rPr lang="en-US" altLang="zh-CN" sz="3200" dirty="0" smtClean="0"/>
              <a:t>{   </a:t>
            </a:r>
            <a:r>
              <a:rPr lang="en-US" altLang="zh-CN" sz="3200" dirty="0" err="1" smtClean="0"/>
              <a:t>e.preventDefault</a:t>
            </a:r>
            <a:r>
              <a:rPr lang="en-US" altLang="zh-CN" sz="3200" dirty="0" smtClean="0"/>
              <a:t>();});</a:t>
            </a:r>
            <a:r>
              <a:rPr lang="en-US" altLang="zh-CN" sz="2800" dirty="0"/>
              <a:t> //</a:t>
            </a:r>
            <a:r>
              <a:rPr lang="zh-CN" altLang="en-US" sz="2800" dirty="0"/>
              <a:t>阻止默认行</a:t>
            </a:r>
            <a:r>
              <a:rPr lang="zh-CN" altLang="en-US" sz="2800" dirty="0" smtClean="0"/>
              <a:t>为</a:t>
            </a:r>
            <a:endParaRPr lang="en-US" altLang="zh-CN" sz="2800" dirty="0" smtClean="0"/>
          </a:p>
          <a:p>
            <a:r>
              <a:rPr lang="zh-CN" altLang="en-US" sz="3600" dirty="0" smtClean="0"/>
              <a:t>如</a:t>
            </a:r>
            <a:r>
              <a:rPr lang="zh-CN" altLang="en-US" sz="3600" dirty="0"/>
              <a:t>果想让上面的超链接同时阻止默认行为且禁止冒泡行为，可以把两个方法同</a:t>
            </a:r>
            <a:r>
              <a:rPr lang="zh-CN" altLang="en-US" sz="3600" dirty="0" smtClean="0"/>
              <a:t>时写</a:t>
            </a:r>
            <a:r>
              <a:rPr lang="zh-CN" altLang="en-US" sz="3600" dirty="0"/>
              <a:t>上：</a:t>
            </a:r>
            <a:r>
              <a:rPr lang="en-US" altLang="zh-CN" sz="3600" dirty="0" err="1"/>
              <a:t>event.stopPropagation</a:t>
            </a:r>
            <a:r>
              <a:rPr lang="en-US" altLang="zh-CN" sz="3600" dirty="0"/>
              <a:t>()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event.preventDefault</a:t>
            </a:r>
            <a:r>
              <a:rPr lang="en-US" altLang="zh-CN" sz="3600" dirty="0"/>
              <a:t>()</a:t>
            </a:r>
            <a:r>
              <a:rPr lang="zh-CN" altLang="en-US" sz="3600" dirty="0"/>
              <a:t>。这两个方法如果需要同时启用的时候</a:t>
            </a:r>
            <a:r>
              <a:rPr lang="zh-CN" altLang="en-US" sz="3600" dirty="0" smtClean="0"/>
              <a:t>，还</a:t>
            </a:r>
            <a:r>
              <a:rPr lang="zh-CN" altLang="en-US" sz="3600" dirty="0"/>
              <a:t>有一种简写方案代替，就是直接</a:t>
            </a:r>
            <a:r>
              <a:rPr lang="en-US" altLang="zh-CN" sz="3600" dirty="0"/>
              <a:t>return false</a:t>
            </a:r>
            <a:r>
              <a:rPr lang="zh-CN" altLang="en-US" sz="3600" dirty="0"/>
              <a:t>。</a:t>
            </a:r>
          </a:p>
          <a:p>
            <a:pPr lvl="1"/>
            <a:r>
              <a:rPr lang="en-US" altLang="zh-CN" sz="3200" dirty="0"/>
              <a:t>$('a').click(function (e) </a:t>
            </a:r>
            <a:r>
              <a:rPr lang="en-US" altLang="zh-CN" sz="3200" dirty="0" smtClean="0"/>
              <a:t>{return </a:t>
            </a:r>
            <a:r>
              <a:rPr lang="en-US" altLang="zh-CN" sz="3200" dirty="0"/>
              <a:t>false</a:t>
            </a:r>
            <a:r>
              <a:rPr lang="en-US" altLang="zh-CN" sz="3200" dirty="0" smtClean="0"/>
              <a:t>;});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ch03-</a:t>
            </a:r>
            <a:r>
              <a:rPr lang="zh-CN" altLang="en-US" dirty="0">
                <a:solidFill>
                  <a:srgbClr val="FF0000"/>
                </a:solidFill>
              </a:rPr>
              <a:t>事件对象冒泡和默认行为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1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冒</a:t>
            </a:r>
            <a:r>
              <a:rPr lang="zh-CN" altLang="en-US" dirty="0" smtClean="0"/>
              <a:t>泡和默认行为的方法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preventDefault</a:t>
            </a:r>
            <a:r>
              <a:rPr lang="en-US" altLang="zh-CN" dirty="0"/>
              <a:t>() </a:t>
            </a:r>
            <a:r>
              <a:rPr lang="zh-CN" altLang="en-US" dirty="0"/>
              <a:t>取消某个元素的默认行为</a:t>
            </a:r>
          </a:p>
          <a:p>
            <a:pPr lvl="1"/>
            <a:r>
              <a:rPr lang="en-US" altLang="zh-CN" dirty="0" err="1"/>
              <a:t>isDefaultPrevented</a:t>
            </a:r>
            <a:r>
              <a:rPr lang="en-US" altLang="zh-CN" dirty="0"/>
              <a:t>() </a:t>
            </a:r>
            <a:r>
              <a:rPr lang="zh-CN" altLang="en-US" dirty="0"/>
              <a:t>判断是否调用了</a:t>
            </a:r>
            <a:r>
              <a:rPr lang="en-US" altLang="zh-CN" dirty="0" err="1"/>
              <a:t>preventDefault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 err="1"/>
              <a:t>stopPropagation</a:t>
            </a:r>
            <a:r>
              <a:rPr lang="en-US" altLang="zh-CN" dirty="0"/>
              <a:t>() </a:t>
            </a:r>
            <a:r>
              <a:rPr lang="zh-CN" altLang="en-US" dirty="0"/>
              <a:t>取消事件冒泡</a:t>
            </a:r>
          </a:p>
          <a:p>
            <a:pPr lvl="1"/>
            <a:r>
              <a:rPr lang="en-US" altLang="zh-CN" dirty="0" err="1"/>
              <a:t>isPropagationStopped</a:t>
            </a:r>
            <a:r>
              <a:rPr lang="en-US" altLang="zh-CN" dirty="0"/>
              <a:t>() </a:t>
            </a:r>
            <a:r>
              <a:rPr lang="zh-CN" altLang="en-US" dirty="0"/>
              <a:t>判断是否调用了</a:t>
            </a:r>
            <a:r>
              <a:rPr lang="en-US" altLang="zh-CN" dirty="0" err="1"/>
              <a:t>stopPropagation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 err="1"/>
              <a:t>stopImmediatePropagation</a:t>
            </a:r>
            <a:r>
              <a:rPr lang="en-US" altLang="zh-CN" dirty="0"/>
              <a:t>() </a:t>
            </a:r>
            <a:r>
              <a:rPr lang="zh-CN" altLang="en-US" dirty="0"/>
              <a:t>取消事件冒泡，并取消该事件的后续事件处理函数</a:t>
            </a:r>
          </a:p>
          <a:p>
            <a:pPr lvl="1"/>
            <a:r>
              <a:rPr lang="en-US" altLang="zh-CN" dirty="0" err="1"/>
              <a:t>isImmediatePropagationStopped</a:t>
            </a:r>
            <a:r>
              <a:rPr lang="en-US" altLang="zh-CN" dirty="0"/>
              <a:t>() </a:t>
            </a:r>
            <a:r>
              <a:rPr lang="zh-CN" altLang="en-US" dirty="0"/>
              <a:t>判断是否调用了</a:t>
            </a:r>
            <a:r>
              <a:rPr lang="en-US" altLang="zh-CN" dirty="0" err="1"/>
              <a:t>stopImmediatePropagation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>
                <a:solidFill>
                  <a:srgbClr val="FF0000"/>
                </a:solidFill>
              </a:rPr>
              <a:t>ch03-</a:t>
            </a:r>
            <a:r>
              <a:rPr lang="zh-CN" altLang="en-US" dirty="0">
                <a:solidFill>
                  <a:srgbClr val="FF0000"/>
                </a:solidFill>
              </a:rPr>
              <a:t>事件对象冒泡和默认行为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3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绑定事件</a:t>
            </a:r>
            <a:endParaRPr lang="zh-CN" altLang="en-US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101" y="1368469"/>
            <a:ext cx="9559766" cy="496828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 </a:t>
            </a:r>
            <a:r>
              <a:rPr lang="zh-CN" altLang="en-US" dirty="0"/>
              <a:t>课程的学习中，我们掌握了很多使用的事件，常用的事件有：</a:t>
            </a:r>
            <a:r>
              <a:rPr lang="en-US" altLang="zh-CN" dirty="0"/>
              <a:t>click</a:t>
            </a:r>
            <a:r>
              <a:rPr lang="zh-CN" altLang="en-US" dirty="0"/>
              <a:t>、</a:t>
            </a:r>
            <a:r>
              <a:rPr lang="en-US" altLang="zh-CN" dirty="0" err="1"/>
              <a:t>dblclick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、</a:t>
            </a:r>
            <a:r>
              <a:rPr lang="en-US" altLang="zh-CN" dirty="0"/>
              <a:t>change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keydown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keypress</a:t>
            </a:r>
            <a:r>
              <a:rPr lang="zh-CN" altLang="en-US" dirty="0"/>
              <a:t>、</a:t>
            </a:r>
            <a:r>
              <a:rPr lang="en-US" altLang="zh-CN" dirty="0" err="1"/>
              <a:t>keyup</a:t>
            </a:r>
            <a:r>
              <a:rPr lang="zh-CN" altLang="en-US" dirty="0"/>
              <a:t>、</a:t>
            </a:r>
            <a:r>
              <a:rPr lang="en-US" altLang="zh-CN" dirty="0"/>
              <a:t>blur</a:t>
            </a:r>
            <a:r>
              <a:rPr lang="zh-CN" altLang="en-US" dirty="0"/>
              <a:t>、</a:t>
            </a:r>
            <a:r>
              <a:rPr lang="en-US" altLang="zh-CN" dirty="0" smtClean="0"/>
              <a:t>focus</a:t>
            </a:r>
            <a:r>
              <a:rPr lang="zh-CN" altLang="en-US" dirty="0"/>
              <a:t>等</a:t>
            </a:r>
            <a:r>
              <a:rPr lang="zh-CN" altLang="en-US" dirty="0" smtClean="0"/>
              <a:t>，</a:t>
            </a:r>
            <a:r>
              <a:rPr lang="zh-CN" altLang="en-US" dirty="0"/>
              <a:t>还有更多的事件可以参</a:t>
            </a:r>
            <a:r>
              <a:rPr lang="zh-CN" altLang="en-US" dirty="0" smtClean="0"/>
              <a:t>考手</a:t>
            </a:r>
            <a:r>
              <a:rPr lang="zh-CN" altLang="en-US" dirty="0"/>
              <a:t>册中的事件部分。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/>
              <a:t>.bind()</a:t>
            </a:r>
            <a:r>
              <a:rPr lang="zh-CN" altLang="en-US" dirty="0"/>
              <a:t>方法来为元素绑定这些事件。可以传递三个参数：</a:t>
            </a:r>
            <a:r>
              <a:rPr lang="en-US" altLang="zh-CN" dirty="0"/>
              <a:t>bind(type, [data], 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 </a:t>
            </a:r>
            <a:r>
              <a:rPr lang="zh-CN" altLang="en-US" dirty="0"/>
              <a:t>表示一个或多个类型的事件名字符串；</a:t>
            </a:r>
            <a:r>
              <a:rPr lang="en-US" altLang="zh-CN" dirty="0"/>
              <a:t>[data]</a:t>
            </a:r>
            <a:r>
              <a:rPr lang="zh-CN" altLang="en-US" dirty="0"/>
              <a:t>是可选的，作为</a:t>
            </a:r>
            <a:r>
              <a:rPr lang="en-US" altLang="zh-CN" dirty="0" err="1"/>
              <a:t>event.data</a:t>
            </a:r>
            <a:r>
              <a:rPr lang="en-US" altLang="zh-CN" dirty="0"/>
              <a:t> </a:t>
            </a:r>
            <a:r>
              <a:rPr lang="zh-CN" altLang="en-US" dirty="0"/>
              <a:t>属性值传递一</a:t>
            </a:r>
            <a:r>
              <a:rPr lang="zh-CN" altLang="en-US" dirty="0" smtClean="0"/>
              <a:t>个额</a:t>
            </a:r>
            <a:r>
              <a:rPr lang="zh-CN" altLang="en-US" dirty="0"/>
              <a:t>外的数据，这个数据是一个字符串、一个数字、一个数组或一个对象；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表示绑定到</a:t>
            </a:r>
            <a:r>
              <a:rPr lang="zh-CN" altLang="en-US" dirty="0" smtClean="0"/>
              <a:t>指定</a:t>
            </a:r>
            <a:r>
              <a:rPr lang="zh-CN" altLang="en-US" dirty="0"/>
              <a:t>元素的处理函数。</a:t>
            </a:r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/>
              <a:t>用点击事件</a:t>
            </a:r>
          </a:p>
          <a:p>
            <a:pPr marL="503967" lvl="1" indent="0">
              <a:buNone/>
            </a:pPr>
            <a:r>
              <a:rPr lang="en-US" altLang="zh-CN" dirty="0"/>
              <a:t>$('input').bind('click', function () { //</a:t>
            </a:r>
            <a:r>
              <a:rPr lang="zh-CN" altLang="en-US" dirty="0"/>
              <a:t>点击按钮后执行匿名函数</a:t>
            </a:r>
          </a:p>
          <a:p>
            <a:pPr marL="1007933" lvl="2" indent="0">
              <a:buNone/>
            </a:pPr>
            <a:r>
              <a:rPr lang="en-US" altLang="zh-CN" dirty="0"/>
              <a:t>alert('</a:t>
            </a:r>
            <a:r>
              <a:rPr lang="zh-CN" altLang="en-US" dirty="0"/>
              <a:t>点击！</a:t>
            </a:r>
            <a:r>
              <a:rPr lang="en-US" altLang="zh-CN" dirty="0"/>
              <a:t>');</a:t>
            </a:r>
          </a:p>
          <a:p>
            <a:pPr marL="503967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普通处理函数</a:t>
            </a:r>
          </a:p>
          <a:p>
            <a:r>
              <a:rPr lang="en-US" altLang="zh-CN" dirty="0"/>
              <a:t>$('input').bind('click', </a:t>
            </a:r>
            <a:r>
              <a:rPr lang="en-US" altLang="zh-CN" dirty="0" err="1"/>
              <a:t>fn</a:t>
            </a:r>
            <a:r>
              <a:rPr lang="en-US" altLang="zh-CN" dirty="0"/>
              <a:t>); //</a:t>
            </a:r>
            <a:r>
              <a:rPr lang="zh-CN" altLang="en-US" dirty="0"/>
              <a:t>执行普通函数式无须圆括号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alert('</a:t>
            </a:r>
            <a:r>
              <a:rPr lang="zh-CN" altLang="en-US" dirty="0"/>
              <a:t>点击！</a:t>
            </a:r>
            <a:r>
              <a:rPr lang="en-US" altLang="zh-CN" dirty="0"/>
              <a:t>');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可以同时绑定多个事件</a:t>
            </a:r>
          </a:p>
          <a:p>
            <a:pPr marL="440971" lvl="1" indent="0">
              <a:buNone/>
            </a:pPr>
            <a:r>
              <a:rPr lang="en-US" altLang="zh-CN" sz="3300" dirty="0"/>
              <a:t>$('input').bind('</a:t>
            </a:r>
            <a:r>
              <a:rPr lang="en-US" altLang="zh-CN" sz="3300" dirty="0" err="1"/>
              <a:t>mouseout</a:t>
            </a:r>
            <a:r>
              <a:rPr lang="en-US" altLang="zh-CN" sz="3300" dirty="0"/>
              <a:t> </a:t>
            </a:r>
            <a:r>
              <a:rPr lang="en-US" altLang="zh-CN" sz="3300" dirty="0" err="1"/>
              <a:t>mouseover</a:t>
            </a:r>
            <a:r>
              <a:rPr lang="en-US" altLang="zh-CN" sz="3300" dirty="0"/>
              <a:t>', function () </a:t>
            </a:r>
            <a:r>
              <a:rPr lang="en-US" altLang="zh-CN" sz="3300" dirty="0" smtClean="0"/>
              <a:t>{   </a:t>
            </a:r>
            <a:r>
              <a:rPr lang="en-US" altLang="zh-CN" sz="3300" dirty="0"/>
              <a:t>//</a:t>
            </a:r>
            <a:r>
              <a:rPr lang="zh-CN" altLang="en-US" sz="3300" dirty="0"/>
              <a:t>移入和移出分别执行一次</a:t>
            </a:r>
          </a:p>
          <a:p>
            <a:pPr marL="944938" lvl="2" indent="0">
              <a:buNone/>
            </a:pPr>
            <a:r>
              <a:rPr lang="en-US" altLang="zh-CN" sz="3300" dirty="0"/>
              <a:t>$('div').html(function (index, value) {</a:t>
            </a:r>
          </a:p>
          <a:p>
            <a:pPr marL="944938" lvl="2" indent="0">
              <a:buNone/>
            </a:pPr>
            <a:r>
              <a:rPr lang="en-US" altLang="zh-CN" sz="3300" dirty="0" smtClean="0"/>
              <a:t>		return </a:t>
            </a:r>
            <a:r>
              <a:rPr lang="en-US" altLang="zh-CN" sz="3300" dirty="0"/>
              <a:t>value + '1';</a:t>
            </a:r>
          </a:p>
          <a:p>
            <a:pPr marL="944938" lvl="2" indent="0">
              <a:buNone/>
            </a:pPr>
            <a:r>
              <a:rPr lang="en-US" altLang="zh-CN" sz="3300" dirty="0"/>
              <a:t>});</a:t>
            </a:r>
          </a:p>
          <a:p>
            <a:pPr marL="440971" lvl="1" indent="0">
              <a:buNone/>
            </a:pPr>
            <a:r>
              <a:rPr lang="en-US" altLang="zh-CN" sz="3300" dirty="0"/>
              <a:t>});</a:t>
            </a:r>
            <a:endParaRPr lang="zh-CN" altLang="en-US" sz="33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ch03-</a:t>
            </a:r>
            <a:r>
              <a:rPr lang="zh-CN" altLang="en-US" dirty="0">
                <a:solidFill>
                  <a:srgbClr val="FF0000"/>
                </a:solidFill>
              </a:rPr>
              <a:t>绑定事件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1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删除绑定事件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$(</a:t>
            </a:r>
            <a:r>
              <a:rPr lang="en-US" altLang="zh-CN" sz="1600" dirty="0"/>
              <a:t>'input').unbind(); //</a:t>
            </a:r>
            <a:r>
              <a:rPr lang="zh-CN" altLang="en-US" sz="1600" dirty="0"/>
              <a:t>删除所有当前元素的事</a:t>
            </a:r>
            <a:r>
              <a:rPr lang="zh-CN" altLang="en-US" sz="1600" dirty="0" smtClean="0"/>
              <a:t>件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$(</a:t>
            </a:r>
            <a:r>
              <a:rPr lang="en-US" altLang="zh-CN" sz="1600" dirty="0"/>
              <a:t>'input').unbind('click'); //</a:t>
            </a:r>
            <a:r>
              <a:rPr lang="zh-CN" altLang="en-US" sz="1600" dirty="0"/>
              <a:t>删除当前元素的</a:t>
            </a:r>
            <a:r>
              <a:rPr lang="en-US" altLang="zh-CN" sz="1600" dirty="0"/>
              <a:t>click </a:t>
            </a:r>
            <a:r>
              <a:rPr lang="zh-CN" altLang="en-US" sz="1600" dirty="0"/>
              <a:t>事</a:t>
            </a:r>
            <a:r>
              <a:rPr lang="zh-CN" altLang="en-US" sz="1600" dirty="0" smtClean="0"/>
              <a:t>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使</a:t>
            </a:r>
            <a:r>
              <a:rPr lang="zh-CN" altLang="en-US" sz="1600" dirty="0"/>
              <a:t>用</a:t>
            </a:r>
            <a:r>
              <a:rPr lang="en-US" altLang="zh-CN" sz="1600" dirty="0"/>
              <a:t>unbind </a:t>
            </a:r>
            <a:r>
              <a:rPr lang="zh-CN" altLang="en-US" sz="1600" dirty="0"/>
              <a:t>参数删除指定处理函数的事件</a:t>
            </a:r>
          </a:p>
          <a:p>
            <a:pPr marL="1007933" lvl="2" indent="0">
              <a:buNone/>
            </a:pPr>
            <a:r>
              <a:rPr lang="en-US" altLang="zh-CN" sz="1600" dirty="0"/>
              <a:t>function fn1() {</a:t>
            </a:r>
          </a:p>
          <a:p>
            <a:pPr marL="1511900" lvl="3" indent="0">
              <a:buNone/>
            </a:pPr>
            <a:r>
              <a:rPr lang="en-US" altLang="zh-CN" sz="1600" dirty="0"/>
              <a:t>alert('</a:t>
            </a:r>
            <a:r>
              <a:rPr lang="zh-CN" altLang="en-US" sz="1600" dirty="0"/>
              <a:t>点击</a:t>
            </a:r>
            <a:r>
              <a:rPr lang="en-US" altLang="zh-CN" sz="1600" dirty="0"/>
              <a:t>1');</a:t>
            </a:r>
          </a:p>
          <a:p>
            <a:pPr marL="1007933" lvl="2" indent="0">
              <a:buNone/>
            </a:pPr>
            <a:r>
              <a:rPr lang="en-US" altLang="zh-CN" sz="1600" dirty="0"/>
              <a:t>}</a:t>
            </a:r>
          </a:p>
          <a:p>
            <a:pPr marL="1007933" lvl="2" indent="0">
              <a:buNone/>
            </a:pPr>
            <a:r>
              <a:rPr lang="en-US" altLang="zh-CN" sz="1600" dirty="0"/>
              <a:t>function fn2() {</a:t>
            </a:r>
          </a:p>
          <a:p>
            <a:pPr marL="1511900" lvl="3" indent="0">
              <a:buNone/>
            </a:pPr>
            <a:r>
              <a:rPr lang="en-US" altLang="zh-CN" sz="1600" dirty="0"/>
              <a:t>alert('</a:t>
            </a:r>
            <a:r>
              <a:rPr lang="zh-CN" altLang="en-US" sz="1600" dirty="0"/>
              <a:t>点击</a:t>
            </a:r>
            <a:r>
              <a:rPr lang="en-US" altLang="zh-CN" sz="1600" dirty="0"/>
              <a:t>2');</a:t>
            </a:r>
          </a:p>
          <a:p>
            <a:pPr marL="1007933" lvl="2" indent="0">
              <a:buNone/>
            </a:pPr>
            <a:r>
              <a:rPr lang="en-US" altLang="zh-CN" sz="1600" dirty="0"/>
              <a:t>}</a:t>
            </a:r>
          </a:p>
          <a:p>
            <a:pPr marL="1007933" lvl="2" indent="0">
              <a:buNone/>
            </a:pPr>
            <a:r>
              <a:rPr lang="en-US" altLang="zh-CN" sz="1600" dirty="0"/>
              <a:t>$('input').bind('click', fn1);</a:t>
            </a:r>
          </a:p>
          <a:p>
            <a:pPr marL="1007933" lvl="2" indent="0">
              <a:buNone/>
            </a:pPr>
            <a:r>
              <a:rPr lang="en-US" altLang="zh-CN" sz="1600" dirty="0"/>
              <a:t>$('input').bind('click', fn2);</a:t>
            </a:r>
          </a:p>
          <a:p>
            <a:pPr marL="1007933" lvl="2" indent="0">
              <a:buNone/>
            </a:pPr>
            <a:r>
              <a:rPr lang="en-US" altLang="zh-CN" sz="1600" dirty="0"/>
              <a:t>$('input').unbind('click', fn1); //</a:t>
            </a:r>
            <a:r>
              <a:rPr lang="zh-CN" altLang="en-US" sz="1600" dirty="0"/>
              <a:t>只删除</a:t>
            </a:r>
            <a:r>
              <a:rPr lang="en-US" altLang="zh-CN" sz="1600" dirty="0"/>
              <a:t>fn1 </a:t>
            </a:r>
            <a:r>
              <a:rPr lang="zh-CN" altLang="en-US" sz="1600" dirty="0"/>
              <a:t>处理函数的事</a:t>
            </a:r>
            <a:r>
              <a:rPr lang="zh-CN" altLang="en-US" sz="1600" dirty="0" smtClean="0"/>
              <a:t>件</a:t>
            </a:r>
            <a:endParaRPr lang="en-US" altLang="zh-CN" sz="1600" dirty="0"/>
          </a:p>
          <a:p>
            <a:pPr marL="1007933" lvl="2" indent="0">
              <a:buNone/>
            </a:pPr>
            <a:r>
              <a:rPr lang="zh-CN" altLang="en-US" sz="2100" dirty="0" smtClean="0">
                <a:solidFill>
                  <a:srgbClr val="FF0000"/>
                </a:solidFill>
              </a:rPr>
              <a:t>参</a:t>
            </a:r>
            <a:r>
              <a:rPr lang="zh-CN" altLang="en-US" sz="2100" dirty="0">
                <a:solidFill>
                  <a:srgbClr val="FF0000"/>
                </a:solidFill>
              </a:rPr>
              <a:t>见：</a:t>
            </a:r>
            <a:r>
              <a:rPr lang="en-US" altLang="zh-CN" sz="2100" dirty="0">
                <a:solidFill>
                  <a:srgbClr val="FF0000"/>
                </a:solidFill>
              </a:rPr>
              <a:t>ch03-</a:t>
            </a:r>
            <a:r>
              <a:rPr lang="zh-CN" altLang="en-US" sz="2100" dirty="0">
                <a:solidFill>
                  <a:srgbClr val="FF0000"/>
                </a:solidFill>
              </a:rPr>
              <a:t>绑定事件</a:t>
            </a:r>
            <a:r>
              <a:rPr lang="en-US" altLang="zh-CN" sz="2100" dirty="0">
                <a:solidFill>
                  <a:srgbClr val="FF0000"/>
                </a:solidFill>
              </a:rPr>
              <a:t>.html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 marL="1007933" lvl="2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831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简写事件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为了使开发者更加方便的绑定事件，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封装了常用的事件以便节约更多的代码。</a:t>
            </a:r>
            <a:r>
              <a:rPr lang="zh-CN" altLang="en-US" dirty="0" smtClean="0"/>
              <a:t>我们</a:t>
            </a:r>
            <a:r>
              <a:rPr lang="zh-CN" altLang="en-US" dirty="0"/>
              <a:t>称它为简写事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r>
              <a:rPr lang="en-US" altLang="zh-CN" dirty="0"/>
              <a:t>click(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/>
              <a:t>click(</a:t>
            </a:r>
            <a:r>
              <a:rPr lang="zh-CN" altLang="en-US" dirty="0"/>
              <a:t>单击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</a:p>
          <a:p>
            <a:pPr lvl="1"/>
            <a:r>
              <a:rPr lang="en-US" altLang="zh-CN" dirty="0" err="1"/>
              <a:t>dblclick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 err="1"/>
              <a:t>dblclick</a:t>
            </a:r>
            <a:r>
              <a:rPr lang="en-US" altLang="zh-CN" dirty="0"/>
              <a:t>(</a:t>
            </a:r>
            <a:r>
              <a:rPr lang="zh-CN" altLang="en-US" dirty="0"/>
              <a:t>双击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</a:p>
          <a:p>
            <a:pPr lvl="1"/>
            <a:r>
              <a:rPr lang="en-US" altLang="zh-CN" dirty="0" err="1"/>
              <a:t>mousedown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 err="1"/>
              <a:t>mousedown</a:t>
            </a:r>
            <a:r>
              <a:rPr lang="en-US" altLang="zh-CN" dirty="0"/>
              <a:t>(</a:t>
            </a:r>
            <a:r>
              <a:rPr lang="zh-CN" altLang="en-US" dirty="0"/>
              <a:t>点击后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</a:p>
          <a:p>
            <a:pPr lvl="1"/>
            <a:r>
              <a:rPr lang="en-US" altLang="zh-CN" dirty="0" err="1"/>
              <a:t>mouseup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 err="1"/>
              <a:t>mouseup</a:t>
            </a:r>
            <a:r>
              <a:rPr lang="en-US" altLang="zh-CN" dirty="0"/>
              <a:t>(</a:t>
            </a:r>
            <a:r>
              <a:rPr lang="zh-CN" altLang="en-US" dirty="0"/>
              <a:t>点击弹起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</a:p>
          <a:p>
            <a:pPr lvl="1"/>
            <a:r>
              <a:rPr lang="en-US" altLang="zh-CN" dirty="0" err="1"/>
              <a:t>mouseover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 err="1"/>
              <a:t>mouseover</a:t>
            </a:r>
            <a:r>
              <a:rPr lang="en-US" altLang="zh-CN" dirty="0"/>
              <a:t>(</a:t>
            </a:r>
            <a:r>
              <a:rPr lang="zh-CN" altLang="en-US" dirty="0"/>
              <a:t>鼠标移入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</a:p>
          <a:p>
            <a:pPr lvl="1"/>
            <a:r>
              <a:rPr lang="en-US" altLang="zh-CN" dirty="0" err="1"/>
              <a:t>mouseout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鼠标触发每一个匹配元素的</a:t>
            </a:r>
            <a:r>
              <a:rPr lang="en-US" altLang="zh-CN" dirty="0" err="1"/>
              <a:t>mouseout</a:t>
            </a:r>
            <a:r>
              <a:rPr lang="en-US" altLang="zh-CN" dirty="0"/>
              <a:t>(</a:t>
            </a:r>
            <a:r>
              <a:rPr lang="zh-CN" altLang="en-US" dirty="0"/>
              <a:t>鼠标移出</a:t>
            </a:r>
            <a:r>
              <a:rPr lang="en-US" altLang="zh-CN" dirty="0"/>
              <a:t>)</a:t>
            </a:r>
            <a:r>
              <a:rPr lang="zh-CN" altLang="en-US" dirty="0"/>
              <a:t>事件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…….</a:t>
            </a:r>
            <a:r>
              <a:rPr lang="zh-CN" altLang="en-US" dirty="0"/>
              <a:t>更</a:t>
            </a:r>
            <a:r>
              <a:rPr lang="zh-CN" altLang="en-US" dirty="0" smtClean="0"/>
              <a:t>多参见手册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12301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提供了许多最常用的事件效果，组合一些功能实现了一些复合事件，比如切换</a:t>
            </a:r>
            <a:r>
              <a:rPr lang="zh-CN" altLang="en-US" dirty="0" smtClean="0"/>
              <a:t>功能</a:t>
            </a:r>
            <a:r>
              <a:rPr lang="zh-CN" altLang="en-US" dirty="0"/>
              <a:t>、智能加载等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ready(</a:t>
            </a:r>
            <a:r>
              <a:rPr lang="en-US" altLang="zh-CN" dirty="0" err="1"/>
              <a:t>fn</a:t>
            </a:r>
            <a:r>
              <a:rPr lang="en-US" altLang="zh-CN" dirty="0"/>
              <a:t>) </a:t>
            </a:r>
            <a:r>
              <a:rPr lang="zh-CN" altLang="en-US" dirty="0"/>
              <a:t>当</a:t>
            </a:r>
            <a:r>
              <a:rPr lang="en-US" altLang="zh-CN" dirty="0"/>
              <a:t>DOM </a:t>
            </a:r>
            <a:r>
              <a:rPr lang="zh-CN" altLang="en-US" dirty="0"/>
              <a:t>加载完毕触发事</a:t>
            </a:r>
            <a:r>
              <a:rPr lang="zh-CN" altLang="en-US" dirty="0" smtClean="0"/>
              <a:t>件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pPr lvl="1"/>
            <a:r>
              <a:rPr lang="en-US" altLang="zh-CN" dirty="0"/>
              <a:t>hover([fn1,]fn2) </a:t>
            </a:r>
            <a:r>
              <a:rPr lang="zh-CN" altLang="en-US" dirty="0"/>
              <a:t>当鼠标移入触发第一个</a:t>
            </a:r>
            <a:r>
              <a:rPr lang="en-US" altLang="zh-CN" dirty="0"/>
              <a:t>fn1</a:t>
            </a:r>
            <a:r>
              <a:rPr lang="zh-CN" altLang="en-US" dirty="0"/>
              <a:t>，移出触发</a:t>
            </a:r>
            <a:r>
              <a:rPr lang="en-US" altLang="zh-CN" dirty="0" smtClean="0"/>
              <a:t>fn2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背景移入移出切换效果</a:t>
            </a:r>
          </a:p>
          <a:p>
            <a:pPr lvl="1"/>
            <a:r>
              <a:rPr lang="en-US" altLang="zh-CN" dirty="0"/>
              <a:t>$('div').hover(function () {</a:t>
            </a:r>
          </a:p>
          <a:p>
            <a:pPr lvl="1"/>
            <a:r>
              <a:rPr lang="en-US" altLang="zh-CN" dirty="0"/>
              <a:t>$(this).</a:t>
            </a:r>
            <a:r>
              <a:rPr lang="en-US" altLang="zh-CN" dirty="0" err="1"/>
              <a:t>css</a:t>
            </a:r>
            <a:r>
              <a:rPr lang="en-US" altLang="zh-CN" dirty="0"/>
              <a:t>('background', 'black'); //</a:t>
            </a:r>
            <a:r>
              <a:rPr lang="en-US" altLang="zh-CN" dirty="0" err="1"/>
              <a:t>mouseenter</a:t>
            </a:r>
            <a:r>
              <a:rPr lang="en-US" altLang="zh-CN" dirty="0"/>
              <a:t> </a:t>
            </a:r>
            <a:r>
              <a:rPr lang="zh-CN" altLang="en-US" dirty="0"/>
              <a:t>效果</a:t>
            </a:r>
          </a:p>
          <a:p>
            <a:pPr lvl="1"/>
            <a:r>
              <a:rPr lang="en-US" altLang="zh-CN" dirty="0"/>
              <a:t>}, function () {</a:t>
            </a:r>
          </a:p>
          <a:p>
            <a:pPr lvl="1"/>
            <a:r>
              <a:rPr lang="en-US" altLang="zh-CN" dirty="0"/>
              <a:t>$(this).</a:t>
            </a:r>
            <a:r>
              <a:rPr lang="en-US" altLang="zh-CN" dirty="0" err="1"/>
              <a:t>css</a:t>
            </a:r>
            <a:r>
              <a:rPr lang="en-US" altLang="zh-CN" dirty="0"/>
              <a:t>('background', 'red'); //</a:t>
            </a:r>
            <a:r>
              <a:rPr lang="en-US" altLang="zh-CN" dirty="0" err="1"/>
              <a:t>mouseleave</a:t>
            </a:r>
            <a:r>
              <a:rPr lang="en-US" altLang="zh-CN" dirty="0"/>
              <a:t> </a:t>
            </a:r>
            <a:r>
              <a:rPr lang="zh-CN" altLang="en-US" dirty="0"/>
              <a:t>效果，可省略</a:t>
            </a:r>
          </a:p>
          <a:p>
            <a:pPr lvl="1"/>
            <a:r>
              <a:rPr lang="en-US" altLang="zh-CN" dirty="0"/>
              <a:t>});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.hover()</a:t>
            </a:r>
            <a:r>
              <a:rPr lang="zh-CN" altLang="en-US" dirty="0"/>
              <a:t>方法是结合了</a:t>
            </a:r>
            <a:r>
              <a:rPr lang="en-US" altLang="zh-CN" dirty="0"/>
              <a:t>.</a:t>
            </a:r>
            <a:r>
              <a:rPr lang="en-US" altLang="zh-CN" dirty="0" err="1"/>
              <a:t>mouseenter</a:t>
            </a:r>
            <a:r>
              <a:rPr lang="en-US" altLang="zh-CN" dirty="0"/>
              <a:t>()</a:t>
            </a:r>
            <a:r>
              <a:rPr lang="zh-CN" altLang="en-US" dirty="0"/>
              <a:t>方法和</a:t>
            </a:r>
            <a:r>
              <a:rPr lang="en-US" altLang="zh-CN" dirty="0"/>
              <a:t>.</a:t>
            </a:r>
            <a:r>
              <a:rPr lang="en-US" altLang="zh-CN" dirty="0" err="1"/>
              <a:t>mouseleva</a:t>
            </a:r>
            <a:r>
              <a:rPr lang="en-US" altLang="zh-CN" dirty="0"/>
              <a:t>()</a:t>
            </a:r>
            <a:r>
              <a:rPr lang="zh-CN" altLang="en-US" dirty="0"/>
              <a:t>方法，并非</a:t>
            </a:r>
            <a:r>
              <a:rPr lang="en-US" altLang="zh-CN" dirty="0"/>
              <a:t>.</a:t>
            </a:r>
            <a:r>
              <a:rPr lang="en-US" altLang="zh-CN" dirty="0" err="1"/>
              <a:t>mouseover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>
                <a:solidFill>
                  <a:srgbClr val="FF0000"/>
                </a:solidFill>
              </a:rPr>
              <a:t>ch03-</a:t>
            </a:r>
            <a:r>
              <a:rPr lang="zh-CN" altLang="en-US" dirty="0">
                <a:solidFill>
                  <a:srgbClr val="FF0000"/>
                </a:solidFill>
              </a:rPr>
              <a:t>简单、复合事件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1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事件对象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 </a:t>
            </a:r>
            <a:r>
              <a:rPr lang="zh-CN" altLang="en-US" dirty="0"/>
              <a:t>在事件处理函数中默认传递了</a:t>
            </a:r>
            <a:r>
              <a:rPr lang="en-US" altLang="zh-CN" dirty="0"/>
              <a:t>event </a:t>
            </a:r>
            <a:r>
              <a:rPr lang="zh-CN" altLang="en-US" dirty="0"/>
              <a:t>对象，也就是事件对象。但由于浏览</a:t>
            </a:r>
            <a:r>
              <a:rPr lang="zh-CN" altLang="en-US" dirty="0" smtClean="0"/>
              <a:t>器的兼容性，开发者总是会做兼容方面的处理。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在封装的时候，解决了这些问题，并且还</a:t>
            </a:r>
            <a:r>
              <a:rPr lang="zh-CN" altLang="en-US" dirty="0"/>
              <a:t>创建了一些非常好用的属性和方法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事件对象就是</a:t>
            </a:r>
            <a:r>
              <a:rPr lang="en-US" altLang="zh-CN" dirty="0"/>
              <a:t>event </a:t>
            </a:r>
            <a:r>
              <a:rPr lang="zh-CN" altLang="en-US" dirty="0"/>
              <a:t>对象，通过处理函数默认传递接受。之前处理函数的</a:t>
            </a:r>
            <a:r>
              <a:rPr lang="en-US" altLang="zh-CN" dirty="0"/>
              <a:t>e </a:t>
            </a:r>
            <a:r>
              <a:rPr lang="zh-CN" altLang="en-US" dirty="0"/>
              <a:t>就是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事</a:t>
            </a:r>
            <a:r>
              <a:rPr lang="zh-CN" altLang="en-US" dirty="0"/>
              <a:t>件对象，</a:t>
            </a:r>
            <a:r>
              <a:rPr lang="en-US" altLang="zh-CN" dirty="0"/>
              <a:t>event </a:t>
            </a:r>
            <a:r>
              <a:rPr lang="zh-CN" altLang="en-US" dirty="0"/>
              <a:t>对象有很多可用的属性和方法，我们在</a:t>
            </a:r>
            <a:r>
              <a:rPr lang="en-US" altLang="zh-CN" dirty="0"/>
              <a:t>JavaScript </a:t>
            </a:r>
            <a:r>
              <a:rPr lang="zh-CN" altLang="en-US" dirty="0"/>
              <a:t>课程中已经详细的了</a:t>
            </a:r>
            <a:r>
              <a:rPr lang="zh-CN" altLang="en-US" dirty="0" smtClean="0"/>
              <a:t>解过</a:t>
            </a:r>
            <a:r>
              <a:rPr lang="zh-CN" altLang="en-US" dirty="0"/>
              <a:t>这些常用的属性和方法，这里，我们再一次演示一下。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通过处理函数传递事件对象</a:t>
            </a:r>
          </a:p>
          <a:p>
            <a:pPr lvl="1"/>
            <a:r>
              <a:rPr lang="en-US" altLang="zh-CN" dirty="0"/>
              <a:t>$('input').bind('click', function (e) { //</a:t>
            </a:r>
            <a:r>
              <a:rPr lang="zh-CN" altLang="en-US" dirty="0"/>
              <a:t>接受事件对象参数</a:t>
            </a:r>
          </a:p>
          <a:p>
            <a:pPr lvl="2"/>
            <a:r>
              <a:rPr lang="en-US" altLang="zh-CN" dirty="0"/>
              <a:t>alert(e);</a:t>
            </a:r>
          </a:p>
          <a:p>
            <a:pPr lvl="1"/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67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event </a:t>
            </a:r>
            <a:r>
              <a:rPr lang="zh-CN" altLang="en-US" dirty="0"/>
              <a:t>对象的属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en-US" altLang="zh-CN" dirty="0"/>
              <a:t>type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获</a:t>
            </a:r>
            <a:r>
              <a:rPr lang="zh-CN" altLang="en-US" dirty="0"/>
              <a:t>取这个事件的事件类型，例如：</a:t>
            </a:r>
            <a:r>
              <a:rPr lang="en-US" altLang="zh-CN" dirty="0"/>
              <a:t>click</a:t>
            </a:r>
          </a:p>
          <a:p>
            <a:pPr lvl="1"/>
            <a:r>
              <a:rPr lang="en-US" altLang="zh-CN" dirty="0" smtClean="0"/>
              <a:t>target    </a:t>
            </a:r>
            <a:r>
              <a:rPr lang="zh-CN" altLang="en-US" dirty="0" smtClean="0"/>
              <a:t>获</a:t>
            </a:r>
            <a:r>
              <a:rPr lang="zh-CN" altLang="en-US" dirty="0"/>
              <a:t>取绑定事件的</a:t>
            </a:r>
            <a:r>
              <a:rPr lang="en-US" altLang="zh-CN" dirty="0"/>
              <a:t>DOM 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 smtClean="0"/>
              <a:t>data       </a:t>
            </a:r>
            <a:r>
              <a:rPr lang="zh-CN" altLang="en-US" dirty="0" smtClean="0"/>
              <a:t>获</a:t>
            </a:r>
            <a:r>
              <a:rPr lang="zh-CN" altLang="en-US" dirty="0"/>
              <a:t>取事件调用时的额外数据</a:t>
            </a:r>
          </a:p>
          <a:p>
            <a:pPr lvl="1"/>
            <a:r>
              <a:rPr lang="en-US" altLang="zh-CN" dirty="0" err="1"/>
              <a:t>relatedTarget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取移入移出目标点离开或进入的那个</a:t>
            </a:r>
            <a:r>
              <a:rPr lang="en-US" altLang="zh-CN" dirty="0"/>
              <a:t>DOM 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 err="1"/>
              <a:t>currentTarget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取冒泡前触发的</a:t>
            </a:r>
            <a:r>
              <a:rPr lang="en-US" altLang="zh-CN" dirty="0"/>
              <a:t>DOM </a:t>
            </a:r>
            <a:r>
              <a:rPr lang="zh-CN" altLang="en-US" dirty="0"/>
              <a:t>元素，等同与</a:t>
            </a:r>
            <a:r>
              <a:rPr lang="en-US" altLang="zh-CN" dirty="0"/>
              <a:t>this</a:t>
            </a:r>
          </a:p>
          <a:p>
            <a:pPr lvl="1"/>
            <a:r>
              <a:rPr lang="en-US" altLang="zh-CN" dirty="0" err="1"/>
              <a:t>pageX</a:t>
            </a:r>
            <a:r>
              <a:rPr lang="en-US" altLang="zh-CN" dirty="0"/>
              <a:t>/</a:t>
            </a:r>
            <a:r>
              <a:rPr lang="en-US" altLang="zh-CN" dirty="0" err="1"/>
              <a:t>pageY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获</a:t>
            </a:r>
            <a:r>
              <a:rPr lang="zh-CN" altLang="en-US" dirty="0"/>
              <a:t>取相对于页面原点的水平</a:t>
            </a:r>
            <a:r>
              <a:rPr lang="en-US" altLang="zh-CN" dirty="0"/>
              <a:t>/</a:t>
            </a:r>
            <a:r>
              <a:rPr lang="zh-CN" altLang="en-US" dirty="0"/>
              <a:t>垂直坐标</a:t>
            </a:r>
          </a:p>
          <a:p>
            <a:pPr lvl="1"/>
            <a:r>
              <a:rPr lang="en-US" altLang="zh-CN" dirty="0" err="1"/>
              <a:t>screenX</a:t>
            </a:r>
            <a:r>
              <a:rPr lang="en-US" altLang="zh-CN" dirty="0"/>
              <a:t>/</a:t>
            </a:r>
            <a:r>
              <a:rPr lang="en-US" altLang="zh-CN" dirty="0" err="1"/>
              <a:t>screenY</a:t>
            </a:r>
            <a:r>
              <a:rPr lang="en-US" altLang="zh-CN" dirty="0"/>
              <a:t> </a:t>
            </a:r>
            <a:r>
              <a:rPr lang="zh-CN" altLang="en-US" dirty="0"/>
              <a:t>获取显示器屏幕位置的水平</a:t>
            </a:r>
            <a:r>
              <a:rPr lang="en-US" altLang="zh-CN" dirty="0"/>
              <a:t>/</a:t>
            </a:r>
            <a:r>
              <a:rPr lang="zh-CN" altLang="en-US" dirty="0"/>
              <a:t>垂直坐标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clientX</a:t>
            </a:r>
            <a:r>
              <a:rPr lang="en-US" altLang="zh-CN" dirty="0"/>
              <a:t>/</a:t>
            </a:r>
            <a:r>
              <a:rPr lang="en-US" altLang="zh-CN" dirty="0" err="1"/>
              <a:t>clientY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取相对于页面视口的水平</a:t>
            </a:r>
            <a:r>
              <a:rPr lang="en-US" altLang="zh-CN" dirty="0"/>
              <a:t>/</a:t>
            </a:r>
            <a:r>
              <a:rPr lang="zh-CN" altLang="en-US" dirty="0"/>
              <a:t>垂直坐标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result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取上一个相同事件的返回值</a:t>
            </a:r>
          </a:p>
          <a:p>
            <a:pPr lvl="1"/>
            <a:r>
              <a:rPr lang="en-US" altLang="zh-CN" dirty="0" err="1"/>
              <a:t>timeStamp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取事件触发的时间戳</a:t>
            </a:r>
          </a:p>
          <a:p>
            <a:pPr lvl="1"/>
            <a:r>
              <a:rPr lang="en-US" altLang="zh-CN" dirty="0"/>
              <a:t>which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</a:t>
            </a:r>
            <a:r>
              <a:rPr lang="zh-CN" altLang="en-US" dirty="0"/>
              <a:t>取鼠标的左中右键</a:t>
            </a:r>
            <a:r>
              <a:rPr lang="en-US" altLang="zh-CN" dirty="0"/>
              <a:t>(1,2,3)</a:t>
            </a:r>
            <a:r>
              <a:rPr lang="zh-CN" altLang="en-US" dirty="0"/>
              <a:t>，或获取键盘按</a:t>
            </a:r>
            <a:r>
              <a:rPr lang="zh-CN" altLang="en-US" dirty="0" smtClean="0"/>
              <a:t>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72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184309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event </a:t>
            </a:r>
            <a:r>
              <a:rPr lang="zh-CN" altLang="en-US" dirty="0"/>
              <a:t>对象的属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503967" lvl="1" indent="0">
              <a:buNone/>
            </a:pPr>
            <a:r>
              <a:rPr lang="en-US" altLang="zh-CN" dirty="0" smtClean="0"/>
              <a:t>$(</a:t>
            </a:r>
            <a:r>
              <a:rPr lang="en-US" altLang="zh-CN" dirty="0"/>
              <a:t>'input').click(function (e) </a:t>
            </a:r>
            <a:r>
              <a:rPr lang="en-US" altLang="zh-CN" dirty="0" smtClean="0"/>
              <a:t>{</a:t>
            </a:r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event.type</a:t>
            </a:r>
            <a:r>
              <a:rPr lang="en-US" altLang="zh-CN" dirty="0"/>
              <a:t> </a:t>
            </a:r>
            <a:r>
              <a:rPr lang="zh-CN" altLang="en-US" dirty="0"/>
              <a:t>属性获取触发事件</a:t>
            </a:r>
            <a:r>
              <a:rPr lang="zh-CN" altLang="en-US" dirty="0" smtClean="0"/>
              <a:t>名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alert(</a:t>
            </a:r>
            <a:r>
              <a:rPr lang="en-US" altLang="zh-CN" dirty="0" err="1" smtClean="0"/>
              <a:t>e.type</a:t>
            </a:r>
            <a:r>
              <a:rPr lang="en-US" altLang="zh-CN" dirty="0"/>
              <a:t>);</a:t>
            </a:r>
          </a:p>
          <a:p>
            <a:pPr marL="503967" lvl="1" indent="0">
              <a:buNone/>
            </a:pPr>
            <a:r>
              <a:rPr lang="en-US" altLang="zh-CN" dirty="0"/>
              <a:t>});</a:t>
            </a:r>
          </a:p>
          <a:p>
            <a:pPr marL="503967" lvl="1" indent="0">
              <a:buNone/>
            </a:pPr>
            <a:r>
              <a:rPr lang="en-US" altLang="zh-CN" dirty="0" smtClean="0"/>
              <a:t>$(</a:t>
            </a:r>
            <a:r>
              <a:rPr lang="en-US" altLang="zh-CN" dirty="0"/>
              <a:t>'input').click(function (e) </a:t>
            </a:r>
            <a:r>
              <a:rPr lang="en-US" altLang="zh-CN" dirty="0" smtClean="0"/>
              <a:t>{</a:t>
            </a:r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event.target</a:t>
            </a:r>
            <a:r>
              <a:rPr lang="en-US" altLang="zh-CN" dirty="0"/>
              <a:t> </a:t>
            </a:r>
            <a:r>
              <a:rPr lang="zh-CN" altLang="en-US" dirty="0"/>
              <a:t>获取绑定的</a:t>
            </a:r>
            <a:r>
              <a:rPr lang="en-US" altLang="zh-CN" dirty="0"/>
              <a:t>DOM </a:t>
            </a:r>
            <a:r>
              <a:rPr lang="zh-CN" altLang="en-US" dirty="0"/>
              <a:t>元</a:t>
            </a:r>
            <a:r>
              <a:rPr lang="zh-CN" altLang="en-US" dirty="0" smtClean="0"/>
              <a:t>素</a:t>
            </a:r>
            <a:endParaRPr lang="en-US" altLang="zh-CN" dirty="0"/>
          </a:p>
          <a:p>
            <a:pPr marL="503967" lvl="1" indent="0">
              <a:buNone/>
            </a:pPr>
            <a:r>
              <a:rPr lang="en-US" altLang="zh-CN" dirty="0" smtClean="0"/>
              <a:t>	alert(</a:t>
            </a:r>
            <a:r>
              <a:rPr lang="en-US" altLang="zh-CN" dirty="0" err="1" smtClean="0"/>
              <a:t>e.target</a:t>
            </a:r>
            <a:r>
              <a:rPr lang="en-US" altLang="zh-CN" dirty="0"/>
              <a:t>);</a:t>
            </a:r>
          </a:p>
          <a:p>
            <a:pPr marL="503967" lvl="1" indent="0">
              <a:buNone/>
            </a:pPr>
            <a:r>
              <a:rPr lang="en-US" altLang="zh-CN" dirty="0"/>
              <a:t>});</a:t>
            </a:r>
          </a:p>
          <a:p>
            <a:pPr marL="503967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event.data</a:t>
            </a:r>
            <a:r>
              <a:rPr lang="en-US" altLang="zh-CN" dirty="0"/>
              <a:t> </a:t>
            </a:r>
            <a:r>
              <a:rPr lang="zh-CN" altLang="en-US" dirty="0"/>
              <a:t>获取额外数据，可以是数字、字符串、数组、对象</a:t>
            </a:r>
          </a:p>
          <a:p>
            <a:pPr marL="503967" lvl="1" indent="0">
              <a:buNone/>
            </a:pPr>
            <a:r>
              <a:rPr lang="en-US" altLang="zh-CN" dirty="0"/>
              <a:t>$('input').bind('click', 123, function () { //</a:t>
            </a:r>
            <a:r>
              <a:rPr lang="zh-CN" altLang="en-US" dirty="0"/>
              <a:t>传递</a:t>
            </a:r>
            <a:r>
              <a:rPr lang="en-US" altLang="zh-CN" dirty="0"/>
              <a:t>data </a:t>
            </a:r>
            <a:r>
              <a:rPr lang="zh-CN" altLang="en-US" dirty="0"/>
              <a:t>数据</a:t>
            </a:r>
          </a:p>
          <a:p>
            <a:pPr marL="503967" lvl="1" indent="0">
              <a:buNone/>
            </a:pPr>
            <a:r>
              <a:rPr lang="en-US" altLang="zh-CN" dirty="0" smtClean="0"/>
              <a:t>	alert(</a:t>
            </a:r>
            <a:r>
              <a:rPr lang="en-US" altLang="zh-CN" dirty="0" err="1" smtClean="0"/>
              <a:t>e.data</a:t>
            </a:r>
            <a:r>
              <a:rPr lang="en-US" altLang="zh-CN" dirty="0"/>
              <a:t>); //</a:t>
            </a:r>
            <a:r>
              <a:rPr lang="zh-CN" altLang="en-US" dirty="0"/>
              <a:t>获取数字数据</a:t>
            </a:r>
          </a:p>
          <a:p>
            <a:pPr marL="503967" lvl="1" indent="0">
              <a:buNone/>
            </a:pPr>
            <a:r>
              <a:rPr lang="en-US" altLang="zh-CN" dirty="0"/>
              <a:t>});</a:t>
            </a:r>
          </a:p>
          <a:p>
            <a:pPr marL="503967" lvl="1" indent="0">
              <a:buNone/>
            </a:pPr>
            <a:r>
              <a:rPr lang="zh-CN" altLang="en-US" dirty="0"/>
              <a:t>注意：如果字符串就传递：</a:t>
            </a:r>
            <a:r>
              <a:rPr lang="en-US" altLang="zh-CN" dirty="0"/>
              <a:t>'123'</a:t>
            </a:r>
            <a:r>
              <a:rPr lang="zh-CN" altLang="en-US" dirty="0"/>
              <a:t>、如果是数组就传递：</a:t>
            </a:r>
            <a:r>
              <a:rPr lang="en-US" altLang="zh-CN" dirty="0"/>
              <a:t>[123,'abc']</a:t>
            </a:r>
            <a:r>
              <a:rPr lang="zh-CN" altLang="en-US" dirty="0"/>
              <a:t>，如果是对象就传递：</a:t>
            </a:r>
          </a:p>
          <a:p>
            <a:pPr marL="503967" lvl="1" indent="0">
              <a:buNone/>
            </a:pPr>
            <a:r>
              <a:rPr lang="en-US" altLang="zh-CN" dirty="0"/>
              <a:t>{user : 'Lee', age : 100}</a:t>
            </a:r>
            <a:r>
              <a:rPr lang="zh-CN" altLang="en-US" dirty="0"/>
              <a:t>。数组的调用方式是：</a:t>
            </a:r>
            <a:r>
              <a:rPr lang="en-US" altLang="zh-CN" dirty="0" err="1"/>
              <a:t>e.data</a:t>
            </a:r>
            <a:r>
              <a:rPr lang="en-US" altLang="zh-CN" dirty="0"/>
              <a:t>[1]</a:t>
            </a:r>
            <a:r>
              <a:rPr lang="zh-CN" altLang="en-US" dirty="0"/>
              <a:t>，对象的调用方式是：</a:t>
            </a:r>
            <a:r>
              <a:rPr lang="en-US" altLang="zh-CN" dirty="0" err="1"/>
              <a:t>e.data.user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996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>
                <a:solidFill>
                  <a:srgbClr val="FF0000"/>
                </a:solidFill>
              </a:rPr>
              <a:t>ch03-</a:t>
            </a:r>
            <a:r>
              <a:rPr lang="zh-CN" altLang="en-US" dirty="0">
                <a:solidFill>
                  <a:srgbClr val="FF0000"/>
                </a:solidFill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  <a:p>
            <a:pPr marL="1007933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90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1828</Words>
  <Application>Microsoft Office PowerPoint</Application>
  <PresentationFormat>自定义</PresentationFormat>
  <Paragraphs>128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绑定事件</vt:lpstr>
      <vt:lpstr>绑定事件</vt:lpstr>
      <vt:lpstr>绑定事件</vt:lpstr>
      <vt:lpstr>简写事件</vt:lpstr>
      <vt:lpstr>复合事件</vt:lpstr>
      <vt:lpstr>事件对象</vt:lpstr>
      <vt:lpstr>事件对象</vt:lpstr>
      <vt:lpstr>事件对象</vt:lpstr>
      <vt:lpstr>事件对象</vt:lpstr>
      <vt:lpstr>事件对象</vt:lpstr>
      <vt:lpstr>事件对象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287</cp:revision>
  <dcterms:created xsi:type="dcterms:W3CDTF">2015-09-17T07:42:45Z</dcterms:created>
  <dcterms:modified xsi:type="dcterms:W3CDTF">2015-11-23T08:16:27Z</dcterms:modified>
</cp:coreProperties>
</file>