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346" r:id="rId3"/>
    <p:sldId id="347" r:id="rId5"/>
    <p:sldId id="458" r:id="rId6"/>
    <p:sldId id="459" r:id="rId7"/>
    <p:sldId id="461" r:id="rId8"/>
    <p:sldId id="462" r:id="rId9"/>
    <p:sldId id="463" r:id="rId10"/>
    <p:sldId id="466" r:id="rId11"/>
    <p:sldId id="467" r:id="rId12"/>
    <p:sldId id="468" r:id="rId13"/>
    <p:sldId id="469" r:id="rId14"/>
    <p:sldId id="470" r:id="rId15"/>
    <p:sldId id="471" r:id="rId16"/>
    <p:sldId id="472" r:id="rId17"/>
    <p:sldId id="473" r:id="rId18"/>
    <p:sldId id="464" r:id="rId19"/>
    <p:sldId id="465" r:id="rId20"/>
    <p:sldId id="474" r:id="rId21"/>
    <p:sldId id="460" r:id="rId22"/>
    <p:sldId id="475" r:id="rId23"/>
    <p:sldId id="476" r:id="rId24"/>
    <p:sldId id="478" r:id="rId25"/>
    <p:sldId id="479" r:id="rId26"/>
    <p:sldId id="477" r:id="rId27"/>
    <p:sldId id="437" r:id="rId28"/>
    <p:sldId id="455" r:id="rId29"/>
    <p:sldId id="438" r:id="rId30"/>
    <p:sldId id="456" r:id="rId31"/>
    <p:sldId id="457" r:id="rId32"/>
    <p:sldId id="337" r:id="rId33"/>
    <p:sldId id="439" r:id="rId34"/>
    <p:sldId id="440" r:id="rId35"/>
    <p:sldId id="441" r:id="rId36"/>
    <p:sldId id="442" r:id="rId37"/>
    <p:sldId id="443" r:id="rId38"/>
    <p:sldId id="444" r:id="rId39"/>
    <p:sldId id="445" r:id="rId40"/>
    <p:sldId id="446" r:id="rId41"/>
    <p:sldId id="447" r:id="rId42"/>
    <p:sldId id="448" r:id="rId43"/>
    <p:sldId id="449" r:id="rId44"/>
    <p:sldId id="450" r:id="rId45"/>
    <p:sldId id="451" r:id="rId46"/>
    <p:sldId id="452" r:id="rId47"/>
    <p:sldId id="453" r:id="rId48"/>
    <p:sldId id="454" r:id="rId49"/>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extLst>
    <p:ext uri="{521415D9-36F7-43E2-AB2F-B90AF26B5E84}">
      <p14:sectionLst xmlns:p14="http://schemas.microsoft.com/office/powerpoint/2010/main">
        <p14:section name="课时介绍(可选)" id="{9359586E-A46A-2441-8D4F-4630A70B68E2}">
          <p14:sldIdLst>
            <p14:sldId id="346"/>
            <p14:sldId id="458"/>
            <p14:sldId id="459"/>
            <p14:sldId id="461"/>
            <p14:sldId id="462"/>
            <p14:sldId id="463"/>
            <p14:sldId id="466"/>
            <p14:sldId id="467"/>
            <p14:sldId id="468"/>
            <p14:sldId id="469"/>
            <p14:sldId id="470"/>
            <p14:sldId id="471"/>
            <p14:sldId id="472"/>
            <p14:sldId id="473"/>
            <p14:sldId id="464"/>
            <p14:sldId id="465"/>
            <p14:sldId id="474"/>
            <p14:sldId id="460"/>
            <p14:sldId id="475"/>
            <p14:sldId id="476"/>
            <p14:sldId id="478"/>
            <p14:sldId id="479"/>
            <p14:sldId id="477"/>
            <p14:sldId id="437"/>
            <p14:sldId id="455"/>
            <p14:sldId id="438"/>
            <p14:sldId id="456"/>
            <p14:sldId id="457"/>
            <p14:sldId id="347"/>
          </p14:sldIdLst>
        </p14:section>
        <p14:section name="课时讲解页(1~N，2张，老师自选)" id="{75245455-0D4A-9946-BDBB-21627299AE52}">
          <p14:sldIdLst>
            <p14:sldId id="337"/>
            <p14:sldId id="439"/>
            <p14:sldId id="440"/>
            <p14:sldId id="441"/>
            <p14:sldId id="442"/>
            <p14:sldId id="443"/>
            <p14:sldId id="444"/>
            <p14:sldId id="445"/>
            <p14:sldId id="446"/>
            <p14:sldId id="447"/>
            <p14:sldId id="448"/>
            <p14:sldId id="449"/>
            <p14:sldId id="450"/>
            <p14:sldId id="451"/>
            <p14:sldId id="452"/>
            <p14:sldId id="453"/>
            <p14:sldId id="45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A46"/>
    <a:srgbClr val="35B558"/>
    <a:srgbClr val="FF5C00"/>
    <a:srgbClr val="8881F0"/>
    <a:srgbClr val="F9F9F9"/>
    <a:srgbClr val="535353"/>
    <a:srgbClr val="666666"/>
    <a:srgbClr val="F4F4F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7" autoAdjust="0"/>
    <p:restoredTop sz="78535" autoAdjust="0"/>
  </p:normalViewPr>
  <p:slideViewPr>
    <p:cSldViewPr snapToObjects="1">
      <p:cViewPr varScale="1">
        <p:scale>
          <a:sx n="44" d="100"/>
          <a:sy n="44" d="100"/>
        </p:scale>
        <p:origin x="-1416" y="-114"/>
      </p:cViewPr>
      <p:guideLst>
        <p:guide orient="horz" pos="4320"/>
        <p:guide orient="horz" pos="1598"/>
        <p:guide pos="7680"/>
        <p:guide pos="643"/>
      </p:guideLst>
    </p:cSldViewPr>
  </p:slideViewPr>
  <p:outlineViewPr>
    <p:cViewPr>
      <p:scale>
        <a:sx n="33" d="100"/>
        <a:sy n="33" d="100"/>
      </p:scale>
      <p:origin x="0" y="624"/>
    </p:cViewPr>
  </p:outlin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53" d="100"/>
          <a:sy n="53" d="100"/>
        </p:scale>
        <p:origin x="2648"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24B203-4CDB-4C76-B92E-144974F5477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4A21C-9427-4822-82A8-5167E720865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381000" y="685800"/>
            <a:ext cx="6096000" cy="3429000"/>
          </a:xfrm>
          <a:prstGeom prst="rect">
            <a:avLst/>
          </a:prstGeom>
        </p:spPr>
        <p:txBody>
          <a:bodyPr/>
          <a:lstStyle/>
          <a:p>
            <a:pPr lvl="0"/>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在处理器上设置断点</a:t>
            </a:r>
            <a:r>
              <a:rPr lang="en-US" altLang="zh-CN" dirty="0" smtClean="0"/>
              <a:t>-&gt;</a:t>
            </a:r>
            <a:r>
              <a:rPr lang="en-US" altLang="zh-CN" dirty="0" err="1" smtClean="0"/>
              <a:t>DispatcherServlet</a:t>
            </a:r>
            <a:r>
              <a:rPr lang="en-US" altLang="zh-CN" dirty="0" smtClean="0"/>
              <a:t>(</a:t>
            </a:r>
            <a:r>
              <a:rPr lang="en-US" altLang="zh-CN" dirty="0" err="1" smtClean="0"/>
              <a:t>FrameworkServlet</a:t>
            </a:r>
            <a:r>
              <a:rPr lang="en-US" altLang="zh-CN" dirty="0" smtClean="0"/>
              <a:t>).service(</a:t>
            </a:r>
            <a:r>
              <a:rPr lang="en-US" altLang="zh-CN" dirty="0" err="1" smtClean="0"/>
              <a:t>HttpServletRequest</a:t>
            </a:r>
            <a:r>
              <a:rPr lang="en-US" altLang="zh-CN" dirty="0" smtClean="0"/>
              <a:t>, </a:t>
            </a:r>
            <a:r>
              <a:rPr lang="en-US" altLang="zh-CN" dirty="0" err="1" smtClean="0"/>
              <a:t>HttpServletResponse</a:t>
            </a:r>
            <a:r>
              <a:rPr lang="en-US" altLang="zh-CN" dirty="0" smtClean="0"/>
              <a:t>) line: 855-&gt;this-&gt;</a:t>
            </a:r>
            <a:r>
              <a:rPr lang="en-US" altLang="zh-CN" dirty="0" err="1" smtClean="0"/>
              <a:t>handlerAdapters</a:t>
            </a:r>
            <a:r>
              <a:rPr lang="en-US" altLang="zh-CN" dirty="0" smtClean="0"/>
              <a:t>-&gt;</a:t>
            </a:r>
            <a:r>
              <a:rPr lang="en-US" altLang="zh-CN" dirty="0" err="1" smtClean="0"/>
              <a:t>messageConverters</a:t>
            </a:r>
            <a:r>
              <a:rPr lang="en-US" altLang="zh-CN" dirty="0" smtClean="0"/>
              <a:t>	</a:t>
            </a:r>
            <a:endParaRPr lang="en-US" altLang="zh-CN" dirty="0" smtClean="0"/>
          </a:p>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在处理器上设置断点</a:t>
            </a:r>
            <a:r>
              <a:rPr lang="en-US" altLang="zh-CN" dirty="0" smtClean="0"/>
              <a:t>-&gt;</a:t>
            </a:r>
            <a:r>
              <a:rPr lang="en-US" altLang="zh-CN" dirty="0" err="1" smtClean="0"/>
              <a:t>DispatcherServlet</a:t>
            </a:r>
            <a:r>
              <a:rPr lang="en-US" altLang="zh-CN" dirty="0" smtClean="0"/>
              <a:t>(</a:t>
            </a:r>
            <a:r>
              <a:rPr lang="en-US" altLang="zh-CN" dirty="0" err="1" smtClean="0"/>
              <a:t>FrameworkServlet</a:t>
            </a:r>
            <a:r>
              <a:rPr lang="en-US" altLang="zh-CN" dirty="0" smtClean="0"/>
              <a:t>).service(</a:t>
            </a:r>
            <a:r>
              <a:rPr lang="en-US" altLang="zh-CN" dirty="0" err="1" smtClean="0"/>
              <a:t>HttpServletRequest</a:t>
            </a:r>
            <a:r>
              <a:rPr lang="en-US" altLang="zh-CN" dirty="0" smtClean="0"/>
              <a:t>, </a:t>
            </a:r>
            <a:r>
              <a:rPr lang="en-US" altLang="zh-CN" dirty="0" err="1" smtClean="0"/>
              <a:t>HttpServletResponse</a:t>
            </a:r>
            <a:r>
              <a:rPr lang="en-US" altLang="zh-CN" dirty="0" smtClean="0"/>
              <a:t>) line: 855-&gt;this-&gt;</a:t>
            </a:r>
            <a:r>
              <a:rPr lang="en-US" altLang="zh-CN" dirty="0" err="1" smtClean="0"/>
              <a:t>handlerAdapters</a:t>
            </a:r>
            <a:r>
              <a:rPr lang="en-US" altLang="zh-CN" dirty="0" smtClean="0"/>
              <a:t>-&gt;</a:t>
            </a:r>
            <a:r>
              <a:rPr lang="en-US" altLang="zh-CN" dirty="0" err="1" smtClean="0"/>
              <a:t>messageConverters</a:t>
            </a:r>
            <a:r>
              <a:rPr lang="en-US" altLang="zh-CN" dirty="0" smtClean="0"/>
              <a:t>	</a:t>
            </a:r>
            <a:endParaRPr lang="en-US" altLang="zh-CN" dirty="0" smtClean="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fr-FR" altLang="zh-CN" sz="2400" dirty="0" smtClean="0">
                <a:latin typeface="Avenir Roman"/>
                <a:ea typeface="Avenir Roman"/>
                <a:cs typeface="Avenir Roman"/>
                <a:sym typeface="Avenir Roman"/>
              </a:rPr>
              <a:t>&lt;%@ page language=</a:t>
            </a:r>
            <a:r>
              <a:rPr lang="fr-FR" altLang="zh-CN" sz="2400" i="1" dirty="0" smtClean="0">
                <a:latin typeface="Avenir Roman"/>
                <a:ea typeface="Avenir Roman"/>
                <a:cs typeface="Avenir Roman"/>
                <a:sym typeface="Avenir Roman"/>
              </a:rPr>
              <a:t>"java" contentType="text/html; charset=UTF-8"</a:t>
            </a:r>
            <a:endParaRPr lang="fr-FR"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dirty="0" err="1" smtClean="0">
                <a:latin typeface="Avenir Roman"/>
                <a:ea typeface="Avenir Roman"/>
                <a:cs typeface="Avenir Roman"/>
                <a:sym typeface="Avenir Roman"/>
              </a:rPr>
              <a:t>pageEncoding</a:t>
            </a:r>
            <a:r>
              <a:rPr lang="en-US" altLang="zh-CN" sz="2400" dirty="0" smtClean="0">
                <a:latin typeface="Avenir Roman"/>
                <a:ea typeface="Avenir Roman"/>
                <a:cs typeface="Avenir Roman"/>
                <a:sym typeface="Avenir Roman"/>
              </a:rPr>
              <a:t>=</a:t>
            </a:r>
            <a:r>
              <a:rPr lang="en-US" altLang="zh-CN" sz="2400" i="1" dirty="0" smtClean="0">
                <a:latin typeface="Avenir Roman"/>
                <a:ea typeface="Avenir Roman"/>
                <a:cs typeface="Avenir Roman"/>
                <a:sym typeface="Avenir Roman"/>
              </a:rPr>
              <a:t>"UTF-8"%&gt;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a:t>
            </a:r>
            <a:r>
              <a:rPr lang="en-US" altLang="zh-CN" sz="2400" dirty="0" err="1" smtClean="0">
                <a:latin typeface="Avenir Roman"/>
                <a:ea typeface="Avenir Roman"/>
                <a:cs typeface="Avenir Roman"/>
                <a:sym typeface="Avenir Roman"/>
              </a:rPr>
              <a:t>taglib</a:t>
            </a:r>
            <a:r>
              <a:rPr lang="en-US" altLang="zh-CN" sz="2400" dirty="0" smtClean="0">
                <a:latin typeface="Avenir Roman"/>
                <a:ea typeface="Avenir Roman"/>
                <a:cs typeface="Avenir Roman"/>
                <a:sym typeface="Avenir Roman"/>
              </a:rPr>
              <a:t> prefix=</a:t>
            </a:r>
            <a:r>
              <a:rPr lang="en-US" altLang="zh-CN" sz="2400" i="1" dirty="0" smtClean="0">
                <a:latin typeface="Avenir Roman"/>
                <a:ea typeface="Avenir Roman"/>
                <a:cs typeface="Avenir Roman"/>
                <a:sym typeface="Avenir Roman"/>
              </a:rPr>
              <a:t>"form" </a:t>
            </a:r>
            <a:r>
              <a:rPr lang="en-US" altLang="zh-CN" sz="2400" i="1" dirty="0" err="1" smtClean="0">
                <a:latin typeface="Avenir Roman"/>
                <a:ea typeface="Avenir Roman"/>
                <a:cs typeface="Avenir Roman"/>
                <a:sym typeface="Avenir Roman"/>
              </a:rPr>
              <a:t>uri</a:t>
            </a:r>
            <a:r>
              <a:rPr lang="en-US" altLang="zh-CN" sz="2400" i="1" dirty="0" smtClean="0">
                <a:latin typeface="Avenir Roman"/>
                <a:ea typeface="Avenir Roman"/>
                <a:cs typeface="Avenir Roman"/>
                <a:sym typeface="Avenir Roman"/>
              </a:rPr>
              <a:t>="http://www.springframework.org/tags/form" %&gt;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&lt;!DOCTYPE html PUBLIC "-//W3C//DTD HTML 4.01 Transitional//EN" "http://www.w3.org/TR/html4/loose.dtd"&gt;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&lt;html&gt;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&lt;head&gt;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&lt;meta http-equiv=</a:t>
            </a:r>
            <a:r>
              <a:rPr lang="en-US" altLang="zh-CN" sz="2400" i="1" dirty="0" smtClean="0">
                <a:latin typeface="Avenir Roman"/>
                <a:ea typeface="Avenir Roman"/>
                <a:cs typeface="Avenir Roman"/>
                <a:sym typeface="Avenir Roman"/>
              </a:rPr>
              <a:t>"Content-Type" content="text/html; </a:t>
            </a:r>
            <a:r>
              <a:rPr lang="en-US" altLang="zh-CN" sz="2400" i="1" dirty="0" err="1" smtClean="0">
                <a:latin typeface="Avenir Roman"/>
                <a:ea typeface="Avenir Roman"/>
                <a:cs typeface="Avenir Roman"/>
                <a:sym typeface="Avenir Roman"/>
              </a:rPr>
              <a:t>charset</a:t>
            </a:r>
            <a:r>
              <a:rPr lang="en-US" altLang="zh-CN" sz="2400" i="1" dirty="0" smtClean="0">
                <a:latin typeface="Avenir Roman"/>
                <a:ea typeface="Avenir Roman"/>
                <a:cs typeface="Avenir Roman"/>
                <a:sym typeface="Avenir Roman"/>
              </a:rPr>
              <a:t>=UTF-8"&gt;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&lt;title&gt;Insert title here&lt;/title&gt;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&lt;script type=</a:t>
            </a:r>
            <a:r>
              <a:rPr lang="en-US" altLang="zh-CN" sz="2400" i="1" dirty="0" smtClean="0">
                <a:latin typeface="Avenir Roman"/>
                <a:ea typeface="Avenir Roman"/>
                <a:cs typeface="Avenir Roman"/>
                <a:sym typeface="Avenir Roman"/>
              </a:rPr>
              <a:t>"text/</a:t>
            </a:r>
            <a:r>
              <a:rPr lang="en-US" altLang="zh-CN" sz="2400" i="1" dirty="0" err="1" smtClean="0">
                <a:latin typeface="Avenir Roman"/>
                <a:ea typeface="Avenir Roman"/>
                <a:cs typeface="Avenir Roman"/>
                <a:sym typeface="Avenir Roman"/>
              </a:rPr>
              <a:t>javascript</a:t>
            </a:r>
            <a:r>
              <a:rPr lang="en-US" altLang="zh-CN" sz="2400" i="1" dirty="0" smtClean="0">
                <a:latin typeface="Avenir Roman"/>
                <a:ea typeface="Avenir Roman"/>
                <a:cs typeface="Avenir Roman"/>
                <a:sym typeface="Avenir Roman"/>
              </a:rPr>
              <a:t>" </a:t>
            </a:r>
            <a:r>
              <a:rPr lang="en-US" altLang="zh-CN" sz="2400" i="1" dirty="0" err="1" smtClean="0">
                <a:latin typeface="Avenir Roman"/>
                <a:ea typeface="Avenir Roman"/>
                <a:cs typeface="Avenir Roman"/>
                <a:sym typeface="Avenir Roman"/>
              </a:rPr>
              <a:t>src</a:t>
            </a:r>
            <a:r>
              <a:rPr lang="en-US" altLang="zh-CN" sz="2400" i="1" dirty="0" smtClean="0">
                <a:latin typeface="Avenir Roman"/>
                <a:ea typeface="Avenir Roman"/>
                <a:cs typeface="Avenir Roman"/>
                <a:sym typeface="Avenir Roman"/>
              </a:rPr>
              <a:t>="</a:t>
            </a:r>
            <a:r>
              <a:rPr lang="en-US" altLang="zh-CN" sz="2400" i="1" dirty="0" err="1" smtClean="0">
                <a:latin typeface="Avenir Roman"/>
                <a:ea typeface="Avenir Roman"/>
                <a:cs typeface="Avenir Roman"/>
                <a:sym typeface="Avenir Roman"/>
              </a:rPr>
              <a:t>js</a:t>
            </a:r>
            <a:r>
              <a:rPr lang="en-US" altLang="zh-CN" sz="2400" i="1" dirty="0" smtClean="0">
                <a:latin typeface="Avenir Roman"/>
                <a:ea typeface="Avenir Roman"/>
                <a:cs typeface="Avenir Roman"/>
                <a:sym typeface="Avenir Roman"/>
              </a:rPr>
              <a:t>/jquery-2.1.0.js"&gt; &lt;/script&gt;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&lt;script type=</a:t>
            </a:r>
            <a:r>
              <a:rPr lang="en-US" altLang="zh-CN" sz="2400" i="1" dirty="0" smtClean="0">
                <a:latin typeface="Avenir Roman"/>
                <a:ea typeface="Avenir Roman"/>
                <a:cs typeface="Avenir Roman"/>
                <a:sym typeface="Avenir Roman"/>
              </a:rPr>
              <a:t>"text/</a:t>
            </a:r>
            <a:r>
              <a:rPr lang="en-US" altLang="zh-CN" sz="2400" i="1" dirty="0" err="1" smtClean="0">
                <a:latin typeface="Avenir Roman"/>
                <a:ea typeface="Avenir Roman"/>
                <a:cs typeface="Avenir Roman"/>
                <a:sym typeface="Avenir Roman"/>
              </a:rPr>
              <a:t>javascript</a:t>
            </a:r>
            <a:r>
              <a:rPr lang="en-US" altLang="zh-CN" sz="2400" i="1" dirty="0" smtClean="0">
                <a:latin typeface="Avenir Roman"/>
                <a:ea typeface="Avenir Roman"/>
                <a:cs typeface="Avenir Roman"/>
                <a:sym typeface="Avenir Roman"/>
              </a:rPr>
              <a:t>"&gt;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function(){</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$("#btn1").click(</a:t>
            </a:r>
            <a:r>
              <a:rPr lang="en-US" altLang="zh-CN" sz="2400" b="1" dirty="0" smtClean="0">
                <a:latin typeface="Avenir Roman"/>
                <a:ea typeface="Avenir Roman"/>
                <a:cs typeface="Avenir Roman"/>
                <a:sym typeface="Avenir Roman"/>
              </a:rPr>
              <a:t>function(){</a:t>
            </a:r>
            <a:endParaRPr lang="en-US" altLang="zh-CN" sz="2400" b="1"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获取表单的用户名及密码</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var</a:t>
            </a:r>
            <a:r>
              <a:rPr lang="en-US" altLang="zh-CN" sz="2400" b="1" dirty="0" smtClean="0">
                <a:latin typeface="Avenir Roman"/>
                <a:ea typeface="Avenir Roman"/>
                <a:cs typeface="Avenir Roman"/>
                <a:sym typeface="Avenir Roman"/>
              </a:rPr>
              <a:t> username=$("#username").</a:t>
            </a:r>
            <a:r>
              <a:rPr lang="en-US" altLang="zh-CN" sz="2400" b="1" dirty="0" err="1" smtClean="0">
                <a:latin typeface="Avenir Roman"/>
                <a:ea typeface="Avenir Roman"/>
                <a:cs typeface="Avenir Roman"/>
                <a:sym typeface="Avenir Roman"/>
              </a:rPr>
              <a:t>val</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var</a:t>
            </a:r>
            <a:r>
              <a:rPr lang="en-US" altLang="zh-CN" sz="2400" b="1" dirty="0" smtClean="0">
                <a:latin typeface="Avenir Roman"/>
                <a:ea typeface="Avenir Roman"/>
                <a:cs typeface="Avenir Roman"/>
                <a:sym typeface="Avenir Roman"/>
              </a:rPr>
              <a:t> password=$("#</a:t>
            </a:r>
            <a:r>
              <a:rPr lang="en-US" altLang="zh-CN" sz="2400" b="1" dirty="0" err="1" smtClean="0">
                <a:latin typeface="Avenir Roman"/>
                <a:ea typeface="Avenir Roman"/>
                <a:cs typeface="Avenir Roman"/>
                <a:sym typeface="Avenir Roman"/>
              </a:rPr>
              <a:t>pwd</a:t>
            </a:r>
            <a:r>
              <a:rPr lang="en-US" altLang="zh-CN" sz="2400" b="1" dirty="0" smtClean="0">
                <a:latin typeface="Avenir Roman"/>
                <a:ea typeface="Avenir Roman"/>
                <a:cs typeface="Avenir Roman"/>
                <a:sym typeface="Avenir Roman"/>
              </a:rPr>
              <a:t>").</a:t>
            </a:r>
            <a:r>
              <a:rPr lang="en-US" altLang="zh-CN" sz="2400" b="1" dirty="0" err="1" smtClean="0">
                <a:latin typeface="Avenir Roman"/>
                <a:ea typeface="Avenir Roman"/>
                <a:cs typeface="Avenir Roman"/>
                <a:sym typeface="Avenir Roman"/>
              </a:rPr>
              <a:t>val</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dirty="0" err="1" smtClean="0">
                <a:latin typeface="Avenir Roman"/>
                <a:ea typeface="Avenir Roman"/>
                <a:cs typeface="Avenir Roman"/>
                <a:sym typeface="Avenir Roman"/>
              </a:rPr>
              <a:t>ajax</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url</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pageContext.request.contextPath</a:t>
            </a:r>
            <a:r>
              <a:rPr lang="en-US" altLang="zh-CN" sz="2400" dirty="0" smtClean="0">
                <a:latin typeface="Avenir Roman"/>
                <a:ea typeface="Avenir Roman"/>
                <a:cs typeface="Avenir Roman"/>
                <a:sym typeface="Avenir Roman"/>
              </a:rPr>
              <a:t>}/test/</a:t>
            </a:r>
            <a:r>
              <a:rPr lang="en-US" altLang="zh-CN" sz="2400" dirty="0" err="1" smtClean="0">
                <a:latin typeface="Avenir Roman"/>
                <a:ea typeface="Avenir Roman"/>
                <a:cs typeface="Avenir Roman"/>
                <a:sym typeface="Avenir Roman"/>
              </a:rPr>
              <a:t>requestJson</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type:"post",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//data</a:t>
            </a:r>
            <a:r>
              <a:rPr lang="zh-CN" altLang="en-US" sz="2400" dirty="0" smtClean="0">
                <a:latin typeface="Avenir Roman"/>
                <a:ea typeface="Avenir Roman"/>
                <a:cs typeface="Avenir Roman"/>
                <a:sym typeface="Avenir Roman"/>
              </a:rPr>
              <a:t>表示发送的数据</a:t>
            </a:r>
            <a:endParaRPr lang="zh-CN" altLang="en-US"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data:JSON.stringify</a:t>
            </a:r>
            <a:r>
              <a:rPr lang="en-US" altLang="zh-CN" sz="2400" dirty="0" smtClean="0">
                <a:latin typeface="Avenir Roman"/>
                <a:ea typeface="Avenir Roman"/>
                <a:cs typeface="Avenir Roman"/>
                <a:sym typeface="Avenir Roman"/>
              </a:rPr>
              <a:t>({"name":</a:t>
            </a:r>
            <a:r>
              <a:rPr lang="en-US" altLang="zh-CN" sz="2400" dirty="0" err="1" smtClean="0">
                <a:latin typeface="Avenir Roman"/>
                <a:ea typeface="Avenir Roman"/>
                <a:cs typeface="Avenir Roman"/>
                <a:sym typeface="Avenir Roman"/>
              </a:rPr>
              <a:t>username,"password</a:t>
            </a:r>
            <a:r>
              <a:rPr lang="en-US" altLang="zh-CN" sz="2400" dirty="0" smtClean="0">
                <a:latin typeface="Avenir Roman"/>
                <a:ea typeface="Avenir Roman"/>
                <a:cs typeface="Avenir Roman"/>
                <a:sym typeface="Avenir Roman"/>
              </a:rPr>
              <a:t>":password}),</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定义发送请求的数据格式为</a:t>
            </a:r>
            <a:r>
              <a:rPr lang="en-US" altLang="zh-CN" sz="2400" dirty="0" err="1" smtClean="0">
                <a:latin typeface="Avenir Roman"/>
                <a:ea typeface="Avenir Roman"/>
                <a:cs typeface="Avenir Roman"/>
                <a:sym typeface="Avenir Roman"/>
              </a:rPr>
              <a:t>json</a:t>
            </a:r>
            <a:r>
              <a:rPr lang="zh-CN" altLang="en-US" sz="2400" dirty="0" smtClean="0">
                <a:latin typeface="Avenir Roman"/>
                <a:ea typeface="Avenir Roman"/>
                <a:cs typeface="Avenir Roman"/>
                <a:sym typeface="Avenir Roman"/>
              </a:rPr>
              <a:t>字符串</a:t>
            </a:r>
            <a:endParaRPr lang="zh-CN" altLang="en-US"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contentType</a:t>
            </a:r>
            <a:r>
              <a:rPr lang="en-US" altLang="zh-CN" sz="2400" dirty="0" smtClean="0">
                <a:latin typeface="Avenir Roman"/>
                <a:ea typeface="Avenir Roman"/>
                <a:cs typeface="Avenir Roman"/>
                <a:sym typeface="Avenir Roman"/>
              </a:rPr>
              <a:t>:"application/</a:t>
            </a:r>
            <a:r>
              <a:rPr lang="en-US" altLang="zh-CN" sz="2400" dirty="0" err="1" smtClean="0">
                <a:latin typeface="Avenir Roman"/>
                <a:ea typeface="Avenir Roman"/>
                <a:cs typeface="Avenir Roman"/>
                <a:sym typeface="Avenir Roman"/>
              </a:rPr>
              <a:t>json;charset</a:t>
            </a:r>
            <a:r>
              <a:rPr lang="en-US" altLang="zh-CN" sz="2400" dirty="0" smtClean="0">
                <a:latin typeface="Avenir Roman"/>
                <a:ea typeface="Avenir Roman"/>
                <a:cs typeface="Avenir Roman"/>
                <a:sym typeface="Avenir Roman"/>
              </a:rPr>
              <a:t>=UTF-8",</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定义回调响应的数据格式为</a:t>
            </a:r>
            <a:r>
              <a:rPr lang="en-US" altLang="zh-CN" sz="2400" dirty="0" smtClean="0">
                <a:latin typeface="Avenir Roman"/>
                <a:ea typeface="Avenir Roman"/>
                <a:cs typeface="Avenir Roman"/>
                <a:sym typeface="Avenir Roman"/>
              </a:rPr>
              <a:t>JSON</a:t>
            </a:r>
            <a:r>
              <a:rPr lang="zh-CN" altLang="en-US" sz="2400" dirty="0" smtClean="0">
                <a:latin typeface="Avenir Roman"/>
                <a:ea typeface="Avenir Roman"/>
                <a:cs typeface="Avenir Roman"/>
                <a:sym typeface="Avenir Roman"/>
              </a:rPr>
              <a:t>字符串，该属性可以省略</a:t>
            </a:r>
            <a:endParaRPr lang="zh-CN" altLang="en-US"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dataType</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json</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成功响应的结果</a:t>
            </a:r>
            <a:endParaRPr lang="zh-CN" altLang="en-US"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success:</a:t>
            </a:r>
            <a:r>
              <a:rPr lang="en-US" altLang="zh-CN" sz="2400" b="1" dirty="0" err="1" smtClean="0">
                <a:latin typeface="Avenir Roman"/>
                <a:ea typeface="Avenir Roman"/>
                <a:cs typeface="Avenir Roman"/>
                <a:sym typeface="Avenir Roman"/>
              </a:rPr>
              <a:t>function</a:t>
            </a:r>
            <a:r>
              <a:rPr lang="en-US" altLang="zh-CN" sz="2400" b="1" dirty="0" smtClean="0">
                <a:latin typeface="Avenir Roman"/>
                <a:ea typeface="Avenir Roman"/>
                <a:cs typeface="Avenir Roman"/>
                <a:sym typeface="Avenir Roman"/>
              </a:rPr>
              <a:t>(data){</a:t>
            </a:r>
            <a:endParaRPr lang="en-US" altLang="zh-CN" sz="2400" b="1"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if(data!=null){</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alert("</a:t>
            </a:r>
            <a:r>
              <a:rPr lang="zh-CN" altLang="en-US" sz="2400" dirty="0" smtClean="0">
                <a:latin typeface="Avenir Roman"/>
                <a:ea typeface="Avenir Roman"/>
                <a:cs typeface="Avenir Roman"/>
                <a:sym typeface="Avenir Roman"/>
              </a:rPr>
              <a:t>你输入的用户名为：</a:t>
            </a:r>
            <a:r>
              <a:rPr lang="en-US" altLang="zh-CN" sz="2400" dirty="0" smtClean="0">
                <a:latin typeface="Avenir Roman"/>
                <a:ea typeface="Avenir Roman"/>
                <a:cs typeface="Avenir Roman"/>
                <a:sym typeface="Avenir Roman"/>
              </a:rPr>
              <a:t>"+data.name+",</a:t>
            </a:r>
            <a:r>
              <a:rPr lang="zh-CN" altLang="en-US" sz="2400" dirty="0" smtClean="0">
                <a:latin typeface="Avenir Roman"/>
                <a:ea typeface="Avenir Roman"/>
                <a:cs typeface="Avenir Roman"/>
                <a:sym typeface="Avenir Roman"/>
              </a:rPr>
              <a:t>密码为</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data.password</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endParaRPr lang="zh-CN" altLang="en-US"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  </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dirty="0" err="1" smtClean="0">
                <a:latin typeface="Avenir Roman"/>
                <a:ea typeface="Avenir Roman"/>
                <a:cs typeface="Avenir Roman"/>
                <a:sym typeface="Avenir Roman"/>
              </a:rPr>
              <a:t>testJson</a:t>
            </a:r>
            <a:r>
              <a:rPr lang="en-US" altLang="zh-CN" sz="2400" dirty="0" smtClean="0">
                <a:latin typeface="Avenir Roman"/>
                <a:ea typeface="Avenir Roman"/>
                <a:cs typeface="Avenir Roman"/>
                <a:sym typeface="Avenir Roman"/>
              </a:rPr>
              <a:t>").click(</a:t>
            </a:r>
            <a:r>
              <a:rPr lang="en-US" altLang="zh-CN" sz="2400" b="1" dirty="0" smtClean="0">
                <a:latin typeface="Avenir Roman"/>
                <a:ea typeface="Avenir Roman"/>
                <a:cs typeface="Avenir Roman"/>
                <a:sym typeface="Avenir Roman"/>
              </a:rPr>
              <a:t>function(){</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var</a:t>
            </a:r>
            <a:r>
              <a:rPr lang="en-US" altLang="zh-CN" sz="2400" b="1"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url</a:t>
            </a:r>
            <a:r>
              <a:rPr lang="en-US" altLang="zh-CN" sz="2400" b="1" dirty="0" smtClean="0">
                <a:latin typeface="Avenir Roman"/>
                <a:ea typeface="Avenir Roman"/>
                <a:cs typeface="Avenir Roman"/>
                <a:sym typeface="Avenir Roman"/>
              </a:rPr>
              <a:t>=</a:t>
            </a:r>
            <a:r>
              <a:rPr lang="en-US" altLang="zh-CN" sz="2400" b="1" dirty="0" err="1" smtClean="0">
                <a:latin typeface="Avenir Roman"/>
                <a:ea typeface="Avenir Roman"/>
                <a:cs typeface="Avenir Roman"/>
                <a:sym typeface="Avenir Roman"/>
              </a:rPr>
              <a:t>this.href</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var</a:t>
            </a:r>
            <a:r>
              <a:rPr lang="en-US" altLang="zh-CN" sz="2400" b="1"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args</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$.post(</a:t>
            </a:r>
            <a:r>
              <a:rPr lang="en-US" altLang="zh-CN" sz="2400" dirty="0" err="1" smtClean="0">
                <a:latin typeface="Avenir Roman"/>
                <a:ea typeface="Avenir Roman"/>
                <a:cs typeface="Avenir Roman"/>
                <a:sym typeface="Avenir Roman"/>
              </a:rPr>
              <a:t>url,args,</a:t>
            </a:r>
            <a:r>
              <a:rPr lang="en-US" altLang="zh-CN" sz="2400" b="1" dirty="0" err="1" smtClean="0">
                <a:latin typeface="Avenir Roman"/>
                <a:ea typeface="Avenir Roman"/>
                <a:cs typeface="Avenir Roman"/>
                <a:sym typeface="Avenir Roman"/>
              </a:rPr>
              <a:t>function</a:t>
            </a:r>
            <a:r>
              <a:rPr lang="en-US" altLang="zh-CN" sz="2400" b="1" dirty="0" smtClean="0">
                <a:latin typeface="Avenir Roman"/>
                <a:ea typeface="Avenir Roman"/>
                <a:cs typeface="Avenir Roman"/>
                <a:sym typeface="Avenir Roman"/>
              </a:rPr>
              <a:t>(data){</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for(</a:t>
            </a:r>
            <a:r>
              <a:rPr lang="en-US" altLang="zh-CN" sz="2400" b="1" dirty="0" err="1" smtClean="0">
                <a:latin typeface="Avenir Roman"/>
                <a:ea typeface="Avenir Roman"/>
                <a:cs typeface="Avenir Roman"/>
                <a:sym typeface="Avenir Roman"/>
              </a:rPr>
              <a:t>var</a:t>
            </a:r>
            <a:r>
              <a:rPr lang="en-US" altLang="zh-CN" sz="2400" b="1"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i</a:t>
            </a:r>
            <a:r>
              <a:rPr lang="en-US" altLang="zh-CN" sz="2400" b="1" dirty="0" smtClean="0">
                <a:latin typeface="Avenir Roman"/>
                <a:ea typeface="Avenir Roman"/>
                <a:cs typeface="Avenir Roman"/>
                <a:sym typeface="Avenir Roman"/>
              </a:rPr>
              <a:t>=0;i&lt;</a:t>
            </a:r>
            <a:r>
              <a:rPr lang="en-US" altLang="zh-CN" sz="2400" b="1" dirty="0" err="1" smtClean="0">
                <a:latin typeface="Avenir Roman"/>
                <a:ea typeface="Avenir Roman"/>
                <a:cs typeface="Avenir Roman"/>
                <a:sym typeface="Avenir Roman"/>
              </a:rPr>
              <a:t>data.length;i</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alert("id="+data[</a:t>
            </a:r>
            <a:r>
              <a:rPr lang="en-US" altLang="zh-CN" sz="2400" dirty="0" err="1" smtClean="0">
                <a:latin typeface="Avenir Roman"/>
                <a:ea typeface="Avenir Roman"/>
                <a:cs typeface="Avenir Roman"/>
                <a:sym typeface="Avenir Roman"/>
              </a:rPr>
              <a:t>i</a:t>
            </a:r>
            <a:r>
              <a:rPr lang="en-US" altLang="zh-CN" sz="2400" dirty="0" smtClean="0">
                <a:latin typeface="Avenir Roman"/>
                <a:ea typeface="Avenir Roman"/>
                <a:cs typeface="Avenir Roman"/>
                <a:sym typeface="Avenir Roman"/>
              </a:rPr>
              <a:t>].id+" ,name"+data[</a:t>
            </a:r>
            <a:r>
              <a:rPr lang="en-US" altLang="zh-CN" sz="2400" dirty="0" err="1" smtClean="0">
                <a:latin typeface="Avenir Roman"/>
                <a:ea typeface="Avenir Roman"/>
                <a:cs typeface="Avenir Roman"/>
                <a:sym typeface="Avenir Roman"/>
              </a:rPr>
              <a:t>i</a:t>
            </a:r>
            <a:r>
              <a:rPr lang="en-US" altLang="zh-CN" sz="2400" dirty="0" smtClean="0">
                <a:latin typeface="Avenir Roman"/>
                <a:ea typeface="Avenir Roman"/>
                <a:cs typeface="Avenir Roman"/>
                <a:sym typeface="Avenir Roman"/>
              </a:rPr>
              <a:t>].name);</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return false;</a:t>
            </a:r>
            <a:endParaRPr lang="en-US" altLang="zh-CN" sz="2400" b="1"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&lt;/script&gt;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&lt;/head&gt;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&lt;body&gt;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&lt;a id=</a:t>
            </a:r>
            <a:r>
              <a:rPr lang="en-US" altLang="zh-CN" sz="2400" i="1" dirty="0" smtClean="0">
                <a:latin typeface="Avenir Roman"/>
                <a:ea typeface="Avenir Roman"/>
                <a:cs typeface="Avenir Roman"/>
                <a:sym typeface="Avenir Roman"/>
              </a:rPr>
              <a:t>"</a:t>
            </a:r>
            <a:r>
              <a:rPr lang="en-US" altLang="zh-CN" sz="2400" i="1" dirty="0" err="1" smtClean="0">
                <a:latin typeface="Avenir Roman"/>
                <a:ea typeface="Avenir Roman"/>
                <a:cs typeface="Avenir Roman"/>
                <a:sym typeface="Avenir Roman"/>
              </a:rPr>
              <a:t>testJson</a:t>
            </a:r>
            <a:r>
              <a:rPr lang="en-US" altLang="zh-CN" sz="2400" i="1" dirty="0" smtClean="0">
                <a:latin typeface="Avenir Roman"/>
                <a:ea typeface="Avenir Roman"/>
                <a:cs typeface="Avenir Roman"/>
                <a:sym typeface="Avenir Roman"/>
              </a:rPr>
              <a:t>" </a:t>
            </a:r>
            <a:r>
              <a:rPr lang="en-US" altLang="zh-CN" sz="2400" i="1" dirty="0" err="1" smtClean="0">
                <a:latin typeface="Avenir Roman"/>
                <a:ea typeface="Avenir Roman"/>
                <a:cs typeface="Avenir Roman"/>
                <a:sym typeface="Avenir Roman"/>
              </a:rPr>
              <a:t>href</a:t>
            </a:r>
            <a:r>
              <a:rPr lang="en-US" altLang="zh-CN" sz="2400" i="1" dirty="0" smtClean="0">
                <a:latin typeface="Avenir Roman"/>
                <a:ea typeface="Avenir Roman"/>
                <a:cs typeface="Avenir Roman"/>
                <a:sym typeface="Avenir Roman"/>
              </a:rPr>
              <a:t>="${</a:t>
            </a:r>
            <a:r>
              <a:rPr lang="en-US" altLang="zh-CN" sz="2400" i="1" dirty="0" err="1" smtClean="0">
                <a:latin typeface="Avenir Roman"/>
                <a:ea typeface="Avenir Roman"/>
                <a:cs typeface="Avenir Roman"/>
                <a:sym typeface="Avenir Roman"/>
              </a:rPr>
              <a:t>pageContext.request.contextPath</a:t>
            </a:r>
            <a:r>
              <a:rPr lang="en-US" altLang="zh-CN" sz="2400" i="1" dirty="0" smtClean="0">
                <a:latin typeface="Avenir Roman"/>
                <a:ea typeface="Avenir Roman"/>
                <a:cs typeface="Avenir Roman"/>
                <a:sym typeface="Avenir Roman"/>
              </a:rPr>
              <a:t> }/test/</a:t>
            </a:r>
            <a:r>
              <a:rPr lang="en-US" altLang="zh-CN" sz="2400" i="1" dirty="0" err="1" smtClean="0">
                <a:latin typeface="Avenir Roman"/>
                <a:ea typeface="Avenir Roman"/>
                <a:cs typeface="Avenir Roman"/>
                <a:sym typeface="Avenir Roman"/>
              </a:rPr>
              <a:t>json</a:t>
            </a:r>
            <a:r>
              <a:rPr lang="en-US" altLang="zh-CN" sz="2400" i="1" dirty="0" smtClean="0">
                <a:latin typeface="Avenir Roman"/>
                <a:ea typeface="Avenir Roman"/>
                <a:cs typeface="Avenir Roman"/>
                <a:sym typeface="Avenir Roman"/>
              </a:rPr>
              <a:t>"&gt;test </a:t>
            </a:r>
            <a:r>
              <a:rPr lang="en-US" altLang="zh-CN" sz="2400" i="1" dirty="0" err="1" smtClean="0">
                <a:latin typeface="Avenir Roman"/>
                <a:ea typeface="Avenir Roman"/>
                <a:cs typeface="Avenir Roman"/>
                <a:sym typeface="Avenir Roman"/>
              </a:rPr>
              <a:t>ReturnJson</a:t>
            </a:r>
            <a:r>
              <a:rPr lang="en-US" altLang="zh-CN" sz="2400" i="1" dirty="0" smtClean="0">
                <a:latin typeface="Avenir Roman"/>
                <a:ea typeface="Avenir Roman"/>
                <a:cs typeface="Avenir Roman"/>
                <a:sym typeface="Avenir Roman"/>
              </a:rPr>
              <a:t>&lt;/a&gt;</a:t>
            </a:r>
            <a:endParaRPr lang="en-US" altLang="zh-CN" sz="2400" i="1"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a:t>
            </a:r>
            <a:r>
              <a:rPr lang="en-US" altLang="zh-CN" sz="2400" dirty="0" err="1" smtClean="0">
                <a:latin typeface="Avenir Roman"/>
                <a:ea typeface="Avenir Roman"/>
                <a:cs typeface="Avenir Roman"/>
                <a:sym typeface="Avenir Roman"/>
              </a:rPr>
              <a:t>br</a:t>
            </a:r>
            <a:r>
              <a:rPr lang="en-US" altLang="zh-CN" sz="2400" dirty="0" smtClean="0">
                <a:latin typeface="Avenir Roman"/>
                <a:ea typeface="Avenir Roman"/>
                <a:cs typeface="Avenir Roman"/>
                <a:sym typeface="Avenir Roman"/>
              </a:rPr>
              <a:t>&gt;&lt;</a:t>
            </a:r>
            <a:r>
              <a:rPr lang="en-US" altLang="zh-CN" sz="2400" dirty="0" err="1" smtClean="0">
                <a:latin typeface="Avenir Roman"/>
                <a:ea typeface="Avenir Roman"/>
                <a:cs typeface="Avenir Roman"/>
                <a:sym typeface="Avenir Roman"/>
              </a:rPr>
              <a:t>br</a:t>
            </a:r>
            <a:r>
              <a:rPr lang="en-US" altLang="zh-CN" sz="2400" dirty="0" smtClean="0">
                <a:latin typeface="Avenir Roman"/>
                <a:ea typeface="Avenir Roman"/>
                <a:cs typeface="Avenir Roman"/>
                <a:sym typeface="Avenir Roman"/>
              </a:rPr>
              <a:t>&gt;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&lt;form&gt;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dirty="0" err="1" smtClean="0">
                <a:latin typeface="Avenir Roman"/>
                <a:ea typeface="Avenir Roman"/>
                <a:cs typeface="Avenir Roman"/>
                <a:sym typeface="Avenir Roman"/>
              </a:rPr>
              <a:t>userName</a:t>
            </a:r>
            <a:r>
              <a:rPr lang="en-US" altLang="zh-CN" sz="2400" dirty="0" smtClean="0">
                <a:latin typeface="Avenir Roman"/>
                <a:ea typeface="Avenir Roman"/>
                <a:cs typeface="Avenir Roman"/>
                <a:sym typeface="Avenir Roman"/>
              </a:rPr>
              <a:t>:&lt;input type=</a:t>
            </a:r>
            <a:r>
              <a:rPr lang="en-US" altLang="zh-CN" sz="2400" i="1" dirty="0" smtClean="0">
                <a:latin typeface="Avenir Roman"/>
                <a:ea typeface="Avenir Roman"/>
                <a:cs typeface="Avenir Roman"/>
                <a:sym typeface="Avenir Roman"/>
              </a:rPr>
              <a:t>"text" name="name" id="username" /&gt;&lt;</a:t>
            </a:r>
            <a:r>
              <a:rPr lang="en-US" altLang="zh-CN" sz="2400" i="1" dirty="0" err="1" smtClean="0">
                <a:latin typeface="Avenir Roman"/>
                <a:ea typeface="Avenir Roman"/>
                <a:cs typeface="Avenir Roman"/>
                <a:sym typeface="Avenir Roman"/>
              </a:rPr>
              <a:t>br</a:t>
            </a:r>
            <a:r>
              <a:rPr lang="en-US" altLang="zh-CN" sz="2400" i="1" dirty="0" smtClean="0">
                <a:latin typeface="Avenir Roman"/>
                <a:ea typeface="Avenir Roman"/>
                <a:cs typeface="Avenir Roman"/>
                <a:sym typeface="Avenir Roman"/>
              </a:rPr>
              <a:t>&gt;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password:&lt;input type=</a:t>
            </a:r>
            <a:r>
              <a:rPr lang="en-US" altLang="zh-CN" sz="2400" i="1" dirty="0" smtClean="0">
                <a:latin typeface="Avenir Roman"/>
                <a:ea typeface="Avenir Roman"/>
                <a:cs typeface="Avenir Roman"/>
                <a:sym typeface="Avenir Roman"/>
              </a:rPr>
              <a:t>"text" name="password" id="</a:t>
            </a:r>
            <a:r>
              <a:rPr lang="en-US" altLang="zh-CN" sz="2400" i="1" dirty="0" err="1" smtClean="0">
                <a:latin typeface="Avenir Roman"/>
                <a:ea typeface="Avenir Roman"/>
                <a:cs typeface="Avenir Roman"/>
                <a:sym typeface="Avenir Roman"/>
              </a:rPr>
              <a:t>pwd</a:t>
            </a:r>
            <a:r>
              <a:rPr lang="en-US" altLang="zh-CN" sz="2400" i="1" dirty="0" smtClean="0">
                <a:latin typeface="Avenir Roman"/>
                <a:ea typeface="Avenir Roman"/>
                <a:cs typeface="Avenir Roman"/>
                <a:sym typeface="Avenir Roman"/>
              </a:rPr>
              <a:t>" /&gt;&lt;</a:t>
            </a:r>
            <a:r>
              <a:rPr lang="en-US" altLang="zh-CN" sz="2400" i="1" dirty="0" err="1" smtClean="0">
                <a:latin typeface="Avenir Roman"/>
                <a:ea typeface="Avenir Roman"/>
                <a:cs typeface="Avenir Roman"/>
                <a:sym typeface="Avenir Roman"/>
              </a:rPr>
              <a:t>br</a:t>
            </a:r>
            <a:r>
              <a:rPr lang="en-US" altLang="zh-CN" sz="2400" i="1" dirty="0" smtClean="0">
                <a:latin typeface="Avenir Roman"/>
                <a:ea typeface="Avenir Roman"/>
                <a:cs typeface="Avenir Roman"/>
                <a:sym typeface="Avenir Roman"/>
              </a:rPr>
              <a:t>&gt;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&lt;input type=</a:t>
            </a:r>
            <a:r>
              <a:rPr lang="en-US" altLang="zh-CN" sz="2400" i="1" dirty="0" smtClean="0">
                <a:latin typeface="Avenir Roman"/>
                <a:ea typeface="Avenir Roman"/>
                <a:cs typeface="Avenir Roman"/>
                <a:sym typeface="Avenir Roman"/>
              </a:rPr>
              <a:t>"button" id="btn1" value="test </a:t>
            </a:r>
            <a:r>
              <a:rPr lang="en-US" altLang="zh-CN" sz="2400" i="1" dirty="0" err="1" smtClean="0">
                <a:latin typeface="Avenir Roman"/>
                <a:ea typeface="Avenir Roman"/>
                <a:cs typeface="Avenir Roman"/>
                <a:sym typeface="Avenir Roman"/>
              </a:rPr>
              <a:t>requestJson</a:t>
            </a:r>
            <a:r>
              <a:rPr lang="en-US" altLang="zh-CN" sz="2400" i="1" dirty="0" smtClean="0">
                <a:latin typeface="Avenir Roman"/>
                <a:ea typeface="Avenir Roman"/>
                <a:cs typeface="Avenir Roman"/>
                <a:sym typeface="Avenir Roman"/>
              </a:rPr>
              <a:t>" /&gt;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&lt;/form&gt;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&lt;/body&gt;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&lt;/html&gt;</a:t>
            </a:r>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fr-FR" altLang="zh-CN" sz="2400" dirty="0" smtClean="0">
                <a:latin typeface="Avenir Roman"/>
                <a:ea typeface="Avenir Roman"/>
                <a:cs typeface="Avenir Roman"/>
                <a:sym typeface="Avenir Roman"/>
              </a:rPr>
              <a:t>&lt;%@ page language=</a:t>
            </a:r>
            <a:r>
              <a:rPr lang="fr-FR" altLang="zh-CN" sz="2400" i="1" dirty="0" smtClean="0">
                <a:latin typeface="Avenir Roman"/>
                <a:ea typeface="Avenir Roman"/>
                <a:cs typeface="Avenir Roman"/>
                <a:sym typeface="Avenir Roman"/>
              </a:rPr>
              <a:t>"java" contentType="text/html; charset=UTF-8"</a:t>
            </a:r>
            <a:endParaRPr lang="fr-FR"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dirty="0" err="1" smtClean="0">
                <a:latin typeface="Avenir Roman"/>
                <a:ea typeface="Avenir Roman"/>
                <a:cs typeface="Avenir Roman"/>
                <a:sym typeface="Avenir Roman"/>
              </a:rPr>
              <a:t>pageEncoding</a:t>
            </a:r>
            <a:r>
              <a:rPr lang="en-US" altLang="zh-CN" sz="2400" dirty="0" smtClean="0">
                <a:latin typeface="Avenir Roman"/>
                <a:ea typeface="Avenir Roman"/>
                <a:cs typeface="Avenir Roman"/>
                <a:sym typeface="Avenir Roman"/>
              </a:rPr>
              <a:t>=</a:t>
            </a:r>
            <a:r>
              <a:rPr lang="en-US" altLang="zh-CN" sz="2400" i="1" dirty="0" smtClean="0">
                <a:latin typeface="Avenir Roman"/>
                <a:ea typeface="Avenir Roman"/>
                <a:cs typeface="Avenir Roman"/>
                <a:sym typeface="Avenir Roman"/>
              </a:rPr>
              <a:t>"UTF-8"%&gt;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a:t>
            </a:r>
            <a:r>
              <a:rPr lang="en-US" altLang="zh-CN" sz="2400" dirty="0" err="1" smtClean="0">
                <a:latin typeface="Avenir Roman"/>
                <a:ea typeface="Avenir Roman"/>
                <a:cs typeface="Avenir Roman"/>
                <a:sym typeface="Avenir Roman"/>
              </a:rPr>
              <a:t>taglib</a:t>
            </a:r>
            <a:r>
              <a:rPr lang="en-US" altLang="zh-CN" sz="2400" dirty="0" smtClean="0">
                <a:latin typeface="Avenir Roman"/>
                <a:ea typeface="Avenir Roman"/>
                <a:cs typeface="Avenir Roman"/>
                <a:sym typeface="Avenir Roman"/>
              </a:rPr>
              <a:t> prefix=</a:t>
            </a:r>
            <a:r>
              <a:rPr lang="en-US" altLang="zh-CN" sz="2400" i="1" dirty="0" smtClean="0">
                <a:latin typeface="Avenir Roman"/>
                <a:ea typeface="Avenir Roman"/>
                <a:cs typeface="Avenir Roman"/>
                <a:sym typeface="Avenir Roman"/>
              </a:rPr>
              <a:t>"form" </a:t>
            </a:r>
            <a:r>
              <a:rPr lang="en-US" altLang="zh-CN" sz="2400" i="1" dirty="0" err="1" smtClean="0">
                <a:latin typeface="Avenir Roman"/>
                <a:ea typeface="Avenir Roman"/>
                <a:cs typeface="Avenir Roman"/>
                <a:sym typeface="Avenir Roman"/>
              </a:rPr>
              <a:t>uri</a:t>
            </a:r>
            <a:r>
              <a:rPr lang="en-US" altLang="zh-CN" sz="2400" i="1" dirty="0" smtClean="0">
                <a:latin typeface="Avenir Roman"/>
                <a:ea typeface="Avenir Roman"/>
                <a:cs typeface="Avenir Roman"/>
                <a:sym typeface="Avenir Roman"/>
              </a:rPr>
              <a:t>="http://www.springframework.org/tags/form" %&gt;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&lt;!DOCTYPE html PUBLIC "-//W3C//DTD HTML 4.01 Transitional//EN" "http://www.w3.org/TR/html4/loose.dtd"&gt;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&lt;html&gt;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&lt;head&gt;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&lt;meta http-equiv=</a:t>
            </a:r>
            <a:r>
              <a:rPr lang="en-US" altLang="zh-CN" sz="2400" i="1" dirty="0" smtClean="0">
                <a:latin typeface="Avenir Roman"/>
                <a:ea typeface="Avenir Roman"/>
                <a:cs typeface="Avenir Roman"/>
                <a:sym typeface="Avenir Roman"/>
              </a:rPr>
              <a:t>"Content-Type" content="text/html; </a:t>
            </a:r>
            <a:r>
              <a:rPr lang="en-US" altLang="zh-CN" sz="2400" i="1" dirty="0" err="1" smtClean="0">
                <a:latin typeface="Avenir Roman"/>
                <a:ea typeface="Avenir Roman"/>
                <a:cs typeface="Avenir Roman"/>
                <a:sym typeface="Avenir Roman"/>
              </a:rPr>
              <a:t>charset</a:t>
            </a:r>
            <a:r>
              <a:rPr lang="en-US" altLang="zh-CN" sz="2400" i="1" dirty="0" smtClean="0">
                <a:latin typeface="Avenir Roman"/>
                <a:ea typeface="Avenir Roman"/>
                <a:cs typeface="Avenir Roman"/>
                <a:sym typeface="Avenir Roman"/>
              </a:rPr>
              <a:t>=UTF-8"&gt;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&lt;title&gt;Insert title here&lt;/title&gt;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&lt;script type=</a:t>
            </a:r>
            <a:r>
              <a:rPr lang="en-US" altLang="zh-CN" sz="2400" i="1" dirty="0" smtClean="0">
                <a:latin typeface="Avenir Roman"/>
                <a:ea typeface="Avenir Roman"/>
                <a:cs typeface="Avenir Roman"/>
                <a:sym typeface="Avenir Roman"/>
              </a:rPr>
              <a:t>"text/</a:t>
            </a:r>
            <a:r>
              <a:rPr lang="en-US" altLang="zh-CN" sz="2400" i="1" dirty="0" err="1" smtClean="0">
                <a:latin typeface="Avenir Roman"/>
                <a:ea typeface="Avenir Roman"/>
                <a:cs typeface="Avenir Roman"/>
                <a:sym typeface="Avenir Roman"/>
              </a:rPr>
              <a:t>javascript</a:t>
            </a:r>
            <a:r>
              <a:rPr lang="en-US" altLang="zh-CN" sz="2400" i="1" dirty="0" smtClean="0">
                <a:latin typeface="Avenir Roman"/>
                <a:ea typeface="Avenir Roman"/>
                <a:cs typeface="Avenir Roman"/>
                <a:sym typeface="Avenir Roman"/>
              </a:rPr>
              <a:t>" </a:t>
            </a:r>
            <a:r>
              <a:rPr lang="en-US" altLang="zh-CN" sz="2400" i="1" dirty="0" err="1" smtClean="0">
                <a:latin typeface="Avenir Roman"/>
                <a:ea typeface="Avenir Roman"/>
                <a:cs typeface="Avenir Roman"/>
                <a:sym typeface="Avenir Roman"/>
              </a:rPr>
              <a:t>src</a:t>
            </a:r>
            <a:r>
              <a:rPr lang="en-US" altLang="zh-CN" sz="2400" i="1" dirty="0" smtClean="0">
                <a:latin typeface="Avenir Roman"/>
                <a:ea typeface="Avenir Roman"/>
                <a:cs typeface="Avenir Roman"/>
                <a:sym typeface="Avenir Roman"/>
              </a:rPr>
              <a:t>="</a:t>
            </a:r>
            <a:r>
              <a:rPr lang="en-US" altLang="zh-CN" sz="2400" i="1" dirty="0" err="1" smtClean="0">
                <a:latin typeface="Avenir Roman"/>
                <a:ea typeface="Avenir Roman"/>
                <a:cs typeface="Avenir Roman"/>
                <a:sym typeface="Avenir Roman"/>
              </a:rPr>
              <a:t>js</a:t>
            </a:r>
            <a:r>
              <a:rPr lang="en-US" altLang="zh-CN" sz="2400" i="1" dirty="0" smtClean="0">
                <a:latin typeface="Avenir Roman"/>
                <a:ea typeface="Avenir Roman"/>
                <a:cs typeface="Avenir Roman"/>
                <a:sym typeface="Avenir Roman"/>
              </a:rPr>
              <a:t>/jquery-2.1.0.js"&gt; &lt;/script&gt;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&lt;script type=</a:t>
            </a:r>
            <a:r>
              <a:rPr lang="en-US" altLang="zh-CN" sz="2400" i="1" dirty="0" smtClean="0">
                <a:latin typeface="Avenir Roman"/>
                <a:ea typeface="Avenir Roman"/>
                <a:cs typeface="Avenir Roman"/>
                <a:sym typeface="Avenir Roman"/>
              </a:rPr>
              <a:t>"text/</a:t>
            </a:r>
            <a:r>
              <a:rPr lang="en-US" altLang="zh-CN" sz="2400" i="1" dirty="0" err="1" smtClean="0">
                <a:latin typeface="Avenir Roman"/>
                <a:ea typeface="Avenir Roman"/>
                <a:cs typeface="Avenir Roman"/>
                <a:sym typeface="Avenir Roman"/>
              </a:rPr>
              <a:t>javascript</a:t>
            </a:r>
            <a:r>
              <a:rPr lang="en-US" altLang="zh-CN" sz="2400" i="1" dirty="0" smtClean="0">
                <a:latin typeface="Avenir Roman"/>
                <a:ea typeface="Avenir Roman"/>
                <a:cs typeface="Avenir Roman"/>
                <a:sym typeface="Avenir Roman"/>
              </a:rPr>
              <a:t>"&gt;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function(){</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$("#btn1").click(</a:t>
            </a:r>
            <a:r>
              <a:rPr lang="en-US" altLang="zh-CN" sz="2400" b="1" dirty="0" smtClean="0">
                <a:latin typeface="Avenir Roman"/>
                <a:ea typeface="Avenir Roman"/>
                <a:cs typeface="Avenir Roman"/>
                <a:sym typeface="Avenir Roman"/>
              </a:rPr>
              <a:t>function(){</a:t>
            </a:r>
            <a:endParaRPr lang="en-US" altLang="zh-CN" sz="2400" b="1"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获取表单的用户名及密码</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var</a:t>
            </a:r>
            <a:r>
              <a:rPr lang="en-US" altLang="zh-CN" sz="2400" b="1" dirty="0" smtClean="0">
                <a:latin typeface="Avenir Roman"/>
                <a:ea typeface="Avenir Roman"/>
                <a:cs typeface="Avenir Roman"/>
                <a:sym typeface="Avenir Roman"/>
              </a:rPr>
              <a:t> username=$("#username").</a:t>
            </a:r>
            <a:r>
              <a:rPr lang="en-US" altLang="zh-CN" sz="2400" b="1" dirty="0" err="1" smtClean="0">
                <a:latin typeface="Avenir Roman"/>
                <a:ea typeface="Avenir Roman"/>
                <a:cs typeface="Avenir Roman"/>
                <a:sym typeface="Avenir Roman"/>
              </a:rPr>
              <a:t>val</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var</a:t>
            </a:r>
            <a:r>
              <a:rPr lang="en-US" altLang="zh-CN" sz="2400" b="1" dirty="0" smtClean="0">
                <a:latin typeface="Avenir Roman"/>
                <a:ea typeface="Avenir Roman"/>
                <a:cs typeface="Avenir Roman"/>
                <a:sym typeface="Avenir Roman"/>
              </a:rPr>
              <a:t> password=$("#</a:t>
            </a:r>
            <a:r>
              <a:rPr lang="en-US" altLang="zh-CN" sz="2400" b="1" dirty="0" err="1" smtClean="0">
                <a:latin typeface="Avenir Roman"/>
                <a:ea typeface="Avenir Roman"/>
                <a:cs typeface="Avenir Roman"/>
                <a:sym typeface="Avenir Roman"/>
              </a:rPr>
              <a:t>pwd</a:t>
            </a:r>
            <a:r>
              <a:rPr lang="en-US" altLang="zh-CN" sz="2400" b="1" dirty="0" smtClean="0">
                <a:latin typeface="Avenir Roman"/>
                <a:ea typeface="Avenir Roman"/>
                <a:cs typeface="Avenir Roman"/>
                <a:sym typeface="Avenir Roman"/>
              </a:rPr>
              <a:t>").</a:t>
            </a:r>
            <a:r>
              <a:rPr lang="en-US" altLang="zh-CN" sz="2400" b="1" dirty="0" err="1" smtClean="0">
                <a:latin typeface="Avenir Roman"/>
                <a:ea typeface="Avenir Roman"/>
                <a:cs typeface="Avenir Roman"/>
                <a:sym typeface="Avenir Roman"/>
              </a:rPr>
              <a:t>val</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dirty="0" err="1" smtClean="0">
                <a:latin typeface="Avenir Roman"/>
                <a:ea typeface="Avenir Roman"/>
                <a:cs typeface="Avenir Roman"/>
                <a:sym typeface="Avenir Roman"/>
              </a:rPr>
              <a:t>ajax</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url</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pageContext.request.contextPath</a:t>
            </a:r>
            <a:r>
              <a:rPr lang="en-US" altLang="zh-CN" sz="2400" dirty="0" smtClean="0">
                <a:latin typeface="Avenir Roman"/>
                <a:ea typeface="Avenir Roman"/>
                <a:cs typeface="Avenir Roman"/>
                <a:sym typeface="Avenir Roman"/>
              </a:rPr>
              <a:t>}/test/</a:t>
            </a:r>
            <a:r>
              <a:rPr lang="en-US" altLang="zh-CN" sz="2400" dirty="0" err="1" smtClean="0">
                <a:latin typeface="Avenir Roman"/>
                <a:ea typeface="Avenir Roman"/>
                <a:cs typeface="Avenir Roman"/>
                <a:sym typeface="Avenir Roman"/>
              </a:rPr>
              <a:t>requestJson</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type:"post",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//data</a:t>
            </a:r>
            <a:r>
              <a:rPr lang="zh-CN" altLang="en-US" sz="2400" dirty="0" smtClean="0">
                <a:latin typeface="Avenir Roman"/>
                <a:ea typeface="Avenir Roman"/>
                <a:cs typeface="Avenir Roman"/>
                <a:sym typeface="Avenir Roman"/>
              </a:rPr>
              <a:t>表示发送的数据</a:t>
            </a:r>
            <a:endParaRPr lang="zh-CN" altLang="en-US"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data:JSON.stringify</a:t>
            </a:r>
            <a:r>
              <a:rPr lang="en-US" altLang="zh-CN" sz="2400" dirty="0" smtClean="0">
                <a:latin typeface="Avenir Roman"/>
                <a:ea typeface="Avenir Roman"/>
                <a:cs typeface="Avenir Roman"/>
                <a:sym typeface="Avenir Roman"/>
              </a:rPr>
              <a:t>({"name":</a:t>
            </a:r>
            <a:r>
              <a:rPr lang="en-US" altLang="zh-CN" sz="2400" dirty="0" err="1" smtClean="0">
                <a:latin typeface="Avenir Roman"/>
                <a:ea typeface="Avenir Roman"/>
                <a:cs typeface="Avenir Roman"/>
                <a:sym typeface="Avenir Roman"/>
              </a:rPr>
              <a:t>username,"password</a:t>
            </a:r>
            <a:r>
              <a:rPr lang="en-US" altLang="zh-CN" sz="2400" dirty="0" smtClean="0">
                <a:latin typeface="Avenir Roman"/>
                <a:ea typeface="Avenir Roman"/>
                <a:cs typeface="Avenir Roman"/>
                <a:sym typeface="Avenir Roman"/>
              </a:rPr>
              <a:t>":password}),</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定义发送请求的数据格式为</a:t>
            </a:r>
            <a:r>
              <a:rPr lang="en-US" altLang="zh-CN" sz="2400" dirty="0" err="1" smtClean="0">
                <a:latin typeface="Avenir Roman"/>
                <a:ea typeface="Avenir Roman"/>
                <a:cs typeface="Avenir Roman"/>
                <a:sym typeface="Avenir Roman"/>
              </a:rPr>
              <a:t>json</a:t>
            </a:r>
            <a:r>
              <a:rPr lang="zh-CN" altLang="en-US" sz="2400" dirty="0" smtClean="0">
                <a:latin typeface="Avenir Roman"/>
                <a:ea typeface="Avenir Roman"/>
                <a:cs typeface="Avenir Roman"/>
                <a:sym typeface="Avenir Roman"/>
              </a:rPr>
              <a:t>字符串</a:t>
            </a:r>
            <a:endParaRPr lang="zh-CN" altLang="en-US"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contentType</a:t>
            </a:r>
            <a:r>
              <a:rPr lang="en-US" altLang="zh-CN" sz="2400" dirty="0" smtClean="0">
                <a:latin typeface="Avenir Roman"/>
                <a:ea typeface="Avenir Roman"/>
                <a:cs typeface="Avenir Roman"/>
                <a:sym typeface="Avenir Roman"/>
              </a:rPr>
              <a:t>:"application/</a:t>
            </a:r>
            <a:r>
              <a:rPr lang="en-US" altLang="zh-CN" sz="2400" dirty="0" err="1" smtClean="0">
                <a:latin typeface="Avenir Roman"/>
                <a:ea typeface="Avenir Roman"/>
                <a:cs typeface="Avenir Roman"/>
                <a:sym typeface="Avenir Roman"/>
              </a:rPr>
              <a:t>json;charset</a:t>
            </a:r>
            <a:r>
              <a:rPr lang="en-US" altLang="zh-CN" sz="2400" dirty="0" smtClean="0">
                <a:latin typeface="Avenir Roman"/>
                <a:ea typeface="Avenir Roman"/>
                <a:cs typeface="Avenir Roman"/>
                <a:sym typeface="Avenir Roman"/>
              </a:rPr>
              <a:t>=UTF-8",</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定义回调响应的数据格式为</a:t>
            </a:r>
            <a:r>
              <a:rPr lang="en-US" altLang="zh-CN" sz="2400" dirty="0" smtClean="0">
                <a:latin typeface="Avenir Roman"/>
                <a:ea typeface="Avenir Roman"/>
                <a:cs typeface="Avenir Roman"/>
                <a:sym typeface="Avenir Roman"/>
              </a:rPr>
              <a:t>JSON</a:t>
            </a:r>
            <a:r>
              <a:rPr lang="zh-CN" altLang="en-US" sz="2400" dirty="0" smtClean="0">
                <a:latin typeface="Avenir Roman"/>
                <a:ea typeface="Avenir Roman"/>
                <a:cs typeface="Avenir Roman"/>
                <a:sym typeface="Avenir Roman"/>
              </a:rPr>
              <a:t>字符串，该属性可以省略</a:t>
            </a:r>
            <a:endParaRPr lang="zh-CN" altLang="en-US"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dataType</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json</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成功响应的结果</a:t>
            </a:r>
            <a:endParaRPr lang="zh-CN" altLang="en-US"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success:</a:t>
            </a:r>
            <a:r>
              <a:rPr lang="en-US" altLang="zh-CN" sz="2400" b="1" dirty="0" err="1" smtClean="0">
                <a:latin typeface="Avenir Roman"/>
                <a:ea typeface="Avenir Roman"/>
                <a:cs typeface="Avenir Roman"/>
                <a:sym typeface="Avenir Roman"/>
              </a:rPr>
              <a:t>function</a:t>
            </a:r>
            <a:r>
              <a:rPr lang="en-US" altLang="zh-CN" sz="2400" b="1" dirty="0" smtClean="0">
                <a:latin typeface="Avenir Roman"/>
                <a:ea typeface="Avenir Roman"/>
                <a:cs typeface="Avenir Roman"/>
                <a:sym typeface="Avenir Roman"/>
              </a:rPr>
              <a:t>(data){</a:t>
            </a:r>
            <a:endParaRPr lang="en-US" altLang="zh-CN" sz="2400" b="1"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if(data!=null){</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alert("</a:t>
            </a:r>
            <a:r>
              <a:rPr lang="zh-CN" altLang="en-US" sz="2400" dirty="0" smtClean="0">
                <a:latin typeface="Avenir Roman"/>
                <a:ea typeface="Avenir Roman"/>
                <a:cs typeface="Avenir Roman"/>
                <a:sym typeface="Avenir Roman"/>
              </a:rPr>
              <a:t>你输入的用户名为：</a:t>
            </a:r>
            <a:r>
              <a:rPr lang="en-US" altLang="zh-CN" sz="2400" dirty="0" smtClean="0">
                <a:latin typeface="Avenir Roman"/>
                <a:ea typeface="Avenir Roman"/>
                <a:cs typeface="Avenir Roman"/>
                <a:sym typeface="Avenir Roman"/>
              </a:rPr>
              <a:t>"+data.name+",</a:t>
            </a:r>
            <a:r>
              <a:rPr lang="zh-CN" altLang="en-US" sz="2400" dirty="0" smtClean="0">
                <a:latin typeface="Avenir Roman"/>
                <a:ea typeface="Avenir Roman"/>
                <a:cs typeface="Avenir Roman"/>
                <a:sym typeface="Avenir Roman"/>
              </a:rPr>
              <a:t>密码为</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data.password</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endParaRPr lang="zh-CN" altLang="en-US"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  </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dirty="0" err="1" smtClean="0">
                <a:latin typeface="Avenir Roman"/>
                <a:ea typeface="Avenir Roman"/>
                <a:cs typeface="Avenir Roman"/>
                <a:sym typeface="Avenir Roman"/>
              </a:rPr>
              <a:t>testJson</a:t>
            </a:r>
            <a:r>
              <a:rPr lang="en-US" altLang="zh-CN" sz="2400" dirty="0" smtClean="0">
                <a:latin typeface="Avenir Roman"/>
                <a:ea typeface="Avenir Roman"/>
                <a:cs typeface="Avenir Roman"/>
                <a:sym typeface="Avenir Roman"/>
              </a:rPr>
              <a:t>").click(</a:t>
            </a:r>
            <a:r>
              <a:rPr lang="en-US" altLang="zh-CN" sz="2400" b="1" dirty="0" smtClean="0">
                <a:latin typeface="Avenir Roman"/>
                <a:ea typeface="Avenir Roman"/>
                <a:cs typeface="Avenir Roman"/>
                <a:sym typeface="Avenir Roman"/>
              </a:rPr>
              <a:t>function(){</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var</a:t>
            </a:r>
            <a:r>
              <a:rPr lang="en-US" altLang="zh-CN" sz="2400" b="1"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url</a:t>
            </a:r>
            <a:r>
              <a:rPr lang="en-US" altLang="zh-CN" sz="2400" b="1" dirty="0" smtClean="0">
                <a:latin typeface="Avenir Roman"/>
                <a:ea typeface="Avenir Roman"/>
                <a:cs typeface="Avenir Roman"/>
                <a:sym typeface="Avenir Roman"/>
              </a:rPr>
              <a:t>=</a:t>
            </a:r>
            <a:r>
              <a:rPr lang="en-US" altLang="zh-CN" sz="2400" b="1" dirty="0" err="1" smtClean="0">
                <a:latin typeface="Avenir Roman"/>
                <a:ea typeface="Avenir Roman"/>
                <a:cs typeface="Avenir Roman"/>
                <a:sym typeface="Avenir Roman"/>
              </a:rPr>
              <a:t>this.href</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var</a:t>
            </a:r>
            <a:r>
              <a:rPr lang="en-US" altLang="zh-CN" sz="2400" b="1"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args</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$.post(</a:t>
            </a:r>
            <a:r>
              <a:rPr lang="en-US" altLang="zh-CN" sz="2400" dirty="0" err="1" smtClean="0">
                <a:latin typeface="Avenir Roman"/>
                <a:ea typeface="Avenir Roman"/>
                <a:cs typeface="Avenir Roman"/>
                <a:sym typeface="Avenir Roman"/>
              </a:rPr>
              <a:t>url,args,</a:t>
            </a:r>
            <a:r>
              <a:rPr lang="en-US" altLang="zh-CN" sz="2400" b="1" dirty="0" err="1" smtClean="0">
                <a:latin typeface="Avenir Roman"/>
                <a:ea typeface="Avenir Roman"/>
                <a:cs typeface="Avenir Roman"/>
                <a:sym typeface="Avenir Roman"/>
              </a:rPr>
              <a:t>function</a:t>
            </a:r>
            <a:r>
              <a:rPr lang="en-US" altLang="zh-CN" sz="2400" b="1" dirty="0" smtClean="0">
                <a:latin typeface="Avenir Roman"/>
                <a:ea typeface="Avenir Roman"/>
                <a:cs typeface="Avenir Roman"/>
                <a:sym typeface="Avenir Roman"/>
              </a:rPr>
              <a:t>(data){</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for(</a:t>
            </a:r>
            <a:r>
              <a:rPr lang="en-US" altLang="zh-CN" sz="2400" b="1" dirty="0" err="1" smtClean="0">
                <a:latin typeface="Avenir Roman"/>
                <a:ea typeface="Avenir Roman"/>
                <a:cs typeface="Avenir Roman"/>
                <a:sym typeface="Avenir Roman"/>
              </a:rPr>
              <a:t>var</a:t>
            </a:r>
            <a:r>
              <a:rPr lang="en-US" altLang="zh-CN" sz="2400" b="1"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i</a:t>
            </a:r>
            <a:r>
              <a:rPr lang="en-US" altLang="zh-CN" sz="2400" b="1" dirty="0" smtClean="0">
                <a:latin typeface="Avenir Roman"/>
                <a:ea typeface="Avenir Roman"/>
                <a:cs typeface="Avenir Roman"/>
                <a:sym typeface="Avenir Roman"/>
              </a:rPr>
              <a:t>=0;i&lt;</a:t>
            </a:r>
            <a:r>
              <a:rPr lang="en-US" altLang="zh-CN" sz="2400" b="1" dirty="0" err="1" smtClean="0">
                <a:latin typeface="Avenir Roman"/>
                <a:ea typeface="Avenir Roman"/>
                <a:cs typeface="Avenir Roman"/>
                <a:sym typeface="Avenir Roman"/>
              </a:rPr>
              <a:t>data.length;i</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alert("id="+data[</a:t>
            </a:r>
            <a:r>
              <a:rPr lang="en-US" altLang="zh-CN" sz="2400" dirty="0" err="1" smtClean="0">
                <a:latin typeface="Avenir Roman"/>
                <a:ea typeface="Avenir Roman"/>
                <a:cs typeface="Avenir Roman"/>
                <a:sym typeface="Avenir Roman"/>
              </a:rPr>
              <a:t>i</a:t>
            </a:r>
            <a:r>
              <a:rPr lang="en-US" altLang="zh-CN" sz="2400" dirty="0" smtClean="0">
                <a:latin typeface="Avenir Roman"/>
                <a:ea typeface="Avenir Roman"/>
                <a:cs typeface="Avenir Roman"/>
                <a:sym typeface="Avenir Roman"/>
              </a:rPr>
              <a:t>].id+" ,name"+data[</a:t>
            </a:r>
            <a:r>
              <a:rPr lang="en-US" altLang="zh-CN" sz="2400" dirty="0" err="1" smtClean="0">
                <a:latin typeface="Avenir Roman"/>
                <a:ea typeface="Avenir Roman"/>
                <a:cs typeface="Avenir Roman"/>
                <a:sym typeface="Avenir Roman"/>
              </a:rPr>
              <a:t>i</a:t>
            </a:r>
            <a:r>
              <a:rPr lang="en-US" altLang="zh-CN" sz="2400" dirty="0" smtClean="0">
                <a:latin typeface="Avenir Roman"/>
                <a:ea typeface="Avenir Roman"/>
                <a:cs typeface="Avenir Roman"/>
                <a:sym typeface="Avenir Roman"/>
              </a:rPr>
              <a:t>].name);</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return false;</a:t>
            </a:r>
            <a:endParaRPr lang="en-US" altLang="zh-CN" sz="2400" b="1"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&lt;/script&gt;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&lt;/head&gt;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&lt;body&gt;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&lt;a id=</a:t>
            </a:r>
            <a:r>
              <a:rPr lang="en-US" altLang="zh-CN" sz="2400" i="1" dirty="0" smtClean="0">
                <a:latin typeface="Avenir Roman"/>
                <a:ea typeface="Avenir Roman"/>
                <a:cs typeface="Avenir Roman"/>
                <a:sym typeface="Avenir Roman"/>
              </a:rPr>
              <a:t>"</a:t>
            </a:r>
            <a:r>
              <a:rPr lang="en-US" altLang="zh-CN" sz="2400" i="1" dirty="0" err="1" smtClean="0">
                <a:latin typeface="Avenir Roman"/>
                <a:ea typeface="Avenir Roman"/>
                <a:cs typeface="Avenir Roman"/>
                <a:sym typeface="Avenir Roman"/>
              </a:rPr>
              <a:t>testJson</a:t>
            </a:r>
            <a:r>
              <a:rPr lang="en-US" altLang="zh-CN" sz="2400" i="1" dirty="0" smtClean="0">
                <a:latin typeface="Avenir Roman"/>
                <a:ea typeface="Avenir Roman"/>
                <a:cs typeface="Avenir Roman"/>
                <a:sym typeface="Avenir Roman"/>
              </a:rPr>
              <a:t>" </a:t>
            </a:r>
            <a:r>
              <a:rPr lang="en-US" altLang="zh-CN" sz="2400" i="1" dirty="0" err="1" smtClean="0">
                <a:latin typeface="Avenir Roman"/>
                <a:ea typeface="Avenir Roman"/>
                <a:cs typeface="Avenir Roman"/>
                <a:sym typeface="Avenir Roman"/>
              </a:rPr>
              <a:t>href</a:t>
            </a:r>
            <a:r>
              <a:rPr lang="en-US" altLang="zh-CN" sz="2400" i="1" dirty="0" smtClean="0">
                <a:latin typeface="Avenir Roman"/>
                <a:ea typeface="Avenir Roman"/>
                <a:cs typeface="Avenir Roman"/>
                <a:sym typeface="Avenir Roman"/>
              </a:rPr>
              <a:t>="${</a:t>
            </a:r>
            <a:r>
              <a:rPr lang="en-US" altLang="zh-CN" sz="2400" i="1" dirty="0" err="1" smtClean="0">
                <a:latin typeface="Avenir Roman"/>
                <a:ea typeface="Avenir Roman"/>
                <a:cs typeface="Avenir Roman"/>
                <a:sym typeface="Avenir Roman"/>
              </a:rPr>
              <a:t>pageContext.request.contextPath</a:t>
            </a:r>
            <a:r>
              <a:rPr lang="en-US" altLang="zh-CN" sz="2400" i="1" dirty="0" smtClean="0">
                <a:latin typeface="Avenir Roman"/>
                <a:ea typeface="Avenir Roman"/>
                <a:cs typeface="Avenir Roman"/>
                <a:sym typeface="Avenir Roman"/>
              </a:rPr>
              <a:t> }/test/</a:t>
            </a:r>
            <a:r>
              <a:rPr lang="en-US" altLang="zh-CN" sz="2400" i="1" dirty="0" err="1" smtClean="0">
                <a:latin typeface="Avenir Roman"/>
                <a:ea typeface="Avenir Roman"/>
                <a:cs typeface="Avenir Roman"/>
                <a:sym typeface="Avenir Roman"/>
              </a:rPr>
              <a:t>json</a:t>
            </a:r>
            <a:r>
              <a:rPr lang="en-US" altLang="zh-CN" sz="2400" i="1" dirty="0" smtClean="0">
                <a:latin typeface="Avenir Roman"/>
                <a:ea typeface="Avenir Roman"/>
                <a:cs typeface="Avenir Roman"/>
                <a:sym typeface="Avenir Roman"/>
              </a:rPr>
              <a:t>"&gt;test </a:t>
            </a:r>
            <a:r>
              <a:rPr lang="en-US" altLang="zh-CN" sz="2400" i="1" dirty="0" err="1" smtClean="0">
                <a:latin typeface="Avenir Roman"/>
                <a:ea typeface="Avenir Roman"/>
                <a:cs typeface="Avenir Roman"/>
                <a:sym typeface="Avenir Roman"/>
              </a:rPr>
              <a:t>ReturnJson</a:t>
            </a:r>
            <a:r>
              <a:rPr lang="en-US" altLang="zh-CN" sz="2400" i="1" dirty="0" smtClean="0">
                <a:latin typeface="Avenir Roman"/>
                <a:ea typeface="Avenir Roman"/>
                <a:cs typeface="Avenir Roman"/>
                <a:sym typeface="Avenir Roman"/>
              </a:rPr>
              <a:t>&lt;/a&gt;</a:t>
            </a:r>
            <a:endParaRPr lang="en-US" altLang="zh-CN" sz="2400" i="1"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a:t>
            </a:r>
            <a:r>
              <a:rPr lang="en-US" altLang="zh-CN" sz="2400" dirty="0" err="1" smtClean="0">
                <a:latin typeface="Avenir Roman"/>
                <a:ea typeface="Avenir Roman"/>
                <a:cs typeface="Avenir Roman"/>
                <a:sym typeface="Avenir Roman"/>
              </a:rPr>
              <a:t>br</a:t>
            </a:r>
            <a:r>
              <a:rPr lang="en-US" altLang="zh-CN" sz="2400" dirty="0" smtClean="0">
                <a:latin typeface="Avenir Roman"/>
                <a:ea typeface="Avenir Roman"/>
                <a:cs typeface="Avenir Roman"/>
                <a:sym typeface="Avenir Roman"/>
              </a:rPr>
              <a:t>&gt;&lt;</a:t>
            </a:r>
            <a:r>
              <a:rPr lang="en-US" altLang="zh-CN" sz="2400" dirty="0" err="1" smtClean="0">
                <a:latin typeface="Avenir Roman"/>
                <a:ea typeface="Avenir Roman"/>
                <a:cs typeface="Avenir Roman"/>
                <a:sym typeface="Avenir Roman"/>
              </a:rPr>
              <a:t>br</a:t>
            </a:r>
            <a:r>
              <a:rPr lang="en-US" altLang="zh-CN" sz="2400" dirty="0" smtClean="0">
                <a:latin typeface="Avenir Roman"/>
                <a:ea typeface="Avenir Roman"/>
                <a:cs typeface="Avenir Roman"/>
                <a:sym typeface="Avenir Roman"/>
              </a:rPr>
              <a:t>&gt;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&lt;form&gt;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dirty="0" err="1" smtClean="0">
                <a:latin typeface="Avenir Roman"/>
                <a:ea typeface="Avenir Roman"/>
                <a:cs typeface="Avenir Roman"/>
                <a:sym typeface="Avenir Roman"/>
              </a:rPr>
              <a:t>userName</a:t>
            </a:r>
            <a:r>
              <a:rPr lang="en-US" altLang="zh-CN" sz="2400" dirty="0" smtClean="0">
                <a:latin typeface="Avenir Roman"/>
                <a:ea typeface="Avenir Roman"/>
                <a:cs typeface="Avenir Roman"/>
                <a:sym typeface="Avenir Roman"/>
              </a:rPr>
              <a:t>:&lt;input type=</a:t>
            </a:r>
            <a:r>
              <a:rPr lang="en-US" altLang="zh-CN" sz="2400" i="1" dirty="0" smtClean="0">
                <a:latin typeface="Avenir Roman"/>
                <a:ea typeface="Avenir Roman"/>
                <a:cs typeface="Avenir Roman"/>
                <a:sym typeface="Avenir Roman"/>
              </a:rPr>
              <a:t>"text" name="name" id="username" /&gt;&lt;</a:t>
            </a:r>
            <a:r>
              <a:rPr lang="en-US" altLang="zh-CN" sz="2400" i="1" dirty="0" err="1" smtClean="0">
                <a:latin typeface="Avenir Roman"/>
                <a:ea typeface="Avenir Roman"/>
                <a:cs typeface="Avenir Roman"/>
                <a:sym typeface="Avenir Roman"/>
              </a:rPr>
              <a:t>br</a:t>
            </a:r>
            <a:r>
              <a:rPr lang="en-US" altLang="zh-CN" sz="2400" i="1" dirty="0" smtClean="0">
                <a:latin typeface="Avenir Roman"/>
                <a:ea typeface="Avenir Roman"/>
                <a:cs typeface="Avenir Roman"/>
                <a:sym typeface="Avenir Roman"/>
              </a:rPr>
              <a:t>&gt;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password:&lt;input type=</a:t>
            </a:r>
            <a:r>
              <a:rPr lang="en-US" altLang="zh-CN" sz="2400" i="1" dirty="0" smtClean="0">
                <a:latin typeface="Avenir Roman"/>
                <a:ea typeface="Avenir Roman"/>
                <a:cs typeface="Avenir Roman"/>
                <a:sym typeface="Avenir Roman"/>
              </a:rPr>
              <a:t>"text" name="password" id="</a:t>
            </a:r>
            <a:r>
              <a:rPr lang="en-US" altLang="zh-CN" sz="2400" i="1" dirty="0" err="1" smtClean="0">
                <a:latin typeface="Avenir Roman"/>
                <a:ea typeface="Avenir Roman"/>
                <a:cs typeface="Avenir Roman"/>
                <a:sym typeface="Avenir Roman"/>
              </a:rPr>
              <a:t>pwd</a:t>
            </a:r>
            <a:r>
              <a:rPr lang="en-US" altLang="zh-CN" sz="2400" i="1" dirty="0" smtClean="0">
                <a:latin typeface="Avenir Roman"/>
                <a:ea typeface="Avenir Roman"/>
                <a:cs typeface="Avenir Roman"/>
                <a:sym typeface="Avenir Roman"/>
              </a:rPr>
              <a:t>" /&gt;&lt;</a:t>
            </a:r>
            <a:r>
              <a:rPr lang="en-US" altLang="zh-CN" sz="2400" i="1" dirty="0" err="1" smtClean="0">
                <a:latin typeface="Avenir Roman"/>
                <a:ea typeface="Avenir Roman"/>
                <a:cs typeface="Avenir Roman"/>
                <a:sym typeface="Avenir Roman"/>
              </a:rPr>
              <a:t>br</a:t>
            </a:r>
            <a:r>
              <a:rPr lang="en-US" altLang="zh-CN" sz="2400" i="1" dirty="0" smtClean="0">
                <a:latin typeface="Avenir Roman"/>
                <a:ea typeface="Avenir Roman"/>
                <a:cs typeface="Avenir Roman"/>
                <a:sym typeface="Avenir Roman"/>
              </a:rPr>
              <a:t>&gt;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&lt;input type=</a:t>
            </a:r>
            <a:r>
              <a:rPr lang="en-US" altLang="zh-CN" sz="2400" i="1" dirty="0" smtClean="0">
                <a:latin typeface="Avenir Roman"/>
                <a:ea typeface="Avenir Roman"/>
                <a:cs typeface="Avenir Roman"/>
                <a:sym typeface="Avenir Roman"/>
              </a:rPr>
              <a:t>"button" id="btn1" value="test </a:t>
            </a:r>
            <a:r>
              <a:rPr lang="en-US" altLang="zh-CN" sz="2400" i="1" dirty="0" err="1" smtClean="0">
                <a:latin typeface="Avenir Roman"/>
                <a:ea typeface="Avenir Roman"/>
                <a:cs typeface="Avenir Roman"/>
                <a:sym typeface="Avenir Roman"/>
              </a:rPr>
              <a:t>requestJson</a:t>
            </a:r>
            <a:r>
              <a:rPr lang="en-US" altLang="zh-CN" sz="2400" i="1" dirty="0" smtClean="0">
                <a:latin typeface="Avenir Roman"/>
                <a:ea typeface="Avenir Roman"/>
                <a:cs typeface="Avenir Roman"/>
                <a:sym typeface="Avenir Roman"/>
              </a:rPr>
              <a:t>" /&gt;</a:t>
            </a:r>
            <a:endParaRPr lang="en-US" altLang="zh-CN" sz="2400"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&lt;/form&gt;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&lt;/body&gt;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&lt;/html&gt;</a:t>
            </a: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要求</a:t>
            </a:r>
            <a:r>
              <a:rPr lang="en-US" altLang="zh-CN" dirty="0" smtClean="0"/>
              <a:t>form</a:t>
            </a:r>
            <a:r>
              <a:rPr lang="zh-CN" altLang="en-US" dirty="0" smtClean="0"/>
              <a:t>表单的</a:t>
            </a:r>
            <a:r>
              <a:rPr lang="en-US" altLang="zh-CN" dirty="0" err="1" smtClean="0"/>
              <a:t>entype</a:t>
            </a:r>
            <a:r>
              <a:rPr lang="zh-CN" altLang="en-US" dirty="0" smtClean="0"/>
              <a:t>属性设置为</a:t>
            </a:r>
            <a:r>
              <a:rPr lang="en-US" altLang="zh-CN" dirty="0" smtClean="0"/>
              <a:t>multipart/form-data,</a:t>
            </a:r>
            <a:r>
              <a:rPr lang="zh-CN" altLang="en-US" dirty="0" smtClean="0"/>
              <a:t>且表单的提交方式为</a:t>
            </a:r>
            <a:r>
              <a:rPr lang="en-US" altLang="zh-CN" dirty="0" smtClean="0"/>
              <a:t>POST</a:t>
            </a: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RequestMapping</a:t>
            </a:r>
            <a:r>
              <a:rPr lang="en-US" altLang="zh-CN" sz="2400" dirty="0" smtClean="0">
                <a:latin typeface="Avenir Roman"/>
                <a:ea typeface="Avenir Roman"/>
                <a:cs typeface="Avenir Roman"/>
                <a:sym typeface="Avenir Roman"/>
              </a:rPr>
              <a:t>(value="/</a:t>
            </a:r>
            <a:r>
              <a:rPr lang="en-US" altLang="zh-CN" sz="2400" dirty="0" err="1" smtClean="0">
                <a:latin typeface="Avenir Roman"/>
                <a:ea typeface="Avenir Roman"/>
                <a:cs typeface="Avenir Roman"/>
                <a:sym typeface="Avenir Roman"/>
              </a:rPr>
              <a:t>upload",method</a:t>
            </a:r>
            <a:r>
              <a:rPr lang="en-US" altLang="zh-CN" sz="2400" dirty="0" smtClean="0">
                <a:latin typeface="Avenir Roman"/>
                <a:ea typeface="Avenir Roman"/>
                <a:cs typeface="Avenir Roman"/>
                <a:sym typeface="Avenir Roman"/>
              </a:rPr>
              <a:t>=RequestMethod.</a:t>
            </a:r>
            <a:r>
              <a:rPr lang="en-US" altLang="zh-CN" sz="2400" b="1" i="1" dirty="0" smtClean="0">
                <a:latin typeface="Avenir Roman"/>
                <a:ea typeface="Avenir Roman"/>
                <a:cs typeface="Avenir Roman"/>
                <a:sym typeface="Avenir Roman"/>
              </a:rPr>
              <a:t>POST)</a:t>
            </a:r>
            <a:endParaRPr lang="en-US" altLang="zh-CN" sz="2400" b="1"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public String </a:t>
            </a:r>
            <a:r>
              <a:rPr lang="en-US" altLang="zh-CN" sz="2400" b="1" dirty="0" err="1" smtClean="0">
                <a:latin typeface="Avenir Roman"/>
                <a:ea typeface="Avenir Roman"/>
                <a:cs typeface="Avenir Roman"/>
                <a:sym typeface="Avenir Roman"/>
              </a:rPr>
              <a:t>uploadFile</a:t>
            </a:r>
            <a:r>
              <a:rPr lang="en-US" altLang="zh-CN" sz="2400" b="1" dirty="0" smtClean="0">
                <a:latin typeface="Avenir Roman"/>
                <a:ea typeface="Avenir Roman"/>
                <a:cs typeface="Avenir Roman"/>
                <a:sym typeface="Avenir Roman"/>
              </a:rPr>
              <a:t>(@</a:t>
            </a:r>
            <a:r>
              <a:rPr lang="en-US" altLang="zh-CN" sz="2400" b="1" dirty="0" err="1" smtClean="0">
                <a:latin typeface="Avenir Roman"/>
                <a:ea typeface="Avenir Roman"/>
                <a:cs typeface="Avenir Roman"/>
                <a:sym typeface="Avenir Roman"/>
              </a:rPr>
              <a:t>RequestParam</a:t>
            </a:r>
            <a:r>
              <a:rPr lang="en-US" altLang="zh-CN" sz="2400" b="1" dirty="0" smtClean="0">
                <a:latin typeface="Avenir Roman"/>
                <a:ea typeface="Avenir Roman"/>
                <a:cs typeface="Avenir Roman"/>
                <a:sym typeface="Avenir Roman"/>
              </a:rPr>
              <a:t>("</a:t>
            </a:r>
            <a:r>
              <a:rPr lang="en-US" altLang="zh-CN" sz="2400" b="1" dirty="0" err="1" smtClean="0">
                <a:latin typeface="Avenir Roman"/>
                <a:ea typeface="Avenir Roman"/>
                <a:cs typeface="Avenir Roman"/>
                <a:sym typeface="Avenir Roman"/>
              </a:rPr>
              <a:t>fileDesc</a:t>
            </a:r>
            <a:r>
              <a:rPr lang="en-US" altLang="zh-CN" sz="2400" b="1" dirty="0" smtClean="0">
                <a:latin typeface="Avenir Roman"/>
                <a:ea typeface="Avenir Roman"/>
                <a:cs typeface="Avenir Roman"/>
                <a:sym typeface="Avenir Roman"/>
              </a:rPr>
              <a:t>")String </a:t>
            </a:r>
            <a:r>
              <a:rPr lang="en-US" altLang="zh-CN" sz="2400" b="1" dirty="0" err="1" smtClean="0">
                <a:latin typeface="Avenir Roman"/>
                <a:ea typeface="Avenir Roman"/>
                <a:cs typeface="Avenir Roman"/>
                <a:sym typeface="Avenir Roman"/>
              </a:rPr>
              <a:t>fileDesc</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it-IT" altLang="zh-CN" sz="2400" dirty="0" smtClean="0">
                <a:latin typeface="Avenir Roman"/>
                <a:ea typeface="Avenir Roman"/>
                <a:cs typeface="Avenir Roman"/>
                <a:sym typeface="Avenir Roman"/>
              </a:rPr>
              <a:t> @RequestParam("uploadfile")MultipartFile file,Model model,</a:t>
            </a:r>
            <a:endParaRPr lang="it-IT"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dirty="0" err="1" smtClean="0">
                <a:latin typeface="Avenir Roman"/>
                <a:ea typeface="Avenir Roman"/>
                <a:cs typeface="Avenir Roman"/>
                <a:sym typeface="Avenir Roman"/>
              </a:rPr>
              <a:t>HttpServletRequest</a:t>
            </a:r>
            <a:r>
              <a:rPr lang="en-US" altLang="zh-CN" sz="2400" dirty="0" smtClean="0">
                <a:latin typeface="Avenir Roman"/>
                <a:ea typeface="Avenir Roman"/>
                <a:cs typeface="Avenir Roman"/>
                <a:sym typeface="Avenir Roman"/>
              </a:rPr>
              <a:t> request) {</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获取上传文件的原始名称</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String filename=</a:t>
            </a:r>
            <a:r>
              <a:rPr lang="en-US" altLang="zh-CN" sz="2400" dirty="0" err="1" smtClean="0">
                <a:latin typeface="Avenir Roman"/>
                <a:ea typeface="Avenir Roman"/>
                <a:cs typeface="Avenir Roman"/>
                <a:sym typeface="Avenir Roman"/>
              </a:rPr>
              <a:t>file.getOriginalFilename</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获取上传表单的上传字段名称</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dirty="0" err="1" smtClean="0">
                <a:latin typeface="Avenir Roman"/>
                <a:ea typeface="Avenir Roman"/>
                <a:cs typeface="Avenir Roman"/>
                <a:sym typeface="Avenir Roman"/>
              </a:rPr>
              <a:t>System.</a:t>
            </a:r>
            <a:r>
              <a:rPr lang="en-US" altLang="zh-CN" sz="2400" b="1" i="1" dirty="0" err="1" smtClean="0">
                <a:latin typeface="Avenir Roman"/>
                <a:ea typeface="Avenir Roman"/>
                <a:cs typeface="Avenir Roman"/>
                <a:sym typeface="Avenir Roman"/>
              </a:rPr>
              <a:t>out.println</a:t>
            </a:r>
            <a:r>
              <a:rPr lang="en-US" altLang="zh-CN" sz="2400" b="1" i="1" dirty="0" smtClean="0">
                <a:latin typeface="Avenir Roman"/>
                <a:ea typeface="Avenir Roman"/>
                <a:cs typeface="Avenir Roman"/>
                <a:sym typeface="Avenir Roman"/>
              </a:rPr>
              <a:t>(</a:t>
            </a:r>
            <a:r>
              <a:rPr lang="en-US" altLang="zh-CN" sz="2400" b="1" i="1" dirty="0" err="1" smtClean="0">
                <a:latin typeface="Avenir Roman"/>
                <a:ea typeface="Avenir Roman"/>
                <a:cs typeface="Avenir Roman"/>
                <a:sym typeface="Avenir Roman"/>
              </a:rPr>
              <a:t>file.getName</a:t>
            </a:r>
            <a:r>
              <a:rPr lang="en-US" altLang="zh-CN" sz="2400" b="1" i="1" dirty="0" smtClean="0">
                <a:latin typeface="Avenir Roman"/>
                <a:ea typeface="Avenir Roman"/>
                <a:cs typeface="Avenir Roman"/>
                <a:sym typeface="Avenir Roman"/>
              </a:rPr>
              <a:t>());</a:t>
            </a:r>
            <a:endParaRPr lang="en-US" altLang="zh-CN" sz="2400" b="1" i="1"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获取上传文件的路径</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String path=</a:t>
            </a:r>
            <a:r>
              <a:rPr lang="en-US" altLang="zh-CN" sz="2400" dirty="0" err="1" smtClean="0">
                <a:latin typeface="Avenir Roman"/>
                <a:ea typeface="Avenir Roman"/>
                <a:cs typeface="Avenir Roman"/>
                <a:sym typeface="Avenir Roman"/>
              </a:rPr>
              <a:t>request.getServletContext</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getRealPath</a:t>
            </a:r>
            <a:r>
              <a:rPr lang="en-US" altLang="zh-CN" sz="2400" dirty="0" smtClean="0">
                <a:latin typeface="Avenir Roman"/>
                <a:ea typeface="Avenir Roman"/>
                <a:cs typeface="Avenir Roman"/>
                <a:sym typeface="Avenir Roman"/>
              </a:rPr>
              <a:t>("/uploads");</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File </a:t>
            </a:r>
            <a:r>
              <a:rPr lang="en-US" altLang="zh-CN" sz="2400" dirty="0" err="1" smtClean="0">
                <a:latin typeface="Avenir Roman"/>
                <a:ea typeface="Avenir Roman"/>
                <a:cs typeface="Avenir Roman"/>
                <a:sym typeface="Avenir Roman"/>
              </a:rPr>
              <a:t>parentFile</a:t>
            </a:r>
            <a:r>
              <a:rPr lang="en-US" altLang="zh-CN" sz="2400" dirty="0" smtClean="0">
                <a:latin typeface="Avenir Roman"/>
                <a:ea typeface="Avenir Roman"/>
                <a:cs typeface="Avenir Roman"/>
                <a:sym typeface="Avenir Roman"/>
              </a:rPr>
              <a:t>=</a:t>
            </a:r>
            <a:r>
              <a:rPr lang="en-US" altLang="zh-CN" sz="2400" b="1" dirty="0" smtClean="0">
                <a:latin typeface="Avenir Roman"/>
                <a:ea typeface="Avenir Roman"/>
                <a:cs typeface="Avenir Roman"/>
                <a:sym typeface="Avenir Roman"/>
              </a:rPr>
              <a:t>new File(path);</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if(!</a:t>
            </a:r>
            <a:r>
              <a:rPr lang="en-US" altLang="zh-CN" sz="2400" b="1" dirty="0" err="1" smtClean="0">
                <a:latin typeface="Avenir Roman"/>
                <a:ea typeface="Avenir Roman"/>
                <a:cs typeface="Avenir Roman"/>
                <a:sym typeface="Avenir Roman"/>
              </a:rPr>
              <a:t>parentFile.exists</a:t>
            </a:r>
            <a:r>
              <a:rPr lang="en-US" altLang="zh-CN" sz="2400" b="1"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parentFile.mkdirs</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实现文件上传</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try {</a:t>
            </a:r>
            <a:endParaRPr lang="en-US" altLang="zh-CN" sz="2400" b="1"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file.transferTo</a:t>
            </a:r>
            <a:r>
              <a:rPr lang="en-US" altLang="zh-CN" sz="2400" dirty="0" smtClean="0">
                <a:latin typeface="Avenir Roman"/>
                <a:ea typeface="Avenir Roman"/>
                <a:cs typeface="Avenir Roman"/>
                <a:sym typeface="Avenir Roman"/>
              </a:rPr>
              <a:t>(</a:t>
            </a:r>
            <a:r>
              <a:rPr lang="en-US" altLang="zh-CN" sz="2400" b="1" dirty="0" smtClean="0">
                <a:latin typeface="Avenir Roman"/>
                <a:ea typeface="Avenir Roman"/>
                <a:cs typeface="Avenir Roman"/>
                <a:sym typeface="Avenir Roman"/>
              </a:rPr>
              <a:t>new File(</a:t>
            </a:r>
            <a:r>
              <a:rPr lang="en-US" altLang="zh-CN" sz="2400" b="1" dirty="0" err="1" smtClean="0">
                <a:latin typeface="Avenir Roman"/>
                <a:ea typeface="Avenir Roman"/>
                <a:cs typeface="Avenir Roman"/>
                <a:sym typeface="Avenir Roman"/>
              </a:rPr>
              <a:t>parentFile,filename</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model.addAttribute</a:t>
            </a:r>
            <a:r>
              <a:rPr lang="en-US" altLang="zh-CN" sz="2400" dirty="0" smtClean="0">
                <a:latin typeface="Avenir Roman"/>
                <a:ea typeface="Avenir Roman"/>
                <a:cs typeface="Avenir Roman"/>
                <a:sym typeface="Avenir Roman"/>
              </a:rPr>
              <a:t>("info", "</a:t>
            </a:r>
            <a:r>
              <a:rPr lang="zh-CN" altLang="en-US" sz="2400" dirty="0" smtClean="0">
                <a:latin typeface="Avenir Roman"/>
                <a:ea typeface="Avenir Roman"/>
                <a:cs typeface="Avenir Roman"/>
                <a:sym typeface="Avenir Roman"/>
              </a:rPr>
              <a:t>上传文件</a:t>
            </a:r>
            <a:r>
              <a:rPr lang="en-US" altLang="zh-CN" sz="2400" dirty="0" smtClean="0">
                <a:latin typeface="Avenir Roman"/>
                <a:ea typeface="Avenir Roman"/>
                <a:cs typeface="Avenir Roman"/>
                <a:sym typeface="Avenir Roman"/>
              </a:rPr>
              <a:t>["+filename+"]</a:t>
            </a:r>
            <a:r>
              <a:rPr lang="zh-CN" altLang="en-US" sz="2400" dirty="0" smtClean="0">
                <a:latin typeface="Avenir Roman"/>
                <a:ea typeface="Avenir Roman"/>
                <a:cs typeface="Avenir Roman"/>
                <a:sym typeface="Avenir Roman"/>
              </a:rPr>
              <a:t>成功！</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return "success";</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catch (Exception e) {</a:t>
            </a:r>
            <a:endParaRPr lang="en-US" altLang="zh-CN" sz="2400" b="1"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model.addAttribute</a:t>
            </a:r>
            <a:r>
              <a:rPr lang="en-US" altLang="zh-CN" sz="2400" dirty="0" smtClean="0">
                <a:latin typeface="Avenir Roman"/>
                <a:ea typeface="Avenir Roman"/>
                <a:cs typeface="Avenir Roman"/>
                <a:sym typeface="Avenir Roman"/>
              </a:rPr>
              <a:t>("info", "</a:t>
            </a:r>
            <a:r>
              <a:rPr lang="zh-CN" altLang="en-US" sz="2400" dirty="0" smtClean="0">
                <a:latin typeface="Avenir Roman"/>
                <a:ea typeface="Avenir Roman"/>
                <a:cs typeface="Avenir Roman"/>
                <a:sym typeface="Avenir Roman"/>
              </a:rPr>
              <a:t>上传文件</a:t>
            </a:r>
            <a:r>
              <a:rPr lang="en-US" altLang="zh-CN" sz="2400" dirty="0" smtClean="0">
                <a:latin typeface="Avenir Roman"/>
                <a:ea typeface="Avenir Roman"/>
                <a:cs typeface="Avenir Roman"/>
                <a:sym typeface="Avenir Roman"/>
              </a:rPr>
              <a:t>["+filename+"]</a:t>
            </a:r>
            <a:r>
              <a:rPr lang="zh-CN" altLang="en-US" sz="2400" dirty="0" smtClean="0">
                <a:latin typeface="Avenir Roman"/>
                <a:ea typeface="Avenir Roman"/>
                <a:cs typeface="Avenir Roman"/>
                <a:sym typeface="Avenir Roman"/>
              </a:rPr>
              <a:t>失败！</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return "error";</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endParaRPr lang="en-US" altLang="zh-CN" sz="2400" dirty="0" smtClean="0">
              <a:latin typeface="Avenir Roman"/>
              <a:ea typeface="Avenir Roman"/>
              <a:cs typeface="Avenir Roman"/>
              <a:sym typeface="Avenir Roman"/>
            </a:endParaRPr>
          </a:p>
          <a:p>
            <a:endParaRPr lang="zh-CN" altLang="en-US"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endParaRPr lang="zh-CN" altLang="en-US" sz="2400" dirty="0" smtClean="0">
              <a:latin typeface="Avenir Roman"/>
              <a:ea typeface="Avenir Roman"/>
              <a:cs typeface="Avenir Roman"/>
              <a:sym typeface="Avenir Roman"/>
            </a:endParaRPr>
          </a:p>
          <a:p>
            <a:r>
              <a:rPr lang="zh-CN" altLang="en-US" sz="2400" dirty="0" smtClean="0">
                <a:latin typeface="Avenir Roman"/>
                <a:ea typeface="Avenir Roman"/>
                <a:cs typeface="Avenir Roman"/>
                <a:sym typeface="Avenir Roman"/>
              </a:rPr>
              <a:t> </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实体类：</a:t>
            </a:r>
            <a:endParaRPr lang="en-US" altLang="zh-CN"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import </a:t>
            </a:r>
            <a:r>
              <a:rPr lang="en-US" altLang="zh-CN" sz="2400" b="1" dirty="0" err="1" smtClean="0">
                <a:latin typeface="Avenir Roman"/>
                <a:ea typeface="Avenir Roman"/>
                <a:cs typeface="Avenir Roman"/>
                <a:sym typeface="Avenir Roman"/>
              </a:rPr>
              <a:t>org.springframework.web.multipart.MultipartFile</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endParaRPr lang="zh-CN" altLang="en-US"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public class User {</a:t>
            </a:r>
            <a:endParaRPr lang="en-US" altLang="zh-CN" sz="2400" b="1"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private String name;</a:t>
            </a:r>
            <a:endParaRPr lang="en-US" altLang="zh-CN" sz="2400" b="1"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private </a:t>
            </a:r>
            <a:r>
              <a:rPr lang="en-US" altLang="zh-CN" sz="2400" b="1" dirty="0" err="1" smtClean="0">
                <a:latin typeface="Avenir Roman"/>
                <a:ea typeface="Avenir Roman"/>
                <a:cs typeface="Avenir Roman"/>
                <a:sym typeface="Avenir Roman"/>
              </a:rPr>
              <a:t>MultipartFile</a:t>
            </a:r>
            <a:r>
              <a:rPr lang="en-US" altLang="zh-CN" sz="2400" b="1"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imageFile</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public String </a:t>
            </a:r>
            <a:r>
              <a:rPr lang="en-US" altLang="zh-CN" sz="2400" b="1" dirty="0" err="1" smtClean="0">
                <a:latin typeface="Avenir Roman"/>
                <a:ea typeface="Avenir Roman"/>
                <a:cs typeface="Avenir Roman"/>
                <a:sym typeface="Avenir Roman"/>
              </a:rPr>
              <a:t>getName</a:t>
            </a:r>
            <a:r>
              <a:rPr lang="en-US" altLang="zh-CN" sz="2400" b="1" dirty="0" smtClean="0">
                <a:latin typeface="Avenir Roman"/>
                <a:ea typeface="Avenir Roman"/>
                <a:cs typeface="Avenir Roman"/>
                <a:sym typeface="Avenir Roman"/>
              </a:rPr>
              <a:t>() {</a:t>
            </a:r>
            <a:endParaRPr lang="en-US" altLang="zh-CN" sz="2400" b="1"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return name;</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public void </a:t>
            </a:r>
            <a:r>
              <a:rPr lang="en-US" altLang="zh-CN" sz="2400" b="1" dirty="0" err="1" smtClean="0">
                <a:latin typeface="Avenir Roman"/>
                <a:ea typeface="Avenir Roman"/>
                <a:cs typeface="Avenir Roman"/>
                <a:sym typeface="Avenir Roman"/>
              </a:rPr>
              <a:t>setName</a:t>
            </a:r>
            <a:r>
              <a:rPr lang="en-US" altLang="zh-CN" sz="2400" b="1" dirty="0" smtClean="0">
                <a:latin typeface="Avenir Roman"/>
                <a:ea typeface="Avenir Roman"/>
                <a:cs typeface="Avenir Roman"/>
                <a:sym typeface="Avenir Roman"/>
              </a:rPr>
              <a:t>(String name) {</a:t>
            </a:r>
            <a:endParaRPr lang="en-US" altLang="zh-CN" sz="2400" b="1"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this.name = name;</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public </a:t>
            </a:r>
            <a:r>
              <a:rPr lang="en-US" altLang="zh-CN" sz="2400" b="1" dirty="0" err="1" smtClean="0">
                <a:latin typeface="Avenir Roman"/>
                <a:ea typeface="Avenir Roman"/>
                <a:cs typeface="Avenir Roman"/>
                <a:sym typeface="Avenir Roman"/>
              </a:rPr>
              <a:t>MultipartFile</a:t>
            </a:r>
            <a:r>
              <a:rPr lang="en-US" altLang="zh-CN" sz="2400" b="1"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getImageFile</a:t>
            </a:r>
            <a:r>
              <a:rPr lang="en-US" altLang="zh-CN" sz="2400" b="1" dirty="0" smtClean="0">
                <a:latin typeface="Avenir Roman"/>
                <a:ea typeface="Avenir Roman"/>
                <a:cs typeface="Avenir Roman"/>
                <a:sym typeface="Avenir Roman"/>
              </a:rPr>
              <a:t>() {</a:t>
            </a:r>
            <a:endParaRPr lang="en-US" altLang="zh-CN" sz="2400" b="1"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return </a:t>
            </a:r>
            <a:r>
              <a:rPr lang="en-US" altLang="zh-CN" sz="2400" b="1" dirty="0" err="1" smtClean="0">
                <a:latin typeface="Avenir Roman"/>
                <a:ea typeface="Avenir Roman"/>
                <a:cs typeface="Avenir Roman"/>
                <a:sym typeface="Avenir Roman"/>
              </a:rPr>
              <a:t>imageFile</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public void </a:t>
            </a:r>
            <a:r>
              <a:rPr lang="en-US" altLang="zh-CN" sz="2400" b="1" dirty="0" err="1" smtClean="0">
                <a:latin typeface="Avenir Roman"/>
                <a:ea typeface="Avenir Roman"/>
                <a:cs typeface="Avenir Roman"/>
                <a:sym typeface="Avenir Roman"/>
              </a:rPr>
              <a:t>setImageFile</a:t>
            </a:r>
            <a:r>
              <a:rPr lang="en-US" altLang="zh-CN" sz="2400" b="1" dirty="0" smtClean="0">
                <a:latin typeface="Avenir Roman"/>
                <a:ea typeface="Avenir Roman"/>
                <a:cs typeface="Avenir Roman"/>
                <a:sym typeface="Avenir Roman"/>
              </a:rPr>
              <a:t>(</a:t>
            </a:r>
            <a:r>
              <a:rPr lang="en-US" altLang="zh-CN" sz="2400" b="1" dirty="0" err="1" smtClean="0">
                <a:latin typeface="Avenir Roman"/>
                <a:ea typeface="Avenir Roman"/>
                <a:cs typeface="Avenir Roman"/>
                <a:sym typeface="Avenir Roman"/>
              </a:rPr>
              <a:t>MultipartFile</a:t>
            </a:r>
            <a:r>
              <a:rPr lang="en-US" altLang="zh-CN" sz="2400" b="1"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imageFile</a:t>
            </a:r>
            <a:r>
              <a:rPr lang="en-US" altLang="zh-CN" sz="2400" b="1" dirty="0" smtClean="0">
                <a:latin typeface="Avenir Roman"/>
                <a:ea typeface="Avenir Roman"/>
                <a:cs typeface="Avenir Roman"/>
                <a:sym typeface="Avenir Roman"/>
              </a:rPr>
              <a:t>) {</a:t>
            </a:r>
            <a:endParaRPr lang="en-US" altLang="zh-CN" sz="2400" b="1" dirty="0" smtClean="0">
              <a:latin typeface="Avenir Roman"/>
              <a:ea typeface="Avenir Roman"/>
              <a:cs typeface="Avenir Roman"/>
              <a:sym typeface="Avenir Roman"/>
            </a:endParaRPr>
          </a:p>
          <a:p>
            <a:r>
              <a:rPr lang="en-US" altLang="zh-CN" sz="2400" b="1" dirty="0" err="1" smtClean="0">
                <a:latin typeface="Avenir Roman"/>
                <a:ea typeface="Avenir Roman"/>
                <a:cs typeface="Avenir Roman"/>
                <a:sym typeface="Avenir Roman"/>
              </a:rPr>
              <a:t>this.imageFile</a:t>
            </a:r>
            <a:r>
              <a:rPr lang="en-US" altLang="zh-CN" sz="2400" b="1" dirty="0" smtClean="0">
                <a:latin typeface="Avenir Roman"/>
                <a:ea typeface="Avenir Roman"/>
                <a:cs typeface="Avenir Roman"/>
                <a:sym typeface="Avenir Roman"/>
              </a:rPr>
              <a:t> = </a:t>
            </a:r>
            <a:r>
              <a:rPr lang="en-US" altLang="zh-CN" sz="2400" b="1" dirty="0" err="1" smtClean="0">
                <a:latin typeface="Avenir Roman"/>
                <a:ea typeface="Avenir Roman"/>
                <a:cs typeface="Avenir Roman"/>
                <a:sym typeface="Avenir Roman"/>
              </a:rPr>
              <a:t>imageFile</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处理器：</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@Controller</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RequestMapping</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fileupload</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public class </a:t>
            </a:r>
            <a:r>
              <a:rPr lang="en-US" altLang="zh-CN" sz="2400" b="1" dirty="0" err="1" smtClean="0">
                <a:latin typeface="Avenir Roman"/>
                <a:ea typeface="Avenir Roman"/>
                <a:cs typeface="Avenir Roman"/>
                <a:sym typeface="Avenir Roman"/>
              </a:rPr>
              <a:t>FileUploadHandler</a:t>
            </a:r>
            <a:r>
              <a:rPr lang="en-US" altLang="zh-CN" sz="2400" b="1" dirty="0" smtClean="0">
                <a:latin typeface="Avenir Roman"/>
                <a:ea typeface="Avenir Roman"/>
                <a:cs typeface="Avenir Roman"/>
                <a:sym typeface="Avenir Roman"/>
              </a:rPr>
              <a:t> {</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RequestMapping</a:t>
            </a:r>
            <a:r>
              <a:rPr lang="en-US" altLang="zh-CN" sz="2400" dirty="0" smtClean="0">
                <a:latin typeface="Avenir Roman"/>
                <a:ea typeface="Avenir Roman"/>
                <a:cs typeface="Avenir Roman"/>
                <a:sym typeface="Avenir Roman"/>
              </a:rPr>
              <a:t>(value="/</a:t>
            </a:r>
            <a:r>
              <a:rPr lang="en-US" altLang="zh-CN" sz="2400" dirty="0" err="1" smtClean="0">
                <a:latin typeface="Avenir Roman"/>
                <a:ea typeface="Avenir Roman"/>
                <a:cs typeface="Avenir Roman"/>
                <a:sym typeface="Avenir Roman"/>
              </a:rPr>
              <a:t>register",method</a:t>
            </a:r>
            <a:r>
              <a:rPr lang="en-US" altLang="zh-CN" sz="2400" dirty="0" smtClean="0">
                <a:latin typeface="Avenir Roman"/>
                <a:ea typeface="Avenir Roman"/>
                <a:cs typeface="Avenir Roman"/>
                <a:sym typeface="Avenir Roman"/>
              </a:rPr>
              <a:t>=RequestMethod.</a:t>
            </a:r>
            <a:r>
              <a:rPr lang="en-US" altLang="zh-CN" sz="2400" b="1" i="1" dirty="0" smtClean="0">
                <a:latin typeface="Avenir Roman"/>
                <a:ea typeface="Avenir Roman"/>
                <a:cs typeface="Avenir Roman"/>
                <a:sym typeface="Avenir Roman"/>
              </a:rPr>
              <a:t>POST)</a:t>
            </a:r>
            <a:endParaRPr lang="en-US" altLang="zh-CN" sz="2400" b="1" i="1"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public String </a:t>
            </a:r>
            <a:r>
              <a:rPr lang="en-US" altLang="zh-CN" sz="2400" b="1" dirty="0" err="1" smtClean="0">
                <a:latin typeface="Avenir Roman"/>
                <a:ea typeface="Avenir Roman"/>
                <a:cs typeface="Avenir Roman"/>
                <a:sym typeface="Avenir Roman"/>
              </a:rPr>
              <a:t>registerUser</a:t>
            </a:r>
            <a:r>
              <a:rPr lang="en-US" altLang="zh-CN" sz="2400" b="1" dirty="0" smtClean="0">
                <a:latin typeface="Avenir Roman"/>
                <a:ea typeface="Avenir Roman"/>
                <a:cs typeface="Avenir Roman"/>
                <a:sym typeface="Avenir Roman"/>
              </a:rPr>
              <a:t>(User </a:t>
            </a:r>
            <a:r>
              <a:rPr lang="en-US" altLang="zh-CN" sz="2400" b="1" dirty="0" err="1" smtClean="0">
                <a:latin typeface="Avenir Roman"/>
                <a:ea typeface="Avenir Roman"/>
                <a:cs typeface="Avenir Roman"/>
                <a:sym typeface="Avenir Roman"/>
              </a:rPr>
              <a:t>user,Model</a:t>
            </a:r>
            <a:r>
              <a:rPr lang="en-US" altLang="zh-CN" sz="2400" b="1" dirty="0" smtClean="0">
                <a:latin typeface="Avenir Roman"/>
                <a:ea typeface="Avenir Roman"/>
                <a:cs typeface="Avenir Roman"/>
                <a:sym typeface="Avenir Roman"/>
              </a:rPr>
              <a:t> model,</a:t>
            </a:r>
            <a:endParaRPr lang="en-US" altLang="zh-CN" sz="2400" b="1"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HttpServletRequest</a:t>
            </a:r>
            <a:r>
              <a:rPr lang="en-US" altLang="zh-CN" sz="2400" dirty="0" smtClean="0">
                <a:latin typeface="Avenir Roman"/>
                <a:ea typeface="Avenir Roman"/>
                <a:cs typeface="Avenir Roman"/>
                <a:sym typeface="Avenir Roman"/>
              </a:rPr>
              <a:t> request) {</a:t>
            </a:r>
            <a:endParaRPr lang="en-US" altLang="zh-CN"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if(!</a:t>
            </a:r>
            <a:r>
              <a:rPr lang="en-US" altLang="zh-CN" sz="2400" b="1" dirty="0" err="1" smtClean="0">
                <a:latin typeface="Avenir Roman"/>
                <a:ea typeface="Avenir Roman"/>
                <a:cs typeface="Avenir Roman"/>
                <a:sym typeface="Avenir Roman"/>
              </a:rPr>
              <a:t>user.getImageFile</a:t>
            </a:r>
            <a:r>
              <a:rPr lang="en-US" altLang="zh-CN" sz="2400" b="1" dirty="0" smtClean="0">
                <a:latin typeface="Avenir Roman"/>
                <a:ea typeface="Avenir Roman"/>
                <a:cs typeface="Avenir Roman"/>
                <a:sym typeface="Avenir Roman"/>
              </a:rPr>
              <a:t>().</a:t>
            </a:r>
            <a:r>
              <a:rPr lang="en-US" altLang="zh-CN" sz="2400" b="1" dirty="0" err="1" smtClean="0">
                <a:latin typeface="Avenir Roman"/>
                <a:ea typeface="Avenir Roman"/>
                <a:cs typeface="Avenir Roman"/>
                <a:sym typeface="Avenir Roman"/>
              </a:rPr>
              <a:t>isEmpty</a:t>
            </a:r>
            <a:r>
              <a:rPr lang="en-US" altLang="zh-CN" sz="2400" b="1" dirty="0" smtClean="0">
                <a:latin typeface="Avenir Roman"/>
                <a:ea typeface="Avenir Roman"/>
                <a:cs typeface="Avenir Roman"/>
                <a:sym typeface="Avenir Roman"/>
              </a:rPr>
              <a:t>()) {</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获取上传文件路径</a:t>
            </a:r>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并创建上传文件目录</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String path=</a:t>
            </a:r>
            <a:r>
              <a:rPr lang="en-US" altLang="zh-CN" sz="2400" dirty="0" err="1" smtClean="0">
                <a:latin typeface="Avenir Roman"/>
                <a:ea typeface="Avenir Roman"/>
                <a:cs typeface="Avenir Roman"/>
                <a:sym typeface="Avenir Roman"/>
              </a:rPr>
              <a:t>request.getServletContext</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getRealPath</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userImages</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System.</a:t>
            </a:r>
            <a:r>
              <a:rPr lang="en-US" altLang="zh-CN" sz="2400" b="1" i="1" dirty="0" err="1" smtClean="0">
                <a:latin typeface="Avenir Roman"/>
                <a:ea typeface="Avenir Roman"/>
                <a:cs typeface="Avenir Roman"/>
                <a:sym typeface="Avenir Roman"/>
              </a:rPr>
              <a:t>out.println</a:t>
            </a:r>
            <a:r>
              <a:rPr lang="en-US" altLang="zh-CN" sz="2400" b="1" i="1" dirty="0" smtClean="0">
                <a:latin typeface="Avenir Roman"/>
                <a:ea typeface="Avenir Roman"/>
                <a:cs typeface="Avenir Roman"/>
                <a:sym typeface="Avenir Roman"/>
              </a:rPr>
              <a:t>(path);</a:t>
            </a:r>
            <a:endParaRPr lang="en-US" altLang="zh-CN" sz="2400" b="1" i="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File </a:t>
            </a:r>
            <a:r>
              <a:rPr lang="en-US" altLang="zh-CN" sz="2400" dirty="0" err="1" smtClean="0">
                <a:latin typeface="Avenir Roman"/>
                <a:ea typeface="Avenir Roman"/>
                <a:cs typeface="Avenir Roman"/>
                <a:sym typeface="Avenir Roman"/>
              </a:rPr>
              <a:t>parentFile</a:t>
            </a:r>
            <a:r>
              <a:rPr lang="en-US" altLang="zh-CN" sz="2400" dirty="0" smtClean="0">
                <a:latin typeface="Avenir Roman"/>
                <a:ea typeface="Avenir Roman"/>
                <a:cs typeface="Avenir Roman"/>
                <a:sym typeface="Avenir Roman"/>
              </a:rPr>
              <a:t>=</a:t>
            </a:r>
            <a:r>
              <a:rPr lang="en-US" altLang="zh-CN" sz="2400" b="1" dirty="0" smtClean="0">
                <a:latin typeface="Avenir Roman"/>
                <a:ea typeface="Avenir Roman"/>
                <a:cs typeface="Avenir Roman"/>
                <a:sym typeface="Avenir Roman"/>
              </a:rPr>
              <a:t>new File(path);</a:t>
            </a:r>
            <a:endParaRPr lang="en-US" altLang="zh-CN" sz="2400" b="1"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if(!</a:t>
            </a:r>
            <a:r>
              <a:rPr lang="en-US" altLang="zh-CN" sz="2400" b="1" dirty="0" err="1" smtClean="0">
                <a:latin typeface="Avenir Roman"/>
                <a:ea typeface="Avenir Roman"/>
                <a:cs typeface="Avenir Roman"/>
                <a:sym typeface="Avenir Roman"/>
              </a:rPr>
              <a:t>parentFile.exists</a:t>
            </a:r>
            <a:r>
              <a:rPr lang="en-US" altLang="zh-CN" sz="2400" b="1" dirty="0" smtClean="0">
                <a:latin typeface="Avenir Roman"/>
                <a:ea typeface="Avenir Roman"/>
                <a:cs typeface="Avenir Roman"/>
                <a:sym typeface="Avenir Roman"/>
              </a:rPr>
              <a:t>()) {</a:t>
            </a:r>
            <a:r>
              <a:rPr lang="en-US" altLang="zh-CN" sz="2400" b="1" dirty="0" err="1" smtClean="0">
                <a:latin typeface="Avenir Roman"/>
                <a:ea typeface="Avenir Roman"/>
                <a:cs typeface="Avenir Roman"/>
                <a:sym typeface="Avenir Roman"/>
              </a:rPr>
              <a:t>parentFile.mkdirs</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获取上传的文件名称</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String </a:t>
            </a:r>
            <a:r>
              <a:rPr lang="en-US" altLang="zh-CN" sz="2400" dirty="0" err="1" smtClean="0">
                <a:latin typeface="Avenir Roman"/>
                <a:ea typeface="Avenir Roman"/>
                <a:cs typeface="Avenir Roman"/>
                <a:sym typeface="Avenir Roman"/>
              </a:rPr>
              <a:t>uploadFileName</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user.getImageFile</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getOriginalFilename</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创建目标上传文件</a:t>
            </a:r>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File </a:t>
            </a:r>
            <a:r>
              <a:rPr lang="en-US" altLang="zh-CN" sz="2400" dirty="0" err="1" smtClean="0">
                <a:latin typeface="Avenir Roman"/>
                <a:ea typeface="Avenir Roman"/>
                <a:cs typeface="Avenir Roman"/>
                <a:sym typeface="Avenir Roman"/>
              </a:rPr>
              <a:t>uploadFileTarget</a:t>
            </a:r>
            <a:r>
              <a:rPr lang="en-US" altLang="zh-CN" sz="2400" dirty="0" smtClean="0">
                <a:latin typeface="Avenir Roman"/>
                <a:ea typeface="Avenir Roman"/>
                <a:cs typeface="Avenir Roman"/>
                <a:sym typeface="Avenir Roman"/>
              </a:rPr>
              <a:t>=</a:t>
            </a:r>
            <a:r>
              <a:rPr lang="en-US" altLang="zh-CN" sz="2400" b="1" dirty="0" smtClean="0">
                <a:latin typeface="Avenir Roman"/>
                <a:ea typeface="Avenir Roman"/>
                <a:cs typeface="Avenir Roman"/>
                <a:sym typeface="Avenir Roman"/>
              </a:rPr>
              <a:t>new File(</a:t>
            </a:r>
            <a:r>
              <a:rPr lang="en-US" altLang="zh-CN" sz="2400" b="1" dirty="0" err="1" smtClean="0">
                <a:latin typeface="Avenir Roman"/>
                <a:ea typeface="Avenir Roman"/>
                <a:cs typeface="Avenir Roman"/>
                <a:sym typeface="Avenir Roman"/>
              </a:rPr>
              <a:t>parentFile,uploadFileName</a:t>
            </a:r>
            <a:r>
              <a:rPr lang="en-US" altLang="zh-CN" sz="2400" b="1" dirty="0" smtClean="0">
                <a:latin typeface="Avenir Roman"/>
                <a:ea typeface="Avenir Roman"/>
                <a:cs typeface="Avenir Roman"/>
                <a:sym typeface="Avenir Roman"/>
              </a:rPr>
              <a:t>);</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zh-CN" altLang="en-US" sz="2400" dirty="0" smtClean="0">
                <a:latin typeface="Avenir Roman"/>
                <a:ea typeface="Avenir Roman"/>
                <a:cs typeface="Avenir Roman"/>
                <a:sym typeface="Avenir Roman"/>
              </a:rPr>
              <a:t>蒋上传文件保存到</a:t>
            </a:r>
            <a:r>
              <a:rPr lang="en-US" altLang="zh-CN" sz="2400" dirty="0" err="1" smtClean="0">
                <a:latin typeface="Avenir Roman"/>
                <a:ea typeface="Avenir Roman"/>
                <a:cs typeface="Avenir Roman"/>
                <a:sym typeface="Avenir Roman"/>
              </a:rPr>
              <a:t>parentFile</a:t>
            </a:r>
            <a:r>
              <a:rPr lang="zh-CN" altLang="en-US" sz="2400" dirty="0" smtClean="0">
                <a:latin typeface="Avenir Roman"/>
                <a:ea typeface="Avenir Roman"/>
                <a:cs typeface="Avenir Roman"/>
                <a:sym typeface="Avenir Roman"/>
              </a:rPr>
              <a:t>目标文件夹中</a:t>
            </a:r>
            <a:endParaRPr lang="zh-CN" altLang="en-US"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try {</a:t>
            </a:r>
            <a:endParaRPr lang="en-US" altLang="zh-CN" sz="2400" b="1"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user.getImageFile</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transferTo</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uploadFileTarget</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model.addAttribute</a:t>
            </a:r>
            <a:r>
              <a:rPr lang="en-US" altLang="zh-CN" sz="2400" dirty="0" smtClean="0">
                <a:latin typeface="Avenir Roman"/>
                <a:ea typeface="Avenir Roman"/>
                <a:cs typeface="Avenir Roman"/>
                <a:sym typeface="Avenir Roman"/>
              </a:rPr>
              <a:t>("user", user);</a:t>
            </a:r>
            <a:endParaRPr lang="en-US" altLang="zh-CN"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return "success";</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catch (Exception e) {</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 </a:t>
            </a:r>
            <a:r>
              <a:rPr lang="en-US" altLang="zh-CN" sz="2400" b="1" dirty="0" smtClean="0">
                <a:latin typeface="Avenir Roman"/>
                <a:ea typeface="Avenir Roman"/>
                <a:cs typeface="Avenir Roman"/>
                <a:sym typeface="Avenir Roman"/>
              </a:rPr>
              <a:t>TODO Auto-generated catch block</a:t>
            </a:r>
            <a:endParaRPr lang="en-US" altLang="zh-CN" sz="2400" b="1"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e.printStackTrace</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model.addAttribute</a:t>
            </a:r>
            <a:r>
              <a:rPr lang="en-US" altLang="zh-CN" sz="2400" dirty="0" smtClean="0">
                <a:latin typeface="Avenir Roman"/>
                <a:ea typeface="Avenir Roman"/>
                <a:cs typeface="Avenir Roman"/>
                <a:sym typeface="Avenir Roman"/>
              </a:rPr>
              <a:t>("</a:t>
            </a:r>
            <a:r>
              <a:rPr lang="en-US" altLang="zh-CN" sz="2400" dirty="0" err="1" smtClean="0">
                <a:latin typeface="Avenir Roman"/>
                <a:ea typeface="Avenir Roman"/>
                <a:cs typeface="Avenir Roman"/>
                <a:sym typeface="Avenir Roman"/>
              </a:rPr>
              <a:t>uploadError</a:t>
            </a:r>
            <a:r>
              <a:rPr lang="en-US" altLang="zh-CN" sz="2400" dirty="0" smtClean="0">
                <a:latin typeface="Avenir Roman"/>
                <a:ea typeface="Avenir Roman"/>
                <a:cs typeface="Avenir Roman"/>
                <a:sym typeface="Avenir Roman"/>
              </a:rPr>
              <a:t>", "</a:t>
            </a:r>
            <a:r>
              <a:rPr lang="zh-CN" altLang="en-US" sz="2400" dirty="0" smtClean="0">
                <a:latin typeface="Avenir Roman"/>
                <a:ea typeface="Avenir Roman"/>
                <a:cs typeface="Avenir Roman"/>
                <a:sym typeface="Avenir Roman"/>
              </a:rPr>
              <a:t>上传文件失败！</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return "error";</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r>
              <a:rPr lang="en-US" altLang="zh-CN" sz="2400" b="1" dirty="0" smtClean="0">
                <a:latin typeface="Avenir Roman"/>
                <a:ea typeface="Avenir Roman"/>
                <a:cs typeface="Avenir Roman"/>
                <a:sym typeface="Avenir Roman"/>
              </a:rPr>
              <a:t>else {</a:t>
            </a:r>
            <a:endParaRPr lang="en-US" altLang="zh-CN" sz="2400" b="1" dirty="0" smtClean="0">
              <a:latin typeface="Avenir Roman"/>
              <a:ea typeface="Avenir Roman"/>
              <a:cs typeface="Avenir Roman"/>
              <a:sym typeface="Avenir Roman"/>
            </a:endParaRPr>
          </a:p>
          <a:p>
            <a:r>
              <a:rPr lang="en-US" altLang="zh-CN" sz="2400" dirty="0" err="1" smtClean="0">
                <a:latin typeface="Avenir Roman"/>
                <a:ea typeface="Avenir Roman"/>
                <a:cs typeface="Avenir Roman"/>
                <a:sym typeface="Avenir Roman"/>
              </a:rPr>
              <a:t>model.addAttribute</a:t>
            </a:r>
            <a:r>
              <a:rPr lang="en-US" altLang="zh-CN" sz="2400" dirty="0" smtClean="0">
                <a:latin typeface="Avenir Roman"/>
                <a:ea typeface="Avenir Roman"/>
                <a:cs typeface="Avenir Roman"/>
                <a:sym typeface="Avenir Roman"/>
              </a:rPr>
              <a:t>("info", "</a:t>
            </a:r>
            <a:r>
              <a:rPr lang="zh-CN" altLang="en-US" sz="2400" dirty="0" smtClean="0">
                <a:latin typeface="Avenir Roman"/>
                <a:ea typeface="Avenir Roman"/>
                <a:cs typeface="Avenir Roman"/>
                <a:sym typeface="Avenir Roman"/>
              </a:rPr>
              <a:t>上传文件不能为空！</a:t>
            </a:r>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b="1" dirty="0" smtClean="0">
                <a:latin typeface="Avenir Roman"/>
                <a:ea typeface="Avenir Roman"/>
                <a:cs typeface="Avenir Roman"/>
                <a:sym typeface="Avenir Roman"/>
              </a:rPr>
              <a:t>return "forward:/index.jsp";</a:t>
            </a:r>
            <a:endParaRPr lang="en-US" altLang="zh-CN" sz="2400" b="1"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endParaRPr lang="zh-CN" altLang="en-US"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a:p>
            <a:r>
              <a:rPr lang="en-US" altLang="zh-CN" sz="2400" dirty="0" smtClean="0">
                <a:latin typeface="Avenir Roman"/>
                <a:ea typeface="Avenir Roman"/>
                <a:cs typeface="Avenir Roman"/>
                <a:sym typeface="Avenir Roman"/>
              </a:rPr>
              <a:t>}</a:t>
            </a:r>
            <a:endParaRPr lang="en-US" altLang="zh-CN" sz="2400" dirty="0" smtClean="0">
              <a:latin typeface="Avenir Roman"/>
              <a:ea typeface="Avenir Roman"/>
              <a:cs typeface="Avenir Roman"/>
              <a:sym typeface="Avenir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课件首页-单行课程标题">
    <p:bg>
      <p:bgPr>
        <a:solidFill>
          <a:srgbClr val="35B558"/>
        </a:solidFill>
        <a:effectLst/>
      </p:bgPr>
    </p:bg>
    <p:spTree>
      <p:nvGrpSpPr>
        <p:cNvPr id="1" name=""/>
        <p:cNvGrpSpPr/>
        <p:nvPr/>
      </p:nvGrpSpPr>
      <p:grpSpPr>
        <a:xfrm>
          <a:off x="0" y="0"/>
          <a:ext cx="0" cy="0"/>
          <a:chOff x="0" y="0"/>
          <a:chExt cx="0" cy="0"/>
        </a:xfrm>
      </p:grpSpPr>
      <p:pic>
        <p:nvPicPr>
          <p:cNvPr id="4" name="logo.png"/>
          <p:cNvPicPr/>
          <p:nvPr userDrawn="1"/>
        </p:nvPicPr>
        <p:blipFill>
          <a:blip r:embed="rId2"/>
          <a:stretch>
            <a:fillRect/>
          </a:stretch>
        </p:blipFill>
        <p:spPr>
          <a:xfrm>
            <a:off x="10566000" y="4075200"/>
            <a:ext cx="3251201" cy="1193801"/>
          </a:xfrm>
          <a:prstGeom prst="rect">
            <a:avLst/>
          </a:prstGeom>
          <a:ln w="12700">
            <a:miter lim="400000"/>
            <a:headEnd/>
            <a:tailEnd/>
          </a:ln>
        </p:spPr>
      </p:pic>
      <p:sp>
        <p:nvSpPr>
          <p:cNvPr id="5" name="标题 1"/>
          <p:cNvSpPr>
            <a:spLocks noGrp="1"/>
          </p:cNvSpPr>
          <p:nvPr>
            <p:ph type="ctrTitle" hasCustomPrompt="1"/>
          </p:nvPr>
        </p:nvSpPr>
        <p:spPr>
          <a:xfrm>
            <a:off x="-7200" y="5641200"/>
            <a:ext cx="24393600" cy="1728000"/>
          </a:xfrm>
        </p:spPr>
        <p:txBody>
          <a:bodyPr anchor="ctr">
            <a:noAutofit/>
          </a:bodyPr>
          <a:lstStyle>
            <a:lvl1pPr algn="ctr">
              <a:defRPr sz="12800">
                <a:solidFill>
                  <a:schemeClr val="tx1"/>
                </a:solidFill>
                <a:latin typeface="Noto Sans CJK SC Black" panose="020B0A00000000000000" pitchFamily="34" charset="-122"/>
                <a:ea typeface="Noto Sans CJK SC Black" panose="020B0A00000000000000" pitchFamily="34" charset="-122"/>
              </a:defRPr>
            </a:lvl1pPr>
          </a:lstStyle>
          <a:p>
            <a:r>
              <a:rPr lang="zh-CN" altLang="en-US" dirty="0"/>
              <a:t>课程主标题 单行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件首页-双行课程标题">
    <p:bg>
      <p:bgPr>
        <a:solidFill>
          <a:srgbClr val="35B558"/>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9760" y="5842800"/>
            <a:ext cx="20871040" cy="2955760"/>
          </a:xfrm>
        </p:spPr>
        <p:txBody>
          <a:bodyPr anchor="t"/>
          <a:lstStyle>
            <a:lvl1pPr marL="0" marR="0" indent="0" algn="ctr" defTabSz="824865" eaLnBrk="1" fontAlgn="auto" latinLnBrk="0" hangingPunct="1">
              <a:lnSpc>
                <a:spcPct val="100000"/>
              </a:lnSpc>
              <a:spcBef>
                <a:spcPts val="0"/>
              </a:spcBef>
              <a:spcAft>
                <a:spcPts val="0"/>
              </a:spcAft>
              <a:buClrTx/>
              <a:buSzTx/>
              <a:buFontTx/>
              <a:buNone/>
              <a:defRPr sz="9600" baseline="0">
                <a:solidFill>
                  <a:schemeClr val="tx1"/>
                </a:solidFill>
                <a:latin typeface="Noto Sans CJK SC Black" panose="020B0A00000000000000" pitchFamily="34" charset="-122"/>
                <a:ea typeface="Noto Sans CJK SC Black" panose="020B0A00000000000000" pitchFamily="34" charset="-122"/>
              </a:defRPr>
            </a:lvl1pPr>
          </a:lstStyle>
          <a:p>
            <a:pPr marL="0" marR="0" lvl="0" indent="0" algn="ctr" defTabSz="824865" eaLnBrk="1" fontAlgn="auto" latinLnBrk="0" hangingPunct="1">
              <a:lnSpc>
                <a:spcPct val="100000"/>
              </a:lnSpc>
              <a:spcBef>
                <a:spcPts val="0"/>
              </a:spcBef>
              <a:spcAft>
                <a:spcPts val="0"/>
              </a:spcAft>
              <a:buClrTx/>
              <a:buSzTx/>
              <a:buFontTx/>
              <a:buNone/>
              <a:defRPr sz="1800">
                <a:solidFill>
                  <a:srgbClr val="000000"/>
                </a:solidFill>
              </a:defRPr>
            </a:pPr>
            <a:r>
              <a:rPr lang="zh-CN" altLang="en-US" sz="9600" dirty="0">
                <a:solidFill>
                  <a:srgbClr val="FFFFFF"/>
                </a:solidFill>
              </a:rPr>
              <a:t>课程主标题 双行</a:t>
            </a:r>
            <a:br>
              <a:rPr lang="en-US" altLang="zh-CN" sz="9600" dirty="0">
                <a:solidFill>
                  <a:srgbClr val="FFFFFF"/>
                </a:solidFill>
              </a:rPr>
            </a:br>
            <a:r>
              <a:rPr lang="zh-CN" altLang="en-US" sz="9600" dirty="0">
                <a:solidFill>
                  <a:srgbClr val="FFFFFF"/>
                </a:solidFill>
              </a:rPr>
              <a:t>标题过长为两行时用此页</a:t>
            </a:r>
            <a:br>
              <a:rPr lang="zh-CN" altLang="en-US" sz="9600" dirty="0">
                <a:solidFill>
                  <a:srgbClr val="FFFFFF"/>
                </a:solidFill>
              </a:rPr>
            </a:br>
            <a:endParaRPr lang="zh-CN" altLang="en-US" sz="9600" dirty="0">
              <a:solidFill>
                <a:srgbClr val="FFFFFF"/>
              </a:solidFill>
            </a:endParaRPr>
          </a:p>
        </p:txBody>
      </p:sp>
      <p:pic>
        <p:nvPicPr>
          <p:cNvPr id="4" name="logo.png"/>
          <p:cNvPicPr/>
          <p:nvPr userDrawn="1"/>
        </p:nvPicPr>
        <p:blipFill>
          <a:blip r:embed="rId2"/>
          <a:stretch>
            <a:fillRect/>
          </a:stretch>
        </p:blipFill>
        <p:spPr>
          <a:xfrm>
            <a:off x="10566000" y="4075200"/>
            <a:ext cx="3251201" cy="119380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课程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4865" eaLnBrk="1" fontAlgn="auto" latinLnBrk="0" hangingPunct="1">
              <a:lnSpc>
                <a:spcPct val="100000"/>
              </a:lnSpc>
              <a:spcBef>
                <a:spcPts val="0"/>
              </a:spcBef>
              <a:spcAft>
                <a:spcPts val="0"/>
              </a:spcAft>
              <a:buClrTx/>
              <a:buSzTx/>
              <a:buFontTx/>
              <a:buNone/>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a:solidFill>
                  <a:srgbClr val="666666"/>
                </a:solidFill>
              </a:rPr>
              <a:t>课程主标题 </a:t>
            </a:r>
            <a:r>
              <a:rPr lang="en-US" altLang="zh-CN" sz="5400" dirty="0">
                <a:solidFill>
                  <a:srgbClr val="666666"/>
                </a:solidFill>
              </a:rPr>
              <a:t>— </a:t>
            </a:r>
            <a:r>
              <a:rPr lang="zh-CN" altLang="en-US" sz="5400" dirty="0">
                <a:solidFill>
                  <a:srgbClr val="666666"/>
                </a:solidFill>
              </a:rPr>
              <a:t>课程概要</a:t>
            </a:r>
            <a:endParaRPr lang="zh-CN" altLang="en-US" dirty="0"/>
          </a:p>
        </p:txBody>
      </p:sp>
      <p:sp>
        <p:nvSpPr>
          <p:cNvPr id="8" name="副标题 2"/>
          <p:cNvSpPr>
            <a:spLocks noGrp="1"/>
          </p:cNvSpPr>
          <p:nvPr>
            <p:ph type="subTitle" idx="1" hasCustomPrompt="1"/>
          </p:nvPr>
        </p:nvSpPr>
        <p:spPr>
          <a:xfrm>
            <a:off x="3517200" y="3531600"/>
            <a:ext cx="18273600" cy="9201600"/>
          </a:xfrm>
        </p:spPr>
        <p:txBody>
          <a:bodyPr anchor="t"/>
          <a:lstStyle>
            <a:lvl1pPr marL="698500" marR="0" indent="-507365" algn="l" defTabSz="824865" eaLnBrk="1" fontAlgn="auto" latinLnBrk="0" hangingPunct="1">
              <a:lnSpc>
                <a:spcPct val="140000"/>
              </a:lnSpc>
              <a:spcBef>
                <a:spcPts val="0"/>
              </a:spcBef>
              <a:spcAft>
                <a:spcPts val="0"/>
              </a:spcAft>
              <a:buClr>
                <a:srgbClr val="35B558"/>
              </a:buClr>
              <a:buSzPct val="105000"/>
              <a:buFont typeface="Arial" panose="020B0604020202020204" pitchFamily="34" charset="0"/>
              <a:buChar char="•"/>
              <a:defRPr sz="54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第一课时名称</a:t>
            </a:r>
            <a:endParaRPr lang="en-US" altLang="zh-CN" dirty="0"/>
          </a:p>
          <a:p>
            <a:r>
              <a:rPr lang="zh-CN" altLang="en-US" dirty="0"/>
              <a:t>第二课时名称</a:t>
            </a:r>
            <a:endParaRPr lang="en-US" altLang="zh-CN" dirty="0"/>
          </a:p>
          <a:p>
            <a:r>
              <a:rPr lang="zh-CN" altLang="en-US" dirty="0"/>
              <a:t>第三课时名称</a:t>
            </a:r>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uiExpand="1" build="p">
        <p:tmplLst>
          <p:tmpl lvl="0">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课时首页-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11" name="标题 1"/>
          <p:cNvSpPr>
            <a:spLocks noGrp="1"/>
          </p:cNvSpPr>
          <p:nvPr>
            <p:ph type="title" hasCustomPrompt="1"/>
          </p:nvPr>
        </p:nvSpPr>
        <p:spPr>
          <a:xfrm>
            <a:off x="1033200" y="428400"/>
            <a:ext cx="23004000" cy="932400"/>
          </a:xfrm>
        </p:spPr>
        <p:txBody>
          <a:bodyPr anchor="ctr" anchorCtr="0">
            <a:norm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dirty="0"/>
              <a:t>课程主标题</a:t>
            </a:r>
            <a:endParaRPr lang="zh-CN" altLang="en-US" dirty="0"/>
          </a:p>
        </p:txBody>
      </p:sp>
      <p:sp>
        <p:nvSpPr>
          <p:cNvPr id="15" name="文本占位符 2"/>
          <p:cNvSpPr>
            <a:spLocks noGrp="1"/>
          </p:cNvSpPr>
          <p:nvPr>
            <p:ph type="body" idx="1" hasCustomPrompt="1"/>
          </p:nvPr>
        </p:nvSpPr>
        <p:spPr>
          <a:xfrm>
            <a:off x="212400" y="4899600"/>
            <a:ext cx="23958000" cy="1580400"/>
          </a:xfrm>
        </p:spPr>
        <p:txBody>
          <a:bodyPr anchor="ctr">
            <a:noAutofit/>
          </a:bodyPr>
          <a:lstStyle>
            <a:lvl1pPr marL="190500" indent="0" algn="ctr">
              <a:lnSpc>
                <a:spcPct val="140000"/>
              </a:lnSpc>
              <a:spcBef>
                <a:spcPts val="0"/>
              </a:spcBef>
              <a:buClr>
                <a:srgbClr val="35B558"/>
              </a:buClr>
              <a:buSzPct val="105000"/>
              <a:buFontTx/>
              <a:buNone/>
              <a:defRPr sz="9600" baseline="0">
                <a:solidFill>
                  <a:srgbClr val="35B558"/>
                </a:solidFill>
                <a:latin typeface="Noto Sans CJK SC Bold" panose="020B0800000000000000" pitchFamily="34" charset="-122"/>
                <a:ea typeface="Noto Sans CJK SC Bold" panose="020B0800000000000000"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课时标题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时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4865" eaLnBrk="1" fontAlgn="auto" latinLnBrk="0" hangingPunct="1">
              <a:lnSpc>
                <a:spcPct val="100000"/>
              </a:lnSpc>
              <a:spcBef>
                <a:spcPts val="0"/>
              </a:spcBef>
              <a:spcAft>
                <a:spcPts val="0"/>
              </a:spcAft>
              <a:buClrTx/>
              <a:buSzTx/>
              <a:buFontTx/>
              <a:buNone/>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a:solidFill>
                  <a:srgbClr val="666666"/>
                </a:solidFill>
              </a:rPr>
              <a:t>课时主标题 </a:t>
            </a:r>
            <a:r>
              <a:rPr lang="en-US" altLang="zh-CN" sz="5400" dirty="0">
                <a:solidFill>
                  <a:srgbClr val="666666"/>
                </a:solidFill>
              </a:rPr>
              <a:t>— </a:t>
            </a:r>
            <a:r>
              <a:rPr lang="zh-CN" altLang="en-US" sz="5400" dirty="0">
                <a:solidFill>
                  <a:srgbClr val="666666"/>
                </a:solidFill>
              </a:rPr>
              <a:t>课时知识点</a:t>
            </a:r>
            <a:endParaRPr lang="zh-CN" altLang="en-US" dirty="0"/>
          </a:p>
        </p:txBody>
      </p:sp>
      <p:sp>
        <p:nvSpPr>
          <p:cNvPr id="8" name="副标题 2"/>
          <p:cNvSpPr>
            <a:spLocks noGrp="1"/>
          </p:cNvSpPr>
          <p:nvPr>
            <p:ph type="subTitle" idx="1" hasCustomPrompt="1"/>
          </p:nvPr>
        </p:nvSpPr>
        <p:spPr>
          <a:xfrm>
            <a:off x="3517200" y="3531600"/>
            <a:ext cx="18273600" cy="9201600"/>
          </a:xfrm>
        </p:spPr>
        <p:txBody>
          <a:bodyPr anchor="t"/>
          <a:lstStyle>
            <a:lvl1pPr marL="698500" marR="0" indent="-507365" algn="l" defTabSz="824865" eaLnBrk="1" fontAlgn="auto" latinLnBrk="0" hangingPunct="1">
              <a:lnSpc>
                <a:spcPct val="140000"/>
              </a:lnSpc>
              <a:spcBef>
                <a:spcPts val="0"/>
              </a:spcBef>
              <a:spcAft>
                <a:spcPts val="0"/>
              </a:spcAft>
              <a:buClr>
                <a:srgbClr val="35B558"/>
              </a:buClr>
              <a:buSzPct val="105000"/>
              <a:buFont typeface="Arial" panose="020B0604020202020204" pitchFamily="34" charset="0"/>
              <a:buChar char="•"/>
              <a:defRPr sz="54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课时知识点</a:t>
            </a:r>
            <a:endParaRPr lang="en-US" altLang="zh-CN" dirty="0"/>
          </a:p>
          <a:p>
            <a:r>
              <a:rPr lang="zh-CN" altLang="en-US" dirty="0"/>
              <a:t>课时知识点</a:t>
            </a:r>
            <a:endParaRPr lang="en-US" altLang="zh-CN" dirty="0"/>
          </a:p>
          <a:p>
            <a:r>
              <a:rPr lang="zh-CN" altLang="en-US" dirty="0"/>
              <a:t>课时知识点</a:t>
            </a:r>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build="p">
        <p:tmplLst>
          <p:tmpl lvl="0">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课时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4865" eaLnBrk="1" fontAlgn="auto" latinLnBrk="0" hangingPunct="1">
              <a:lnSpc>
                <a:spcPct val="100000"/>
              </a:lnSpc>
              <a:spcBef>
                <a:spcPts val="0"/>
              </a:spcBef>
              <a:spcAft>
                <a:spcPts val="0"/>
              </a:spcAft>
              <a:buClrTx/>
              <a:buSzTx/>
              <a:buFontTx/>
              <a:buNone/>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30760" y="2537520"/>
            <a:ext cx="22201200" cy="10281600"/>
          </a:xfrm>
        </p:spPr>
        <p:txBody>
          <a:bodyPr anchor="t">
            <a:noAutofit/>
          </a:bodyPr>
          <a:lstStyle>
            <a:lvl1pPr marL="0" marR="0" indent="0" algn="l" defTabSz="824865" eaLnBrk="1" fontAlgn="auto" latinLnBrk="0" hangingPunct="1">
              <a:lnSpc>
                <a:spcPct val="140000"/>
              </a:lnSpc>
              <a:spcBef>
                <a:spcPts val="0"/>
              </a:spcBef>
              <a:spcAft>
                <a:spcPts val="0"/>
              </a:spcAft>
              <a:buClrTx/>
              <a:buSzPct val="75000"/>
              <a:buFontTx/>
              <a:buNone/>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无项目符号课件正文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课时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noChangeAspect="1"/>
          </p:cNvSpPr>
          <p:nvPr>
            <p:ph type="ctrTitle" hasCustomPrompt="1"/>
          </p:nvPr>
        </p:nvSpPr>
        <p:spPr>
          <a:xfrm>
            <a:off x="1033200" y="428400"/>
            <a:ext cx="23004000" cy="932400"/>
          </a:xfrm>
        </p:spPr>
        <p:txBody>
          <a:bodyPr anchor="ctr" anchorCtr="0">
            <a:normAutofit/>
          </a:bodyPr>
          <a:lstStyle>
            <a:lvl1pPr marL="0" marR="0" indent="0" algn="l" defTabSz="824865" eaLnBrk="1" fontAlgn="auto" latinLnBrk="0" hangingPunct="1">
              <a:lnSpc>
                <a:spcPct val="100000"/>
              </a:lnSpc>
              <a:spcBef>
                <a:spcPts val="0"/>
              </a:spcBef>
              <a:spcAft>
                <a:spcPts val="0"/>
              </a:spcAft>
              <a:buClrTx/>
              <a:buSzTx/>
              <a:buFontTx/>
              <a:buNone/>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30760" y="2537520"/>
            <a:ext cx="22201200" cy="10281600"/>
          </a:xfrm>
        </p:spPr>
        <p:txBody>
          <a:bodyPr anchor="t">
            <a:noAutofit/>
          </a:bodyPr>
          <a:lstStyle>
            <a:lvl1pPr marL="698500" marR="0" indent="-507365" algn="l" defTabSz="824865" eaLnBrk="1" fontAlgn="auto" latinLnBrk="0" hangingPunct="1">
              <a:lnSpc>
                <a:spcPct val="140000"/>
              </a:lnSpc>
              <a:spcBef>
                <a:spcPts val="0"/>
              </a:spcBef>
              <a:spcAft>
                <a:spcPts val="0"/>
              </a:spcAft>
              <a:buClr>
                <a:srgbClr val="35B558"/>
              </a:buClr>
              <a:buSzPct val="105000"/>
              <a:buFont typeface="Arial" panose="020B0604020202020204" pitchFamily="34" charset="0"/>
              <a:buChar char="•"/>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带项目符号内容</a:t>
            </a:r>
            <a:endParaRPr lang="en-US" altLang="zh-CN" dirty="0"/>
          </a:p>
          <a:p>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时内容模板(三)">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Autofit/>
          </a:bodyPr>
          <a:lstStyle>
            <a:lvl1pPr marL="0" marR="0" indent="0" algn="l" defTabSz="824865" eaLnBrk="1" fontAlgn="auto" latinLnBrk="0" hangingPunct="1">
              <a:lnSpc>
                <a:spcPct val="100000"/>
              </a:lnSpc>
              <a:spcBef>
                <a:spcPts val="0"/>
              </a:spcBef>
              <a:spcAft>
                <a:spcPts val="0"/>
              </a:spcAft>
              <a:buClrTx/>
              <a:buSzTx/>
              <a:buFontTx/>
              <a:buNone/>
              <a:defRPr sz="5400" baseline="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a:solidFill>
                  <a:srgbClr val="666666"/>
                </a:solidFill>
              </a:rPr>
              <a:t>课时名称</a:t>
            </a:r>
            <a:endParaRPr lang="zh-CN" altLang="en-US" dirty="0"/>
          </a:p>
        </p:txBody>
      </p:sp>
      <p:sp>
        <p:nvSpPr>
          <p:cNvPr id="8" name="副标题 2"/>
          <p:cNvSpPr>
            <a:spLocks noGrp="1"/>
          </p:cNvSpPr>
          <p:nvPr>
            <p:ph type="subTitle" idx="1" hasCustomPrompt="1"/>
          </p:nvPr>
        </p:nvSpPr>
        <p:spPr>
          <a:xfrm>
            <a:off x="1030760" y="2541600"/>
            <a:ext cx="22201200" cy="10119600"/>
          </a:xfrm>
        </p:spPr>
        <p:txBody>
          <a:bodyPr anchor="t">
            <a:noAutofit/>
          </a:bodyPr>
          <a:lstStyle>
            <a:lvl1pPr marL="687705" marR="0" indent="-507365" algn="l" defTabSz="824865" eaLnBrk="1" fontAlgn="auto" latinLnBrk="0" hangingPunct="1">
              <a:lnSpc>
                <a:spcPct val="140000"/>
              </a:lnSpc>
              <a:spcBef>
                <a:spcPts val="0"/>
              </a:spcBef>
              <a:spcAft>
                <a:spcPts val="0"/>
              </a:spcAft>
              <a:buClr>
                <a:srgbClr val="35B558"/>
              </a:buClr>
              <a:buSzPct val="105000"/>
              <a:buFont typeface="Arial" panose="020B0604020202020204" pitchFamily="34" charset="0"/>
              <a:buNone/>
              <a:defRPr sz="4800" baseline="0">
                <a:solidFill>
                  <a:srgbClr val="535353"/>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自由发挥区域</a:t>
            </a:r>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4" name="标题 1"/>
          <p:cNvSpPr>
            <a:spLocks noGrp="1"/>
          </p:cNvSpPr>
          <p:nvPr>
            <p:ph type="ctrTitle" hasCustomPrompt="1"/>
          </p:nvPr>
        </p:nvSpPr>
        <p:spPr>
          <a:xfrm>
            <a:off x="1033200" y="428400"/>
            <a:ext cx="23004000" cy="932400"/>
          </a:xfrm>
        </p:spPr>
        <p:txBody>
          <a:bodyPr anchor="ctr" anchorCtr="0">
            <a:no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sz="5400" dirty="0">
                <a:solidFill>
                  <a:srgbClr val="666666"/>
                </a:solidFill>
              </a:rPr>
              <a:t>课程主标题</a:t>
            </a:r>
            <a:endParaRPr lang="zh-CN" altLang="en-US" dirty="0"/>
          </a:p>
        </p:txBody>
      </p:sp>
      <p:sp>
        <p:nvSpPr>
          <p:cNvPr id="6" name="副标题 2"/>
          <p:cNvSpPr>
            <a:spLocks noGrp="1"/>
          </p:cNvSpPr>
          <p:nvPr>
            <p:ph type="subTitle" idx="1" hasCustomPrompt="1"/>
          </p:nvPr>
        </p:nvSpPr>
        <p:spPr>
          <a:xfrm>
            <a:off x="1030760" y="2537520"/>
            <a:ext cx="22201200" cy="10281600"/>
          </a:xfrm>
        </p:spPr>
        <p:txBody>
          <a:bodyPr anchor="t">
            <a:noAutofit/>
          </a:bodyPr>
          <a:lstStyle>
            <a:lvl1pPr marL="0" indent="0" algn="l">
              <a:lnSpc>
                <a:spcPct val="140000"/>
              </a:lnSpc>
              <a:spcBef>
                <a:spcPts val="0"/>
              </a:spcBef>
              <a:buNone/>
              <a:defRPr sz="480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课程总结内容</a:t>
            </a:r>
            <a:endParaRPr lang="en-US" altLang="zh-CN" dirty="0"/>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uiExpand="1" build="p">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0">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p:spPr>
        <p:txBody>
          <a:bodyPr lIns="0" tIns="0" rIns="0" bIns="0" anchor="ctr">
            <a:normAutofit/>
          </a:bodyPr>
          <a:lstStyle/>
          <a:p>
            <a:pPr lvl="0">
              <a:defRPr sz="1800">
                <a:solidFill>
                  <a:srgbClr val="000000"/>
                </a:solidFill>
              </a:defRPr>
            </a:pPr>
            <a:r>
              <a:rPr sz="11200" dirty="0" err="1">
                <a:solidFill>
                  <a:srgbClr val="FFFFFF"/>
                </a:solidFill>
              </a:rPr>
              <a:t>标题文本</a:t>
            </a:r>
            <a:endParaRPr sz="11200" dirty="0">
              <a:solidFill>
                <a:srgbClr val="FFFFFF"/>
              </a:solidFill>
            </a:endParaRPr>
          </a:p>
        </p:txBody>
      </p:sp>
      <p:sp>
        <p:nvSpPr>
          <p:cNvPr id="3" name="Shape 3"/>
          <p:cNvSpPr>
            <a:spLocks noGrp="1"/>
          </p:cNvSpPr>
          <p:nvPr>
            <p:ph type="body" idx="1"/>
          </p:nvPr>
        </p:nvSpPr>
        <p:spPr>
          <a:xfrm>
            <a:off x="1689100" y="3149600"/>
            <a:ext cx="21005800" cy="9296400"/>
          </a:xfrm>
          <a:prstGeom prst="rect">
            <a:avLst/>
          </a:prstGeom>
          <a:ln w="12700">
            <a:miter lim="400000"/>
          </a:ln>
        </p:spPr>
        <p:txBody>
          <a:bodyPr lIns="0" tIns="0" rIns="0" bIns="0" anchor="ctr">
            <a:normAutofit/>
          </a:bodyPr>
          <a:lstStyle/>
          <a:p>
            <a:pPr lvl="0">
              <a:defRPr sz="1800">
                <a:solidFill>
                  <a:srgbClr val="000000"/>
                </a:solidFill>
              </a:defRPr>
            </a:pPr>
            <a:r>
              <a:rPr sz="5200" dirty="0" err="1">
                <a:solidFill>
                  <a:srgbClr val="FFFFFF"/>
                </a:solidFill>
              </a:rPr>
              <a:t>正文级别</a:t>
            </a:r>
            <a:r>
              <a:rPr sz="5200" dirty="0">
                <a:solidFill>
                  <a:srgbClr val="FFFFFF"/>
                </a:solidFill>
              </a:rPr>
              <a:t> 1</a:t>
            </a:r>
            <a:endParaRPr sz="5200" dirty="0">
              <a:solidFill>
                <a:srgbClr val="FFFFFF"/>
              </a:solidFill>
            </a:endParaRPr>
          </a:p>
          <a:p>
            <a:pPr lvl="1">
              <a:defRPr sz="1800">
                <a:solidFill>
                  <a:srgbClr val="000000"/>
                </a:solidFill>
              </a:defRPr>
            </a:pPr>
            <a:r>
              <a:rPr sz="5200" dirty="0" err="1">
                <a:solidFill>
                  <a:srgbClr val="FFFFFF"/>
                </a:solidFill>
              </a:rPr>
              <a:t>正文级别</a:t>
            </a:r>
            <a:r>
              <a:rPr sz="5200" dirty="0">
                <a:solidFill>
                  <a:srgbClr val="FFFFFF"/>
                </a:solidFill>
              </a:rPr>
              <a:t> 2</a:t>
            </a:r>
            <a:endParaRPr sz="5200" dirty="0">
              <a:solidFill>
                <a:srgbClr val="FFFFFF"/>
              </a:solidFill>
            </a:endParaRPr>
          </a:p>
          <a:p>
            <a:pPr lvl="2">
              <a:defRPr sz="1800">
                <a:solidFill>
                  <a:srgbClr val="000000"/>
                </a:solidFill>
              </a:defRPr>
            </a:pPr>
            <a:r>
              <a:rPr sz="5200" dirty="0" err="1">
                <a:solidFill>
                  <a:srgbClr val="FFFFFF"/>
                </a:solidFill>
              </a:rPr>
              <a:t>正文级别</a:t>
            </a:r>
            <a:r>
              <a:rPr sz="5200" dirty="0">
                <a:solidFill>
                  <a:srgbClr val="FFFFFF"/>
                </a:solidFill>
              </a:rPr>
              <a:t> 3</a:t>
            </a:r>
            <a:endParaRPr sz="5200" dirty="0">
              <a:solidFill>
                <a:srgbClr val="FFFFFF"/>
              </a:solidFill>
            </a:endParaRPr>
          </a:p>
          <a:p>
            <a:pPr lvl="3">
              <a:defRPr sz="1800">
                <a:solidFill>
                  <a:srgbClr val="000000"/>
                </a:solidFill>
              </a:defRPr>
            </a:pPr>
            <a:r>
              <a:rPr sz="5200" dirty="0" err="1">
                <a:solidFill>
                  <a:srgbClr val="FFFFFF"/>
                </a:solidFill>
              </a:rPr>
              <a:t>正文级别</a:t>
            </a:r>
            <a:r>
              <a:rPr sz="5200" dirty="0">
                <a:solidFill>
                  <a:srgbClr val="FFFFFF"/>
                </a:solidFill>
              </a:rPr>
              <a:t> 4</a:t>
            </a:r>
            <a:endParaRPr sz="5200" dirty="0">
              <a:solidFill>
                <a:srgbClr val="FFFFFF"/>
              </a:solidFill>
            </a:endParaRPr>
          </a:p>
          <a:p>
            <a:pPr lvl="4">
              <a:defRPr sz="1800">
                <a:solidFill>
                  <a:srgbClr val="000000"/>
                </a:solidFill>
              </a:defRPr>
            </a:pPr>
            <a:r>
              <a:rPr sz="5200" dirty="0" err="1">
                <a:solidFill>
                  <a:srgbClr val="FFFFFF"/>
                </a:solidFill>
              </a:rPr>
              <a:t>正文级别</a:t>
            </a:r>
            <a:r>
              <a:rPr sz="5200" dirty="0">
                <a:solidFill>
                  <a:srgbClr val="FFFFFF"/>
                </a:solidFill>
              </a:rPr>
              <a:t> 5</a:t>
            </a:r>
            <a:endParaRPr sz="5200" dirty="0">
              <a:solidFill>
                <a:srgbClr val="FFFFFF"/>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algn="ctr" defTabSz="824865" eaLnBrk="1" hangingPunct="1">
        <a:defRPr sz="11200">
          <a:solidFill>
            <a:srgbClr val="FFFFFF"/>
          </a:solidFill>
          <a:latin typeface="+mn-lt"/>
          <a:ea typeface="+mn-ea"/>
          <a:cs typeface="+mn-cs"/>
          <a:sym typeface="Helvetica Light"/>
        </a:defRPr>
      </a:lvl1pPr>
      <a:lvl2pPr indent="228600" algn="ctr" defTabSz="824865" eaLnBrk="1" hangingPunct="1">
        <a:defRPr sz="11200">
          <a:solidFill>
            <a:srgbClr val="FFFFFF"/>
          </a:solidFill>
          <a:latin typeface="+mn-lt"/>
          <a:ea typeface="+mn-ea"/>
          <a:cs typeface="+mn-cs"/>
          <a:sym typeface="Helvetica Light"/>
        </a:defRPr>
      </a:lvl2pPr>
      <a:lvl3pPr indent="457200" algn="ctr" defTabSz="824865" eaLnBrk="1" hangingPunct="1">
        <a:defRPr sz="11200">
          <a:solidFill>
            <a:srgbClr val="FFFFFF"/>
          </a:solidFill>
          <a:latin typeface="+mn-lt"/>
          <a:ea typeface="+mn-ea"/>
          <a:cs typeface="+mn-cs"/>
          <a:sym typeface="Helvetica Light"/>
        </a:defRPr>
      </a:lvl3pPr>
      <a:lvl4pPr indent="685800" algn="ctr" defTabSz="824865" eaLnBrk="1" hangingPunct="1">
        <a:defRPr sz="11200">
          <a:solidFill>
            <a:srgbClr val="FFFFFF"/>
          </a:solidFill>
          <a:latin typeface="+mn-lt"/>
          <a:ea typeface="+mn-ea"/>
          <a:cs typeface="+mn-cs"/>
          <a:sym typeface="Helvetica Light"/>
        </a:defRPr>
      </a:lvl4pPr>
      <a:lvl5pPr indent="914400" algn="ctr" defTabSz="824865" eaLnBrk="1" hangingPunct="1">
        <a:defRPr sz="11200">
          <a:solidFill>
            <a:srgbClr val="FFFFFF"/>
          </a:solidFill>
          <a:latin typeface="+mn-lt"/>
          <a:ea typeface="+mn-ea"/>
          <a:cs typeface="+mn-cs"/>
          <a:sym typeface="Helvetica Light"/>
        </a:defRPr>
      </a:lvl5pPr>
      <a:lvl6pPr indent="1143000" algn="ctr" defTabSz="824865" eaLnBrk="1" hangingPunct="1">
        <a:defRPr sz="11200">
          <a:solidFill>
            <a:srgbClr val="FFFFFF"/>
          </a:solidFill>
          <a:latin typeface="+mn-lt"/>
          <a:ea typeface="+mn-ea"/>
          <a:cs typeface="+mn-cs"/>
          <a:sym typeface="Helvetica Light"/>
        </a:defRPr>
      </a:lvl6pPr>
      <a:lvl7pPr indent="1371600" algn="ctr" defTabSz="824865" eaLnBrk="1" hangingPunct="1">
        <a:defRPr sz="11200">
          <a:solidFill>
            <a:srgbClr val="FFFFFF"/>
          </a:solidFill>
          <a:latin typeface="+mn-lt"/>
          <a:ea typeface="+mn-ea"/>
          <a:cs typeface="+mn-cs"/>
          <a:sym typeface="Helvetica Light"/>
        </a:defRPr>
      </a:lvl7pPr>
      <a:lvl8pPr indent="1600200" algn="ctr" defTabSz="824865" eaLnBrk="1" hangingPunct="1">
        <a:defRPr sz="11200">
          <a:solidFill>
            <a:srgbClr val="FFFFFF"/>
          </a:solidFill>
          <a:latin typeface="+mn-lt"/>
          <a:ea typeface="+mn-ea"/>
          <a:cs typeface="+mn-cs"/>
          <a:sym typeface="Helvetica Light"/>
        </a:defRPr>
      </a:lvl8pPr>
      <a:lvl9pPr indent="1828800" algn="ctr" defTabSz="824865" eaLnBrk="1" hangingPunct="1">
        <a:defRPr sz="11200">
          <a:solidFill>
            <a:srgbClr val="FFFFFF"/>
          </a:solidFill>
          <a:latin typeface="+mn-lt"/>
          <a:ea typeface="+mn-ea"/>
          <a:cs typeface="+mn-cs"/>
          <a:sym typeface="Helvetica Light"/>
        </a:defRPr>
      </a:lvl9pPr>
    </p:titleStyle>
    <p:bodyStyle>
      <a:lvl1pPr marL="635000" indent="-635000" defTabSz="824865" eaLnBrk="1" hangingPunct="1">
        <a:spcBef>
          <a:spcPts val="5900"/>
        </a:spcBef>
        <a:buSzPct val="75000"/>
        <a:buChar char="•"/>
        <a:defRPr sz="5200">
          <a:solidFill>
            <a:srgbClr val="FFFFFF"/>
          </a:solidFill>
          <a:latin typeface="+mn-lt"/>
          <a:ea typeface="+mn-ea"/>
          <a:cs typeface="+mn-cs"/>
          <a:sym typeface="Helvetica Light"/>
        </a:defRPr>
      </a:lvl1pPr>
      <a:lvl2pPr marL="1270000" indent="-635000" defTabSz="824865" eaLnBrk="1" hangingPunct="1">
        <a:spcBef>
          <a:spcPts val="5900"/>
        </a:spcBef>
        <a:buSzPct val="75000"/>
        <a:buChar char="•"/>
        <a:defRPr sz="5200">
          <a:solidFill>
            <a:srgbClr val="FFFFFF"/>
          </a:solidFill>
          <a:latin typeface="+mn-lt"/>
          <a:ea typeface="+mn-ea"/>
          <a:cs typeface="+mn-cs"/>
          <a:sym typeface="Helvetica Light"/>
        </a:defRPr>
      </a:lvl2pPr>
      <a:lvl3pPr marL="1905000" indent="-635000" defTabSz="824865" eaLnBrk="1" hangingPunct="1">
        <a:spcBef>
          <a:spcPts val="5900"/>
        </a:spcBef>
        <a:buSzPct val="75000"/>
        <a:buChar char="•"/>
        <a:defRPr sz="5200">
          <a:solidFill>
            <a:srgbClr val="FFFFFF"/>
          </a:solidFill>
          <a:latin typeface="+mn-lt"/>
          <a:ea typeface="+mn-ea"/>
          <a:cs typeface="+mn-cs"/>
          <a:sym typeface="Helvetica Light"/>
        </a:defRPr>
      </a:lvl3pPr>
      <a:lvl4pPr marL="2540000" indent="-635000" defTabSz="824865" eaLnBrk="1" hangingPunct="1">
        <a:spcBef>
          <a:spcPts val="5900"/>
        </a:spcBef>
        <a:buSzPct val="75000"/>
        <a:buChar char="•"/>
        <a:defRPr sz="5200">
          <a:solidFill>
            <a:srgbClr val="FFFFFF"/>
          </a:solidFill>
          <a:latin typeface="+mn-lt"/>
          <a:ea typeface="+mn-ea"/>
          <a:cs typeface="+mn-cs"/>
          <a:sym typeface="Helvetica Light"/>
        </a:defRPr>
      </a:lvl4pPr>
      <a:lvl5pPr marL="3175000" indent="-635000" defTabSz="824865" eaLnBrk="1" hangingPunct="1">
        <a:spcBef>
          <a:spcPts val="5900"/>
        </a:spcBef>
        <a:buSzPct val="75000"/>
        <a:buChar char="•"/>
        <a:defRPr sz="5200">
          <a:solidFill>
            <a:srgbClr val="FFFFFF"/>
          </a:solidFill>
          <a:latin typeface="+mn-lt"/>
          <a:ea typeface="+mn-ea"/>
          <a:cs typeface="+mn-cs"/>
          <a:sym typeface="Helvetica Light"/>
        </a:defRPr>
      </a:lvl5pPr>
      <a:lvl6pPr marL="3810000" indent="-635000" defTabSz="824865" eaLnBrk="1" hangingPunct="1">
        <a:spcBef>
          <a:spcPts val="5900"/>
        </a:spcBef>
        <a:buSzPct val="75000"/>
        <a:buChar char="•"/>
        <a:defRPr sz="5200">
          <a:solidFill>
            <a:srgbClr val="FFFFFF"/>
          </a:solidFill>
          <a:latin typeface="+mn-lt"/>
          <a:ea typeface="+mn-ea"/>
          <a:cs typeface="+mn-cs"/>
          <a:sym typeface="Helvetica Light"/>
        </a:defRPr>
      </a:lvl6pPr>
      <a:lvl7pPr marL="4445000" indent="-635000" defTabSz="824865" eaLnBrk="1" hangingPunct="1">
        <a:spcBef>
          <a:spcPts val="5900"/>
        </a:spcBef>
        <a:buSzPct val="75000"/>
        <a:buChar char="•"/>
        <a:defRPr sz="5200">
          <a:solidFill>
            <a:srgbClr val="FFFFFF"/>
          </a:solidFill>
          <a:latin typeface="+mn-lt"/>
          <a:ea typeface="+mn-ea"/>
          <a:cs typeface="+mn-cs"/>
          <a:sym typeface="Helvetica Light"/>
        </a:defRPr>
      </a:lvl7pPr>
      <a:lvl8pPr marL="5080000" indent="-635000" defTabSz="824865" eaLnBrk="1" hangingPunct="1">
        <a:spcBef>
          <a:spcPts val="5900"/>
        </a:spcBef>
        <a:buSzPct val="75000"/>
        <a:buChar char="•"/>
        <a:defRPr sz="5200">
          <a:solidFill>
            <a:srgbClr val="FFFFFF"/>
          </a:solidFill>
          <a:latin typeface="+mn-lt"/>
          <a:ea typeface="+mn-ea"/>
          <a:cs typeface="+mn-cs"/>
          <a:sym typeface="Helvetica Light"/>
        </a:defRPr>
      </a:lvl8pPr>
      <a:lvl9pPr marL="5715000" indent="-635000" defTabSz="824865" eaLnBrk="1" hangingPunct="1">
        <a:spcBef>
          <a:spcPts val="5900"/>
        </a:spcBef>
        <a:buSzPct val="75000"/>
        <a:buChar char="•"/>
        <a:defRPr sz="5200">
          <a:solidFill>
            <a:srgbClr val="FFFFFF"/>
          </a:solidFill>
          <a:latin typeface="+mn-lt"/>
          <a:ea typeface="+mn-ea"/>
          <a:cs typeface="+mn-cs"/>
          <a:sym typeface="Helvetica Light"/>
        </a:defRPr>
      </a:lvl9pPr>
    </p:bodyStyle>
    <p:otherStyle>
      <a:lvl1pPr algn="ctr" defTabSz="824865" eaLnBrk="1" hangingPunct="1">
        <a:defRPr sz="2400">
          <a:solidFill>
            <a:schemeClr val="tx1"/>
          </a:solidFill>
          <a:latin typeface="+mn-lt"/>
          <a:ea typeface="+mn-ea"/>
          <a:cs typeface="+mn-cs"/>
          <a:sym typeface="Helvetica Light"/>
        </a:defRPr>
      </a:lvl1pPr>
      <a:lvl2pPr indent="228600" algn="ctr" defTabSz="824865" eaLnBrk="1" hangingPunct="1">
        <a:defRPr sz="2400">
          <a:solidFill>
            <a:schemeClr val="tx1"/>
          </a:solidFill>
          <a:latin typeface="+mn-lt"/>
          <a:ea typeface="+mn-ea"/>
          <a:cs typeface="+mn-cs"/>
          <a:sym typeface="Helvetica Light"/>
        </a:defRPr>
      </a:lvl2pPr>
      <a:lvl3pPr indent="457200" algn="ctr" defTabSz="824865" eaLnBrk="1" hangingPunct="1">
        <a:defRPr sz="2400">
          <a:solidFill>
            <a:schemeClr val="tx1"/>
          </a:solidFill>
          <a:latin typeface="+mn-lt"/>
          <a:ea typeface="+mn-ea"/>
          <a:cs typeface="+mn-cs"/>
          <a:sym typeface="Helvetica Light"/>
        </a:defRPr>
      </a:lvl3pPr>
      <a:lvl4pPr indent="685800" algn="ctr" defTabSz="824865" eaLnBrk="1" hangingPunct="1">
        <a:defRPr sz="2400">
          <a:solidFill>
            <a:schemeClr val="tx1"/>
          </a:solidFill>
          <a:latin typeface="+mn-lt"/>
          <a:ea typeface="+mn-ea"/>
          <a:cs typeface="+mn-cs"/>
          <a:sym typeface="Helvetica Light"/>
        </a:defRPr>
      </a:lvl4pPr>
      <a:lvl5pPr indent="914400" algn="ctr" defTabSz="824865" eaLnBrk="1" hangingPunct="1">
        <a:defRPr sz="2400">
          <a:solidFill>
            <a:schemeClr val="tx1"/>
          </a:solidFill>
          <a:latin typeface="+mn-lt"/>
          <a:ea typeface="+mn-ea"/>
          <a:cs typeface="+mn-cs"/>
          <a:sym typeface="Helvetica Light"/>
        </a:defRPr>
      </a:lvl5pPr>
      <a:lvl6pPr indent="1143000" algn="ctr" defTabSz="824865" eaLnBrk="1" hangingPunct="1">
        <a:defRPr sz="2400">
          <a:solidFill>
            <a:schemeClr val="tx1"/>
          </a:solidFill>
          <a:latin typeface="+mn-lt"/>
          <a:ea typeface="+mn-ea"/>
          <a:cs typeface="+mn-cs"/>
          <a:sym typeface="Helvetica Light"/>
        </a:defRPr>
      </a:lvl6pPr>
      <a:lvl7pPr indent="1371600" algn="ctr" defTabSz="824865" eaLnBrk="1" hangingPunct="1">
        <a:defRPr sz="2400">
          <a:solidFill>
            <a:schemeClr val="tx1"/>
          </a:solidFill>
          <a:latin typeface="+mn-lt"/>
          <a:ea typeface="+mn-ea"/>
          <a:cs typeface="+mn-cs"/>
          <a:sym typeface="Helvetica Light"/>
        </a:defRPr>
      </a:lvl7pPr>
      <a:lvl8pPr indent="1600200" algn="ctr" defTabSz="824865" eaLnBrk="1" hangingPunct="1">
        <a:defRPr sz="2400">
          <a:solidFill>
            <a:schemeClr val="tx1"/>
          </a:solidFill>
          <a:latin typeface="+mn-lt"/>
          <a:ea typeface="+mn-ea"/>
          <a:cs typeface="+mn-cs"/>
          <a:sym typeface="Helvetica Light"/>
        </a:defRPr>
      </a:lvl8pPr>
      <a:lvl9pPr indent="1828800" algn="ctr" defTabSz="824865" eaLnBrk="1" hangingPunct="1">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hyperlink" Target="http://www.njitxt.com&#21335;&#20140;it/"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hyperlink" Target="http://www.mvnrepository.com/search?q=jackson"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7.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hyperlink" Target="https://baike.so.com/doc/998397-1055441.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7.xml"/><Relationship Id="rId2" Type="http://schemas.openxmlformats.org/officeDocument/2006/relationships/image" Target="../media/image56.png"/><Relationship Id="rId1" Type="http://schemas.openxmlformats.org/officeDocument/2006/relationships/image" Target="../media/image5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5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oleObject" Target="../embeddings/oleObject2.bin"/><Relationship Id="rId2" Type="http://schemas.openxmlformats.org/officeDocument/2006/relationships/image" Target="../media/image9.png"/><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9600" b="1" dirty="0" err="1" smtClean="0"/>
              <a:t>SpringMVC</a:t>
            </a:r>
            <a:r>
              <a:rPr lang="zh-CN" altLang="en-US" sz="9600" b="1" dirty="0" smtClean="0"/>
              <a:t>从入门到精通</a:t>
            </a:r>
            <a:endParaRPr lang="zh-CN" altLang="en-US" sz="9600" b="1" dirty="0"/>
          </a:p>
        </p:txBody>
      </p:sp>
      <p:sp>
        <p:nvSpPr>
          <p:cNvPr id="3" name="文本占位符 2"/>
          <p:cNvSpPr>
            <a:spLocks noGrp="1"/>
          </p:cNvSpPr>
          <p:nvPr>
            <p:ph type="body" idx="1"/>
          </p:nvPr>
        </p:nvSpPr>
        <p:spPr>
          <a:xfrm>
            <a:off x="193589" y="6857999"/>
            <a:ext cx="23958000" cy="4316221"/>
          </a:xfrm>
        </p:spPr>
        <p:txBody>
          <a:bodyPr/>
          <a:lstStyle/>
          <a:p>
            <a:endParaRPr lang="en-US" altLang="zh-CN" dirty="0"/>
          </a:p>
          <a:p>
            <a:r>
              <a:rPr lang="zh-CN" altLang="en-US" b="1" dirty="0"/>
              <a:t>讲师：李晓</a:t>
            </a:r>
            <a:r>
              <a:rPr lang="zh-CN" altLang="en-US" b="1" dirty="0" smtClean="0"/>
              <a:t>明</a:t>
            </a:r>
            <a:endParaRPr lang="en-US" altLang="zh-CN" b="1" dirty="0" smtClean="0"/>
          </a:p>
          <a:p>
            <a:r>
              <a:rPr lang="zh-CN" altLang="en-US" sz="5400" b="1" dirty="0" smtClean="0">
                <a:solidFill>
                  <a:srgbClr val="0070C0"/>
                </a:solidFill>
              </a:rPr>
              <a:t>电话：</a:t>
            </a:r>
            <a:r>
              <a:rPr lang="en-US" altLang="zh-CN" sz="5400" b="1" dirty="0" smtClean="0">
                <a:solidFill>
                  <a:srgbClr val="0070C0"/>
                </a:solidFill>
              </a:rPr>
              <a:t>18913816282</a:t>
            </a:r>
            <a:r>
              <a:rPr lang="zh-CN" altLang="en-US" sz="5400" b="1" dirty="0" smtClean="0">
                <a:solidFill>
                  <a:srgbClr val="0070C0"/>
                </a:solidFill>
              </a:rPr>
              <a:t>（微信同）</a:t>
            </a:r>
            <a:endParaRPr lang="en-US" altLang="zh-CN" dirty="0"/>
          </a:p>
          <a:p>
            <a:endParaRPr lang="zh-CN" altLang="en-US" dirty="0"/>
          </a:p>
        </p:txBody>
      </p:sp>
      <p:sp>
        <p:nvSpPr>
          <p:cNvPr id="4" name="矩形 3"/>
          <p:cNvSpPr/>
          <p:nvPr/>
        </p:nvSpPr>
        <p:spPr>
          <a:xfrm>
            <a:off x="3046984" y="11174221"/>
            <a:ext cx="19730192" cy="656590"/>
          </a:xfrm>
          <a:prstGeom prst="rect">
            <a:avLst/>
          </a:prstGeom>
          <a:solidFill>
            <a:schemeClr val="accent4">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1" hangingPunct="0">
              <a:lnSpc>
                <a:spcPct val="100000"/>
              </a:lnSpc>
              <a:spcBef>
                <a:spcPts val="0"/>
              </a:spcBef>
              <a:spcAft>
                <a:spcPts val="0"/>
              </a:spcAft>
              <a:buClrTx/>
              <a:buSzTx/>
              <a:buFontTx/>
              <a:buNone/>
            </a:pPr>
            <a:r>
              <a:rPr kumimoji="0" lang="en-US" altLang="zh-CN" sz="3600" b="0" i="0" strike="noStrike" cap="none" spc="0" normalizeH="0" baseline="0" dirty="0">
                <a:ln>
                  <a:noFill/>
                </a:ln>
                <a:solidFill>
                  <a:srgbClr val="FFFFFF"/>
                </a:solidFill>
                <a:effectLst/>
                <a:uFillTx/>
                <a:latin typeface="+mn-lt"/>
                <a:ea typeface="+mn-ea"/>
                <a:cs typeface="+mn-cs"/>
                <a:sym typeface="Helvetica Light"/>
                <a:hlinkClick r:id="rId1"/>
              </a:rPr>
              <a:t>www.njitxt.com   </a:t>
            </a:r>
            <a:r>
              <a:rPr kumimoji="0" lang="zh-CN" altLang="en-US" sz="3600" b="0" i="0" u="sng" strike="noStrike" cap="none" spc="0" normalizeH="0" baseline="0" dirty="0">
                <a:ln>
                  <a:noFill/>
                </a:ln>
                <a:solidFill>
                  <a:schemeClr val="accent1"/>
                </a:solidFill>
                <a:effectLst/>
                <a:uFillTx/>
                <a:latin typeface="+mn-lt"/>
                <a:ea typeface="+mn-ea"/>
                <a:cs typeface="+mn-cs"/>
                <a:sym typeface="Helvetica Light"/>
                <a:hlinkClick r:id="rId1"/>
              </a:rPr>
              <a:t>南京</a:t>
            </a:r>
            <a:r>
              <a:rPr kumimoji="0" lang="en-US" altLang="zh-CN" sz="3600" b="0" i="0" u="sng" strike="noStrike" cap="none" spc="0" normalizeH="0" baseline="0" dirty="0">
                <a:ln>
                  <a:noFill/>
                </a:ln>
                <a:solidFill>
                  <a:schemeClr val="accent1"/>
                </a:solidFill>
                <a:effectLst/>
                <a:uFillTx/>
                <a:latin typeface="+mn-lt"/>
                <a:ea typeface="+mn-ea"/>
                <a:cs typeface="+mn-cs"/>
                <a:sym typeface="Helvetica Light"/>
                <a:hlinkClick r:id="rId1"/>
              </a:rPr>
              <a:t>IT</a:t>
            </a:r>
            <a:r>
              <a:rPr kumimoji="0" lang="zh-CN" altLang="en-US" sz="3600" b="0" i="0" u="sng" strike="noStrike" cap="none" spc="0" normalizeH="0" baseline="0" dirty="0">
                <a:ln>
                  <a:noFill/>
                </a:ln>
                <a:solidFill>
                  <a:schemeClr val="accent1"/>
                </a:solidFill>
                <a:effectLst/>
                <a:uFillTx/>
                <a:latin typeface="+mn-lt"/>
                <a:ea typeface="+mn-ea"/>
                <a:cs typeface="+mn-cs"/>
                <a:sym typeface="Helvetica Light"/>
              </a:rPr>
              <a:t>学堂</a:t>
            </a:r>
            <a:endParaRPr kumimoji="0" lang="zh-CN" altLang="en-US" sz="3600" b="0" i="0" u="sng" strike="noStrike" cap="none" spc="0" normalizeH="0" baseline="0" dirty="0">
              <a:ln>
                <a:noFill/>
              </a:ln>
              <a:solidFill>
                <a:schemeClr val="accent1"/>
              </a:solidFill>
              <a:effectLst/>
              <a:uFillTx/>
              <a:latin typeface="+mn-lt"/>
              <a:ea typeface="+mn-ea"/>
              <a:cs typeface="+mn-cs"/>
              <a:sym typeface="Helvetica Light"/>
            </a:endParaRPr>
          </a:p>
        </p:txBody>
      </p:sp>
      <p:pic>
        <p:nvPicPr>
          <p:cNvPr id="1027" name="Picture 3"/>
          <p:cNvPicPr>
            <a:picLocks noChangeAspect="1" noChangeArrowheads="1"/>
          </p:cNvPicPr>
          <p:nvPr/>
        </p:nvPicPr>
        <p:blipFill>
          <a:blip r:embed="rId2"/>
          <a:srcRect/>
          <a:stretch>
            <a:fillRect/>
          </a:stretch>
        </p:blipFill>
        <p:spPr bwMode="auto">
          <a:xfrm>
            <a:off x="5976894" y="2571720"/>
            <a:ext cx="11358642" cy="385765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smtClean="0"/>
              <a:t>SpringMVC</a:t>
            </a:r>
            <a:r>
              <a:rPr lang="zh-CN" altLang="en-US" b="1" dirty="0" smtClean="0"/>
              <a:t>开发入门</a:t>
            </a:r>
            <a:r>
              <a:rPr lang="en-US" altLang="zh-CN" b="1" dirty="0" smtClean="0"/>
              <a:t>——</a:t>
            </a:r>
            <a:r>
              <a:rPr lang="en-US" altLang="zh-CN" b="1" dirty="0" err="1" smtClean="0">
                <a:solidFill>
                  <a:srgbClr val="FF0000"/>
                </a:solidFill>
              </a:rPr>
              <a:t>SpringMVC</a:t>
            </a:r>
            <a:r>
              <a:rPr lang="zh-CN" altLang="en-US" b="1" dirty="0" smtClean="0">
                <a:solidFill>
                  <a:srgbClr val="FF0000"/>
                </a:solidFill>
              </a:rPr>
              <a:t>框架的搭建</a:t>
            </a:r>
            <a:r>
              <a:rPr lang="en-US" altLang="zh-CN" b="1" dirty="0" smtClean="0">
                <a:solidFill>
                  <a:srgbClr val="FF0000"/>
                </a:solidFill>
              </a:rPr>
              <a:t>1</a:t>
            </a:r>
            <a:r>
              <a:rPr lang="zh-CN" altLang="en-US" b="1" dirty="0" smtClean="0">
                <a:solidFill>
                  <a:srgbClr val="FF0000"/>
                </a:solidFill>
              </a:rPr>
              <a:t>（基于注解方式）</a:t>
            </a:r>
            <a:endParaRPr lang="zh-CN" altLang="en-US" dirty="0"/>
          </a:p>
        </p:txBody>
      </p:sp>
      <p:sp>
        <p:nvSpPr>
          <p:cNvPr id="3" name="副标题 2"/>
          <p:cNvSpPr>
            <a:spLocks noGrp="1"/>
          </p:cNvSpPr>
          <p:nvPr>
            <p:ph type="subTitle" idx="1"/>
          </p:nvPr>
        </p:nvSpPr>
        <p:spPr>
          <a:xfrm>
            <a:off x="619044" y="2000216"/>
            <a:ext cx="23418156" cy="10818904"/>
          </a:xfrm>
        </p:spPr>
        <p:txBody>
          <a:bodyPr/>
          <a:lstStyle/>
          <a:p>
            <a:pPr>
              <a:buNone/>
            </a:pPr>
            <a:r>
              <a:rPr lang="zh-CN" altLang="en-US" b="1" dirty="0" smtClean="0">
                <a:solidFill>
                  <a:srgbClr val="FF0000"/>
                </a:solidFill>
                <a:latin typeface="宋体" panose="02010600030101010101" pitchFamily="2" charset="-122"/>
              </a:rPr>
              <a:t>第二步</a:t>
            </a:r>
            <a:r>
              <a:rPr lang="zh-CN" altLang="en-US" b="1" dirty="0" smtClean="0">
                <a:latin typeface="宋体" panose="02010600030101010101" pitchFamily="2" charset="-122"/>
              </a:rPr>
              <a:t>：配置</a:t>
            </a:r>
            <a:r>
              <a:rPr lang="en-US" altLang="zh-CN" b="1" dirty="0" smtClean="0">
                <a:latin typeface="宋体" panose="02010600030101010101" pitchFamily="2" charset="-122"/>
              </a:rPr>
              <a:t>web.xml</a:t>
            </a:r>
            <a:r>
              <a:rPr lang="zh-CN" altLang="en-US" b="1" dirty="0" smtClean="0">
                <a:latin typeface="宋体" panose="02010600030101010101" pitchFamily="2" charset="-122"/>
              </a:rPr>
              <a:t>中配置前端控制器</a:t>
            </a:r>
            <a:endParaRPr lang="en-US" altLang="zh-CN" b="1" dirty="0" smtClean="0">
              <a:latin typeface="宋体" panose="02010600030101010101" pitchFamily="2" charset="-122"/>
            </a:endParaRPr>
          </a:p>
          <a:p>
            <a:pPr>
              <a:buNone/>
            </a:pPr>
            <a:r>
              <a:rPr lang="zh-CN" altLang="en-US" b="1" dirty="0" smtClean="0">
                <a:latin typeface="宋体" panose="02010600030101010101" pitchFamily="2" charset="-122"/>
              </a:rPr>
              <a:t> 配置 </a:t>
            </a:r>
            <a:r>
              <a:rPr lang="en-US" altLang="zh-CN" b="1" dirty="0" err="1" smtClean="0">
                <a:latin typeface="宋体" panose="02010600030101010101" pitchFamily="2" charset="-122"/>
              </a:rPr>
              <a:t>DispatcherServlet</a:t>
            </a:r>
            <a:r>
              <a:rPr lang="en-US" altLang="zh-CN" b="1" dirty="0" smtClean="0">
                <a:latin typeface="宋体" panose="02010600030101010101" pitchFamily="2" charset="-122"/>
              </a:rPr>
              <a:t> </a:t>
            </a:r>
            <a:r>
              <a:rPr lang="zh-CN" altLang="en-US" b="1" dirty="0" smtClean="0">
                <a:latin typeface="宋体" panose="02010600030101010101" pitchFamily="2" charset="-122"/>
              </a:rPr>
              <a:t>：</a:t>
            </a:r>
            <a:r>
              <a:rPr lang="en-US" altLang="zh-CN" b="1" dirty="0" err="1" smtClean="0">
                <a:latin typeface="宋体" panose="02010600030101010101" pitchFamily="2" charset="-122"/>
              </a:rPr>
              <a:t>DispatcherServlet</a:t>
            </a:r>
            <a:r>
              <a:rPr lang="en-US" altLang="zh-CN" b="1" dirty="0" smtClean="0">
                <a:latin typeface="宋体" panose="02010600030101010101" pitchFamily="2" charset="-122"/>
              </a:rPr>
              <a:t> </a:t>
            </a:r>
            <a:r>
              <a:rPr lang="zh-CN" altLang="en-US" b="1" dirty="0" smtClean="0">
                <a:latin typeface="宋体" panose="02010600030101010101" pitchFamily="2" charset="-122"/>
              </a:rPr>
              <a:t>默认加载</a:t>
            </a:r>
            <a:r>
              <a:rPr lang="en-US" altLang="zh-CN" b="1" dirty="0" smtClean="0">
                <a:latin typeface="宋体" panose="02010600030101010101" pitchFamily="2" charset="-122"/>
              </a:rPr>
              <a:t>/WEB-INF/&lt;</a:t>
            </a:r>
            <a:r>
              <a:rPr lang="en-US" altLang="zh-CN" b="1" dirty="0" err="1" smtClean="0">
                <a:latin typeface="宋体" panose="02010600030101010101" pitchFamily="2" charset="-122"/>
              </a:rPr>
              <a:t>servletName-servlet</a:t>
            </a:r>
            <a:r>
              <a:rPr lang="en-US" altLang="zh-CN" b="1" dirty="0" smtClean="0">
                <a:latin typeface="宋体" panose="02010600030101010101" pitchFamily="2" charset="-122"/>
              </a:rPr>
              <a:t>&gt;.xml</a:t>
            </a:r>
            <a:r>
              <a:rPr lang="zh-CN" altLang="en-US" b="1" dirty="0" smtClean="0">
                <a:latin typeface="宋体" panose="02010600030101010101" pitchFamily="2" charset="-122"/>
              </a:rPr>
              <a:t>的</a:t>
            </a:r>
            <a:r>
              <a:rPr lang="en-US" altLang="zh-CN" b="1" dirty="0" smtClean="0">
                <a:latin typeface="宋体" panose="02010600030101010101" pitchFamily="2" charset="-122"/>
              </a:rPr>
              <a:t>Spring </a:t>
            </a:r>
            <a:r>
              <a:rPr lang="zh-CN" altLang="en-US" b="1" dirty="0" smtClean="0">
                <a:latin typeface="宋体" panose="02010600030101010101" pitchFamily="2" charset="-122"/>
              </a:rPr>
              <a:t>配置文件</a:t>
            </a:r>
            <a:r>
              <a:rPr lang="en-US" altLang="zh-CN" b="1" dirty="0" smtClean="0">
                <a:latin typeface="宋体" panose="02010600030101010101" pitchFamily="2" charset="-122"/>
              </a:rPr>
              <a:t>, </a:t>
            </a:r>
            <a:r>
              <a:rPr lang="zh-CN" altLang="en-US" b="1" dirty="0" smtClean="0">
                <a:latin typeface="宋体" panose="02010600030101010101" pitchFamily="2" charset="-122"/>
              </a:rPr>
              <a:t>启动 </a:t>
            </a:r>
            <a:r>
              <a:rPr lang="en-US" altLang="zh-CN" b="1" dirty="0" smtClean="0">
                <a:latin typeface="宋体" panose="02010600030101010101" pitchFamily="2" charset="-122"/>
              </a:rPr>
              <a:t>WEB </a:t>
            </a:r>
            <a:r>
              <a:rPr lang="zh-CN" altLang="en-US" b="1" dirty="0" smtClean="0">
                <a:latin typeface="宋体" panose="02010600030101010101" pitchFamily="2" charset="-122"/>
              </a:rPr>
              <a:t>层的 </a:t>
            </a:r>
            <a:r>
              <a:rPr lang="en-US" altLang="zh-CN" b="1" dirty="0" smtClean="0">
                <a:latin typeface="宋体" panose="02010600030101010101" pitchFamily="2" charset="-122"/>
              </a:rPr>
              <a:t>Spring </a:t>
            </a:r>
            <a:r>
              <a:rPr lang="zh-CN" altLang="en-US" b="1" dirty="0" smtClean="0">
                <a:latin typeface="宋体" panose="02010600030101010101" pitchFamily="2" charset="-122"/>
              </a:rPr>
              <a:t>容器。可以通过 </a:t>
            </a:r>
            <a:r>
              <a:rPr lang="en-US" altLang="zh-CN" b="1" dirty="0" err="1" smtClean="0">
                <a:latin typeface="宋体" panose="02010600030101010101" pitchFamily="2" charset="-122"/>
              </a:rPr>
              <a:t>contextConfigLocation</a:t>
            </a:r>
            <a:r>
              <a:rPr lang="en-US" altLang="zh-CN" b="1" dirty="0" smtClean="0">
                <a:latin typeface="宋体" panose="02010600030101010101" pitchFamily="2" charset="-122"/>
              </a:rPr>
              <a:t> </a:t>
            </a:r>
            <a:r>
              <a:rPr lang="zh-CN" altLang="en-US" b="1" dirty="0" smtClean="0">
                <a:latin typeface="宋体" panose="02010600030101010101" pitchFamily="2" charset="-122"/>
              </a:rPr>
              <a:t>初始化参数自定义配置文件的位置和名称。</a:t>
            </a:r>
            <a:endParaRPr lang="zh-CN" altLang="en-US" dirty="0"/>
          </a:p>
        </p:txBody>
      </p:sp>
      <p:pic>
        <p:nvPicPr>
          <p:cNvPr id="4" name="Picture 4"/>
          <p:cNvPicPr>
            <a:picLocks noChangeAspect="1" noChangeArrowheads="1"/>
          </p:cNvPicPr>
          <p:nvPr/>
        </p:nvPicPr>
        <p:blipFill>
          <a:blip r:embed="rId1"/>
          <a:srcRect/>
          <a:stretch>
            <a:fillRect/>
          </a:stretch>
        </p:blipFill>
        <p:spPr bwMode="auto">
          <a:xfrm>
            <a:off x="1033200" y="6286496"/>
            <a:ext cx="22446004" cy="700092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smtClean="0"/>
              <a:t>SpringMVC</a:t>
            </a:r>
            <a:r>
              <a:rPr lang="zh-CN" altLang="en-US" b="1" dirty="0" smtClean="0"/>
              <a:t>开发入门</a:t>
            </a:r>
            <a:r>
              <a:rPr lang="en-US" altLang="zh-CN" b="1" dirty="0" smtClean="0"/>
              <a:t>——</a:t>
            </a:r>
            <a:r>
              <a:rPr lang="en-US" altLang="zh-CN" b="1" dirty="0" err="1" smtClean="0">
                <a:solidFill>
                  <a:srgbClr val="FF0000"/>
                </a:solidFill>
              </a:rPr>
              <a:t>SpringMVC</a:t>
            </a:r>
            <a:r>
              <a:rPr lang="zh-CN" altLang="en-US" b="1" dirty="0" smtClean="0">
                <a:solidFill>
                  <a:srgbClr val="FF0000"/>
                </a:solidFill>
              </a:rPr>
              <a:t>框架的搭建</a:t>
            </a:r>
            <a:r>
              <a:rPr lang="en-US" altLang="zh-CN" b="1" dirty="0" smtClean="0">
                <a:solidFill>
                  <a:srgbClr val="FF0000"/>
                </a:solidFill>
              </a:rPr>
              <a:t>1</a:t>
            </a:r>
            <a:r>
              <a:rPr lang="zh-CN" altLang="en-US" b="1" dirty="0" smtClean="0">
                <a:solidFill>
                  <a:srgbClr val="FF0000"/>
                </a:solidFill>
              </a:rPr>
              <a:t>（基于注解方式）</a:t>
            </a:r>
            <a:endParaRPr lang="zh-CN" altLang="en-US" dirty="0"/>
          </a:p>
        </p:txBody>
      </p:sp>
      <p:sp>
        <p:nvSpPr>
          <p:cNvPr id="3" name="副标题 2"/>
          <p:cNvSpPr>
            <a:spLocks noGrp="1"/>
          </p:cNvSpPr>
          <p:nvPr>
            <p:ph type="subTitle" idx="1"/>
          </p:nvPr>
        </p:nvSpPr>
        <p:spPr>
          <a:xfrm>
            <a:off x="619044" y="2000216"/>
            <a:ext cx="23418156" cy="10818904"/>
          </a:xfrm>
        </p:spPr>
        <p:txBody>
          <a:bodyPr/>
          <a:lstStyle/>
          <a:p>
            <a:pPr>
              <a:buNone/>
            </a:pPr>
            <a:r>
              <a:rPr lang="zh-CN" altLang="en-US" b="1" dirty="0" smtClean="0">
                <a:solidFill>
                  <a:srgbClr val="FF0000"/>
                </a:solidFill>
                <a:latin typeface="宋体" panose="02010600030101010101" pitchFamily="2" charset="-122"/>
              </a:rPr>
              <a:t>第三步</a:t>
            </a:r>
            <a:r>
              <a:rPr lang="zh-CN" altLang="en-US" b="1" dirty="0" smtClean="0">
                <a:latin typeface="宋体" panose="02010600030101010101" pitchFamily="2" charset="-122"/>
              </a:rPr>
              <a:t>：</a:t>
            </a:r>
            <a:r>
              <a:rPr lang="zh-CN" altLang="en-US" b="1" dirty="0" smtClean="0"/>
              <a:t>在</a:t>
            </a:r>
            <a:r>
              <a:rPr lang="en-US" altLang="zh-CN" b="1" dirty="0" err="1" smtClean="0"/>
              <a:t>src</a:t>
            </a:r>
            <a:r>
              <a:rPr lang="zh-CN" altLang="en-US" b="1" dirty="0" smtClean="0"/>
              <a:t>根目录下创建</a:t>
            </a:r>
            <a:r>
              <a:rPr lang="en-US" altLang="zh-CN" b="1" dirty="0" smtClean="0"/>
              <a:t>springmvc.xml</a:t>
            </a:r>
            <a:endParaRPr lang="en-US" altLang="zh-CN" b="1" dirty="0" smtClean="0">
              <a:latin typeface="宋体" panose="02010600030101010101" pitchFamily="2" charset="-122"/>
            </a:endParaRPr>
          </a:p>
        </p:txBody>
      </p:sp>
      <p:pic>
        <p:nvPicPr>
          <p:cNvPr id="5" name="Picture 3"/>
          <p:cNvPicPr>
            <a:picLocks noChangeAspect="1" noChangeArrowheads="1"/>
          </p:cNvPicPr>
          <p:nvPr/>
        </p:nvPicPr>
        <p:blipFill>
          <a:blip r:embed="rId1"/>
          <a:srcRect/>
          <a:stretch>
            <a:fillRect/>
          </a:stretch>
        </p:blipFill>
        <p:spPr>
          <a:xfrm>
            <a:off x="1033200" y="3428976"/>
            <a:ext cx="22517442" cy="939014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smtClean="0"/>
              <a:t>SpringMVC</a:t>
            </a:r>
            <a:r>
              <a:rPr lang="zh-CN" altLang="en-US" b="1" dirty="0" smtClean="0"/>
              <a:t>开发入门</a:t>
            </a:r>
            <a:r>
              <a:rPr lang="en-US" altLang="zh-CN" b="1" dirty="0" smtClean="0"/>
              <a:t>——</a:t>
            </a:r>
            <a:r>
              <a:rPr lang="en-US" altLang="zh-CN" b="1" dirty="0" err="1" smtClean="0">
                <a:solidFill>
                  <a:srgbClr val="FF0000"/>
                </a:solidFill>
              </a:rPr>
              <a:t>SpringMVC</a:t>
            </a:r>
            <a:r>
              <a:rPr lang="zh-CN" altLang="en-US" b="1" dirty="0" smtClean="0">
                <a:solidFill>
                  <a:srgbClr val="FF0000"/>
                </a:solidFill>
              </a:rPr>
              <a:t>框架的搭建</a:t>
            </a:r>
            <a:r>
              <a:rPr lang="en-US" altLang="zh-CN" b="1" dirty="0" smtClean="0">
                <a:solidFill>
                  <a:srgbClr val="FF0000"/>
                </a:solidFill>
              </a:rPr>
              <a:t>1</a:t>
            </a:r>
            <a:r>
              <a:rPr lang="zh-CN" altLang="en-US" b="1" dirty="0" smtClean="0">
                <a:solidFill>
                  <a:srgbClr val="FF0000"/>
                </a:solidFill>
              </a:rPr>
              <a:t>（基于注解方式）</a:t>
            </a:r>
            <a:endParaRPr lang="zh-CN" altLang="en-US" dirty="0"/>
          </a:p>
        </p:txBody>
      </p:sp>
      <p:sp>
        <p:nvSpPr>
          <p:cNvPr id="3" name="副标题 2"/>
          <p:cNvSpPr>
            <a:spLocks noGrp="1"/>
          </p:cNvSpPr>
          <p:nvPr>
            <p:ph type="subTitle" idx="1"/>
          </p:nvPr>
        </p:nvSpPr>
        <p:spPr>
          <a:xfrm>
            <a:off x="619044" y="2000216"/>
            <a:ext cx="23418156" cy="10818904"/>
          </a:xfrm>
        </p:spPr>
        <p:txBody>
          <a:bodyPr/>
          <a:lstStyle/>
          <a:p>
            <a:pPr>
              <a:buNone/>
            </a:pPr>
            <a:r>
              <a:rPr lang="zh-CN" altLang="en-US" b="1" dirty="0" smtClean="0">
                <a:solidFill>
                  <a:srgbClr val="FF0000"/>
                </a:solidFill>
                <a:latin typeface="宋体" panose="02010600030101010101" pitchFamily="2" charset="-122"/>
              </a:rPr>
              <a:t>第四步</a:t>
            </a:r>
            <a:r>
              <a:rPr lang="zh-CN" altLang="en-US" b="1" dirty="0" smtClean="0">
                <a:latin typeface="宋体" panose="02010600030101010101" pitchFamily="2" charset="-122"/>
              </a:rPr>
              <a:t>：</a:t>
            </a:r>
            <a:r>
              <a:rPr lang="zh-CN" altLang="en-US" b="1" dirty="0" smtClean="0"/>
              <a:t>创建请求处理器</a:t>
            </a:r>
            <a:r>
              <a:rPr lang="en-US" altLang="zh-CN" b="1" dirty="0" err="1" smtClean="0"/>
              <a:t>HelloWorldAction</a:t>
            </a:r>
            <a:endParaRPr lang="en-US" altLang="zh-CN" b="1" dirty="0" smtClean="0">
              <a:latin typeface="宋体" panose="02010600030101010101" pitchFamily="2" charset="-122"/>
            </a:endParaRPr>
          </a:p>
        </p:txBody>
      </p:sp>
      <p:pic>
        <p:nvPicPr>
          <p:cNvPr id="5" name="Picture 3"/>
          <p:cNvPicPr>
            <a:picLocks noChangeAspect="1" noChangeArrowheads="1"/>
          </p:cNvPicPr>
          <p:nvPr/>
        </p:nvPicPr>
        <p:blipFill>
          <a:blip r:embed="rId1"/>
          <a:srcRect/>
          <a:stretch>
            <a:fillRect/>
          </a:stretch>
        </p:blipFill>
        <p:spPr>
          <a:xfrm>
            <a:off x="1033200" y="3214662"/>
            <a:ext cx="22088814" cy="1007275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smtClean="0"/>
              <a:t>SpringMVC</a:t>
            </a:r>
            <a:r>
              <a:rPr lang="zh-CN" altLang="en-US" b="1" dirty="0" smtClean="0"/>
              <a:t>开发入门</a:t>
            </a:r>
            <a:r>
              <a:rPr lang="en-US" altLang="zh-CN" b="1" dirty="0" smtClean="0"/>
              <a:t>——</a:t>
            </a:r>
            <a:r>
              <a:rPr lang="en-US" altLang="zh-CN" b="1" dirty="0" err="1" smtClean="0">
                <a:solidFill>
                  <a:srgbClr val="FF0000"/>
                </a:solidFill>
              </a:rPr>
              <a:t>SpringMVC</a:t>
            </a:r>
            <a:r>
              <a:rPr lang="zh-CN" altLang="en-US" b="1" dirty="0" smtClean="0">
                <a:solidFill>
                  <a:srgbClr val="FF0000"/>
                </a:solidFill>
              </a:rPr>
              <a:t>框架的搭建</a:t>
            </a:r>
            <a:r>
              <a:rPr lang="en-US" altLang="zh-CN" b="1" dirty="0" smtClean="0">
                <a:solidFill>
                  <a:srgbClr val="FF0000"/>
                </a:solidFill>
              </a:rPr>
              <a:t>1</a:t>
            </a:r>
            <a:r>
              <a:rPr lang="zh-CN" altLang="en-US" b="1" dirty="0" smtClean="0">
                <a:solidFill>
                  <a:srgbClr val="FF0000"/>
                </a:solidFill>
              </a:rPr>
              <a:t>（基于注解方式）</a:t>
            </a:r>
            <a:endParaRPr lang="zh-CN" altLang="en-US" dirty="0"/>
          </a:p>
        </p:txBody>
      </p:sp>
      <p:sp>
        <p:nvSpPr>
          <p:cNvPr id="3" name="副标题 2"/>
          <p:cNvSpPr>
            <a:spLocks noGrp="1"/>
          </p:cNvSpPr>
          <p:nvPr>
            <p:ph type="subTitle" idx="1"/>
          </p:nvPr>
        </p:nvSpPr>
        <p:spPr>
          <a:xfrm>
            <a:off x="619044" y="2000216"/>
            <a:ext cx="23418156" cy="10818904"/>
          </a:xfrm>
        </p:spPr>
        <p:txBody>
          <a:bodyPr/>
          <a:lstStyle/>
          <a:p>
            <a:pPr>
              <a:buNone/>
            </a:pPr>
            <a:r>
              <a:rPr lang="zh-CN" altLang="en-US" b="1" dirty="0" smtClean="0">
                <a:solidFill>
                  <a:srgbClr val="FF0000"/>
                </a:solidFill>
                <a:latin typeface="宋体" panose="02010600030101010101" pitchFamily="2" charset="-122"/>
              </a:rPr>
              <a:t>第五步</a:t>
            </a:r>
            <a:r>
              <a:rPr lang="zh-CN" altLang="en-US" b="1" dirty="0" smtClean="0">
                <a:latin typeface="宋体" panose="02010600030101010101" pitchFamily="2" charset="-122"/>
              </a:rPr>
              <a:t>：创建测试页面</a:t>
            </a:r>
            <a:endParaRPr lang="en-US" altLang="zh-CN" b="1" dirty="0" smtClean="0">
              <a:latin typeface="宋体" panose="02010600030101010101" pitchFamily="2" charset="-122"/>
            </a:endParaRPr>
          </a:p>
          <a:p>
            <a:pPr>
              <a:buNone/>
            </a:pPr>
            <a:r>
              <a:rPr lang="en-US" altLang="zh-CN" b="1" dirty="0" smtClean="0">
                <a:solidFill>
                  <a:srgbClr val="FF0000"/>
                </a:solidFill>
              </a:rPr>
              <a:t>index.jsp</a:t>
            </a:r>
            <a:r>
              <a:rPr lang="zh-CN" altLang="en-US" b="1" dirty="0" smtClean="0">
                <a:solidFill>
                  <a:srgbClr val="FF0000"/>
                </a:solidFill>
              </a:rPr>
              <a:t>页面：</a:t>
            </a:r>
            <a:endParaRPr lang="zh-CN" altLang="en-US" b="1" dirty="0" smtClean="0">
              <a:solidFill>
                <a:srgbClr val="FF0000"/>
              </a:solidFill>
            </a:endParaRPr>
          </a:p>
          <a:p>
            <a:pPr>
              <a:buNone/>
            </a:pPr>
            <a:endParaRPr lang="en-US" altLang="zh-CN" b="1" dirty="0" smtClean="0">
              <a:latin typeface="宋体" panose="02010600030101010101" pitchFamily="2" charset="-122"/>
            </a:endParaRPr>
          </a:p>
          <a:p>
            <a:pPr>
              <a:buNone/>
            </a:pPr>
            <a:endParaRPr lang="en-US" altLang="zh-CN" b="1" dirty="0" smtClean="0">
              <a:latin typeface="宋体" panose="02010600030101010101" pitchFamily="2" charset="-122"/>
            </a:endParaRPr>
          </a:p>
          <a:p>
            <a:pPr>
              <a:buNone/>
            </a:pPr>
            <a:r>
              <a:rPr lang="en-US" altLang="zh-CN" b="1" dirty="0" smtClean="0">
                <a:solidFill>
                  <a:srgbClr val="FF0000"/>
                </a:solidFill>
              </a:rPr>
              <a:t>success.jsp</a:t>
            </a:r>
            <a:r>
              <a:rPr lang="zh-CN" altLang="en-US" b="1" dirty="0" smtClean="0">
                <a:solidFill>
                  <a:srgbClr val="FF0000"/>
                </a:solidFill>
              </a:rPr>
              <a:t>页面</a:t>
            </a:r>
            <a:endParaRPr lang="zh-CN" altLang="en-US" b="1" dirty="0" smtClean="0">
              <a:solidFill>
                <a:srgbClr val="FF0000"/>
              </a:solidFill>
            </a:endParaRPr>
          </a:p>
          <a:p>
            <a:pPr>
              <a:buNone/>
            </a:pPr>
            <a:endParaRPr lang="en-US" altLang="zh-CN" b="1" dirty="0" smtClean="0">
              <a:latin typeface="宋体" panose="02010600030101010101" pitchFamily="2" charset="-122"/>
            </a:endParaRPr>
          </a:p>
          <a:p>
            <a:pPr>
              <a:buNone/>
            </a:pPr>
            <a:r>
              <a:rPr lang="zh-CN" altLang="en-US" b="1" dirty="0" smtClean="0">
                <a:latin typeface="宋体" panose="02010600030101010101" pitchFamily="2" charset="-122"/>
              </a:rPr>
              <a:t> </a:t>
            </a:r>
            <a:endParaRPr lang="zh-CN" altLang="en-US" dirty="0"/>
          </a:p>
        </p:txBody>
      </p:sp>
      <p:pic>
        <p:nvPicPr>
          <p:cNvPr id="5" name="Picture 3"/>
          <p:cNvPicPr>
            <a:picLocks noChangeAspect="1" noChangeArrowheads="1"/>
          </p:cNvPicPr>
          <p:nvPr/>
        </p:nvPicPr>
        <p:blipFill>
          <a:blip r:embed="rId1"/>
          <a:srcRect/>
          <a:stretch>
            <a:fillRect/>
          </a:stretch>
        </p:blipFill>
        <p:spPr>
          <a:xfrm>
            <a:off x="680978" y="4437063"/>
            <a:ext cx="22441036" cy="1849433"/>
          </a:xfrm>
          <a:prstGeom prst="rect">
            <a:avLst/>
          </a:prstGeom>
          <a:ln w="12700">
            <a:miter lim="400000"/>
            <a:headEnd/>
            <a:tailEnd/>
          </a:ln>
        </p:spPr>
      </p:pic>
      <p:pic>
        <p:nvPicPr>
          <p:cNvPr id="6" name="Picture 6"/>
          <p:cNvPicPr>
            <a:picLocks noChangeAspect="1" noChangeArrowheads="1"/>
          </p:cNvPicPr>
          <p:nvPr/>
        </p:nvPicPr>
        <p:blipFill>
          <a:blip r:embed="rId2"/>
          <a:srcRect/>
          <a:stretch>
            <a:fillRect/>
          </a:stretch>
        </p:blipFill>
        <p:spPr bwMode="auto">
          <a:xfrm>
            <a:off x="1074737" y="7403306"/>
            <a:ext cx="11260139" cy="3598097"/>
          </a:xfrm>
          <a:prstGeom prst="rect">
            <a:avLst/>
          </a:prstGeom>
          <a:noFill/>
          <a:ln w="9525">
            <a:noFill/>
            <a:miter lim="800000"/>
            <a:headEnd/>
            <a:tailEnd/>
          </a:ln>
          <a:effectLst/>
        </p:spPr>
      </p:pic>
      <p:pic>
        <p:nvPicPr>
          <p:cNvPr id="7" name="Picture 7"/>
          <p:cNvPicPr>
            <a:picLocks noChangeAspect="1" noChangeArrowheads="1"/>
          </p:cNvPicPr>
          <p:nvPr/>
        </p:nvPicPr>
        <p:blipFill>
          <a:blip r:embed="rId3"/>
          <a:srcRect/>
          <a:stretch>
            <a:fillRect/>
          </a:stretch>
        </p:blipFill>
        <p:spPr bwMode="auto">
          <a:xfrm>
            <a:off x="13835073" y="6286496"/>
            <a:ext cx="9286941" cy="7000924"/>
          </a:xfrm>
          <a:prstGeom prst="rect">
            <a:avLst/>
          </a:prstGeom>
          <a:noFill/>
          <a:ln w="9525">
            <a:noFill/>
            <a:miter lim="800000"/>
            <a:headEnd/>
            <a:tailEnd/>
          </a:ln>
          <a:effectLst/>
        </p:spPr>
      </p:pic>
      <p:pic>
        <p:nvPicPr>
          <p:cNvPr id="8" name="Picture 8"/>
          <p:cNvPicPr>
            <a:picLocks noChangeAspect="1" noChangeArrowheads="1"/>
          </p:cNvPicPr>
          <p:nvPr/>
        </p:nvPicPr>
        <p:blipFill>
          <a:blip r:embed="rId4"/>
          <a:srcRect/>
          <a:stretch>
            <a:fillRect/>
          </a:stretch>
        </p:blipFill>
        <p:spPr bwMode="auto">
          <a:xfrm>
            <a:off x="10763240" y="2762216"/>
            <a:ext cx="13273960" cy="1674847"/>
          </a:xfrm>
          <a:prstGeom prst="rect">
            <a:avLst/>
          </a:prstGeom>
          <a:noFill/>
          <a:ln w="9525">
            <a:noFill/>
            <a:miter lim="800000"/>
            <a:headEnd/>
            <a:tailEnd/>
          </a:ln>
          <a:effectLst/>
        </p:spPr>
      </p:pic>
      <p:pic>
        <p:nvPicPr>
          <p:cNvPr id="9" name="Picture 9"/>
          <p:cNvPicPr>
            <a:picLocks noChangeAspect="1" noChangeArrowheads="1"/>
          </p:cNvPicPr>
          <p:nvPr/>
        </p:nvPicPr>
        <p:blipFill>
          <a:blip r:embed="rId5"/>
          <a:srcRect/>
          <a:stretch>
            <a:fillRect/>
          </a:stretch>
        </p:blipFill>
        <p:spPr bwMode="auto">
          <a:xfrm>
            <a:off x="5262514" y="3286100"/>
            <a:ext cx="5500726" cy="1571636"/>
          </a:xfrm>
          <a:prstGeom prst="rect">
            <a:avLst/>
          </a:prstGeom>
          <a:noFill/>
          <a:ln w="9525">
            <a:noFill/>
            <a:miter lim="800000"/>
            <a:headEnd/>
            <a:tailEnd/>
          </a:ln>
          <a:effectLst/>
        </p:spPr>
      </p:pic>
      <p:pic>
        <p:nvPicPr>
          <p:cNvPr id="10" name="Picture 10"/>
          <p:cNvPicPr>
            <a:picLocks noChangeAspect="1" noChangeArrowheads="1"/>
          </p:cNvPicPr>
          <p:nvPr/>
        </p:nvPicPr>
        <p:blipFill>
          <a:blip r:embed="rId6"/>
          <a:srcRect/>
          <a:stretch>
            <a:fillRect/>
          </a:stretch>
        </p:blipFill>
        <p:spPr bwMode="auto">
          <a:xfrm>
            <a:off x="619044" y="11704694"/>
            <a:ext cx="13216029" cy="15827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smtClean="0"/>
              <a:t>SpringMVC</a:t>
            </a:r>
            <a:r>
              <a:rPr lang="zh-CN" altLang="en-US" b="1" dirty="0" smtClean="0"/>
              <a:t>开发入门</a:t>
            </a:r>
            <a:r>
              <a:rPr lang="en-US" altLang="zh-CN" b="1" dirty="0" smtClean="0"/>
              <a:t>——</a:t>
            </a:r>
            <a:r>
              <a:rPr lang="en-US" altLang="zh-CN" b="1" dirty="0" err="1" smtClean="0">
                <a:solidFill>
                  <a:srgbClr val="FF0000"/>
                </a:solidFill>
              </a:rPr>
              <a:t>SpringMVC</a:t>
            </a:r>
            <a:r>
              <a:rPr lang="zh-CN" altLang="en-US" b="1" dirty="0" smtClean="0">
                <a:solidFill>
                  <a:srgbClr val="FF0000"/>
                </a:solidFill>
              </a:rPr>
              <a:t>框架的搭建</a:t>
            </a:r>
            <a:r>
              <a:rPr lang="en-US" altLang="zh-CN" b="1" dirty="0" smtClean="0">
                <a:solidFill>
                  <a:srgbClr val="FF0000"/>
                </a:solidFill>
              </a:rPr>
              <a:t>2</a:t>
            </a:r>
            <a:r>
              <a:rPr lang="zh-CN" altLang="en-US" b="1" dirty="0" smtClean="0">
                <a:solidFill>
                  <a:srgbClr val="FF0000"/>
                </a:solidFill>
              </a:rPr>
              <a:t>（基于</a:t>
            </a:r>
            <a:r>
              <a:rPr lang="en-US" altLang="zh-CN" b="1" dirty="0" smtClean="0">
                <a:solidFill>
                  <a:srgbClr val="FF0000"/>
                </a:solidFill>
              </a:rPr>
              <a:t>xml</a:t>
            </a:r>
            <a:r>
              <a:rPr lang="zh-CN" altLang="en-US" b="1" dirty="0" smtClean="0">
                <a:solidFill>
                  <a:srgbClr val="FF0000"/>
                </a:solidFill>
              </a:rPr>
              <a:t>配置方式）</a:t>
            </a:r>
            <a:endParaRPr lang="zh-CN" altLang="en-US" dirty="0"/>
          </a:p>
        </p:txBody>
      </p:sp>
      <p:sp>
        <p:nvSpPr>
          <p:cNvPr id="3" name="副标题 2"/>
          <p:cNvSpPr>
            <a:spLocks noGrp="1"/>
          </p:cNvSpPr>
          <p:nvPr>
            <p:ph type="subTitle" idx="1"/>
          </p:nvPr>
        </p:nvSpPr>
        <p:spPr>
          <a:xfrm>
            <a:off x="619044" y="2000216"/>
            <a:ext cx="23418156" cy="10818904"/>
          </a:xfrm>
        </p:spPr>
        <p:txBody>
          <a:bodyPr/>
          <a:lstStyle/>
          <a:p>
            <a:pPr>
              <a:buNone/>
            </a:pPr>
            <a:r>
              <a:rPr lang="zh-CN" altLang="en-US" b="1" dirty="0" smtClean="0">
                <a:solidFill>
                  <a:srgbClr val="FF0000"/>
                </a:solidFill>
                <a:latin typeface="宋体" panose="02010600030101010101" pitchFamily="2" charset="-122"/>
              </a:rPr>
              <a:t>第一步</a:t>
            </a:r>
            <a:r>
              <a:rPr lang="zh-CN" altLang="en-US" b="1" dirty="0" smtClean="0">
                <a:latin typeface="宋体" panose="02010600030101010101" pitchFamily="2" charset="-122"/>
              </a:rPr>
              <a:t>：导包（同前）</a:t>
            </a:r>
            <a:endParaRPr lang="en-US" altLang="zh-CN" b="1" dirty="0" smtClean="0">
              <a:latin typeface="宋体" panose="02010600030101010101" pitchFamily="2" charset="-122"/>
            </a:endParaRPr>
          </a:p>
          <a:p>
            <a:pPr>
              <a:buNone/>
            </a:pPr>
            <a:r>
              <a:rPr lang="zh-CN" altLang="en-US" b="1" dirty="0" smtClean="0">
                <a:solidFill>
                  <a:srgbClr val="FF0000"/>
                </a:solidFill>
                <a:latin typeface="宋体" panose="02010600030101010101" pitchFamily="2" charset="-122"/>
              </a:rPr>
              <a:t>第二步</a:t>
            </a:r>
            <a:r>
              <a:rPr lang="zh-CN" altLang="en-US" b="1" dirty="0" smtClean="0">
                <a:latin typeface="宋体" panose="02010600030101010101" pitchFamily="2" charset="-122"/>
              </a:rPr>
              <a:t>：在</a:t>
            </a:r>
            <a:r>
              <a:rPr lang="en-US" altLang="zh-CN" b="1" dirty="0" smtClean="0">
                <a:latin typeface="宋体" panose="02010600030101010101" pitchFamily="2" charset="-122"/>
              </a:rPr>
              <a:t>web.xml</a:t>
            </a:r>
            <a:r>
              <a:rPr lang="zh-CN" altLang="en-US" b="1" dirty="0" smtClean="0">
                <a:latin typeface="宋体" panose="02010600030101010101" pitchFamily="2" charset="-122"/>
              </a:rPr>
              <a:t>中配置处理器</a:t>
            </a:r>
            <a:r>
              <a:rPr lang="en-US" altLang="zh-CN" b="1" dirty="0" err="1" smtClean="0">
                <a:latin typeface="宋体" panose="02010600030101010101" pitchFamily="2" charset="-122"/>
              </a:rPr>
              <a:t>DispatcherServlet</a:t>
            </a:r>
            <a:r>
              <a:rPr lang="en-US" altLang="zh-CN" b="1" dirty="0" smtClean="0">
                <a:latin typeface="宋体" panose="02010600030101010101" pitchFamily="2" charset="-122"/>
              </a:rPr>
              <a:t>(</a:t>
            </a:r>
            <a:r>
              <a:rPr lang="zh-CN" altLang="en-US" b="1" dirty="0" smtClean="0">
                <a:latin typeface="宋体" panose="02010600030101010101" pitchFamily="2" charset="-122"/>
              </a:rPr>
              <a:t>同前）</a:t>
            </a:r>
            <a:endParaRPr lang="en-US" altLang="zh-CN" b="1" dirty="0" smtClean="0">
              <a:latin typeface="宋体" panose="02010600030101010101" pitchFamily="2" charset="-122"/>
            </a:endParaRPr>
          </a:p>
          <a:p>
            <a:pPr>
              <a:buNone/>
            </a:pPr>
            <a:r>
              <a:rPr lang="zh-CN" altLang="en-US" b="1" dirty="0" smtClean="0">
                <a:solidFill>
                  <a:srgbClr val="FF0000"/>
                </a:solidFill>
                <a:latin typeface="宋体" panose="02010600030101010101" pitchFamily="2" charset="-122"/>
              </a:rPr>
              <a:t>第三步</a:t>
            </a:r>
            <a:r>
              <a:rPr lang="zh-CN" altLang="en-US" b="1" dirty="0" smtClean="0">
                <a:latin typeface="宋体" panose="02010600030101010101" pitchFamily="2" charset="-122"/>
              </a:rPr>
              <a:t>：开发自定义处理器</a:t>
            </a:r>
            <a:endParaRPr lang="en-US" altLang="zh-CN" b="1" dirty="0" smtClean="0">
              <a:latin typeface="宋体" panose="02010600030101010101" pitchFamily="2" charset="-122"/>
            </a:endParaRPr>
          </a:p>
        </p:txBody>
      </p:sp>
      <p:pic>
        <p:nvPicPr>
          <p:cNvPr id="4098" name="Picture 2"/>
          <p:cNvPicPr>
            <a:picLocks noChangeAspect="1" noChangeArrowheads="1"/>
          </p:cNvPicPr>
          <p:nvPr/>
        </p:nvPicPr>
        <p:blipFill>
          <a:blip r:embed="rId1"/>
          <a:srcRect/>
          <a:stretch>
            <a:fillRect/>
          </a:stretch>
        </p:blipFill>
        <p:spPr bwMode="auto">
          <a:xfrm>
            <a:off x="1033200" y="5072050"/>
            <a:ext cx="20088550" cy="728667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smtClean="0"/>
              <a:t>SpringMVC</a:t>
            </a:r>
            <a:r>
              <a:rPr lang="zh-CN" altLang="en-US" b="1" dirty="0" smtClean="0"/>
              <a:t>开发入门</a:t>
            </a:r>
            <a:r>
              <a:rPr lang="en-US" altLang="zh-CN" b="1" dirty="0" smtClean="0"/>
              <a:t>——</a:t>
            </a:r>
            <a:r>
              <a:rPr lang="en-US" altLang="zh-CN" b="1" dirty="0" err="1" smtClean="0">
                <a:solidFill>
                  <a:srgbClr val="FF0000"/>
                </a:solidFill>
              </a:rPr>
              <a:t>SpringMVC</a:t>
            </a:r>
            <a:r>
              <a:rPr lang="zh-CN" altLang="en-US" b="1" dirty="0" smtClean="0">
                <a:solidFill>
                  <a:srgbClr val="FF0000"/>
                </a:solidFill>
              </a:rPr>
              <a:t>框架的搭建</a:t>
            </a:r>
            <a:r>
              <a:rPr lang="en-US" altLang="zh-CN" b="1" dirty="0" smtClean="0">
                <a:solidFill>
                  <a:srgbClr val="FF0000"/>
                </a:solidFill>
              </a:rPr>
              <a:t>2</a:t>
            </a:r>
            <a:r>
              <a:rPr lang="zh-CN" altLang="en-US" b="1" dirty="0" smtClean="0">
                <a:solidFill>
                  <a:srgbClr val="FF0000"/>
                </a:solidFill>
              </a:rPr>
              <a:t>（基于</a:t>
            </a:r>
            <a:r>
              <a:rPr lang="en-US" altLang="zh-CN" b="1" dirty="0" smtClean="0">
                <a:solidFill>
                  <a:srgbClr val="FF0000"/>
                </a:solidFill>
              </a:rPr>
              <a:t>xml</a:t>
            </a:r>
            <a:r>
              <a:rPr lang="zh-CN" altLang="en-US" b="1" dirty="0" smtClean="0">
                <a:solidFill>
                  <a:srgbClr val="FF0000"/>
                </a:solidFill>
              </a:rPr>
              <a:t>配置方式）</a:t>
            </a:r>
            <a:endParaRPr lang="zh-CN" altLang="en-US" dirty="0"/>
          </a:p>
        </p:txBody>
      </p:sp>
      <p:sp>
        <p:nvSpPr>
          <p:cNvPr id="3" name="副标题 2"/>
          <p:cNvSpPr>
            <a:spLocks noGrp="1"/>
          </p:cNvSpPr>
          <p:nvPr>
            <p:ph type="subTitle" idx="1"/>
          </p:nvPr>
        </p:nvSpPr>
        <p:spPr>
          <a:xfrm>
            <a:off x="619044" y="2000216"/>
            <a:ext cx="23418156" cy="10818904"/>
          </a:xfrm>
        </p:spPr>
        <p:txBody>
          <a:bodyPr/>
          <a:lstStyle/>
          <a:p>
            <a:pPr>
              <a:buNone/>
            </a:pPr>
            <a:r>
              <a:rPr lang="zh-CN" altLang="en-US" b="1" dirty="0" smtClean="0">
                <a:solidFill>
                  <a:srgbClr val="FF0000"/>
                </a:solidFill>
                <a:latin typeface="宋体" panose="02010600030101010101" pitchFamily="2" charset="-122"/>
              </a:rPr>
              <a:t>第四步</a:t>
            </a:r>
            <a:r>
              <a:rPr lang="zh-CN" altLang="en-US" b="1" dirty="0" smtClean="0">
                <a:latin typeface="宋体" panose="02010600030101010101" pitchFamily="2" charset="-122"/>
              </a:rPr>
              <a:t>：配置</a:t>
            </a:r>
            <a:r>
              <a:rPr lang="en-US" altLang="zh-CN" b="1" dirty="0" smtClean="0">
                <a:latin typeface="宋体" panose="02010600030101010101" pitchFamily="2" charset="-122"/>
              </a:rPr>
              <a:t>springmvc.xml</a:t>
            </a:r>
            <a:r>
              <a:rPr lang="zh-CN" altLang="en-US" b="1" dirty="0" smtClean="0">
                <a:latin typeface="宋体" panose="02010600030101010101" pitchFamily="2" charset="-122"/>
              </a:rPr>
              <a:t>文件</a:t>
            </a:r>
            <a:endParaRPr lang="en-US" altLang="zh-CN" b="1" dirty="0" smtClean="0">
              <a:latin typeface="宋体" panose="02010600030101010101" pitchFamily="2" charset="-122"/>
            </a:endParaRPr>
          </a:p>
        </p:txBody>
      </p:sp>
      <p:pic>
        <p:nvPicPr>
          <p:cNvPr id="5122" name="Picture 2"/>
          <p:cNvPicPr>
            <a:picLocks noChangeAspect="1" noChangeArrowheads="1"/>
          </p:cNvPicPr>
          <p:nvPr/>
        </p:nvPicPr>
        <p:blipFill>
          <a:blip r:embed="rId1"/>
          <a:srcRect/>
          <a:stretch>
            <a:fillRect/>
          </a:stretch>
        </p:blipFill>
        <p:spPr bwMode="auto">
          <a:xfrm>
            <a:off x="619045" y="3533775"/>
            <a:ext cx="22502970" cy="928534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smtClean="0"/>
              <a:t>SpringMVC</a:t>
            </a:r>
            <a:r>
              <a:rPr lang="zh-CN" altLang="en-US" b="1" dirty="0" smtClean="0"/>
              <a:t>开发入门</a:t>
            </a:r>
            <a:r>
              <a:rPr lang="en-US" altLang="zh-CN" b="1" dirty="0" smtClean="0"/>
              <a:t>——</a:t>
            </a:r>
            <a:r>
              <a:rPr lang="en-US" altLang="zh-CN" b="1" dirty="0" err="1" smtClean="0">
                <a:solidFill>
                  <a:srgbClr val="FF0000"/>
                </a:solidFill>
              </a:rPr>
              <a:t>SpringMVC</a:t>
            </a:r>
            <a:r>
              <a:rPr lang="zh-CN" altLang="en-US" b="1" dirty="0" smtClean="0">
                <a:solidFill>
                  <a:srgbClr val="FF0000"/>
                </a:solidFill>
              </a:rPr>
              <a:t>框架结构的原理图</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Picture 7"/>
          <p:cNvPicPr>
            <a:picLocks noChangeAspect="1" noChangeArrowheads="1"/>
          </p:cNvPicPr>
          <p:nvPr/>
        </p:nvPicPr>
        <p:blipFill>
          <a:blip r:embed="rId1"/>
          <a:srcRect/>
          <a:stretch>
            <a:fillRect/>
          </a:stretch>
        </p:blipFill>
        <p:spPr bwMode="auto">
          <a:xfrm>
            <a:off x="547606" y="2071654"/>
            <a:ext cx="23489594" cy="1121576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smtClean="0"/>
              <a:t>SpringMVC</a:t>
            </a:r>
            <a:r>
              <a:rPr lang="zh-CN" altLang="en-US" b="1" dirty="0" smtClean="0"/>
              <a:t>开发入门</a:t>
            </a:r>
            <a:r>
              <a:rPr lang="en-US" altLang="zh-CN" b="1" dirty="0" smtClean="0"/>
              <a:t>——</a:t>
            </a:r>
            <a:r>
              <a:rPr lang="en-US" altLang="zh-CN" b="1" dirty="0" err="1" smtClean="0">
                <a:solidFill>
                  <a:srgbClr val="FF0000"/>
                </a:solidFill>
              </a:rPr>
              <a:t>SpringMVC</a:t>
            </a:r>
            <a:r>
              <a:rPr lang="zh-CN" altLang="en-US" b="1" dirty="0" smtClean="0">
                <a:solidFill>
                  <a:srgbClr val="FF0000"/>
                </a:solidFill>
              </a:rPr>
              <a:t>框架运行流程描述</a:t>
            </a:r>
            <a:endParaRPr lang="zh-CN" altLang="en-US" dirty="0"/>
          </a:p>
        </p:txBody>
      </p:sp>
      <p:sp>
        <p:nvSpPr>
          <p:cNvPr id="3" name="副标题 2"/>
          <p:cNvSpPr>
            <a:spLocks noGrp="1"/>
          </p:cNvSpPr>
          <p:nvPr>
            <p:ph type="subTitle" idx="1"/>
          </p:nvPr>
        </p:nvSpPr>
        <p:spPr>
          <a:xfrm>
            <a:off x="1030760" y="2000216"/>
            <a:ext cx="22201200" cy="10818904"/>
          </a:xfrm>
        </p:spPr>
        <p:txBody>
          <a:bodyPr/>
          <a:lstStyle/>
          <a:p>
            <a:pPr>
              <a:lnSpc>
                <a:spcPct val="80000"/>
              </a:lnSpc>
              <a:buNone/>
            </a:pPr>
            <a:r>
              <a:rPr lang="en-US" altLang="zh-CN" sz="4400" b="1" dirty="0" smtClean="0">
                <a:latin typeface="宋体" panose="02010600030101010101" pitchFamily="2" charset="-122"/>
              </a:rPr>
              <a:t>1.</a:t>
            </a:r>
            <a:r>
              <a:rPr lang="zh-CN" altLang="en-US" sz="4400" b="1" dirty="0" smtClean="0">
                <a:solidFill>
                  <a:srgbClr val="2EAA46"/>
                </a:solidFill>
                <a:latin typeface="宋体" panose="02010600030101010101" pitchFamily="2" charset="-122"/>
              </a:rPr>
              <a:t>用户向服务器发送请求，请求被</a:t>
            </a:r>
            <a:r>
              <a:rPr lang="en-US" altLang="zh-CN" sz="4400" b="1" dirty="0" smtClean="0">
                <a:solidFill>
                  <a:srgbClr val="2EAA46"/>
                </a:solidFill>
                <a:latin typeface="宋体" panose="02010600030101010101" pitchFamily="2" charset="-122"/>
              </a:rPr>
              <a:t>Spring </a:t>
            </a:r>
            <a:r>
              <a:rPr lang="zh-CN" altLang="en-US" sz="4400" b="1" dirty="0" smtClean="0">
                <a:solidFill>
                  <a:srgbClr val="2EAA46"/>
                </a:solidFill>
                <a:latin typeface="宋体" panose="02010600030101010101" pitchFamily="2" charset="-122"/>
              </a:rPr>
              <a:t>前端控制</a:t>
            </a:r>
            <a:r>
              <a:rPr lang="en-US" altLang="zh-CN" sz="4400" b="1" dirty="0" err="1" smtClean="0">
                <a:solidFill>
                  <a:srgbClr val="2EAA46"/>
                </a:solidFill>
                <a:latin typeface="宋体" panose="02010600030101010101" pitchFamily="2" charset="-122"/>
              </a:rPr>
              <a:t>DispatcherServlet</a:t>
            </a:r>
            <a:r>
              <a:rPr lang="zh-CN" altLang="en-US" sz="4400" b="1" dirty="0" smtClean="0">
                <a:solidFill>
                  <a:srgbClr val="2EAA46"/>
                </a:solidFill>
                <a:latin typeface="宋体" panose="02010600030101010101" pitchFamily="2" charset="-122"/>
              </a:rPr>
              <a:t>捕获；</a:t>
            </a:r>
            <a:endParaRPr lang="zh-CN" altLang="en-US" sz="4400" b="1" dirty="0" smtClean="0">
              <a:solidFill>
                <a:srgbClr val="2EAA46"/>
              </a:solidFill>
              <a:latin typeface="宋体" panose="02010600030101010101" pitchFamily="2" charset="-122"/>
            </a:endParaRPr>
          </a:p>
          <a:p>
            <a:pPr>
              <a:lnSpc>
                <a:spcPct val="80000"/>
              </a:lnSpc>
              <a:buNone/>
            </a:pPr>
            <a:r>
              <a:rPr lang="en-US" altLang="zh-CN" sz="4400" b="1" dirty="0" smtClean="0">
                <a:solidFill>
                  <a:srgbClr val="8881F0"/>
                </a:solidFill>
                <a:latin typeface="宋体" panose="02010600030101010101" pitchFamily="2" charset="-122"/>
              </a:rPr>
              <a:t>2.DispatcherServlet</a:t>
            </a:r>
            <a:r>
              <a:rPr lang="zh-CN" altLang="en-US" sz="4400" b="1" dirty="0" smtClean="0">
                <a:solidFill>
                  <a:srgbClr val="8881F0"/>
                </a:solidFill>
                <a:latin typeface="宋体" panose="02010600030101010101" pitchFamily="2" charset="-122"/>
              </a:rPr>
              <a:t>对请求</a:t>
            </a:r>
            <a:r>
              <a:rPr lang="en-US" altLang="zh-CN" sz="4400" b="1" dirty="0" smtClean="0">
                <a:solidFill>
                  <a:srgbClr val="8881F0"/>
                </a:solidFill>
                <a:latin typeface="宋体" panose="02010600030101010101" pitchFamily="2" charset="-122"/>
              </a:rPr>
              <a:t>URL</a:t>
            </a:r>
            <a:r>
              <a:rPr lang="zh-CN" altLang="en-US" sz="4400" b="1" dirty="0" smtClean="0">
                <a:solidFill>
                  <a:srgbClr val="8881F0"/>
                </a:solidFill>
                <a:latin typeface="宋体" panose="02010600030101010101" pitchFamily="2" charset="-122"/>
              </a:rPr>
              <a:t>进行解析，得到请求资源标识符（</a:t>
            </a:r>
            <a:r>
              <a:rPr lang="en-US" altLang="zh-CN" sz="4400" b="1" dirty="0" smtClean="0">
                <a:solidFill>
                  <a:srgbClr val="8881F0"/>
                </a:solidFill>
                <a:latin typeface="宋体" panose="02010600030101010101" pitchFamily="2" charset="-122"/>
              </a:rPr>
              <a:t>URI</a:t>
            </a:r>
            <a:r>
              <a:rPr lang="zh-CN" altLang="en-US" sz="4400" b="1" dirty="0" smtClean="0">
                <a:solidFill>
                  <a:srgbClr val="8881F0"/>
                </a:solidFill>
                <a:latin typeface="宋体" panose="02010600030101010101" pitchFamily="2" charset="-122"/>
              </a:rPr>
              <a:t>）。然后根据该</a:t>
            </a:r>
            <a:r>
              <a:rPr lang="en-US" altLang="zh-CN" sz="4400" b="1" dirty="0" smtClean="0">
                <a:solidFill>
                  <a:srgbClr val="8881F0"/>
                </a:solidFill>
                <a:latin typeface="宋体" panose="02010600030101010101" pitchFamily="2" charset="-122"/>
              </a:rPr>
              <a:t>URI</a:t>
            </a:r>
            <a:r>
              <a:rPr lang="zh-CN" altLang="en-US" sz="4400" b="1" dirty="0" smtClean="0">
                <a:solidFill>
                  <a:srgbClr val="8881F0"/>
                </a:solidFill>
                <a:latin typeface="宋体" panose="02010600030101010101" pitchFamily="2" charset="-122"/>
              </a:rPr>
              <a:t>，调用</a:t>
            </a:r>
            <a:r>
              <a:rPr lang="en-US" altLang="zh-CN" sz="4400" b="1" dirty="0" err="1" smtClean="0">
                <a:solidFill>
                  <a:srgbClr val="8881F0"/>
                </a:solidFill>
                <a:latin typeface="宋体" panose="02010600030101010101" pitchFamily="2" charset="-122"/>
              </a:rPr>
              <a:t>HandlerMapping</a:t>
            </a:r>
            <a:r>
              <a:rPr lang="zh-CN" altLang="en-US" sz="4400" b="1" dirty="0" smtClean="0">
                <a:solidFill>
                  <a:srgbClr val="8881F0"/>
                </a:solidFill>
                <a:latin typeface="宋体" panose="02010600030101010101" pitchFamily="2" charset="-122"/>
              </a:rPr>
              <a:t>获得该</a:t>
            </a:r>
            <a:r>
              <a:rPr lang="en-US" altLang="zh-CN" sz="4400" b="1" dirty="0" smtClean="0">
                <a:solidFill>
                  <a:srgbClr val="8881F0"/>
                </a:solidFill>
                <a:latin typeface="宋体" panose="02010600030101010101" pitchFamily="2" charset="-122"/>
              </a:rPr>
              <a:t>Handler</a:t>
            </a:r>
            <a:r>
              <a:rPr lang="zh-CN" altLang="en-US" sz="4400" b="1" dirty="0" smtClean="0">
                <a:solidFill>
                  <a:srgbClr val="8881F0"/>
                </a:solidFill>
                <a:latin typeface="宋体" panose="02010600030101010101" pitchFamily="2" charset="-122"/>
              </a:rPr>
              <a:t>配置的所有相关的对象（包括</a:t>
            </a:r>
            <a:r>
              <a:rPr lang="en-US" altLang="zh-CN" sz="4400" b="1" dirty="0" smtClean="0">
                <a:solidFill>
                  <a:srgbClr val="8881F0"/>
                </a:solidFill>
                <a:latin typeface="宋体" panose="02010600030101010101" pitchFamily="2" charset="-122"/>
              </a:rPr>
              <a:t>Handler</a:t>
            </a:r>
            <a:r>
              <a:rPr lang="zh-CN" altLang="en-US" sz="4400" b="1" dirty="0" smtClean="0">
                <a:solidFill>
                  <a:srgbClr val="8881F0"/>
                </a:solidFill>
                <a:latin typeface="宋体" panose="02010600030101010101" pitchFamily="2" charset="-122"/>
              </a:rPr>
              <a:t>对象以及</a:t>
            </a:r>
            <a:r>
              <a:rPr lang="en-US" altLang="zh-CN" sz="4400" b="1" dirty="0" smtClean="0">
                <a:solidFill>
                  <a:srgbClr val="8881F0"/>
                </a:solidFill>
                <a:latin typeface="宋体" panose="02010600030101010101" pitchFamily="2" charset="-122"/>
              </a:rPr>
              <a:t>Handler</a:t>
            </a:r>
            <a:r>
              <a:rPr lang="zh-CN" altLang="en-US" sz="4400" b="1" dirty="0" smtClean="0">
                <a:solidFill>
                  <a:srgbClr val="8881F0"/>
                </a:solidFill>
                <a:latin typeface="宋体" panose="02010600030101010101" pitchFamily="2" charset="-122"/>
              </a:rPr>
              <a:t>对象对应的拦截器），最后以</a:t>
            </a:r>
            <a:r>
              <a:rPr lang="en-US" altLang="zh-CN" sz="4400" b="1" dirty="0" err="1" smtClean="0">
                <a:solidFill>
                  <a:srgbClr val="8881F0"/>
                </a:solidFill>
                <a:latin typeface="宋体" panose="02010600030101010101" pitchFamily="2" charset="-122"/>
              </a:rPr>
              <a:t>HandlerExecutionChain</a:t>
            </a:r>
            <a:r>
              <a:rPr lang="zh-CN" altLang="en-US" sz="4400" b="1" dirty="0" smtClean="0">
                <a:solidFill>
                  <a:srgbClr val="8881F0"/>
                </a:solidFill>
                <a:latin typeface="宋体" panose="02010600030101010101" pitchFamily="2" charset="-122"/>
              </a:rPr>
              <a:t>对象的形式返回；</a:t>
            </a:r>
            <a:endParaRPr lang="zh-CN" altLang="en-US" sz="4400" b="1" dirty="0" smtClean="0">
              <a:solidFill>
                <a:srgbClr val="8881F0"/>
              </a:solidFill>
              <a:latin typeface="宋体" panose="02010600030101010101" pitchFamily="2" charset="-122"/>
            </a:endParaRPr>
          </a:p>
          <a:p>
            <a:pPr>
              <a:lnSpc>
                <a:spcPct val="80000"/>
              </a:lnSpc>
              <a:buNone/>
            </a:pPr>
            <a:r>
              <a:rPr lang="en-US" altLang="zh-CN" sz="4400" b="1" dirty="0" smtClean="0">
                <a:solidFill>
                  <a:srgbClr val="00B050"/>
                </a:solidFill>
                <a:latin typeface="宋体" panose="02010600030101010101" pitchFamily="2" charset="-122"/>
              </a:rPr>
              <a:t>3.DispatcherServlet </a:t>
            </a:r>
            <a:r>
              <a:rPr lang="zh-CN" altLang="en-US" sz="4400" b="1" dirty="0" smtClean="0">
                <a:solidFill>
                  <a:srgbClr val="00B050"/>
                </a:solidFill>
                <a:latin typeface="宋体" panose="02010600030101010101" pitchFamily="2" charset="-122"/>
              </a:rPr>
              <a:t>根据获得的</a:t>
            </a:r>
            <a:r>
              <a:rPr lang="en-US" altLang="zh-CN" sz="4400" b="1" dirty="0" smtClean="0">
                <a:solidFill>
                  <a:srgbClr val="00B050"/>
                </a:solidFill>
                <a:latin typeface="宋体" panose="02010600030101010101" pitchFamily="2" charset="-122"/>
              </a:rPr>
              <a:t>Handler</a:t>
            </a:r>
            <a:r>
              <a:rPr lang="zh-CN" altLang="en-US" sz="4400" b="1" dirty="0" smtClean="0">
                <a:solidFill>
                  <a:srgbClr val="00B050"/>
                </a:solidFill>
                <a:latin typeface="宋体" panose="02010600030101010101" pitchFamily="2" charset="-122"/>
              </a:rPr>
              <a:t>，选择一个合适的</a:t>
            </a:r>
            <a:r>
              <a:rPr lang="en-US" altLang="zh-CN" sz="4400" b="1" dirty="0" err="1" smtClean="0">
                <a:solidFill>
                  <a:srgbClr val="00B050"/>
                </a:solidFill>
                <a:latin typeface="宋体" panose="02010600030101010101" pitchFamily="2" charset="-122"/>
              </a:rPr>
              <a:t>HandlerAdapter</a:t>
            </a:r>
            <a:r>
              <a:rPr lang="zh-CN" altLang="en-US" sz="4400" b="1" dirty="0" smtClean="0">
                <a:solidFill>
                  <a:srgbClr val="00B050"/>
                </a:solidFill>
                <a:latin typeface="宋体" panose="02010600030101010101" pitchFamily="2" charset="-122"/>
              </a:rPr>
              <a:t>。（附注：如果成功获得</a:t>
            </a:r>
            <a:r>
              <a:rPr lang="en-US" altLang="zh-CN" sz="4400" b="1" dirty="0" err="1" smtClean="0">
                <a:solidFill>
                  <a:srgbClr val="00B050"/>
                </a:solidFill>
                <a:latin typeface="宋体" panose="02010600030101010101" pitchFamily="2" charset="-122"/>
              </a:rPr>
              <a:t>HandlerAdapter</a:t>
            </a:r>
            <a:r>
              <a:rPr lang="zh-CN" altLang="en-US" sz="4400" b="1" dirty="0" smtClean="0">
                <a:solidFill>
                  <a:srgbClr val="00B050"/>
                </a:solidFill>
                <a:latin typeface="宋体" panose="02010600030101010101" pitchFamily="2" charset="-122"/>
              </a:rPr>
              <a:t>后，此时将开始执行拦截器的</a:t>
            </a:r>
            <a:r>
              <a:rPr lang="en-US" altLang="zh-CN" sz="4400" b="1" dirty="0" err="1" smtClean="0">
                <a:solidFill>
                  <a:srgbClr val="00B050"/>
                </a:solidFill>
                <a:latin typeface="宋体" panose="02010600030101010101" pitchFamily="2" charset="-122"/>
              </a:rPr>
              <a:t>preHandler</a:t>
            </a:r>
            <a:r>
              <a:rPr lang="en-US" altLang="zh-CN" sz="4400" b="1" dirty="0" smtClean="0">
                <a:solidFill>
                  <a:srgbClr val="00B050"/>
                </a:solidFill>
                <a:latin typeface="宋体" panose="02010600030101010101" pitchFamily="2" charset="-122"/>
              </a:rPr>
              <a:t>(...)</a:t>
            </a:r>
            <a:r>
              <a:rPr lang="zh-CN" altLang="en-US" sz="4400" b="1" dirty="0" smtClean="0">
                <a:solidFill>
                  <a:srgbClr val="00B050"/>
                </a:solidFill>
                <a:latin typeface="宋体" panose="02010600030101010101" pitchFamily="2" charset="-122"/>
              </a:rPr>
              <a:t>方法）</a:t>
            </a:r>
            <a:endParaRPr lang="zh-CN" altLang="en-US" sz="4400" b="1" dirty="0" smtClean="0">
              <a:solidFill>
                <a:srgbClr val="00B050"/>
              </a:solidFill>
              <a:latin typeface="宋体" panose="02010600030101010101" pitchFamily="2" charset="-122"/>
            </a:endParaRPr>
          </a:p>
          <a:p>
            <a:pPr>
              <a:lnSpc>
                <a:spcPct val="80000"/>
              </a:lnSpc>
              <a:buNone/>
            </a:pPr>
            <a:r>
              <a:rPr lang="en-US" altLang="zh-CN" sz="4400" b="1" dirty="0" smtClean="0">
                <a:latin typeface="宋体" panose="02010600030101010101" pitchFamily="2" charset="-122"/>
              </a:rPr>
              <a:t>4.</a:t>
            </a:r>
            <a:r>
              <a:rPr lang="zh-CN" altLang="en-US" sz="4400" b="1" dirty="0" smtClean="0">
                <a:latin typeface="宋体" panose="02010600030101010101" pitchFamily="2" charset="-122"/>
              </a:rPr>
              <a:t>提取</a:t>
            </a:r>
            <a:r>
              <a:rPr lang="en-US" altLang="zh-CN" sz="4400" b="1" dirty="0" smtClean="0">
                <a:latin typeface="宋体" panose="02010600030101010101" pitchFamily="2" charset="-122"/>
              </a:rPr>
              <a:t>Request</a:t>
            </a:r>
            <a:r>
              <a:rPr lang="zh-CN" altLang="en-US" sz="4400" b="1" dirty="0" smtClean="0">
                <a:latin typeface="宋体" panose="02010600030101010101" pitchFamily="2" charset="-122"/>
              </a:rPr>
              <a:t>中的模型数据，填充</a:t>
            </a:r>
            <a:r>
              <a:rPr lang="en-US" altLang="zh-CN" sz="4400" b="1" dirty="0" smtClean="0">
                <a:latin typeface="宋体" panose="02010600030101010101" pitchFamily="2" charset="-122"/>
              </a:rPr>
              <a:t>Handler</a:t>
            </a:r>
            <a:r>
              <a:rPr lang="zh-CN" altLang="en-US" sz="4400" b="1" dirty="0" smtClean="0">
                <a:latin typeface="宋体" panose="02010600030101010101" pitchFamily="2" charset="-122"/>
              </a:rPr>
              <a:t>入参，开始执行</a:t>
            </a:r>
            <a:r>
              <a:rPr lang="en-US" altLang="zh-CN" sz="4400" b="1" dirty="0" smtClean="0">
                <a:latin typeface="宋体" panose="02010600030101010101" pitchFamily="2" charset="-122"/>
              </a:rPr>
              <a:t>Handler</a:t>
            </a:r>
            <a:r>
              <a:rPr lang="zh-CN" altLang="en-US" sz="4400" b="1" dirty="0" smtClean="0">
                <a:latin typeface="宋体" panose="02010600030101010101" pitchFamily="2" charset="-122"/>
              </a:rPr>
              <a:t>（</a:t>
            </a:r>
            <a:r>
              <a:rPr lang="en-US" altLang="zh-CN" sz="4400" b="1" dirty="0" smtClean="0">
                <a:latin typeface="宋体" panose="02010600030101010101" pitchFamily="2" charset="-122"/>
              </a:rPr>
              <a:t>Controller)</a:t>
            </a:r>
            <a:r>
              <a:rPr lang="zh-CN" altLang="en-US" sz="4400" b="1" dirty="0" smtClean="0">
                <a:latin typeface="宋体" panose="02010600030101010101" pitchFamily="2" charset="-122"/>
              </a:rPr>
              <a:t>。 在填充</a:t>
            </a:r>
            <a:r>
              <a:rPr lang="en-US" altLang="zh-CN" sz="4400" b="1" dirty="0" smtClean="0">
                <a:latin typeface="宋体" panose="02010600030101010101" pitchFamily="2" charset="-122"/>
              </a:rPr>
              <a:t>Handler</a:t>
            </a:r>
            <a:r>
              <a:rPr lang="zh-CN" altLang="en-US" sz="4400" b="1" dirty="0" smtClean="0">
                <a:latin typeface="宋体" panose="02010600030101010101" pitchFamily="2" charset="-122"/>
              </a:rPr>
              <a:t>的入参过程中，根据你的配置，</a:t>
            </a:r>
            <a:r>
              <a:rPr lang="en-US" altLang="zh-CN" sz="4400" b="1" dirty="0" smtClean="0">
                <a:latin typeface="宋体" panose="02010600030101010101" pitchFamily="2" charset="-122"/>
              </a:rPr>
              <a:t>Spring</a:t>
            </a:r>
            <a:r>
              <a:rPr lang="zh-CN" altLang="en-US" sz="4400" b="1" dirty="0" smtClean="0">
                <a:latin typeface="宋体" panose="02010600030101010101" pitchFamily="2" charset="-122"/>
              </a:rPr>
              <a:t>将帮你做一些额外的工作：</a:t>
            </a:r>
            <a:endParaRPr lang="zh-CN" altLang="en-US" sz="4400" b="1" dirty="0" smtClean="0">
              <a:latin typeface="宋体" panose="02010600030101010101" pitchFamily="2" charset="-122"/>
            </a:endParaRPr>
          </a:p>
          <a:p>
            <a:pPr>
              <a:lnSpc>
                <a:spcPct val="80000"/>
              </a:lnSpc>
              <a:buNone/>
            </a:pPr>
            <a:r>
              <a:rPr lang="zh-CN" altLang="en-US" sz="4400" b="1" dirty="0" smtClean="0">
                <a:latin typeface="宋体" panose="02010600030101010101" pitchFamily="2" charset="-122"/>
              </a:rPr>
              <a:t>   </a:t>
            </a:r>
            <a:r>
              <a:rPr lang="en-US" altLang="zh-CN" sz="4400" b="1" dirty="0" err="1" smtClean="0">
                <a:latin typeface="宋体" panose="02010600030101010101" pitchFamily="2" charset="-122"/>
              </a:rPr>
              <a:t>HttpMessageConveter</a:t>
            </a:r>
            <a:r>
              <a:rPr lang="zh-CN" altLang="en-US" sz="4400" b="1" dirty="0" smtClean="0">
                <a:latin typeface="宋体" panose="02010600030101010101" pitchFamily="2" charset="-122"/>
              </a:rPr>
              <a:t>： 将请求消息（如</a:t>
            </a:r>
            <a:r>
              <a:rPr lang="en-US" altLang="zh-CN" sz="4400" b="1" dirty="0" err="1" smtClean="0">
                <a:latin typeface="宋体" panose="02010600030101010101" pitchFamily="2" charset="-122"/>
              </a:rPr>
              <a:t>Json</a:t>
            </a:r>
            <a:r>
              <a:rPr lang="zh-CN" altLang="en-US" sz="4400" b="1" dirty="0" smtClean="0">
                <a:latin typeface="宋体" panose="02010600030101010101" pitchFamily="2" charset="-122"/>
              </a:rPr>
              <a:t>、</a:t>
            </a:r>
            <a:r>
              <a:rPr lang="en-US" altLang="zh-CN" sz="4400" b="1" dirty="0" smtClean="0">
                <a:latin typeface="宋体" panose="02010600030101010101" pitchFamily="2" charset="-122"/>
              </a:rPr>
              <a:t>xml</a:t>
            </a:r>
            <a:r>
              <a:rPr lang="zh-CN" altLang="en-US" sz="4400" b="1" dirty="0" smtClean="0">
                <a:latin typeface="宋体" panose="02010600030101010101" pitchFamily="2" charset="-122"/>
              </a:rPr>
              <a:t>等数据）转换成一个对象，将对象转换为指定的响应信息</a:t>
            </a:r>
            <a:endParaRPr lang="zh-CN" altLang="en-US" sz="4400" b="1" dirty="0" smtClean="0">
              <a:latin typeface="宋体" panose="02010600030101010101" pitchFamily="2" charset="-122"/>
            </a:endParaRPr>
          </a:p>
          <a:p>
            <a:pPr>
              <a:lnSpc>
                <a:spcPct val="80000"/>
              </a:lnSpc>
              <a:buNone/>
            </a:pPr>
            <a:r>
              <a:rPr lang="zh-CN" altLang="en-US" sz="4400" b="1" dirty="0" smtClean="0">
                <a:latin typeface="宋体" panose="02010600030101010101" pitchFamily="2" charset="-122"/>
              </a:rPr>
              <a:t>   </a:t>
            </a:r>
            <a:r>
              <a:rPr lang="zh-CN" altLang="en-US" sz="4400" b="1" dirty="0" smtClean="0">
                <a:solidFill>
                  <a:srgbClr val="2EAA46"/>
                </a:solidFill>
                <a:latin typeface="宋体" panose="02010600030101010101" pitchFamily="2" charset="-122"/>
              </a:rPr>
              <a:t>数据转换</a:t>
            </a:r>
            <a:r>
              <a:rPr lang="zh-CN" altLang="en-US" sz="4400" b="1" dirty="0" smtClean="0">
                <a:latin typeface="宋体" panose="02010600030101010101" pitchFamily="2" charset="-122"/>
              </a:rPr>
              <a:t>：对请求消息进行数据转换。如</a:t>
            </a:r>
            <a:r>
              <a:rPr lang="en-US" altLang="zh-CN" sz="4400" b="1" dirty="0" smtClean="0">
                <a:latin typeface="宋体" panose="02010600030101010101" pitchFamily="2" charset="-122"/>
              </a:rPr>
              <a:t>String</a:t>
            </a:r>
            <a:r>
              <a:rPr lang="zh-CN" altLang="en-US" sz="4400" b="1" dirty="0" smtClean="0">
                <a:latin typeface="宋体" panose="02010600030101010101" pitchFamily="2" charset="-122"/>
              </a:rPr>
              <a:t>转换成</a:t>
            </a:r>
            <a:r>
              <a:rPr lang="en-US" altLang="zh-CN" sz="4400" b="1" dirty="0" smtClean="0">
                <a:latin typeface="宋体" panose="02010600030101010101" pitchFamily="2" charset="-122"/>
              </a:rPr>
              <a:t>Integer</a:t>
            </a:r>
            <a:r>
              <a:rPr lang="zh-CN" altLang="en-US" sz="4400" b="1" dirty="0" smtClean="0">
                <a:latin typeface="宋体" panose="02010600030101010101" pitchFamily="2" charset="-122"/>
              </a:rPr>
              <a:t>、</a:t>
            </a:r>
            <a:r>
              <a:rPr lang="en-US" altLang="zh-CN" sz="4400" b="1" dirty="0" smtClean="0">
                <a:latin typeface="宋体" panose="02010600030101010101" pitchFamily="2" charset="-122"/>
              </a:rPr>
              <a:t>Double</a:t>
            </a:r>
            <a:r>
              <a:rPr lang="zh-CN" altLang="en-US" sz="4400" b="1" dirty="0" smtClean="0">
                <a:latin typeface="宋体" panose="02010600030101010101" pitchFamily="2" charset="-122"/>
              </a:rPr>
              <a:t>等</a:t>
            </a:r>
            <a:endParaRPr lang="zh-CN" altLang="en-US" sz="4400" b="1" dirty="0" smtClean="0">
              <a:latin typeface="宋体" panose="02010600030101010101" pitchFamily="2" charset="-122"/>
            </a:endParaRPr>
          </a:p>
          <a:p>
            <a:pPr>
              <a:lnSpc>
                <a:spcPct val="80000"/>
              </a:lnSpc>
              <a:buNone/>
            </a:pPr>
            <a:r>
              <a:rPr lang="zh-CN" altLang="en-US" sz="4400" b="1" dirty="0" smtClean="0">
                <a:latin typeface="宋体" panose="02010600030101010101" pitchFamily="2" charset="-122"/>
              </a:rPr>
              <a:t>   </a:t>
            </a:r>
            <a:r>
              <a:rPr lang="zh-CN" altLang="en-US" sz="4400" b="1" dirty="0" smtClean="0">
                <a:solidFill>
                  <a:srgbClr val="FF5C00"/>
                </a:solidFill>
                <a:latin typeface="宋体" panose="02010600030101010101" pitchFamily="2" charset="-122"/>
              </a:rPr>
              <a:t>数据根式化</a:t>
            </a:r>
            <a:r>
              <a:rPr lang="zh-CN" altLang="en-US" sz="4400" b="1" dirty="0" smtClean="0">
                <a:latin typeface="宋体" panose="02010600030101010101" pitchFamily="2" charset="-122"/>
              </a:rPr>
              <a:t>：对请求消息进行数据格式化。 如将字符串转换成格式化数字或格式化日期等</a:t>
            </a:r>
            <a:endParaRPr lang="zh-CN" altLang="en-US" sz="4400" b="1" dirty="0" smtClean="0">
              <a:latin typeface="宋体" panose="02010600030101010101" pitchFamily="2" charset="-122"/>
            </a:endParaRPr>
          </a:p>
          <a:p>
            <a:pPr>
              <a:lnSpc>
                <a:spcPct val="80000"/>
              </a:lnSpc>
              <a:buNone/>
            </a:pPr>
            <a:r>
              <a:rPr lang="zh-CN" altLang="en-US" sz="4400" b="1" dirty="0" smtClean="0">
                <a:latin typeface="宋体" panose="02010600030101010101" pitchFamily="2" charset="-122"/>
              </a:rPr>
              <a:t>  </a:t>
            </a:r>
            <a:r>
              <a:rPr lang="zh-CN" altLang="en-US" sz="4400" b="1" dirty="0" smtClean="0">
                <a:solidFill>
                  <a:srgbClr val="00B0F0"/>
                </a:solidFill>
                <a:latin typeface="宋体" panose="02010600030101010101" pitchFamily="2" charset="-122"/>
              </a:rPr>
              <a:t>数据验证</a:t>
            </a:r>
            <a:r>
              <a:rPr lang="zh-CN" altLang="en-US" sz="4400" b="1" dirty="0" smtClean="0">
                <a:latin typeface="宋体" panose="02010600030101010101" pitchFamily="2" charset="-122"/>
              </a:rPr>
              <a:t>： 验证数据的有效性（长度、格式等），验证结果存储到</a:t>
            </a:r>
            <a:r>
              <a:rPr lang="en-US" altLang="zh-CN" sz="4400" b="1" dirty="0" err="1" smtClean="0">
                <a:latin typeface="宋体" panose="02010600030101010101" pitchFamily="2" charset="-122"/>
              </a:rPr>
              <a:t>BindingResult</a:t>
            </a:r>
            <a:r>
              <a:rPr lang="zh-CN" altLang="en-US" sz="4400" b="1" dirty="0" smtClean="0">
                <a:latin typeface="宋体" panose="02010600030101010101" pitchFamily="2" charset="-122"/>
              </a:rPr>
              <a:t>或</a:t>
            </a:r>
            <a:r>
              <a:rPr lang="en-US" altLang="zh-CN" sz="4400" b="1" dirty="0" smtClean="0">
                <a:latin typeface="宋体" panose="02010600030101010101" pitchFamily="2" charset="-122"/>
              </a:rPr>
              <a:t>Error</a:t>
            </a:r>
            <a:r>
              <a:rPr lang="zh-CN" altLang="en-US" sz="4400" b="1" dirty="0" smtClean="0">
                <a:latin typeface="宋体" panose="02010600030101010101" pitchFamily="2" charset="-122"/>
              </a:rPr>
              <a:t>中</a:t>
            </a:r>
            <a:endParaRPr lang="zh-CN" altLang="en-US" sz="4400" b="1" dirty="0" smtClean="0">
              <a:latin typeface="宋体" panose="02010600030101010101" pitchFamily="2" charset="-122"/>
            </a:endParaRPr>
          </a:p>
          <a:p>
            <a:pPr>
              <a:lnSpc>
                <a:spcPct val="80000"/>
              </a:lnSpc>
              <a:buNone/>
            </a:pPr>
            <a:r>
              <a:rPr lang="en-US" altLang="zh-CN" sz="4400" b="1" dirty="0" smtClean="0">
                <a:solidFill>
                  <a:srgbClr val="35B558"/>
                </a:solidFill>
                <a:latin typeface="宋体" panose="02010600030101010101" pitchFamily="2" charset="-122"/>
              </a:rPr>
              <a:t>5.Handler</a:t>
            </a:r>
            <a:r>
              <a:rPr lang="zh-CN" altLang="en-US" sz="4400" b="1" dirty="0" smtClean="0">
                <a:solidFill>
                  <a:srgbClr val="35B558"/>
                </a:solidFill>
                <a:latin typeface="宋体" panose="02010600030101010101" pitchFamily="2" charset="-122"/>
              </a:rPr>
              <a:t>执行完成后，向</a:t>
            </a:r>
            <a:r>
              <a:rPr lang="en-US" altLang="zh-CN" sz="4400" b="1" dirty="0" err="1" smtClean="0">
                <a:solidFill>
                  <a:srgbClr val="35B558"/>
                </a:solidFill>
                <a:latin typeface="宋体" panose="02010600030101010101" pitchFamily="2" charset="-122"/>
              </a:rPr>
              <a:t>DispatcherServlet</a:t>
            </a:r>
            <a:r>
              <a:rPr lang="en-US" altLang="zh-CN" sz="4400" b="1" dirty="0" smtClean="0">
                <a:solidFill>
                  <a:srgbClr val="35B558"/>
                </a:solidFill>
                <a:latin typeface="宋体" panose="02010600030101010101" pitchFamily="2" charset="-122"/>
              </a:rPr>
              <a:t> </a:t>
            </a:r>
            <a:r>
              <a:rPr lang="zh-CN" altLang="en-US" sz="4400" b="1" dirty="0" smtClean="0">
                <a:solidFill>
                  <a:srgbClr val="35B558"/>
                </a:solidFill>
                <a:latin typeface="宋体" panose="02010600030101010101" pitchFamily="2" charset="-122"/>
              </a:rPr>
              <a:t>返回一个</a:t>
            </a:r>
            <a:r>
              <a:rPr lang="en-US" altLang="zh-CN" sz="4400" b="1" dirty="0" err="1" smtClean="0">
                <a:solidFill>
                  <a:srgbClr val="35B558"/>
                </a:solidFill>
                <a:latin typeface="宋体" panose="02010600030101010101" pitchFamily="2" charset="-122"/>
              </a:rPr>
              <a:t>ModelAndView</a:t>
            </a:r>
            <a:r>
              <a:rPr lang="zh-CN" altLang="en-US" sz="4400" b="1" dirty="0" smtClean="0">
                <a:solidFill>
                  <a:srgbClr val="35B558"/>
                </a:solidFill>
                <a:latin typeface="宋体" panose="02010600030101010101" pitchFamily="2" charset="-122"/>
              </a:rPr>
              <a:t>对象；</a:t>
            </a:r>
            <a:endParaRPr lang="zh-CN" altLang="en-US" sz="4400" b="1" dirty="0" smtClean="0">
              <a:solidFill>
                <a:srgbClr val="35B558"/>
              </a:solidFill>
              <a:latin typeface="宋体" panose="02010600030101010101" pitchFamily="2" charset="-122"/>
            </a:endParaRPr>
          </a:p>
          <a:p>
            <a:pPr>
              <a:lnSpc>
                <a:spcPct val="80000"/>
              </a:lnSpc>
              <a:buNone/>
            </a:pPr>
            <a:r>
              <a:rPr lang="en-US" altLang="zh-CN" sz="4400" b="1" dirty="0" smtClean="0">
                <a:solidFill>
                  <a:srgbClr val="0070C0"/>
                </a:solidFill>
                <a:latin typeface="宋体" panose="02010600030101010101" pitchFamily="2" charset="-122"/>
              </a:rPr>
              <a:t>6.</a:t>
            </a:r>
            <a:r>
              <a:rPr lang="zh-CN" altLang="en-US" sz="4400" b="1" dirty="0" smtClean="0">
                <a:solidFill>
                  <a:srgbClr val="0070C0"/>
                </a:solidFill>
                <a:latin typeface="宋体" panose="02010600030101010101" pitchFamily="2" charset="-122"/>
              </a:rPr>
              <a:t>根据返回的</a:t>
            </a:r>
            <a:r>
              <a:rPr lang="en-US" altLang="zh-CN" sz="4400" b="1" dirty="0" err="1" smtClean="0">
                <a:solidFill>
                  <a:srgbClr val="0070C0"/>
                </a:solidFill>
                <a:latin typeface="宋体" panose="02010600030101010101" pitchFamily="2" charset="-122"/>
              </a:rPr>
              <a:t>ModelAndView</a:t>
            </a:r>
            <a:r>
              <a:rPr lang="zh-CN" altLang="en-US" sz="4400" b="1" dirty="0" smtClean="0">
                <a:solidFill>
                  <a:srgbClr val="0070C0"/>
                </a:solidFill>
                <a:latin typeface="宋体" panose="02010600030101010101" pitchFamily="2" charset="-122"/>
              </a:rPr>
              <a:t>，选择一个适合的</a:t>
            </a:r>
            <a:r>
              <a:rPr lang="en-US" altLang="zh-CN" sz="4400" b="1" dirty="0" err="1" smtClean="0">
                <a:solidFill>
                  <a:srgbClr val="0070C0"/>
                </a:solidFill>
                <a:latin typeface="宋体" panose="02010600030101010101" pitchFamily="2" charset="-122"/>
              </a:rPr>
              <a:t>ViewResolver</a:t>
            </a:r>
            <a:r>
              <a:rPr lang="zh-CN" altLang="en-US" sz="4400" b="1" dirty="0" smtClean="0">
                <a:solidFill>
                  <a:srgbClr val="0070C0"/>
                </a:solidFill>
                <a:latin typeface="宋体" panose="02010600030101010101" pitchFamily="2" charset="-122"/>
              </a:rPr>
              <a:t>（必须是已经注册到</a:t>
            </a:r>
            <a:r>
              <a:rPr lang="en-US" altLang="zh-CN" sz="4400" b="1" dirty="0" smtClean="0">
                <a:solidFill>
                  <a:srgbClr val="0070C0"/>
                </a:solidFill>
                <a:latin typeface="宋体" panose="02010600030101010101" pitchFamily="2" charset="-122"/>
              </a:rPr>
              <a:t>Spring</a:t>
            </a:r>
            <a:r>
              <a:rPr lang="zh-CN" altLang="en-US" sz="4400" b="1" dirty="0" smtClean="0">
                <a:solidFill>
                  <a:srgbClr val="0070C0"/>
                </a:solidFill>
                <a:latin typeface="宋体" panose="02010600030101010101" pitchFamily="2" charset="-122"/>
              </a:rPr>
              <a:t>容器中的</a:t>
            </a:r>
            <a:r>
              <a:rPr lang="en-US" altLang="zh-CN" sz="4400" b="1" dirty="0" err="1" smtClean="0">
                <a:solidFill>
                  <a:srgbClr val="0070C0"/>
                </a:solidFill>
                <a:latin typeface="宋体" panose="02010600030101010101" pitchFamily="2" charset="-122"/>
              </a:rPr>
              <a:t>ViewResolver</a:t>
            </a:r>
            <a:r>
              <a:rPr lang="en-US" altLang="zh-CN" sz="4400" b="1" dirty="0" smtClean="0">
                <a:solidFill>
                  <a:srgbClr val="0070C0"/>
                </a:solidFill>
                <a:latin typeface="宋体" panose="02010600030101010101" pitchFamily="2" charset="-122"/>
              </a:rPr>
              <a:t>)</a:t>
            </a:r>
            <a:r>
              <a:rPr lang="zh-CN" altLang="en-US" sz="4400" b="1" dirty="0" smtClean="0">
                <a:solidFill>
                  <a:srgbClr val="0070C0"/>
                </a:solidFill>
                <a:latin typeface="宋体" panose="02010600030101010101" pitchFamily="2" charset="-122"/>
              </a:rPr>
              <a:t>返回给</a:t>
            </a:r>
            <a:r>
              <a:rPr lang="en-US" altLang="zh-CN" sz="4400" b="1" dirty="0" err="1" smtClean="0">
                <a:solidFill>
                  <a:srgbClr val="0070C0"/>
                </a:solidFill>
                <a:latin typeface="宋体" panose="02010600030101010101" pitchFamily="2" charset="-122"/>
              </a:rPr>
              <a:t>DispatcherServlet</a:t>
            </a:r>
            <a:r>
              <a:rPr lang="en-US" altLang="zh-CN" sz="4400" b="1" dirty="0" smtClean="0">
                <a:solidFill>
                  <a:srgbClr val="0070C0"/>
                </a:solidFill>
                <a:latin typeface="宋体" panose="02010600030101010101" pitchFamily="2" charset="-122"/>
              </a:rPr>
              <a:t> </a:t>
            </a:r>
            <a:r>
              <a:rPr lang="zh-CN" altLang="en-US" sz="4400" b="1" dirty="0" smtClean="0">
                <a:solidFill>
                  <a:srgbClr val="0070C0"/>
                </a:solidFill>
                <a:latin typeface="宋体" panose="02010600030101010101" pitchFamily="2" charset="-122"/>
              </a:rPr>
              <a:t>；</a:t>
            </a:r>
            <a:endParaRPr lang="zh-CN" altLang="en-US" sz="4400" b="1" dirty="0" smtClean="0">
              <a:solidFill>
                <a:srgbClr val="0070C0"/>
              </a:solidFill>
              <a:latin typeface="宋体" panose="02010600030101010101" pitchFamily="2" charset="-122"/>
            </a:endParaRPr>
          </a:p>
          <a:p>
            <a:pPr>
              <a:lnSpc>
                <a:spcPct val="80000"/>
              </a:lnSpc>
              <a:buNone/>
            </a:pPr>
            <a:r>
              <a:rPr lang="zh-CN" altLang="en-US" sz="4400" b="1" dirty="0" smtClean="0">
                <a:latin typeface="宋体" panose="02010600030101010101" pitchFamily="2" charset="-122"/>
              </a:rPr>
              <a:t> </a:t>
            </a:r>
            <a:r>
              <a:rPr lang="en-US" altLang="zh-CN" sz="4400" b="1" dirty="0" smtClean="0">
                <a:solidFill>
                  <a:srgbClr val="FF0000"/>
                </a:solidFill>
                <a:latin typeface="宋体" panose="02010600030101010101" pitchFamily="2" charset="-122"/>
              </a:rPr>
              <a:t>7.ViewResolver </a:t>
            </a:r>
            <a:r>
              <a:rPr lang="zh-CN" altLang="en-US" sz="4400" b="1" dirty="0" smtClean="0">
                <a:solidFill>
                  <a:srgbClr val="FF0000"/>
                </a:solidFill>
                <a:latin typeface="宋体" panose="02010600030101010101" pitchFamily="2" charset="-122"/>
              </a:rPr>
              <a:t>结合</a:t>
            </a:r>
            <a:r>
              <a:rPr lang="en-US" altLang="zh-CN" sz="4400" b="1" dirty="0" smtClean="0">
                <a:solidFill>
                  <a:srgbClr val="FF0000"/>
                </a:solidFill>
                <a:latin typeface="宋体" panose="02010600030101010101" pitchFamily="2" charset="-122"/>
              </a:rPr>
              <a:t>Model</a:t>
            </a:r>
            <a:r>
              <a:rPr lang="zh-CN" altLang="en-US" sz="4400" b="1" dirty="0" smtClean="0">
                <a:solidFill>
                  <a:srgbClr val="FF0000"/>
                </a:solidFill>
                <a:latin typeface="宋体" panose="02010600030101010101" pitchFamily="2" charset="-122"/>
              </a:rPr>
              <a:t>和</a:t>
            </a:r>
            <a:r>
              <a:rPr lang="en-US" altLang="zh-CN" sz="4400" b="1" dirty="0" smtClean="0">
                <a:solidFill>
                  <a:srgbClr val="FF0000"/>
                </a:solidFill>
                <a:latin typeface="宋体" panose="02010600030101010101" pitchFamily="2" charset="-122"/>
              </a:rPr>
              <a:t>View</a:t>
            </a:r>
            <a:r>
              <a:rPr lang="zh-CN" altLang="en-US" sz="4400" b="1" dirty="0" smtClean="0">
                <a:solidFill>
                  <a:srgbClr val="FF0000"/>
                </a:solidFill>
                <a:latin typeface="宋体" panose="02010600030101010101" pitchFamily="2" charset="-122"/>
              </a:rPr>
              <a:t>，来渲染视图</a:t>
            </a:r>
            <a:endParaRPr lang="zh-CN" altLang="en-US" sz="4400" b="1" dirty="0" smtClean="0">
              <a:solidFill>
                <a:srgbClr val="FF0000"/>
              </a:solidFill>
              <a:latin typeface="宋体" panose="02010600030101010101" pitchFamily="2" charset="-122"/>
            </a:endParaRPr>
          </a:p>
          <a:p>
            <a:pPr>
              <a:lnSpc>
                <a:spcPct val="80000"/>
              </a:lnSpc>
              <a:buNone/>
            </a:pPr>
            <a:r>
              <a:rPr lang="zh-CN" altLang="en-US" sz="4400" b="1" dirty="0" smtClean="0">
                <a:latin typeface="宋体" panose="02010600030101010101" pitchFamily="2" charset="-122"/>
              </a:rPr>
              <a:t> </a:t>
            </a:r>
            <a:r>
              <a:rPr lang="en-US" altLang="zh-CN" sz="4400" b="1" dirty="0" smtClean="0">
                <a:latin typeface="宋体" panose="02010600030101010101" pitchFamily="2" charset="-122"/>
              </a:rPr>
              <a:t>8.</a:t>
            </a:r>
            <a:r>
              <a:rPr lang="zh-CN" altLang="en-US" sz="4400" b="1" dirty="0" smtClean="0">
                <a:latin typeface="宋体" panose="02010600030101010101" pitchFamily="2" charset="-122"/>
              </a:rPr>
              <a:t>将渲染结果返回给客户端。</a:t>
            </a:r>
            <a:endParaRPr lang="zh-CN" altLang="en-US" sz="4400" b="1" dirty="0" smtClean="0">
              <a:latin typeface="宋体" panose="02010600030101010101" pitchFamily="2" charset="-122"/>
            </a:endParaRPr>
          </a:p>
          <a:p>
            <a:pPr>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b="1" dirty="0" err="1" smtClean="0"/>
              <a:t>SpringMVC</a:t>
            </a:r>
            <a:r>
              <a:rPr lang="zh-CN" altLang="en-US" b="1" dirty="0" smtClean="0"/>
              <a:t>开发入门</a:t>
            </a:r>
            <a:r>
              <a:rPr lang="en-US" altLang="zh-CN" b="1" dirty="0" smtClean="0"/>
              <a:t>——</a:t>
            </a:r>
            <a:r>
              <a:rPr lang="zh-CN" altLang="en-US" b="1" dirty="0" smtClean="0">
                <a:solidFill>
                  <a:srgbClr val="FF0000"/>
                </a:solidFill>
              </a:rPr>
              <a:t>同步视频链接：</a:t>
            </a:r>
            <a:endParaRPr lang="zh-CN" altLang="en-US" dirty="0"/>
          </a:p>
        </p:txBody>
      </p:sp>
      <p:sp>
        <p:nvSpPr>
          <p:cNvPr id="3" name="副标题 2"/>
          <p:cNvSpPr>
            <a:spLocks noGrp="1"/>
          </p:cNvSpPr>
          <p:nvPr>
            <p:ph type="subTitle" idx="1"/>
          </p:nvPr>
        </p:nvSpPr>
        <p:spPr>
          <a:xfrm>
            <a:off x="1030760" y="1857340"/>
            <a:ext cx="22201200" cy="10961780"/>
          </a:xfrm>
        </p:spPr>
        <p:txBody>
          <a:bodyPr/>
          <a:lstStyle/>
          <a:p>
            <a:r>
              <a:rPr lang="zh-CN" altLang="en-US" sz="3600" b="1" dirty="0" smtClean="0">
                <a:solidFill>
                  <a:srgbClr val="2EAA46"/>
                </a:solidFill>
              </a:rPr>
              <a:t>百度网盘下载连接</a:t>
            </a:r>
            <a:r>
              <a:rPr lang="zh-CN" altLang="en-US" sz="3600" dirty="0" smtClean="0"/>
              <a:t>：</a:t>
            </a:r>
            <a:r>
              <a:rPr lang="en-US" altLang="zh-CN" sz="3600" b="1" dirty="0" smtClean="0">
                <a:solidFill>
                  <a:srgbClr val="FF0000"/>
                </a:solidFill>
              </a:rPr>
              <a:t> </a:t>
            </a:r>
            <a:r>
              <a:rPr lang="en-US" altLang="zh-CN" sz="3600" b="1" dirty="0" smtClean="0">
                <a:solidFill>
                  <a:srgbClr val="0070C0"/>
                </a:solidFill>
              </a:rPr>
              <a:t>https://pan.baidu.com/s/1XIW9DUH-PAAtxZFGabgMLQ </a:t>
            </a:r>
            <a:r>
              <a:rPr lang="zh-CN" altLang="en-US" sz="3600" b="1" dirty="0" smtClean="0">
                <a:solidFill>
                  <a:srgbClr val="FF0000"/>
                </a:solidFill>
              </a:rPr>
              <a:t>密码：</a:t>
            </a:r>
            <a:r>
              <a:rPr lang="en-US" altLang="zh-CN" sz="3600" b="1" dirty="0" smtClean="0">
                <a:solidFill>
                  <a:srgbClr val="FF0000"/>
                </a:solidFill>
              </a:rPr>
              <a:t>n1l7</a:t>
            </a:r>
            <a:endParaRPr lang="zh-CN" altLang="en-US" sz="3600" dirty="0"/>
          </a:p>
        </p:txBody>
      </p:sp>
      <p:pic>
        <p:nvPicPr>
          <p:cNvPr id="30722" name="Picture 2"/>
          <p:cNvPicPr>
            <a:picLocks noChangeAspect="1" noChangeArrowheads="1"/>
          </p:cNvPicPr>
          <p:nvPr/>
        </p:nvPicPr>
        <p:blipFill>
          <a:blip r:embed="rId1"/>
          <a:srcRect/>
          <a:stretch>
            <a:fillRect/>
          </a:stretch>
        </p:blipFill>
        <p:spPr bwMode="auto">
          <a:xfrm>
            <a:off x="1033200" y="2571720"/>
            <a:ext cx="20517178" cy="1114428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SpringMVC</a:t>
            </a:r>
            <a:r>
              <a:rPr lang="zh-CN" altLang="en-US" b="1" dirty="0" smtClean="0"/>
              <a:t>从入门到精通</a:t>
            </a:r>
            <a:r>
              <a:rPr lang="en-US" altLang="zh-CN" dirty="0" smtClean="0"/>
              <a:t>——</a:t>
            </a:r>
            <a:r>
              <a:rPr lang="en-US" altLang="zh-CN" b="1" dirty="0" err="1" smtClean="0">
                <a:solidFill>
                  <a:srgbClr val="FF0000"/>
                </a:solidFill>
              </a:rPr>
              <a:t>SpringMVC</a:t>
            </a:r>
            <a:r>
              <a:rPr lang="zh-CN" altLang="en-US" b="1" dirty="0" smtClean="0">
                <a:solidFill>
                  <a:srgbClr val="FF0000"/>
                </a:solidFill>
              </a:rPr>
              <a:t>开发入门</a:t>
            </a:r>
            <a:endParaRPr lang="zh-CN" altLang="en-US" b="1" dirty="0">
              <a:solidFill>
                <a:srgbClr val="FF0000"/>
              </a:solidFill>
            </a:endParaRPr>
          </a:p>
        </p:txBody>
      </p:sp>
      <p:sp>
        <p:nvSpPr>
          <p:cNvPr id="3" name="文本占位符 2"/>
          <p:cNvSpPr>
            <a:spLocks noGrp="1"/>
          </p:cNvSpPr>
          <p:nvPr>
            <p:ph type="body" idx="1"/>
          </p:nvPr>
        </p:nvSpPr>
        <p:spPr>
          <a:xfrm>
            <a:off x="212400" y="2428844"/>
            <a:ext cx="23958000" cy="2470756"/>
          </a:xfrm>
        </p:spPr>
        <p:txBody>
          <a:bodyPr/>
          <a:lstStyle/>
          <a:p>
            <a:r>
              <a:rPr lang="en-US" altLang="zh-CN" b="1" dirty="0" err="1" smtClean="0"/>
              <a:t>SpringMVC</a:t>
            </a:r>
            <a:r>
              <a:rPr lang="zh-CN" altLang="en-US" b="1" dirty="0" smtClean="0"/>
              <a:t>的</a:t>
            </a:r>
            <a:r>
              <a:rPr lang="en-US" altLang="zh-CN" b="1" dirty="0" smtClean="0"/>
              <a:t>JSON</a:t>
            </a:r>
            <a:r>
              <a:rPr lang="zh-CN" altLang="en-US" b="1" dirty="0" smtClean="0"/>
              <a:t>处理</a:t>
            </a:r>
            <a:endParaRPr lang="zh-CN" altLang="en-US" b="1" dirty="0"/>
          </a:p>
        </p:txBody>
      </p:sp>
      <p:sp>
        <p:nvSpPr>
          <p:cNvPr id="4" name="TextBox 3"/>
          <p:cNvSpPr txBox="1"/>
          <p:nvPr/>
        </p:nvSpPr>
        <p:spPr>
          <a:xfrm>
            <a:off x="1033200" y="5429240"/>
            <a:ext cx="23004000" cy="1015663"/>
          </a:xfrm>
          <a:prstGeom prst="rect">
            <a:avLst/>
          </a:prstGeom>
          <a:ln w="50800">
            <a:solidFill>
              <a:srgbClr val="8881F0"/>
            </a:solidFill>
            <a:miter lim="800000"/>
          </a:ln>
        </p:spPr>
        <p:txBody>
          <a:bodyPr wrap="square" rtlCol="0">
            <a:spAutoFit/>
          </a:bodyPr>
          <a:lstStyle/>
          <a:p>
            <a:pPr marL="0" indent="0" algn="l">
              <a:buNone/>
            </a:pPr>
            <a:r>
              <a:rPr lang="zh-CN" altLang="en-US" sz="6000" b="1" dirty="0" smtClean="0">
                <a:solidFill>
                  <a:srgbClr val="FF0000"/>
                </a:solidFill>
                <a:latin typeface="Noto Sans CJK SC Regular" panose="020B0500000000000000" pitchFamily="34" charset="-122"/>
                <a:ea typeface="Noto Sans CJK SC Regular" panose="020B0500000000000000" pitchFamily="34" charset="-122"/>
              </a:rPr>
              <a:t>知识点全线打捞：</a:t>
            </a:r>
            <a:endParaRPr lang="en-US" altLang="zh-CN" sz="6000" b="1" dirty="0" smtClean="0">
              <a:solidFill>
                <a:srgbClr val="FF0000"/>
              </a:solidFill>
              <a:latin typeface="Noto Sans CJK SC Regular" panose="020B0500000000000000" pitchFamily="34" charset="-122"/>
              <a:ea typeface="Noto Sans CJK SC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SpringMVC</a:t>
            </a:r>
            <a:r>
              <a:rPr kumimoji="1" lang="zh-CN" altLang="en-US" dirty="0" smtClean="0"/>
              <a:t>从入门到精通</a:t>
            </a:r>
            <a:r>
              <a:rPr kumimoji="1" lang="en-US" altLang="zh-CN" dirty="0" smtClean="0"/>
              <a:t>——</a:t>
            </a:r>
            <a:r>
              <a:rPr kumimoji="1" lang="zh-CN" altLang="en-US" dirty="0" smtClean="0"/>
              <a:t>主要内容</a:t>
            </a:r>
            <a:endParaRPr kumimoji="1" lang="zh-CN" altLang="en-US" dirty="0"/>
          </a:p>
        </p:txBody>
      </p:sp>
      <p:sp>
        <p:nvSpPr>
          <p:cNvPr id="3" name="文本占位符 2"/>
          <p:cNvSpPr>
            <a:spLocks noGrp="1"/>
          </p:cNvSpPr>
          <p:nvPr>
            <p:ph type="body" idx="1"/>
          </p:nvPr>
        </p:nvSpPr>
        <p:spPr>
          <a:xfrm>
            <a:off x="333292" y="1785902"/>
            <a:ext cx="12988208" cy="10858576"/>
          </a:xfrm>
        </p:spPr>
        <p:txBody>
          <a:bodyPr/>
          <a:lstStyle/>
          <a:p>
            <a:pPr marL="1333500" indent="-1143000" algn="l">
              <a:buFont typeface="Wingdings" panose="05000000000000000000" pitchFamily="2" charset="2"/>
              <a:buChar char="l"/>
            </a:pPr>
            <a:endParaRPr kumimoji="1" lang="en-US" altLang="zh-CN" sz="3600" dirty="0"/>
          </a:p>
          <a:p>
            <a:pPr marL="1333500" indent="-1143000" algn="l">
              <a:buFont typeface="Wingdings" panose="05000000000000000000" pitchFamily="2" charset="2"/>
              <a:buChar char="l"/>
            </a:pPr>
            <a:endParaRPr kumimoji="1" lang="en-US" altLang="zh-CN" sz="3600" dirty="0"/>
          </a:p>
          <a:p>
            <a:pPr marL="1333500" indent="-1143000" algn="l">
              <a:buFont typeface="Wingdings" panose="05000000000000000000" pitchFamily="2" charset="2"/>
              <a:buChar char="l"/>
            </a:pPr>
            <a:endParaRPr kumimoji="1" lang="en-US" altLang="zh-CN" sz="3600" dirty="0"/>
          </a:p>
          <a:p>
            <a:pPr marL="1333500" indent="-1143000" algn="l">
              <a:buFont typeface="Wingdings" panose="05000000000000000000" pitchFamily="2" charset="2"/>
              <a:buChar char="l"/>
            </a:pPr>
            <a:r>
              <a:rPr kumimoji="1" lang="en-US" altLang="zh-CN" sz="4000" b="1" dirty="0" err="1" smtClean="0">
                <a:latin typeface="华文中宋" pitchFamily="2" charset="-122"/>
                <a:ea typeface="华文中宋" pitchFamily="2" charset="-122"/>
              </a:rPr>
              <a:t>SpringMVC</a:t>
            </a:r>
            <a:r>
              <a:rPr kumimoji="1" lang="zh-CN" altLang="en-US" sz="4000" b="1" dirty="0" smtClean="0">
                <a:latin typeface="华文中宋" pitchFamily="2" charset="-122"/>
                <a:ea typeface="华文中宋" pitchFamily="2" charset="-122"/>
              </a:rPr>
              <a:t>入门</a:t>
            </a:r>
            <a:endParaRPr kumimoji="1" lang="en-US" altLang="zh-CN" sz="4000" b="1" dirty="0">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latin typeface="华文中宋" pitchFamily="2" charset="-122"/>
                <a:ea typeface="华文中宋" pitchFamily="2" charset="-122"/>
              </a:rPr>
              <a:t>SpringMVC</a:t>
            </a:r>
            <a:r>
              <a:rPr kumimoji="1" lang="zh-CN" altLang="en-US" sz="4000" b="1" dirty="0" smtClean="0">
                <a:latin typeface="华文中宋" pitchFamily="2" charset="-122"/>
                <a:ea typeface="华文中宋" pitchFamily="2" charset="-122"/>
              </a:rPr>
              <a:t>的核心类</a:t>
            </a:r>
            <a:r>
              <a:rPr kumimoji="1" lang="en-US" altLang="zh-CN" sz="4000" b="1" dirty="0" err="1" smtClean="0">
                <a:latin typeface="华文中宋" pitchFamily="2" charset="-122"/>
                <a:ea typeface="华文中宋" pitchFamily="2" charset="-122"/>
              </a:rPr>
              <a:t>DispatcherServlet</a:t>
            </a:r>
            <a:endParaRPr kumimoji="1" lang="en-US" altLang="zh-CN" sz="4000" b="1" dirty="0">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latin typeface="华文中宋" pitchFamily="2" charset="-122"/>
                <a:ea typeface="华文中宋" pitchFamily="2" charset="-122"/>
              </a:rPr>
              <a:t>SpringMVC</a:t>
            </a:r>
            <a:r>
              <a:rPr kumimoji="1" lang="zh-CN" altLang="en-US" sz="4000" b="1" dirty="0" smtClean="0">
                <a:latin typeface="华文中宋" pitchFamily="2" charset="-122"/>
                <a:ea typeface="华文中宋" pitchFamily="2" charset="-122"/>
              </a:rPr>
              <a:t>的处理器映射器</a:t>
            </a:r>
            <a:r>
              <a:rPr kumimoji="1" lang="en-US" altLang="zh-CN" sz="4000" b="1" dirty="0" err="1" smtClean="0">
                <a:latin typeface="华文中宋" pitchFamily="2" charset="-122"/>
                <a:ea typeface="华文中宋" pitchFamily="2" charset="-122"/>
              </a:rPr>
              <a:t>HandlerMapping</a:t>
            </a:r>
            <a:endParaRPr kumimoji="1" lang="en-US" altLang="zh-CN" sz="4000" b="1" dirty="0">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latin typeface="华文中宋" pitchFamily="2" charset="-122"/>
                <a:ea typeface="华文中宋" pitchFamily="2" charset="-122"/>
              </a:rPr>
              <a:t>SpringMVC</a:t>
            </a:r>
            <a:r>
              <a:rPr kumimoji="1" lang="zh-CN" altLang="en-US" sz="4000" b="1" dirty="0" smtClean="0">
                <a:latin typeface="华文中宋" pitchFamily="2" charset="-122"/>
                <a:ea typeface="华文中宋" pitchFamily="2" charset="-122"/>
              </a:rPr>
              <a:t>的处理器适配器</a:t>
            </a:r>
            <a:r>
              <a:rPr kumimoji="1" lang="en-US" altLang="zh-CN" sz="4000" b="1" dirty="0" err="1" smtClean="0">
                <a:latin typeface="华文中宋" pitchFamily="2" charset="-122"/>
                <a:ea typeface="华文中宋" pitchFamily="2" charset="-122"/>
              </a:rPr>
              <a:t>HandlerAdapter</a:t>
            </a:r>
            <a:endParaRPr kumimoji="1" lang="en-US" altLang="zh-CN" sz="4000" b="1" dirty="0">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latin typeface="华文中宋" pitchFamily="2" charset="-122"/>
                <a:ea typeface="华文中宋" pitchFamily="2" charset="-122"/>
              </a:rPr>
              <a:t>SpringMVC</a:t>
            </a:r>
            <a:r>
              <a:rPr kumimoji="1" lang="zh-CN" altLang="en-US" sz="4000" b="1" dirty="0" smtClean="0">
                <a:latin typeface="华文中宋" pitchFamily="2" charset="-122"/>
                <a:ea typeface="华文中宋" pitchFamily="2" charset="-122"/>
              </a:rPr>
              <a:t>的视图解析器</a:t>
            </a:r>
            <a:r>
              <a:rPr kumimoji="1" lang="en-US" altLang="zh-CN" sz="4000" b="1" dirty="0" err="1" smtClean="0">
                <a:latin typeface="华文中宋" pitchFamily="2" charset="-122"/>
                <a:ea typeface="华文中宋" pitchFamily="2" charset="-122"/>
              </a:rPr>
              <a:t>ViewResolver</a:t>
            </a:r>
            <a:r>
              <a:rPr kumimoji="1" lang="zh-CN" altLang="en-US" sz="4000" b="1" dirty="0" smtClean="0">
                <a:latin typeface="华文中宋" pitchFamily="2" charset="-122"/>
                <a:ea typeface="华文中宋" pitchFamily="2" charset="-122"/>
              </a:rPr>
              <a:t>及自定义视图</a:t>
            </a:r>
            <a:r>
              <a:rPr kumimoji="1" lang="en-US" altLang="zh-CN" sz="4000" b="1" dirty="0" smtClean="0">
                <a:latin typeface="华文中宋" pitchFamily="2" charset="-122"/>
                <a:ea typeface="华文中宋" pitchFamily="2" charset="-122"/>
              </a:rPr>
              <a:t>View</a:t>
            </a:r>
            <a:endParaRPr kumimoji="1" lang="en-US" altLang="zh-CN" sz="4000" b="1" dirty="0">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latin typeface="华文中宋" pitchFamily="2" charset="-122"/>
                <a:ea typeface="华文中宋" pitchFamily="2" charset="-122"/>
              </a:rPr>
              <a:t>SpringMVC</a:t>
            </a:r>
            <a:r>
              <a:rPr kumimoji="1" lang="zh-CN" altLang="en-US" sz="4000" b="1" dirty="0" smtClean="0">
                <a:latin typeface="华文中宋" pitchFamily="2" charset="-122"/>
                <a:ea typeface="华文中宋" pitchFamily="2" charset="-122"/>
              </a:rPr>
              <a:t>的常用核心注解</a:t>
            </a:r>
            <a:r>
              <a:rPr kumimoji="1" lang="en-US" altLang="zh-CN" sz="4000" b="1" dirty="0" smtClean="0">
                <a:solidFill>
                  <a:srgbClr val="FF0000"/>
                </a:solidFill>
                <a:latin typeface="华文中宋" pitchFamily="2" charset="-122"/>
                <a:ea typeface="华文中宋" pitchFamily="2" charset="-122"/>
              </a:rPr>
              <a:t>(@Controller,@RquestMapping,@PathVariable,@RequestParam,@RequestHeader,@CookieValue,@SessionAttributes@ModelAttribute,@InitBinder,@NumberFormat,@DateTimeFormat</a:t>
            </a:r>
            <a:r>
              <a:rPr kumimoji="1" lang="zh-CN" altLang="en-US" sz="4000" b="1" dirty="0" smtClean="0">
                <a:solidFill>
                  <a:srgbClr val="FF0000"/>
                </a:solidFill>
                <a:latin typeface="华文中宋" pitchFamily="2" charset="-122"/>
                <a:ea typeface="华文中宋" pitchFamily="2" charset="-122"/>
              </a:rPr>
              <a:t>等，以及</a:t>
            </a:r>
            <a:r>
              <a:rPr kumimoji="1" lang="en-US" altLang="zh-CN" sz="4000" b="1" smtClean="0">
                <a:solidFill>
                  <a:srgbClr val="FF0000"/>
                </a:solidFill>
                <a:latin typeface="华文中宋" pitchFamily="2" charset="-122"/>
                <a:ea typeface="华文中宋" pitchFamily="2" charset="-122"/>
              </a:rPr>
              <a:t>Spring</a:t>
            </a:r>
            <a:r>
              <a:rPr kumimoji="1" lang="zh-CN" altLang="en-US" sz="4000" b="1" dirty="0" smtClean="0">
                <a:solidFill>
                  <a:srgbClr val="FF0000"/>
                </a:solidFill>
                <a:latin typeface="华文中宋" pitchFamily="2" charset="-122"/>
                <a:ea typeface="华文中宋" pitchFamily="2" charset="-122"/>
              </a:rPr>
              <a:t>中的核心注解</a:t>
            </a:r>
            <a:r>
              <a:rPr kumimoji="1" lang="en-US" altLang="zh-CN" sz="4000" b="1" dirty="0" smtClean="0">
                <a:solidFill>
                  <a:srgbClr val="FF0000"/>
                </a:solidFill>
                <a:latin typeface="华文中宋" pitchFamily="2" charset="-122"/>
                <a:ea typeface="华文中宋" pitchFamily="2" charset="-122"/>
              </a:rPr>
              <a:t>)</a:t>
            </a:r>
            <a:endParaRPr kumimoji="1" lang="en-US" altLang="zh-CN" sz="4000" b="1" dirty="0" smtClean="0">
              <a:solidFill>
                <a:srgbClr val="FF0000"/>
              </a:solidFill>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solidFill>
                  <a:srgbClr val="2EAA46"/>
                </a:solidFill>
                <a:latin typeface="华文中宋" pitchFamily="2" charset="-122"/>
                <a:ea typeface="华文中宋" pitchFamily="2" charset="-122"/>
              </a:rPr>
              <a:t>SpringMVC</a:t>
            </a:r>
            <a:r>
              <a:rPr kumimoji="1" lang="zh-CN" altLang="en-US" sz="4000" b="1" dirty="0" smtClean="0">
                <a:solidFill>
                  <a:srgbClr val="2EAA46"/>
                </a:solidFill>
                <a:latin typeface="华文中宋" pitchFamily="2" charset="-122"/>
                <a:ea typeface="华文中宋" pitchFamily="2" charset="-122"/>
              </a:rPr>
              <a:t>的表单标签</a:t>
            </a:r>
            <a:endParaRPr kumimoji="1" lang="en-US" altLang="zh-CN" sz="4000" b="1" dirty="0">
              <a:solidFill>
                <a:srgbClr val="2EAA46"/>
              </a:solidFill>
              <a:latin typeface="华文中宋" pitchFamily="2" charset="-122"/>
              <a:ea typeface="华文中宋" pitchFamily="2" charset="-122"/>
            </a:endParaRPr>
          </a:p>
          <a:p>
            <a:pPr marL="1333500" indent="-1143000" algn="l"/>
            <a:endParaRPr kumimoji="1" lang="en-US" altLang="zh-CN" sz="3600" dirty="0"/>
          </a:p>
          <a:p>
            <a:pPr marL="1333500" indent="-1143000" algn="l"/>
            <a:endParaRPr kumimoji="1" lang="zh-CN" altLang="en-US" sz="3600" dirty="0"/>
          </a:p>
        </p:txBody>
      </p:sp>
      <p:sp>
        <p:nvSpPr>
          <p:cNvPr id="5" name="文本占位符 2"/>
          <p:cNvSpPr txBox="1"/>
          <p:nvPr/>
        </p:nvSpPr>
        <p:spPr>
          <a:xfrm>
            <a:off x="13321500" y="1360800"/>
            <a:ext cx="10715700" cy="11855182"/>
          </a:xfrm>
          <a:prstGeom prst="rect">
            <a:avLst/>
          </a:prstGeom>
          <a:ln w="12700">
            <a:miter lim="400000"/>
          </a:ln>
        </p:spPr>
        <p:txBody>
          <a:bodyPr lIns="0" tIns="0" rIns="0" bIns="0" anchor="t" anchorCtr="0">
            <a:noAutofit/>
          </a:bodyPr>
          <a:lstStyle/>
          <a:p>
            <a:pPr marL="1333500" marR="0" lvl="0" indent="-1143000" algn="l" defTabSz="824865" eaLnBrk="1" fontAlgn="auto" latinLnBrk="0" hangingPunct="1">
              <a:lnSpc>
                <a:spcPct val="140000"/>
              </a:lnSpc>
              <a:spcBef>
                <a:spcPts val="0"/>
              </a:spcBef>
              <a:spcAft>
                <a:spcPts val="0"/>
              </a:spcAft>
              <a:buClr>
                <a:srgbClr val="35B558"/>
              </a:buClr>
              <a:buSzPct val="105000"/>
              <a:defRPr/>
            </a:pPr>
            <a:r>
              <a:rPr kumimoji="1" lang="en-US" altLang="zh-CN" sz="3600" b="0" i="0" u="none" strike="noStrike" kern="0" cap="none" spc="0" normalizeH="0" baseline="0" noProof="0" dirty="0" smtClean="0">
                <a:ln>
                  <a:noFill/>
                </a:ln>
                <a:solidFill>
                  <a:srgbClr val="00B050"/>
                </a:solidFill>
                <a:effectLst/>
                <a:uLnTx/>
                <a:uFillTx/>
                <a:latin typeface="Noto Sans CJK SC Bold" panose="020B0800000000000000" pitchFamily="34" charset="-122"/>
                <a:ea typeface="Noto Sans CJK SC Bold" panose="020B0800000000000000" pitchFamily="34" charset="-122"/>
                <a:cs typeface="+mn-cs"/>
                <a:sym typeface="Helvetica Light"/>
              </a:rPr>
              <a:t> </a:t>
            </a:r>
            <a:endParaRPr kumimoji="1" lang="en-US" altLang="zh-CN" sz="3600" b="0" i="0" u="none" strike="noStrike" kern="0" cap="none" spc="0" normalizeH="0" baseline="0" noProof="0" dirty="0" smtClean="0">
              <a:ln>
                <a:noFill/>
              </a:ln>
              <a:solidFill>
                <a:srgbClr val="00B050"/>
              </a:solidFill>
              <a:effectLst/>
              <a:uLnTx/>
              <a:uFillTx/>
              <a:latin typeface="Noto Sans CJK SC Bold" panose="020B0800000000000000" pitchFamily="34" charset="-122"/>
              <a:ea typeface="Noto Sans CJK SC Bold" panose="020B0800000000000000" pitchFamily="34" charset="-122"/>
              <a:cs typeface="+mn-cs"/>
              <a:sym typeface="Helvetica Light"/>
            </a:endParaRPr>
          </a:p>
          <a:p>
            <a:pPr marL="1333500" indent="-1143000" algn="l">
              <a:buFont typeface="Wingdings" panose="05000000000000000000" pitchFamily="2" charset="2"/>
              <a:buChar char="l"/>
            </a:pPr>
            <a:r>
              <a:rPr kumimoji="1" lang="en-US" altLang="zh-CN" sz="4000" b="1" dirty="0" err="1" smtClean="0">
                <a:solidFill>
                  <a:srgbClr val="00B050"/>
                </a:solidFill>
                <a:latin typeface="华文中宋" pitchFamily="2" charset="-122"/>
                <a:ea typeface="华文中宋" pitchFamily="2" charset="-122"/>
              </a:rPr>
              <a:t>SpringMVC</a:t>
            </a:r>
            <a:r>
              <a:rPr kumimoji="1" lang="zh-CN" altLang="en-US" sz="4000" b="1" dirty="0" smtClean="0">
                <a:solidFill>
                  <a:srgbClr val="00B050"/>
                </a:solidFill>
                <a:latin typeface="华文中宋" pitchFamily="2" charset="-122"/>
                <a:ea typeface="华文中宋" pitchFamily="2" charset="-122"/>
              </a:rPr>
              <a:t>的数据类型转换、格式化和数据校验</a:t>
            </a:r>
            <a:r>
              <a:rPr kumimoji="1" lang="en-US" altLang="zh-CN" sz="4000" b="1" dirty="0" smtClean="0">
                <a:solidFill>
                  <a:srgbClr val="00B050"/>
                </a:solidFill>
                <a:latin typeface="华文中宋" pitchFamily="2" charset="-122"/>
                <a:ea typeface="华文中宋" pitchFamily="2" charset="-122"/>
              </a:rPr>
              <a:t>(JSR303,Hibernate-Validation</a:t>
            </a:r>
            <a:r>
              <a:rPr kumimoji="1" lang="zh-CN" altLang="en-US" sz="4000" b="1" dirty="0" smtClean="0">
                <a:solidFill>
                  <a:srgbClr val="00B050"/>
                </a:solidFill>
                <a:latin typeface="华文中宋" pitchFamily="2" charset="-122"/>
                <a:ea typeface="华文中宋" pitchFamily="2" charset="-122"/>
              </a:rPr>
              <a:t>校验）</a:t>
            </a:r>
            <a:endParaRPr kumimoji="1" lang="en-US" altLang="zh-CN" sz="4000" b="1" dirty="0" smtClean="0">
              <a:solidFill>
                <a:srgbClr val="00B050"/>
              </a:solidFill>
              <a:latin typeface="华文中宋" pitchFamily="2" charset="-122"/>
              <a:ea typeface="华文中宋" pitchFamily="2" charset="-122"/>
            </a:endParaRPr>
          </a:p>
          <a:p>
            <a:pPr marL="1333500" indent="-1143000" algn="l"/>
            <a:endParaRPr kumimoji="1" lang="en-US" altLang="zh-CN" sz="4000" b="1" dirty="0" smtClean="0">
              <a:solidFill>
                <a:srgbClr val="00B050"/>
              </a:solidFill>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solidFill>
                  <a:srgbClr val="00B050"/>
                </a:solidFill>
                <a:latin typeface="华文中宋" pitchFamily="2" charset="-122"/>
                <a:ea typeface="华文中宋" pitchFamily="2" charset="-122"/>
              </a:rPr>
              <a:t>SpringMVC</a:t>
            </a:r>
            <a:r>
              <a:rPr kumimoji="1" lang="zh-CN" altLang="en-US" sz="4000" b="1" dirty="0" smtClean="0">
                <a:solidFill>
                  <a:srgbClr val="00B050"/>
                </a:solidFill>
                <a:latin typeface="华文中宋" pitchFamily="2" charset="-122"/>
                <a:ea typeface="华文中宋" pitchFamily="2" charset="-122"/>
              </a:rPr>
              <a:t>的国际化</a:t>
            </a:r>
            <a:endParaRPr kumimoji="1" lang="en-US" altLang="zh-CN" sz="4000" b="1" dirty="0" smtClean="0">
              <a:solidFill>
                <a:srgbClr val="00B050"/>
              </a:solidFill>
              <a:latin typeface="华文中宋" pitchFamily="2" charset="-122"/>
              <a:ea typeface="华文中宋" pitchFamily="2" charset="-122"/>
            </a:endParaRPr>
          </a:p>
          <a:p>
            <a:pPr marL="1333500" indent="-1143000" algn="l"/>
            <a:endParaRPr kumimoji="1" lang="en-US" altLang="zh-CN" sz="4000" b="1" dirty="0" smtClean="0">
              <a:solidFill>
                <a:srgbClr val="00B050"/>
              </a:solidFill>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solidFill>
                  <a:srgbClr val="00B050"/>
                </a:solidFill>
                <a:latin typeface="华文中宋" pitchFamily="2" charset="-122"/>
                <a:ea typeface="华文中宋" pitchFamily="2" charset="-122"/>
              </a:rPr>
              <a:t>RESTful</a:t>
            </a:r>
            <a:r>
              <a:rPr kumimoji="1" lang="zh-CN" altLang="en-US" sz="4000" b="1" dirty="0" smtClean="0">
                <a:solidFill>
                  <a:srgbClr val="00B050"/>
                </a:solidFill>
                <a:latin typeface="华文中宋" pitchFamily="2" charset="-122"/>
                <a:ea typeface="华文中宋" pitchFamily="2" charset="-122"/>
              </a:rPr>
              <a:t>支持</a:t>
            </a:r>
            <a:endParaRPr kumimoji="1" lang="en-US" altLang="zh-CN" sz="4000" b="1" dirty="0" smtClean="0">
              <a:solidFill>
                <a:srgbClr val="00B050"/>
              </a:solidFill>
              <a:latin typeface="华文中宋" pitchFamily="2" charset="-122"/>
              <a:ea typeface="华文中宋" pitchFamily="2" charset="-122"/>
            </a:endParaRPr>
          </a:p>
          <a:p>
            <a:pPr marL="1333500" indent="-1143000" algn="l"/>
            <a:endParaRPr kumimoji="1" lang="en-US" altLang="zh-CN" sz="4000" b="1" dirty="0" smtClean="0">
              <a:solidFill>
                <a:srgbClr val="00B050"/>
              </a:solidFill>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solidFill>
                  <a:srgbClr val="00B050"/>
                </a:solidFill>
                <a:latin typeface="华文中宋" pitchFamily="2" charset="-122"/>
                <a:ea typeface="华文中宋" pitchFamily="2" charset="-122"/>
              </a:rPr>
              <a:t>SpringMVC</a:t>
            </a:r>
            <a:r>
              <a:rPr kumimoji="1" lang="zh-CN" altLang="en-US" sz="4000" b="1" dirty="0" smtClean="0">
                <a:solidFill>
                  <a:srgbClr val="00B050"/>
                </a:solidFill>
                <a:latin typeface="华文中宋" pitchFamily="2" charset="-122"/>
                <a:ea typeface="华文中宋" pitchFamily="2" charset="-122"/>
              </a:rPr>
              <a:t>的信息转换与</a:t>
            </a:r>
            <a:r>
              <a:rPr kumimoji="1" lang="en-US" altLang="zh-CN" sz="4000" b="1" dirty="0" smtClean="0">
                <a:solidFill>
                  <a:srgbClr val="00B050"/>
                </a:solidFill>
                <a:latin typeface="华文中宋" pitchFamily="2" charset="-122"/>
                <a:ea typeface="华文中宋" pitchFamily="2" charset="-122"/>
              </a:rPr>
              <a:t>JSON</a:t>
            </a:r>
            <a:r>
              <a:rPr kumimoji="1" lang="zh-CN" altLang="en-US" sz="4000" b="1" dirty="0" smtClean="0">
                <a:solidFill>
                  <a:srgbClr val="00B050"/>
                </a:solidFill>
                <a:latin typeface="华文中宋" pitchFamily="2" charset="-122"/>
                <a:ea typeface="华文中宋" pitchFamily="2" charset="-122"/>
              </a:rPr>
              <a:t>数据交互</a:t>
            </a:r>
            <a:endParaRPr kumimoji="1" lang="en-US" altLang="zh-CN" sz="4000" b="1" dirty="0" smtClean="0">
              <a:solidFill>
                <a:srgbClr val="00B050"/>
              </a:solidFill>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solidFill>
                  <a:srgbClr val="00B050"/>
                </a:solidFill>
                <a:latin typeface="华文中宋" pitchFamily="2" charset="-122"/>
                <a:ea typeface="华文中宋" pitchFamily="2" charset="-122"/>
              </a:rPr>
              <a:t>SpringMVC</a:t>
            </a:r>
            <a:r>
              <a:rPr kumimoji="1" lang="zh-CN" altLang="en-US" sz="4000" b="1" dirty="0" smtClean="0">
                <a:solidFill>
                  <a:srgbClr val="00B050"/>
                </a:solidFill>
                <a:latin typeface="华文中宋" pitchFamily="2" charset="-122"/>
                <a:ea typeface="华文中宋" pitchFamily="2" charset="-122"/>
              </a:rPr>
              <a:t>的信息转换与</a:t>
            </a:r>
            <a:r>
              <a:rPr kumimoji="1" lang="en-US" altLang="zh-CN" sz="4000" b="1" dirty="0" smtClean="0">
                <a:solidFill>
                  <a:srgbClr val="00B050"/>
                </a:solidFill>
                <a:latin typeface="华文中宋" pitchFamily="2" charset="-122"/>
                <a:ea typeface="华文中宋" pitchFamily="2" charset="-122"/>
              </a:rPr>
              <a:t>XML</a:t>
            </a:r>
            <a:r>
              <a:rPr kumimoji="1" lang="zh-CN" altLang="en-US" sz="4000" b="1" dirty="0" smtClean="0">
                <a:solidFill>
                  <a:srgbClr val="00B050"/>
                </a:solidFill>
                <a:latin typeface="华文中宋" pitchFamily="2" charset="-122"/>
                <a:ea typeface="华文中宋" pitchFamily="2" charset="-122"/>
              </a:rPr>
              <a:t>数据交互</a:t>
            </a:r>
            <a:endParaRPr kumimoji="1" lang="en-US" altLang="zh-CN" sz="4000" b="1" dirty="0" smtClean="0">
              <a:solidFill>
                <a:srgbClr val="00B050"/>
              </a:solidFill>
              <a:latin typeface="华文中宋" pitchFamily="2" charset="-122"/>
              <a:ea typeface="华文中宋" pitchFamily="2" charset="-122"/>
            </a:endParaRPr>
          </a:p>
          <a:p>
            <a:pPr marL="1333500" indent="-1143000" algn="l">
              <a:buFont typeface="Wingdings" panose="05000000000000000000" pitchFamily="2" charset="2"/>
              <a:buChar char="l"/>
            </a:pPr>
            <a:endParaRPr kumimoji="1" lang="en-US" altLang="zh-CN" sz="4000" b="1" dirty="0" smtClean="0">
              <a:solidFill>
                <a:srgbClr val="00B050"/>
              </a:solidFill>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solidFill>
                  <a:srgbClr val="00B050"/>
                </a:solidFill>
                <a:latin typeface="华文中宋" pitchFamily="2" charset="-122"/>
                <a:ea typeface="华文中宋" pitchFamily="2" charset="-122"/>
              </a:rPr>
              <a:t>SpringMVC</a:t>
            </a:r>
            <a:r>
              <a:rPr kumimoji="1" lang="zh-CN" altLang="en-US" sz="4000" b="1" dirty="0" smtClean="0">
                <a:solidFill>
                  <a:srgbClr val="00B050"/>
                </a:solidFill>
                <a:latin typeface="华文中宋" pitchFamily="2" charset="-122"/>
                <a:ea typeface="华文中宋" pitchFamily="2" charset="-122"/>
              </a:rPr>
              <a:t>的拦截器及其应用</a:t>
            </a:r>
            <a:endParaRPr kumimoji="1" lang="en-US" altLang="zh-CN" sz="4000" b="1" dirty="0" smtClean="0">
              <a:solidFill>
                <a:srgbClr val="00B050"/>
              </a:solidFill>
              <a:latin typeface="华文中宋" pitchFamily="2" charset="-122"/>
              <a:ea typeface="华文中宋" pitchFamily="2" charset="-122"/>
            </a:endParaRPr>
          </a:p>
          <a:p>
            <a:pPr marL="1333500" indent="-1143000" algn="l">
              <a:buFont typeface="Wingdings" panose="05000000000000000000" pitchFamily="2" charset="2"/>
              <a:buChar char="l"/>
            </a:pPr>
            <a:endParaRPr kumimoji="1" lang="en-US" altLang="zh-CN" sz="4000" b="1" dirty="0" smtClean="0">
              <a:solidFill>
                <a:srgbClr val="00B050"/>
              </a:solidFill>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4000" b="1" dirty="0" err="1" smtClean="0">
                <a:solidFill>
                  <a:srgbClr val="00B050"/>
                </a:solidFill>
                <a:latin typeface="华文中宋" pitchFamily="2" charset="-122"/>
                <a:ea typeface="华文中宋" pitchFamily="2" charset="-122"/>
              </a:rPr>
              <a:t>SpringMVC</a:t>
            </a:r>
            <a:r>
              <a:rPr kumimoji="1" lang="zh-CN" altLang="en-US" sz="4000" b="1" dirty="0" smtClean="0">
                <a:solidFill>
                  <a:srgbClr val="00B050"/>
                </a:solidFill>
                <a:latin typeface="华文中宋" pitchFamily="2" charset="-122"/>
                <a:ea typeface="华文中宋" pitchFamily="2" charset="-122"/>
              </a:rPr>
              <a:t>的文件上传与下载</a:t>
            </a:r>
            <a:endParaRPr kumimoji="1" lang="en-US" altLang="zh-CN" sz="4000" b="1" dirty="0" smtClean="0">
              <a:solidFill>
                <a:srgbClr val="00B050"/>
              </a:solidFill>
              <a:latin typeface="华文中宋" pitchFamily="2" charset="-122"/>
              <a:ea typeface="华文中宋" pitchFamily="2" charset="-122"/>
            </a:endParaRPr>
          </a:p>
          <a:p>
            <a:pPr marL="1333500" indent="-1143000" algn="l">
              <a:buFont typeface="Wingdings" panose="05000000000000000000" pitchFamily="2" charset="2"/>
              <a:buChar char="l"/>
            </a:pPr>
            <a:endParaRPr kumimoji="1" lang="en-US" altLang="zh-CN" sz="4000" b="1" dirty="0" smtClean="0">
              <a:solidFill>
                <a:srgbClr val="00B050"/>
              </a:solidFill>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3600" b="1" dirty="0" smtClean="0">
                <a:solidFill>
                  <a:srgbClr val="00B050"/>
                </a:solidFill>
                <a:latin typeface="华文中宋" pitchFamily="2" charset="-122"/>
                <a:ea typeface="华文中宋" pitchFamily="2" charset="-122"/>
              </a:rPr>
              <a:t>SSM(</a:t>
            </a:r>
            <a:r>
              <a:rPr kumimoji="1" lang="en-US" altLang="zh-CN" sz="3600" b="1" dirty="0" err="1" smtClean="0">
                <a:solidFill>
                  <a:srgbClr val="00B050"/>
                </a:solidFill>
                <a:latin typeface="华文中宋" pitchFamily="2" charset="-122"/>
                <a:ea typeface="华文中宋" pitchFamily="2" charset="-122"/>
              </a:rPr>
              <a:t>SpringMVC+Spring+MyBatis</a:t>
            </a:r>
            <a:r>
              <a:rPr kumimoji="1" lang="en-US" altLang="zh-CN" sz="3600" b="1" dirty="0" smtClean="0">
                <a:solidFill>
                  <a:srgbClr val="00B050"/>
                </a:solidFill>
                <a:latin typeface="华文中宋" pitchFamily="2" charset="-122"/>
                <a:ea typeface="华文中宋" pitchFamily="2" charset="-122"/>
              </a:rPr>
              <a:t>)</a:t>
            </a:r>
            <a:r>
              <a:rPr kumimoji="1" lang="zh-CN" altLang="en-US" sz="3600" b="1" dirty="0" smtClean="0">
                <a:solidFill>
                  <a:srgbClr val="00B050"/>
                </a:solidFill>
                <a:latin typeface="华文中宋" pitchFamily="2" charset="-122"/>
                <a:ea typeface="华文中宋" pitchFamily="2" charset="-122"/>
              </a:rPr>
              <a:t>框架整合及简单项目应用开发</a:t>
            </a:r>
            <a:endParaRPr kumimoji="1" lang="en-US" altLang="zh-CN" sz="3600" b="1" dirty="0" smtClean="0">
              <a:solidFill>
                <a:srgbClr val="00B050"/>
              </a:solidFill>
              <a:latin typeface="华文中宋" pitchFamily="2" charset="-122"/>
              <a:ea typeface="华文中宋" pitchFamily="2" charset="-122"/>
            </a:endParaRPr>
          </a:p>
          <a:p>
            <a:pPr marL="1333500" indent="-1143000" algn="l">
              <a:buFont typeface="Wingdings" panose="05000000000000000000" pitchFamily="2" charset="2"/>
              <a:buChar char="l"/>
            </a:pPr>
            <a:r>
              <a:rPr kumimoji="1" lang="en-US" altLang="zh-CN" sz="3600" b="1" dirty="0" smtClean="0">
                <a:solidFill>
                  <a:srgbClr val="00B050"/>
                </a:solidFill>
                <a:latin typeface="华文中宋" pitchFamily="2" charset="-122"/>
                <a:ea typeface="华文中宋" pitchFamily="2" charset="-122"/>
              </a:rPr>
              <a:t>SSH(</a:t>
            </a:r>
            <a:r>
              <a:rPr kumimoji="1" lang="en-US" altLang="zh-CN" sz="3600" b="1" dirty="0" err="1" smtClean="0">
                <a:solidFill>
                  <a:srgbClr val="00B050"/>
                </a:solidFill>
                <a:latin typeface="华文中宋" pitchFamily="2" charset="-122"/>
                <a:ea typeface="华文中宋" pitchFamily="2" charset="-122"/>
              </a:rPr>
              <a:t>SpringMVC+Spring+Hibernate</a:t>
            </a:r>
            <a:r>
              <a:rPr kumimoji="1" lang="en-US" altLang="zh-CN" sz="3600" b="1" dirty="0" smtClean="0">
                <a:solidFill>
                  <a:srgbClr val="00B050"/>
                </a:solidFill>
                <a:latin typeface="华文中宋" pitchFamily="2" charset="-122"/>
                <a:ea typeface="华文中宋" pitchFamily="2" charset="-122"/>
              </a:rPr>
              <a:t>)</a:t>
            </a:r>
            <a:r>
              <a:rPr kumimoji="1" lang="zh-CN" altLang="en-US" sz="3600" b="1" dirty="0" smtClean="0">
                <a:solidFill>
                  <a:srgbClr val="00B050"/>
                </a:solidFill>
                <a:latin typeface="华文中宋" pitchFamily="2" charset="-122"/>
                <a:ea typeface="华文中宋" pitchFamily="2" charset="-122"/>
              </a:rPr>
              <a:t>框架整合及简单项目应用开发</a:t>
            </a:r>
            <a:endParaRPr kumimoji="1" lang="en-US" altLang="zh-CN" sz="3600" b="1" dirty="0" smtClean="0">
              <a:solidFill>
                <a:srgbClr val="00B050"/>
              </a:solidFill>
              <a:latin typeface="华文中宋" pitchFamily="2" charset="-122"/>
              <a:ea typeface="华文中宋" pitchFamily="2" charset="-122"/>
            </a:endParaRPr>
          </a:p>
          <a:p>
            <a:pPr marL="1333500" marR="0" lvl="0" indent="-1143000" algn="l" defTabSz="824865" eaLnBrk="1" fontAlgn="auto" latinLnBrk="0" hangingPunct="1">
              <a:lnSpc>
                <a:spcPct val="140000"/>
              </a:lnSpc>
              <a:spcBef>
                <a:spcPts val="0"/>
              </a:spcBef>
              <a:spcAft>
                <a:spcPts val="0"/>
              </a:spcAft>
              <a:buClr>
                <a:srgbClr val="35B558"/>
              </a:buClr>
              <a:buSzPct val="105000"/>
              <a:defRPr/>
            </a:pPr>
            <a:endParaRPr kumimoji="1" lang="en-US" altLang="zh-CN" sz="4000" b="0" i="0" u="none" strike="noStrike" kern="0" cap="none" spc="0" normalizeH="0" baseline="0" noProof="0" dirty="0" smtClean="0">
              <a:ln>
                <a:noFill/>
              </a:ln>
              <a:solidFill>
                <a:srgbClr val="35B558"/>
              </a:solidFill>
              <a:effectLst/>
              <a:uLnTx/>
              <a:uFillTx/>
              <a:latin typeface="Noto Sans CJK SC Bold" panose="020B0800000000000000" pitchFamily="34" charset="-122"/>
              <a:ea typeface="Noto Sans CJK SC Bold" panose="020B0800000000000000" pitchFamily="34" charset="-122"/>
              <a:cs typeface="+mn-cs"/>
              <a:sym typeface="Helvetica Light"/>
            </a:endParaRPr>
          </a:p>
          <a:p>
            <a:pPr marL="1333500" marR="0" lvl="0" indent="-1143000" algn="l" defTabSz="824865" eaLnBrk="1" fontAlgn="auto" latinLnBrk="0" hangingPunct="1">
              <a:lnSpc>
                <a:spcPct val="140000"/>
              </a:lnSpc>
              <a:spcBef>
                <a:spcPts val="0"/>
              </a:spcBef>
              <a:spcAft>
                <a:spcPts val="0"/>
              </a:spcAft>
              <a:buClr>
                <a:srgbClr val="35B558"/>
              </a:buClr>
              <a:buSzPct val="105000"/>
              <a:buFont typeface="Wingdings" panose="05000000000000000000" pitchFamily="2" charset="2"/>
              <a:buChar char="l"/>
              <a:defRPr/>
            </a:pPr>
            <a:endParaRPr kumimoji="1" lang="zh-CN" altLang="en-US" sz="4000" b="0" i="0" u="none" strike="noStrike" kern="0" cap="none" spc="0" normalizeH="0" baseline="0" noProof="0" dirty="0">
              <a:ln>
                <a:noFill/>
              </a:ln>
              <a:solidFill>
                <a:srgbClr val="35B558"/>
              </a:solidFill>
              <a:effectLst/>
              <a:uLnTx/>
              <a:uFillTx/>
              <a:latin typeface="Noto Sans CJK SC Bold" panose="020B0800000000000000" pitchFamily="34" charset="-122"/>
              <a:ea typeface="Noto Sans CJK SC Bold" panose="020B0800000000000000" pitchFamily="34" charset="-122"/>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err="1" smtClean="0"/>
              <a:t>SpringMVC</a:t>
            </a:r>
            <a:r>
              <a:rPr lang="zh-CN" altLang="en-US" b="1" dirty="0" smtClean="0"/>
              <a:t>的信息转换</a:t>
            </a:r>
            <a:r>
              <a:rPr lang="en-US" altLang="zh-CN" dirty="0" smtClean="0"/>
              <a:t>——</a:t>
            </a:r>
            <a:r>
              <a:rPr lang="en-US" altLang="zh-CN" b="1" dirty="0" smtClean="0">
                <a:solidFill>
                  <a:srgbClr val="FF0000"/>
                </a:solidFill>
              </a:rPr>
              <a:t>JSON</a:t>
            </a:r>
            <a:r>
              <a:rPr lang="zh-CN" altLang="en-US" b="1" dirty="0" smtClean="0">
                <a:solidFill>
                  <a:srgbClr val="FF0000"/>
                </a:solidFill>
              </a:rPr>
              <a:t>概述</a:t>
            </a:r>
            <a:endParaRPr kumimoji="1" lang="zh-CN" altLang="en-US" b="1" dirty="0">
              <a:solidFill>
                <a:srgbClr val="FF0000"/>
              </a:solidFill>
            </a:endParaRPr>
          </a:p>
        </p:txBody>
      </p:sp>
      <p:sp>
        <p:nvSpPr>
          <p:cNvPr id="3" name="副标题 2"/>
          <p:cNvSpPr>
            <a:spLocks noGrp="1"/>
          </p:cNvSpPr>
          <p:nvPr>
            <p:ph type="subTitle" idx="1"/>
          </p:nvPr>
        </p:nvSpPr>
        <p:spPr>
          <a:xfrm>
            <a:off x="1030760" y="1643026"/>
            <a:ext cx="22662758" cy="11715832"/>
          </a:xfrm>
        </p:spPr>
        <p:txBody>
          <a:bodyPr/>
          <a:lstStyle/>
          <a:p>
            <a:pPr marL="190500" indent="0">
              <a:buFont typeface="Wingdings" panose="05000000000000000000" pitchFamily="2" charset="2"/>
              <a:buChar char="u"/>
            </a:pPr>
            <a:r>
              <a:rPr lang="en-US" altLang="zh-CN" sz="3200" b="1" dirty="0" smtClean="0"/>
              <a:t>JSON(JavaScript Object </a:t>
            </a:r>
            <a:r>
              <a:rPr lang="en-US" altLang="zh-CN" sz="3200" b="1" dirty="0" err="1" smtClean="0"/>
              <a:t>Notaiont,JS</a:t>
            </a:r>
            <a:r>
              <a:rPr lang="zh-CN" altLang="en-US" sz="3200" b="1" dirty="0" smtClean="0"/>
              <a:t>对象标记）是一种轻量级的数据交换格式，它是基于</a:t>
            </a:r>
            <a:r>
              <a:rPr lang="en-US" altLang="zh-CN" sz="3200" b="1" dirty="0" smtClean="0"/>
              <a:t>JavaScript</a:t>
            </a:r>
            <a:r>
              <a:rPr lang="zh-CN" altLang="en-US" sz="3200" b="1" dirty="0" smtClean="0"/>
              <a:t>的一个子集，它采用完全独立于编程语言的文本格式来存储和表示数据，这些特性使得</a:t>
            </a:r>
            <a:r>
              <a:rPr lang="en-US" altLang="zh-CN" sz="3200" b="1" dirty="0" smtClean="0"/>
              <a:t>JSON</a:t>
            </a:r>
            <a:r>
              <a:rPr lang="zh-CN" altLang="en-US" sz="3200" b="1" dirty="0" smtClean="0"/>
              <a:t>成为理想的数据交互语言，它易于阅读和编写，同时也易于机器解析和成成。</a:t>
            </a:r>
            <a:r>
              <a:rPr lang="en-US" altLang="zh-CN" sz="3200" b="1" dirty="0" smtClean="0">
                <a:solidFill>
                  <a:srgbClr val="0070C0"/>
                </a:solidFill>
              </a:rPr>
              <a:t>JSON</a:t>
            </a:r>
            <a:r>
              <a:rPr lang="zh-CN" altLang="en-US" sz="3200" b="1" dirty="0" smtClean="0">
                <a:solidFill>
                  <a:srgbClr val="0070C0"/>
                </a:solidFill>
              </a:rPr>
              <a:t>有如下两种数据结构：</a:t>
            </a:r>
            <a:endParaRPr lang="en-US" altLang="zh-CN" sz="3200" b="1" dirty="0" smtClean="0">
              <a:solidFill>
                <a:srgbClr val="0070C0"/>
              </a:solidFill>
            </a:endParaRPr>
          </a:p>
          <a:p>
            <a:pPr marL="704850" indent="-514350">
              <a:buFont typeface="+mj-ea"/>
              <a:buAutoNum type="circleNumDbPlain"/>
            </a:pPr>
            <a:r>
              <a:rPr lang="zh-CN" altLang="en-US" sz="3200" b="1" dirty="0" smtClean="0">
                <a:solidFill>
                  <a:srgbClr val="FF0000"/>
                </a:solidFill>
              </a:rPr>
              <a:t>对象结构</a:t>
            </a:r>
            <a:r>
              <a:rPr lang="en-US" altLang="zh-CN" sz="3200" b="1" dirty="0" smtClean="0">
                <a:solidFill>
                  <a:srgbClr val="FF0000"/>
                </a:solidFill>
              </a:rPr>
              <a:t>:</a:t>
            </a:r>
            <a:endParaRPr lang="en-US" altLang="zh-CN" sz="3200" b="1" dirty="0" smtClean="0">
              <a:solidFill>
                <a:srgbClr val="FF0000"/>
              </a:solidFill>
            </a:endParaRPr>
          </a:p>
          <a:p>
            <a:pPr marL="704850" indent="-514350">
              <a:buNone/>
            </a:pPr>
            <a:r>
              <a:rPr lang="en-US" altLang="zh-CN" sz="3200" dirty="0" smtClean="0"/>
              <a:t>     </a:t>
            </a:r>
            <a:r>
              <a:rPr lang="zh-CN" altLang="en-US" sz="3200" b="1" dirty="0" smtClean="0"/>
              <a:t>对象结构以“</a:t>
            </a:r>
            <a:r>
              <a:rPr lang="zh-CN" altLang="en-US" sz="3200" b="1" dirty="0" smtClean="0">
                <a:solidFill>
                  <a:srgbClr val="C00000"/>
                </a:solidFill>
              </a:rPr>
              <a:t>｛</a:t>
            </a:r>
            <a:r>
              <a:rPr lang="zh-CN" altLang="en-US" sz="3200" b="1" dirty="0" smtClean="0"/>
              <a:t>”开始，以“</a:t>
            </a:r>
            <a:r>
              <a:rPr lang="zh-CN" altLang="en-US" sz="3200" b="1" dirty="0" smtClean="0">
                <a:solidFill>
                  <a:srgbClr val="C00000"/>
                </a:solidFill>
              </a:rPr>
              <a:t>｝</a:t>
            </a:r>
            <a:r>
              <a:rPr lang="zh-CN" altLang="en-US" sz="3200" b="1" dirty="0" smtClean="0"/>
              <a:t>”结束。中间部分有</a:t>
            </a:r>
            <a:r>
              <a:rPr lang="en-US" altLang="zh-CN" sz="3200" b="1" dirty="0" smtClean="0"/>
              <a:t>0</a:t>
            </a:r>
            <a:r>
              <a:rPr lang="zh-CN" altLang="en-US" sz="3200" b="1" dirty="0" smtClean="0"/>
              <a:t>个或多个以英文“，”逗号分割的</a:t>
            </a:r>
            <a:r>
              <a:rPr lang="en-US" altLang="zh-CN" sz="3200" b="1" dirty="0" smtClean="0"/>
              <a:t>name/value</a:t>
            </a:r>
            <a:r>
              <a:rPr lang="zh-CN" altLang="en-US" sz="3200" b="1" dirty="0" smtClean="0"/>
              <a:t>对构成（注意</a:t>
            </a:r>
            <a:r>
              <a:rPr lang="en-US" altLang="zh-CN" sz="3200" b="1" dirty="0" smtClean="0"/>
              <a:t>name</a:t>
            </a:r>
            <a:r>
              <a:rPr lang="zh-CN" altLang="en-US" sz="3200" b="1" dirty="0" smtClean="0"/>
              <a:t>和</a:t>
            </a:r>
            <a:r>
              <a:rPr lang="en-US" altLang="zh-CN" sz="3200" b="1" dirty="0" smtClean="0"/>
              <a:t>value</a:t>
            </a:r>
            <a:r>
              <a:rPr lang="zh-CN" altLang="en-US" sz="3200" b="1" dirty="0" smtClean="0"/>
              <a:t>之间用“：”冒号分割），其存储形式如下图：</a:t>
            </a:r>
            <a:endParaRPr lang="en-US" altLang="zh-CN" sz="3200" b="1" dirty="0" smtClean="0"/>
          </a:p>
          <a:p>
            <a:pPr marL="704850" indent="-514350">
              <a:buNone/>
            </a:pPr>
            <a:endParaRPr lang="en-US" altLang="zh-CN" sz="3200" dirty="0" smtClean="0"/>
          </a:p>
          <a:p>
            <a:pPr marL="704850" indent="-514350">
              <a:buNone/>
            </a:pPr>
            <a:endParaRPr lang="en-US" altLang="zh-CN" sz="3200" dirty="0" smtClean="0"/>
          </a:p>
          <a:p>
            <a:pPr marL="704850" indent="-514350">
              <a:buNone/>
            </a:pPr>
            <a:endParaRPr lang="en-US" altLang="zh-CN" sz="3200" dirty="0" smtClean="0"/>
          </a:p>
          <a:p>
            <a:pPr marL="704850" indent="-514350">
              <a:buNone/>
            </a:pPr>
            <a:r>
              <a:rPr lang="en-US" altLang="zh-CN" sz="3200" dirty="0" smtClean="0"/>
              <a:t>     </a:t>
            </a:r>
            <a:r>
              <a:rPr lang="zh-CN" altLang="en-US" sz="3200" b="1" dirty="0" smtClean="0">
                <a:solidFill>
                  <a:schemeClr val="bg1">
                    <a:lumMod val="75000"/>
                    <a:lumOff val="25000"/>
                  </a:schemeClr>
                </a:solidFill>
              </a:rPr>
              <a:t>对象结构的语法结构代码如下：</a:t>
            </a:r>
            <a:r>
              <a:rPr lang="en-US" altLang="zh-CN" sz="3200" b="1" dirty="0" smtClean="0">
                <a:solidFill>
                  <a:schemeClr val="bg1">
                    <a:lumMod val="75000"/>
                    <a:lumOff val="25000"/>
                  </a:schemeClr>
                </a:solidFill>
              </a:rPr>
              <a:t>{key1:value1,key2:value2,….}</a:t>
            </a:r>
            <a:r>
              <a:rPr lang="zh-CN" altLang="en-US" sz="3200" b="1" dirty="0" smtClean="0">
                <a:solidFill>
                  <a:schemeClr val="bg1">
                    <a:lumMod val="75000"/>
                    <a:lumOff val="25000"/>
                  </a:schemeClr>
                </a:solidFill>
              </a:rPr>
              <a:t>其中关键字（</a:t>
            </a:r>
            <a:r>
              <a:rPr lang="en-US" altLang="zh-CN" sz="3200" b="1" dirty="0" smtClean="0">
                <a:solidFill>
                  <a:schemeClr val="bg1">
                    <a:lumMod val="75000"/>
                    <a:lumOff val="25000"/>
                  </a:schemeClr>
                </a:solidFill>
              </a:rPr>
              <a:t>key</a:t>
            </a:r>
            <a:r>
              <a:rPr lang="zh-CN" altLang="en-US" sz="3200" b="1" dirty="0" smtClean="0">
                <a:solidFill>
                  <a:schemeClr val="bg1">
                    <a:lumMod val="75000"/>
                    <a:lumOff val="25000"/>
                  </a:schemeClr>
                </a:solidFill>
              </a:rPr>
              <a:t>）必须为</a:t>
            </a:r>
            <a:r>
              <a:rPr lang="en-US" altLang="zh-CN" sz="3200" b="1" dirty="0" smtClean="0">
                <a:solidFill>
                  <a:schemeClr val="bg1">
                    <a:lumMod val="75000"/>
                    <a:lumOff val="25000"/>
                  </a:schemeClr>
                </a:solidFill>
              </a:rPr>
              <a:t>String</a:t>
            </a:r>
            <a:r>
              <a:rPr lang="zh-CN" altLang="en-US" sz="3200" b="1" dirty="0" smtClean="0">
                <a:solidFill>
                  <a:schemeClr val="bg1">
                    <a:lumMod val="75000"/>
                    <a:lumOff val="25000"/>
                  </a:schemeClr>
                </a:solidFill>
              </a:rPr>
              <a:t>类型，值</a:t>
            </a:r>
            <a:r>
              <a:rPr lang="en-US" altLang="zh-CN" sz="3200" b="1" dirty="0" smtClean="0">
                <a:solidFill>
                  <a:schemeClr val="bg1">
                    <a:lumMod val="75000"/>
                    <a:lumOff val="25000"/>
                  </a:schemeClr>
                </a:solidFill>
              </a:rPr>
              <a:t>(value)</a:t>
            </a:r>
            <a:r>
              <a:rPr lang="zh-CN" altLang="en-US" sz="3200" b="1" dirty="0" smtClean="0">
                <a:solidFill>
                  <a:schemeClr val="bg1">
                    <a:lumMod val="75000"/>
                    <a:lumOff val="25000"/>
                  </a:schemeClr>
                </a:solidFill>
              </a:rPr>
              <a:t>可以是</a:t>
            </a:r>
            <a:r>
              <a:rPr lang="en-US" altLang="zh-CN" sz="3200" b="1" dirty="0" err="1" smtClean="0">
                <a:solidFill>
                  <a:schemeClr val="bg1">
                    <a:lumMod val="75000"/>
                    <a:lumOff val="25000"/>
                  </a:schemeClr>
                </a:solidFill>
              </a:rPr>
              <a:t>String,Number,Object,Array</a:t>
            </a:r>
            <a:r>
              <a:rPr lang="zh-CN" altLang="en-US" sz="3200" b="1" dirty="0" smtClean="0">
                <a:solidFill>
                  <a:schemeClr val="bg1">
                    <a:lumMod val="75000"/>
                    <a:lumOff val="25000"/>
                  </a:schemeClr>
                </a:solidFill>
              </a:rPr>
              <a:t>等数据类型，例如，一个</a:t>
            </a:r>
            <a:r>
              <a:rPr lang="en-US" altLang="zh-CN" sz="3200" b="1" dirty="0" smtClean="0">
                <a:solidFill>
                  <a:schemeClr val="bg1">
                    <a:lumMod val="75000"/>
                    <a:lumOff val="25000"/>
                  </a:schemeClr>
                </a:solidFill>
              </a:rPr>
              <a:t>address</a:t>
            </a:r>
            <a:r>
              <a:rPr lang="zh-CN" altLang="en-US" sz="3200" b="1" dirty="0" smtClean="0">
                <a:solidFill>
                  <a:schemeClr val="bg1">
                    <a:lumMod val="75000"/>
                    <a:lumOff val="25000"/>
                  </a:schemeClr>
                </a:solidFill>
              </a:rPr>
              <a:t>对象包括城市，街道，邮编等信息，使用</a:t>
            </a:r>
            <a:r>
              <a:rPr lang="en-US" altLang="zh-CN" sz="3200" b="1" dirty="0" smtClean="0">
                <a:solidFill>
                  <a:schemeClr val="bg1">
                    <a:lumMod val="75000"/>
                    <a:lumOff val="25000"/>
                  </a:schemeClr>
                </a:solidFill>
              </a:rPr>
              <a:t>JSON</a:t>
            </a:r>
            <a:r>
              <a:rPr lang="zh-CN" altLang="en-US" sz="3200" b="1" dirty="0" smtClean="0">
                <a:solidFill>
                  <a:schemeClr val="bg1">
                    <a:lumMod val="75000"/>
                    <a:lumOff val="25000"/>
                  </a:schemeClr>
                </a:solidFill>
              </a:rPr>
              <a:t>的表示形式如下：</a:t>
            </a:r>
            <a:r>
              <a:rPr lang="en-US" altLang="zh-CN" sz="3200" b="1" dirty="0" smtClean="0">
                <a:solidFill>
                  <a:schemeClr val="bg1">
                    <a:lumMod val="75000"/>
                    <a:lumOff val="25000"/>
                  </a:schemeClr>
                </a:solidFill>
              </a:rPr>
              <a:t>{</a:t>
            </a:r>
            <a:r>
              <a:rPr lang="zh-CN" altLang="en-US" sz="3200" b="1" dirty="0" smtClean="0">
                <a:solidFill>
                  <a:schemeClr val="bg1">
                    <a:lumMod val="75000"/>
                    <a:lumOff val="25000"/>
                  </a:schemeClr>
                </a:solidFill>
              </a:rPr>
              <a:t>“</a:t>
            </a:r>
            <a:r>
              <a:rPr lang="en-US" altLang="zh-CN" sz="3200" b="1" dirty="0" smtClean="0">
                <a:solidFill>
                  <a:schemeClr val="bg1">
                    <a:lumMod val="75000"/>
                    <a:lumOff val="25000"/>
                  </a:schemeClr>
                </a:solidFill>
              </a:rPr>
              <a:t>city</a:t>
            </a:r>
            <a:r>
              <a:rPr lang="zh-CN" altLang="en-US" sz="3200" b="1" dirty="0" smtClean="0">
                <a:solidFill>
                  <a:schemeClr val="bg1">
                    <a:lumMod val="75000"/>
                    <a:lumOff val="25000"/>
                  </a:schemeClr>
                </a:solidFill>
              </a:rPr>
              <a:t>”</a:t>
            </a:r>
            <a:r>
              <a:rPr lang="en-US" altLang="zh-CN" sz="3200" b="1" dirty="0" smtClean="0">
                <a:solidFill>
                  <a:schemeClr val="bg1">
                    <a:lumMod val="75000"/>
                    <a:lumOff val="25000"/>
                  </a:schemeClr>
                </a:solidFill>
              </a:rPr>
              <a:t>:”</a:t>
            </a:r>
            <a:r>
              <a:rPr lang="en-US" altLang="zh-CN" sz="3200" b="1" dirty="0" err="1" smtClean="0">
                <a:solidFill>
                  <a:schemeClr val="bg1">
                    <a:lumMod val="75000"/>
                    <a:lumOff val="25000"/>
                  </a:schemeClr>
                </a:solidFill>
              </a:rPr>
              <a:t>Nanjing”,”street</a:t>
            </a:r>
            <a:r>
              <a:rPr lang="en-US" altLang="zh-CN" sz="3200" b="1" dirty="0" smtClean="0">
                <a:solidFill>
                  <a:schemeClr val="bg1">
                    <a:lumMod val="75000"/>
                    <a:lumOff val="25000"/>
                  </a:schemeClr>
                </a:solidFill>
              </a:rPr>
              <a:t>”:”</a:t>
            </a:r>
            <a:r>
              <a:rPr lang="en-US" altLang="zh-CN" sz="3200" b="1" dirty="0" err="1" smtClean="0">
                <a:solidFill>
                  <a:schemeClr val="bg1">
                    <a:lumMod val="75000"/>
                    <a:lumOff val="25000"/>
                  </a:schemeClr>
                </a:solidFill>
              </a:rPr>
              <a:t>Pukou”,”postcode</a:t>
            </a:r>
            <a:r>
              <a:rPr lang="en-US" altLang="zh-CN" sz="3200" b="1" dirty="0" smtClean="0">
                <a:solidFill>
                  <a:schemeClr val="bg1">
                    <a:lumMod val="75000"/>
                    <a:lumOff val="25000"/>
                  </a:schemeClr>
                </a:solidFill>
              </a:rPr>
              <a:t>”:10086}</a:t>
            </a:r>
            <a:endParaRPr lang="en-US" altLang="zh-CN" sz="3200" b="1" dirty="0" smtClean="0">
              <a:solidFill>
                <a:schemeClr val="bg1">
                  <a:lumMod val="75000"/>
                  <a:lumOff val="25000"/>
                </a:schemeClr>
              </a:solidFill>
            </a:endParaRPr>
          </a:p>
          <a:p>
            <a:pPr marL="704850" indent="-514350">
              <a:buFont typeface="+mj-ea"/>
              <a:buAutoNum type="circleNumDbPlain"/>
            </a:pPr>
            <a:r>
              <a:rPr lang="zh-CN" altLang="en-US" sz="3200" b="1" dirty="0" smtClean="0">
                <a:solidFill>
                  <a:srgbClr val="FF0000"/>
                </a:solidFill>
              </a:rPr>
              <a:t>数组结构</a:t>
            </a:r>
            <a:r>
              <a:rPr lang="en-US" altLang="zh-CN" sz="3200" b="1" dirty="0" smtClean="0">
                <a:solidFill>
                  <a:srgbClr val="FF0000"/>
                </a:solidFill>
              </a:rPr>
              <a:t>:</a:t>
            </a:r>
            <a:endParaRPr lang="en-US" altLang="zh-CN" sz="3200" b="1" dirty="0" smtClean="0">
              <a:solidFill>
                <a:srgbClr val="FF0000"/>
              </a:solidFill>
            </a:endParaRPr>
          </a:p>
          <a:p>
            <a:pPr marL="704850" indent="-514350">
              <a:buNone/>
            </a:pPr>
            <a:r>
              <a:rPr lang="en-US" altLang="zh-CN" sz="3200" b="1" dirty="0" smtClean="0">
                <a:solidFill>
                  <a:srgbClr val="FF0000"/>
                </a:solidFill>
              </a:rPr>
              <a:t>   </a:t>
            </a:r>
            <a:r>
              <a:rPr lang="zh-CN" altLang="en-US" sz="3200" b="1" dirty="0" smtClean="0">
                <a:solidFill>
                  <a:schemeClr val="bg1"/>
                </a:solidFill>
              </a:rPr>
              <a:t>数组结构以“</a:t>
            </a:r>
            <a:r>
              <a:rPr lang="en-US" altLang="zh-CN" sz="3200" b="1" dirty="0" smtClean="0">
                <a:solidFill>
                  <a:schemeClr val="bg1"/>
                </a:solidFill>
              </a:rPr>
              <a:t>[</a:t>
            </a:r>
            <a:r>
              <a:rPr lang="zh-CN" altLang="en-US" sz="3200" b="1" dirty="0" smtClean="0">
                <a:solidFill>
                  <a:schemeClr val="bg1"/>
                </a:solidFill>
              </a:rPr>
              <a:t>”开始，以“</a:t>
            </a:r>
            <a:r>
              <a:rPr lang="en-US" altLang="zh-CN" sz="3200" b="1" dirty="0" smtClean="0">
                <a:solidFill>
                  <a:schemeClr val="bg1"/>
                </a:solidFill>
              </a:rPr>
              <a:t>]</a:t>
            </a:r>
            <a:r>
              <a:rPr lang="zh-CN" altLang="en-US" sz="3200" b="1" dirty="0" smtClean="0">
                <a:solidFill>
                  <a:schemeClr val="bg1"/>
                </a:solidFill>
              </a:rPr>
              <a:t>”结束。中间部分有</a:t>
            </a:r>
            <a:r>
              <a:rPr lang="en-US" altLang="zh-CN" sz="3200" b="1" dirty="0" smtClean="0">
                <a:solidFill>
                  <a:schemeClr val="bg1"/>
                </a:solidFill>
              </a:rPr>
              <a:t>0</a:t>
            </a:r>
            <a:r>
              <a:rPr lang="zh-CN" altLang="en-US" sz="3200" b="1" dirty="0" smtClean="0">
                <a:solidFill>
                  <a:schemeClr val="bg1"/>
                </a:solidFill>
              </a:rPr>
              <a:t>个或多个以英文“，”逗号分割的值的列表组成，其存储结构如上右图所示，数据结构的语法格式代码如：</a:t>
            </a:r>
            <a:r>
              <a:rPr lang="en-US" altLang="zh-CN" sz="3200" b="1" dirty="0" smtClean="0">
                <a:solidFill>
                  <a:schemeClr val="bg1"/>
                </a:solidFill>
              </a:rPr>
              <a:t>[ value1,value2,value3…],</a:t>
            </a:r>
            <a:r>
              <a:rPr lang="zh-CN" altLang="en-US" sz="3200" b="1" dirty="0" smtClean="0">
                <a:solidFill>
                  <a:schemeClr val="bg1"/>
                </a:solidFill>
              </a:rPr>
              <a:t>值（</a:t>
            </a:r>
            <a:r>
              <a:rPr lang="en-US" sz="3200" b="1" i="1" dirty="0" smtClean="0">
                <a:solidFill>
                  <a:schemeClr val="bg1"/>
                </a:solidFill>
              </a:rPr>
              <a:t>value</a:t>
            </a:r>
            <a:r>
              <a:rPr lang="en-US" sz="3200" b="1" dirty="0" smtClean="0">
                <a:solidFill>
                  <a:schemeClr val="bg1"/>
                </a:solidFill>
              </a:rPr>
              <a:t>）</a:t>
            </a:r>
            <a:r>
              <a:rPr lang="zh-CN" altLang="en-US" sz="3200" b="1" dirty="0" smtClean="0">
                <a:solidFill>
                  <a:schemeClr val="bg1"/>
                </a:solidFill>
              </a:rPr>
              <a:t>可以是双引号括起来的字符串（</a:t>
            </a:r>
            <a:r>
              <a:rPr lang="en-US" sz="3200" b="1" i="1" dirty="0" smtClean="0">
                <a:solidFill>
                  <a:schemeClr val="bg1"/>
                </a:solidFill>
              </a:rPr>
              <a:t>string</a:t>
            </a:r>
            <a:r>
              <a:rPr lang="en-US" sz="3200" b="1" dirty="0" smtClean="0">
                <a:solidFill>
                  <a:schemeClr val="bg1"/>
                </a:solidFill>
              </a:rPr>
              <a:t>）、</a:t>
            </a:r>
            <a:r>
              <a:rPr lang="zh-CN" altLang="en-US" sz="3200" b="1" dirty="0" smtClean="0">
                <a:solidFill>
                  <a:schemeClr val="bg1"/>
                </a:solidFill>
              </a:rPr>
              <a:t>数值</a:t>
            </a:r>
            <a:r>
              <a:rPr lang="en-US" altLang="zh-CN" sz="3200" b="1" dirty="0" smtClean="0">
                <a:solidFill>
                  <a:schemeClr val="bg1"/>
                </a:solidFill>
              </a:rPr>
              <a:t>(</a:t>
            </a:r>
            <a:r>
              <a:rPr lang="en-US" sz="3200" b="1" dirty="0" smtClean="0">
                <a:solidFill>
                  <a:schemeClr val="bg1"/>
                </a:solidFill>
              </a:rPr>
              <a:t>number)、</a:t>
            </a:r>
            <a:r>
              <a:rPr lang="en-US" sz="3200" b="1" dirty="0" err="1" smtClean="0">
                <a:solidFill>
                  <a:schemeClr val="bg1"/>
                </a:solidFill>
              </a:rPr>
              <a:t>true、false、null</a:t>
            </a:r>
            <a:r>
              <a:rPr lang="en-US" sz="3200" b="1" dirty="0" smtClean="0">
                <a:solidFill>
                  <a:schemeClr val="bg1"/>
                </a:solidFill>
              </a:rPr>
              <a:t>、</a:t>
            </a:r>
            <a:r>
              <a:rPr lang="zh-CN" altLang="en-US" sz="3200" b="1" dirty="0" smtClean="0">
                <a:solidFill>
                  <a:schemeClr val="bg1"/>
                </a:solidFill>
              </a:rPr>
              <a:t>对象（</a:t>
            </a:r>
            <a:r>
              <a:rPr lang="en-US" sz="3200" b="1" dirty="0" smtClean="0">
                <a:solidFill>
                  <a:schemeClr val="bg1"/>
                </a:solidFill>
              </a:rPr>
              <a:t>object）</a:t>
            </a:r>
            <a:r>
              <a:rPr lang="zh-CN" altLang="en-US" sz="3200" b="1" dirty="0" smtClean="0">
                <a:solidFill>
                  <a:schemeClr val="bg1"/>
                </a:solidFill>
              </a:rPr>
              <a:t>或者数组（</a:t>
            </a:r>
            <a:r>
              <a:rPr lang="en-US" sz="3200" b="1" dirty="0" smtClean="0">
                <a:solidFill>
                  <a:schemeClr val="bg1"/>
                </a:solidFill>
              </a:rPr>
              <a:t>array）。</a:t>
            </a:r>
            <a:r>
              <a:rPr lang="zh-CN" altLang="en-US" sz="3200" b="1" dirty="0" smtClean="0">
                <a:solidFill>
                  <a:schemeClr val="bg1"/>
                </a:solidFill>
              </a:rPr>
              <a:t>这些结构可以嵌套</a:t>
            </a:r>
            <a:r>
              <a:rPr lang="zh-CN" altLang="en-US" sz="3200" dirty="0" smtClean="0"/>
              <a:t>。</a:t>
            </a:r>
            <a:endParaRPr lang="en-US" altLang="zh-CN" sz="3200" dirty="0" smtClean="0"/>
          </a:p>
          <a:p>
            <a:pPr marL="704850" indent="-514350">
              <a:buNone/>
            </a:pPr>
            <a:r>
              <a:rPr lang="en-US" altLang="zh-CN" sz="3200" dirty="0" smtClean="0"/>
              <a:t>   </a:t>
            </a:r>
            <a:r>
              <a:rPr lang="zh-CN" altLang="en-US" sz="3200" b="1" dirty="0" smtClean="0">
                <a:solidFill>
                  <a:srgbClr val="2EAA46"/>
                </a:solidFill>
              </a:rPr>
              <a:t>例如：</a:t>
            </a:r>
            <a:r>
              <a:rPr lang="en-US" altLang="zh-CN" sz="3200" b="1" dirty="0" smtClean="0">
                <a:solidFill>
                  <a:srgbClr val="2EAA46"/>
                </a:solidFill>
              </a:rPr>
              <a:t>[“zhangsan”,1234, false, null ]</a:t>
            </a:r>
            <a:endParaRPr lang="en-US" altLang="zh-CN" sz="3200" b="1" dirty="0">
              <a:solidFill>
                <a:srgbClr val="2EAA46"/>
              </a:solidFill>
            </a:endParaRPr>
          </a:p>
        </p:txBody>
      </p:sp>
      <p:pic>
        <p:nvPicPr>
          <p:cNvPr id="30723" name="Picture 3"/>
          <p:cNvPicPr>
            <a:picLocks noChangeAspect="1" noChangeArrowheads="1"/>
          </p:cNvPicPr>
          <p:nvPr/>
        </p:nvPicPr>
        <p:blipFill>
          <a:blip r:embed="rId1"/>
          <a:srcRect/>
          <a:stretch>
            <a:fillRect/>
          </a:stretch>
        </p:blipFill>
        <p:spPr bwMode="auto">
          <a:xfrm>
            <a:off x="1976366" y="5786431"/>
            <a:ext cx="11877738" cy="2071702"/>
          </a:xfrm>
          <a:prstGeom prst="rect">
            <a:avLst/>
          </a:prstGeom>
          <a:noFill/>
          <a:ln w="9525">
            <a:noFill/>
            <a:miter lim="800000"/>
            <a:headEnd/>
            <a:tailEnd/>
          </a:ln>
          <a:effectLst/>
        </p:spPr>
      </p:pic>
      <p:pic>
        <p:nvPicPr>
          <p:cNvPr id="30724" name="Picture 4"/>
          <p:cNvPicPr>
            <a:picLocks noChangeAspect="1" noChangeArrowheads="1"/>
          </p:cNvPicPr>
          <p:nvPr/>
        </p:nvPicPr>
        <p:blipFill>
          <a:blip r:embed="rId2"/>
          <a:srcRect/>
          <a:stretch>
            <a:fillRect/>
          </a:stretch>
        </p:blipFill>
        <p:spPr bwMode="auto">
          <a:xfrm>
            <a:off x="13854104" y="5357801"/>
            <a:ext cx="10183096" cy="2500331"/>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err="1" smtClean="0"/>
              <a:t>SpringMVC</a:t>
            </a:r>
            <a:r>
              <a:rPr lang="zh-CN" altLang="en-US" b="1" dirty="0" smtClean="0"/>
              <a:t>的信息转换</a:t>
            </a:r>
            <a:r>
              <a:rPr lang="en-US" altLang="zh-CN" dirty="0" smtClean="0"/>
              <a:t>——</a:t>
            </a:r>
            <a:r>
              <a:rPr lang="en-US" altLang="zh-CN" b="1" dirty="0" smtClean="0">
                <a:solidFill>
                  <a:srgbClr val="FF0000"/>
                </a:solidFill>
              </a:rPr>
              <a:t>JSON</a:t>
            </a:r>
            <a:r>
              <a:rPr lang="zh-CN" altLang="en-US" b="1" dirty="0" smtClean="0">
                <a:solidFill>
                  <a:srgbClr val="FF0000"/>
                </a:solidFill>
              </a:rPr>
              <a:t>概述</a:t>
            </a:r>
            <a:endParaRPr kumimoji="1" lang="zh-CN" altLang="en-US" b="1" dirty="0">
              <a:solidFill>
                <a:srgbClr val="FF0000"/>
              </a:solidFill>
            </a:endParaRPr>
          </a:p>
        </p:txBody>
      </p:sp>
      <p:sp>
        <p:nvSpPr>
          <p:cNvPr id="3" name="副标题 2"/>
          <p:cNvSpPr>
            <a:spLocks noGrp="1"/>
          </p:cNvSpPr>
          <p:nvPr>
            <p:ph type="subTitle" idx="1"/>
          </p:nvPr>
        </p:nvSpPr>
        <p:spPr>
          <a:xfrm>
            <a:off x="1030760" y="1643026"/>
            <a:ext cx="22662758" cy="11715832"/>
          </a:xfrm>
        </p:spPr>
        <p:txBody>
          <a:bodyPr/>
          <a:lstStyle/>
          <a:p>
            <a:pPr marL="704850" indent="-514350">
              <a:buNone/>
            </a:pPr>
            <a:r>
              <a:rPr lang="en-US" altLang="zh-CN" sz="3200" b="1" dirty="0" smtClean="0">
                <a:solidFill>
                  <a:srgbClr val="0070C0"/>
                </a:solidFill>
              </a:rPr>
              <a:t>(3)</a:t>
            </a:r>
            <a:r>
              <a:rPr lang="zh-CN" altLang="en-US" sz="3200" b="1" dirty="0" smtClean="0">
                <a:solidFill>
                  <a:srgbClr val="0070C0"/>
                </a:solidFill>
              </a:rPr>
              <a:t>对象和数组结构组合嵌套使用：</a:t>
            </a:r>
            <a:endParaRPr lang="en-US" altLang="zh-CN" sz="3200" b="1" dirty="0" smtClean="0">
              <a:solidFill>
                <a:srgbClr val="0070C0"/>
              </a:solidFill>
            </a:endParaRPr>
          </a:p>
          <a:p>
            <a:pPr marL="704850" indent="-514350">
              <a:buNone/>
            </a:pPr>
            <a:r>
              <a:rPr lang="zh-CN" altLang="en-US" sz="3200" b="1" dirty="0" smtClean="0">
                <a:solidFill>
                  <a:srgbClr val="2EAA46"/>
                </a:solidFill>
              </a:rPr>
              <a:t>例如一个</a:t>
            </a:r>
            <a:r>
              <a:rPr lang="en-US" altLang="zh-CN" sz="3200" b="1" dirty="0" smtClean="0">
                <a:solidFill>
                  <a:srgbClr val="2EAA46"/>
                </a:solidFill>
              </a:rPr>
              <a:t>Person</a:t>
            </a:r>
            <a:r>
              <a:rPr lang="zh-CN" altLang="en-US" sz="3200" b="1" dirty="0" smtClean="0">
                <a:solidFill>
                  <a:srgbClr val="2EAA46"/>
                </a:solidFill>
              </a:rPr>
              <a:t>对象包含</a:t>
            </a:r>
            <a:r>
              <a:rPr lang="en-US" altLang="zh-CN" sz="3200" b="1" dirty="0" err="1" smtClean="0">
                <a:solidFill>
                  <a:srgbClr val="2EAA46"/>
                </a:solidFill>
              </a:rPr>
              <a:t>name,hobby</a:t>
            </a:r>
            <a:r>
              <a:rPr lang="zh-CN" altLang="en-US" sz="3200" b="1" dirty="0" smtClean="0">
                <a:solidFill>
                  <a:srgbClr val="2EAA46"/>
                </a:solidFill>
              </a:rPr>
              <a:t>和</a:t>
            </a:r>
            <a:r>
              <a:rPr lang="en-US" altLang="zh-CN" sz="3200" b="1" dirty="0" smtClean="0">
                <a:solidFill>
                  <a:srgbClr val="2EAA46"/>
                </a:solidFill>
              </a:rPr>
              <a:t>address</a:t>
            </a:r>
            <a:r>
              <a:rPr lang="zh-CN" altLang="en-US" sz="3200" b="1" dirty="0" smtClean="0">
                <a:solidFill>
                  <a:srgbClr val="2EAA46"/>
                </a:solidFill>
              </a:rPr>
              <a:t>对象，</a:t>
            </a:r>
            <a:endParaRPr lang="en-US" altLang="zh-CN" sz="3200" b="1" dirty="0" smtClean="0">
              <a:solidFill>
                <a:srgbClr val="2EAA46"/>
              </a:solidFill>
            </a:endParaRPr>
          </a:p>
          <a:p>
            <a:pPr marL="704850" indent="-514350">
              <a:buNone/>
            </a:pPr>
            <a:r>
              <a:rPr lang="zh-CN" altLang="en-US" sz="3200" b="1" dirty="0" smtClean="0">
                <a:solidFill>
                  <a:srgbClr val="2EAA46"/>
                </a:solidFill>
              </a:rPr>
              <a:t>其代码表现形式如下：</a:t>
            </a:r>
            <a:endParaRPr lang="en-US" altLang="zh-CN" sz="3200" b="1" dirty="0" smtClean="0">
              <a:solidFill>
                <a:srgbClr val="2EAA46"/>
              </a:solidFill>
            </a:endParaRPr>
          </a:p>
          <a:p>
            <a:pPr marL="704850" indent="-514350">
              <a:buNone/>
            </a:pPr>
            <a:r>
              <a:rPr lang="en-US" altLang="zh-CN" sz="3200" b="1" dirty="0" smtClean="0">
                <a:solidFill>
                  <a:srgbClr val="2EAA46"/>
                </a:solidFill>
              </a:rPr>
              <a:t>  {</a:t>
            </a:r>
            <a:endParaRPr lang="en-US" altLang="zh-CN" sz="3200" b="1" dirty="0" smtClean="0">
              <a:solidFill>
                <a:srgbClr val="2EAA46"/>
              </a:solidFill>
            </a:endParaRPr>
          </a:p>
          <a:p>
            <a:pPr marL="704850" indent="-514350">
              <a:buNone/>
            </a:pPr>
            <a:r>
              <a:rPr lang="en-US" altLang="zh-CN" sz="3200" b="1" dirty="0" smtClean="0">
                <a:solidFill>
                  <a:srgbClr val="2EAA46"/>
                </a:solidFill>
              </a:rPr>
              <a:t>         “name”:”</a:t>
            </a:r>
            <a:r>
              <a:rPr lang="zh-CN" altLang="en-US" sz="3200" b="1" dirty="0" smtClean="0">
                <a:solidFill>
                  <a:srgbClr val="2EAA46"/>
                </a:solidFill>
              </a:rPr>
              <a:t>李晓明</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           “hobby”:[“</a:t>
            </a:r>
            <a:r>
              <a:rPr lang="zh-CN" altLang="en-US" sz="3200" b="1" dirty="0" smtClean="0">
                <a:solidFill>
                  <a:srgbClr val="2EAA46"/>
                </a:solidFill>
              </a:rPr>
              <a:t>听音乐</a:t>
            </a:r>
            <a:r>
              <a:rPr lang="en-US" altLang="zh-CN" sz="3200" b="1" dirty="0" smtClean="0">
                <a:solidFill>
                  <a:srgbClr val="2EAA46"/>
                </a:solidFill>
              </a:rPr>
              <a:t>”,”</a:t>
            </a:r>
            <a:r>
              <a:rPr lang="zh-CN" altLang="en-US" sz="3200" b="1" dirty="0" smtClean="0">
                <a:solidFill>
                  <a:srgbClr val="2EAA46"/>
                </a:solidFill>
              </a:rPr>
              <a:t>旅游</a:t>
            </a:r>
            <a:r>
              <a:rPr lang="en-US" altLang="zh-CN" sz="3200" b="1" dirty="0" smtClean="0">
                <a:solidFill>
                  <a:srgbClr val="2EAA46"/>
                </a:solidFill>
              </a:rPr>
              <a:t>”,”</a:t>
            </a:r>
            <a:r>
              <a:rPr lang="zh-CN" altLang="en-US" sz="3200" b="1" dirty="0" smtClean="0">
                <a:solidFill>
                  <a:srgbClr val="2EAA46"/>
                </a:solidFill>
              </a:rPr>
              <a:t>看电影</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            “address”:{</a:t>
            </a:r>
            <a:endParaRPr lang="en-US" altLang="zh-CN" sz="3200" b="1" dirty="0" smtClean="0">
              <a:solidFill>
                <a:srgbClr val="2EAA46"/>
              </a:solidFill>
            </a:endParaRPr>
          </a:p>
          <a:p>
            <a:pPr marL="704850" indent="-514350">
              <a:buNone/>
            </a:pPr>
            <a:r>
              <a:rPr lang="en-US" altLang="zh-CN" sz="3200" b="1" dirty="0" smtClean="0">
                <a:solidFill>
                  <a:srgbClr val="2EAA46"/>
                </a:solidFill>
              </a:rPr>
              <a:t>                       “city”:”</a:t>
            </a:r>
            <a:r>
              <a:rPr lang="en-US" altLang="zh-CN" sz="3200" b="1" dirty="0" err="1" smtClean="0">
                <a:solidFill>
                  <a:srgbClr val="2EAA46"/>
                </a:solidFill>
              </a:rPr>
              <a:t>NanJing</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                        “street”:”</a:t>
            </a:r>
            <a:r>
              <a:rPr lang="zh-CN" altLang="en-US" sz="3200" b="1" dirty="0" smtClean="0">
                <a:solidFill>
                  <a:srgbClr val="2EAA46"/>
                </a:solidFill>
              </a:rPr>
              <a:t>浦口区江浦街道</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                         “</a:t>
            </a:r>
            <a:r>
              <a:rPr lang="en-US" altLang="zh-CN" sz="3200" b="1" dirty="0" err="1" smtClean="0">
                <a:solidFill>
                  <a:srgbClr val="2EAA46"/>
                </a:solidFill>
              </a:rPr>
              <a:t>postcod</a:t>
            </a:r>
            <a:r>
              <a:rPr lang="en-US" altLang="zh-CN" sz="3200" b="1" dirty="0" smtClean="0">
                <a:solidFill>
                  <a:srgbClr val="2EAA46"/>
                </a:solidFill>
              </a:rPr>
              <a:t>”:10086</a:t>
            </a:r>
            <a:endParaRPr lang="en-US" altLang="zh-CN" sz="3200" b="1" dirty="0" smtClean="0">
              <a:solidFill>
                <a:srgbClr val="2EAA46"/>
              </a:solidFill>
            </a:endParaRPr>
          </a:p>
          <a:p>
            <a:pPr marL="704850" indent="-514350">
              <a:buNone/>
            </a:pPr>
            <a:r>
              <a:rPr lang="en-US" altLang="zh-CN" sz="3200" b="1" dirty="0" smtClean="0">
                <a:solidFill>
                  <a:srgbClr val="2EAA46"/>
                </a:solidFill>
              </a:rPr>
              <a:t>                         }</a:t>
            </a:r>
            <a:endParaRPr lang="en-US" altLang="zh-CN" sz="3200" b="1" dirty="0" smtClean="0">
              <a:solidFill>
                <a:srgbClr val="2EAA46"/>
              </a:solidFill>
            </a:endParaRPr>
          </a:p>
          <a:p>
            <a:pPr marL="704850" indent="-514350">
              <a:buNone/>
            </a:pPr>
            <a:r>
              <a:rPr lang="en-US" altLang="zh-CN" sz="3200" b="1" dirty="0" smtClean="0">
                <a:solidFill>
                  <a:srgbClr val="2EAA46"/>
                </a:solidFill>
              </a:rPr>
              <a:t>    }</a:t>
            </a:r>
            <a:endParaRPr lang="en-US" altLang="zh-CN" sz="3200" b="1" dirty="0">
              <a:solidFill>
                <a:srgbClr val="2EAA46"/>
              </a:solidFill>
            </a:endParaRPr>
          </a:p>
        </p:txBody>
      </p:sp>
      <p:pic>
        <p:nvPicPr>
          <p:cNvPr id="31746" name="Picture 2"/>
          <p:cNvPicPr>
            <a:picLocks noChangeAspect="1" noChangeArrowheads="1"/>
          </p:cNvPicPr>
          <p:nvPr/>
        </p:nvPicPr>
        <p:blipFill>
          <a:blip r:embed="rId1"/>
          <a:srcRect/>
          <a:stretch>
            <a:fillRect/>
          </a:stretch>
        </p:blipFill>
        <p:spPr bwMode="auto">
          <a:xfrm>
            <a:off x="11691934" y="1360800"/>
            <a:ext cx="12692066" cy="11998058"/>
          </a:xfrm>
          <a:prstGeom prst="rect">
            <a:avLst/>
          </a:prstGeom>
          <a:noFill/>
          <a:ln w="9525">
            <a:noFill/>
            <a:miter lim="800000"/>
            <a:headEnd/>
            <a:tailEnd/>
          </a:ln>
          <a:effectLst/>
        </p:spPr>
      </p:pic>
      <p:pic>
        <p:nvPicPr>
          <p:cNvPr id="31747" name="Picture 3"/>
          <p:cNvPicPr>
            <a:picLocks noChangeAspect="1" noChangeArrowheads="1"/>
          </p:cNvPicPr>
          <p:nvPr/>
        </p:nvPicPr>
        <p:blipFill>
          <a:blip r:embed="rId2"/>
          <a:srcRect/>
          <a:stretch>
            <a:fillRect/>
          </a:stretch>
        </p:blipFill>
        <p:spPr bwMode="auto">
          <a:xfrm>
            <a:off x="0" y="9929834"/>
            <a:ext cx="11691934" cy="378616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err="1" smtClean="0"/>
              <a:t>SpringMVC</a:t>
            </a:r>
            <a:r>
              <a:rPr lang="zh-CN" altLang="en-US" b="1" dirty="0" smtClean="0"/>
              <a:t>的信息转换</a:t>
            </a:r>
            <a:r>
              <a:rPr lang="en-US" altLang="zh-CN" dirty="0" smtClean="0"/>
              <a:t>——</a:t>
            </a:r>
            <a:r>
              <a:rPr lang="en-US" altLang="zh-CN" b="1" dirty="0" err="1" smtClean="0">
                <a:solidFill>
                  <a:srgbClr val="FF0000"/>
                </a:solidFill>
              </a:rPr>
              <a:t>jQuery</a:t>
            </a:r>
            <a:r>
              <a:rPr lang="zh-CN" altLang="en-US" b="1" dirty="0" smtClean="0">
                <a:solidFill>
                  <a:srgbClr val="FF0000"/>
                </a:solidFill>
              </a:rPr>
              <a:t>中的</a:t>
            </a:r>
            <a:r>
              <a:rPr lang="en-US" altLang="zh-CN" b="1" dirty="0" smtClean="0">
                <a:solidFill>
                  <a:srgbClr val="FF0000"/>
                </a:solidFill>
              </a:rPr>
              <a:t>AJAX</a:t>
            </a:r>
            <a:r>
              <a:rPr lang="zh-CN" altLang="en-US" b="1" dirty="0" smtClean="0">
                <a:solidFill>
                  <a:srgbClr val="FF0000"/>
                </a:solidFill>
              </a:rPr>
              <a:t>请求方法</a:t>
            </a:r>
            <a:endParaRPr kumimoji="1" lang="zh-CN" altLang="en-US" b="1" dirty="0">
              <a:solidFill>
                <a:srgbClr val="FF0000"/>
              </a:solidFill>
            </a:endParaRPr>
          </a:p>
        </p:txBody>
      </p:sp>
      <p:sp>
        <p:nvSpPr>
          <p:cNvPr id="3" name="副标题 2"/>
          <p:cNvSpPr>
            <a:spLocks noGrp="1"/>
          </p:cNvSpPr>
          <p:nvPr>
            <p:ph type="subTitle" idx="1"/>
          </p:nvPr>
        </p:nvSpPr>
        <p:spPr>
          <a:xfrm>
            <a:off x="1030760" y="1643026"/>
            <a:ext cx="22662758" cy="11715832"/>
          </a:xfrm>
        </p:spPr>
        <p:txBody>
          <a:bodyPr/>
          <a:lstStyle/>
          <a:p>
            <a:pPr marL="704850" indent="-514350">
              <a:buNone/>
            </a:pPr>
            <a:r>
              <a:rPr lang="en-US" altLang="zh-CN" sz="3200" b="1" dirty="0" smtClean="0">
                <a:solidFill>
                  <a:srgbClr val="2EAA46"/>
                </a:solidFill>
              </a:rPr>
              <a:t>$.get(</a:t>
            </a:r>
            <a:r>
              <a:rPr lang="en-US" altLang="zh-CN" sz="3200" b="1" dirty="0" err="1" smtClean="0">
                <a:solidFill>
                  <a:srgbClr val="2EAA46"/>
                </a:solidFill>
              </a:rPr>
              <a:t>url,data,callback,type</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$.post(</a:t>
            </a:r>
            <a:r>
              <a:rPr lang="en-US" altLang="zh-CN" sz="3200" b="1" dirty="0" err="1" smtClean="0">
                <a:solidFill>
                  <a:srgbClr val="2EAA46"/>
                </a:solidFill>
              </a:rPr>
              <a:t>rul,data,callback,type</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zh-CN" altLang="en-US" sz="3200" b="1" dirty="0" smtClean="0">
                <a:solidFill>
                  <a:srgbClr val="2EAA46"/>
                </a:solidFill>
              </a:rPr>
              <a:t>参数说明：</a:t>
            </a:r>
            <a:endParaRPr lang="en-US" altLang="zh-CN" sz="3200" b="1" dirty="0" smtClean="0">
              <a:solidFill>
                <a:srgbClr val="2EAA46"/>
              </a:solidFill>
            </a:endParaRPr>
          </a:p>
          <a:p>
            <a:pPr marL="704850" indent="-514350">
              <a:buNone/>
            </a:pPr>
            <a:r>
              <a:rPr lang="en-US" altLang="zh-CN" sz="3200" b="1" dirty="0" smtClean="0">
                <a:solidFill>
                  <a:srgbClr val="2EAA46"/>
                </a:solidFill>
              </a:rPr>
              <a:t>  data(</a:t>
            </a:r>
            <a:r>
              <a:rPr lang="zh-CN" altLang="en-US" sz="3200" b="1" dirty="0" smtClean="0">
                <a:solidFill>
                  <a:srgbClr val="2EAA46"/>
                </a:solidFill>
              </a:rPr>
              <a:t>数据</a:t>
            </a:r>
            <a:r>
              <a:rPr lang="en-US" altLang="zh-CN" sz="3200" b="1" dirty="0" smtClean="0">
                <a:solidFill>
                  <a:srgbClr val="2EAA46"/>
                </a:solidFill>
              </a:rPr>
              <a:t>): </a:t>
            </a:r>
            <a:r>
              <a:rPr lang="zh-CN" altLang="en-US" sz="3200" b="1" dirty="0" smtClean="0">
                <a:solidFill>
                  <a:srgbClr val="2EAA46"/>
                </a:solidFill>
              </a:rPr>
              <a:t>参数是可选的，表示发送到服务器端的数据，</a:t>
            </a:r>
            <a:endParaRPr lang="en-US" altLang="zh-CN" sz="3200" b="1" dirty="0" smtClean="0">
              <a:solidFill>
                <a:srgbClr val="2EAA46"/>
              </a:solidFill>
            </a:endParaRPr>
          </a:p>
          <a:p>
            <a:pPr marL="704850" indent="-514350">
              <a:buNone/>
            </a:pPr>
            <a:r>
              <a:rPr lang="en-US" altLang="zh-CN" sz="3200" b="1" dirty="0" smtClean="0">
                <a:solidFill>
                  <a:srgbClr val="2EAA46"/>
                </a:solidFill>
              </a:rPr>
              <a:t> type(</a:t>
            </a:r>
            <a:r>
              <a:rPr lang="zh-CN" altLang="en-US" sz="3200" b="1" dirty="0" smtClean="0">
                <a:solidFill>
                  <a:srgbClr val="2EAA46"/>
                </a:solidFill>
              </a:rPr>
              <a:t>类型）</a:t>
            </a:r>
            <a:r>
              <a:rPr lang="en-US" altLang="zh-CN" sz="3200" b="1" dirty="0" smtClean="0">
                <a:solidFill>
                  <a:srgbClr val="2EAA46"/>
                </a:solidFill>
              </a:rPr>
              <a:t>: </a:t>
            </a:r>
            <a:r>
              <a:rPr lang="zh-CN" altLang="en-US" sz="3200" b="1" dirty="0" smtClean="0">
                <a:solidFill>
                  <a:srgbClr val="2EAA46"/>
                </a:solidFill>
              </a:rPr>
              <a:t>参数是可选的，表示通信应该是异步发送（</a:t>
            </a:r>
            <a:r>
              <a:rPr lang="en-US" altLang="zh-CN" sz="3200" b="1" dirty="0" smtClean="0">
                <a:solidFill>
                  <a:srgbClr val="2EAA46"/>
                </a:solidFill>
              </a:rPr>
              <a:t>true,</a:t>
            </a:r>
            <a:r>
              <a:rPr lang="zh-CN" altLang="en-US" sz="3200" b="1" dirty="0" smtClean="0">
                <a:solidFill>
                  <a:srgbClr val="2EAA46"/>
                </a:solidFill>
              </a:rPr>
              <a:t>默认值）还是同步发生（</a:t>
            </a:r>
            <a:r>
              <a:rPr lang="en-US" altLang="zh-CN" sz="3200" b="1" dirty="0" smtClean="0">
                <a:solidFill>
                  <a:srgbClr val="2EAA46"/>
                </a:solidFill>
              </a:rPr>
              <a:t>false</a:t>
            </a:r>
            <a:r>
              <a:rPr lang="zh-CN" altLang="en-US"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$.get(</a:t>
            </a:r>
            <a:r>
              <a:rPr lang="en-US" altLang="zh-CN" sz="3200" b="1" dirty="0" err="1" smtClean="0">
                <a:solidFill>
                  <a:srgbClr val="2EAA46"/>
                </a:solidFill>
              </a:rPr>
              <a:t>url</a:t>
            </a:r>
            <a:r>
              <a:rPr lang="en-US" altLang="zh-CN" sz="3200" b="1" dirty="0" smtClean="0">
                <a:solidFill>
                  <a:srgbClr val="2EAA46"/>
                </a:solidFill>
              </a:rPr>
              <a:t>,[data],[success(</a:t>
            </a:r>
            <a:r>
              <a:rPr lang="en-US" altLang="zh-CN" sz="3200" b="1" dirty="0" err="1" smtClean="0">
                <a:solidFill>
                  <a:srgbClr val="2EAA46"/>
                </a:solidFill>
              </a:rPr>
              <a:t>data,textStatus,jqXHR</a:t>
            </a:r>
            <a:r>
              <a:rPr lang="en-US" altLang="zh-CN" sz="3200" b="1" dirty="0" smtClean="0">
                <a:solidFill>
                  <a:srgbClr val="2EAA46"/>
                </a:solidFill>
              </a:rPr>
              <a:t>)],[</a:t>
            </a:r>
            <a:r>
              <a:rPr lang="en-US" altLang="zh-CN" sz="3200" b="1" dirty="0" err="1" smtClean="0">
                <a:solidFill>
                  <a:srgbClr val="2EAA46"/>
                </a:solidFill>
              </a:rPr>
              <a:t>dataType</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$.post(</a:t>
            </a:r>
            <a:r>
              <a:rPr lang="en-US" altLang="zh-CN" sz="3200" b="1" dirty="0" err="1" smtClean="0">
                <a:solidFill>
                  <a:srgbClr val="2EAA46"/>
                </a:solidFill>
              </a:rPr>
              <a:t>url</a:t>
            </a:r>
            <a:r>
              <a:rPr lang="en-US" altLang="zh-CN" sz="3200" b="1" dirty="0" smtClean="0">
                <a:solidFill>
                  <a:srgbClr val="2EAA46"/>
                </a:solidFill>
              </a:rPr>
              <a:t>,[data],[success(</a:t>
            </a:r>
            <a:r>
              <a:rPr lang="en-US" altLang="zh-CN" sz="3200" b="1" dirty="0" err="1" smtClean="0">
                <a:solidFill>
                  <a:srgbClr val="2EAA46"/>
                </a:solidFill>
              </a:rPr>
              <a:t>data,textStatus,jqXHR</a:t>
            </a:r>
            <a:r>
              <a:rPr lang="en-US" altLang="zh-CN" sz="3200" b="1" dirty="0" smtClean="0">
                <a:solidFill>
                  <a:srgbClr val="2EAA46"/>
                </a:solidFill>
              </a:rPr>
              <a:t>)],[</a:t>
            </a:r>
            <a:r>
              <a:rPr lang="en-US" altLang="zh-CN" sz="3200" b="1" dirty="0" err="1" smtClean="0">
                <a:solidFill>
                  <a:srgbClr val="2EAA46"/>
                </a:solidFill>
              </a:rPr>
              <a:t>dataType</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a:t>
            </a:r>
            <a:r>
              <a:rPr lang="en-US" altLang="zh-CN" sz="3200" b="1" dirty="0" err="1" smtClean="0">
                <a:solidFill>
                  <a:srgbClr val="2EAA46"/>
                </a:solidFill>
              </a:rPr>
              <a:t>ajax</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         </a:t>
            </a:r>
            <a:r>
              <a:rPr lang="en-US" altLang="zh-CN" sz="3200" b="1" dirty="0" err="1" smtClean="0">
                <a:solidFill>
                  <a:srgbClr val="2EAA46"/>
                </a:solidFill>
              </a:rPr>
              <a:t>url</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          </a:t>
            </a:r>
            <a:r>
              <a:rPr lang="en-US" altLang="zh-CN" sz="3200" b="1" dirty="0" err="1" smtClean="0">
                <a:solidFill>
                  <a:srgbClr val="2EAA46"/>
                </a:solidFill>
              </a:rPr>
              <a:t>dataType</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          data:””,</a:t>
            </a:r>
            <a:endParaRPr lang="en-US" altLang="zh-CN" sz="3200" b="1" dirty="0" smtClean="0">
              <a:solidFill>
                <a:srgbClr val="2EAA46"/>
              </a:solidFill>
            </a:endParaRPr>
          </a:p>
          <a:p>
            <a:pPr marL="704850" indent="-514350">
              <a:buNone/>
            </a:pPr>
            <a:r>
              <a:rPr lang="en-US" altLang="zh-CN" sz="3200" b="1" dirty="0" smtClean="0">
                <a:solidFill>
                  <a:srgbClr val="2EAA46"/>
                </a:solidFill>
              </a:rPr>
              <a:t>          </a:t>
            </a:r>
            <a:r>
              <a:rPr lang="en-US" altLang="zh-CN" sz="3200" b="1" dirty="0" err="1" smtClean="0">
                <a:solidFill>
                  <a:srgbClr val="2EAA46"/>
                </a:solidFill>
              </a:rPr>
              <a:t>success:function</a:t>
            </a:r>
            <a:r>
              <a:rPr lang="en-US" altLang="zh-CN" sz="3200" b="1" dirty="0" smtClean="0">
                <a:solidFill>
                  <a:srgbClr val="2EAA46"/>
                </a:solidFill>
              </a:rPr>
              <a:t>(data){……..},</a:t>
            </a:r>
            <a:endParaRPr lang="en-US" altLang="zh-CN" sz="3200" b="1" dirty="0" smtClean="0">
              <a:solidFill>
                <a:srgbClr val="2EAA46"/>
              </a:solidFill>
            </a:endParaRPr>
          </a:p>
          <a:p>
            <a:pPr marL="704850" indent="-514350">
              <a:buNone/>
            </a:pPr>
            <a:r>
              <a:rPr lang="en-US" altLang="zh-CN" sz="3200" b="1" dirty="0" smtClean="0">
                <a:solidFill>
                  <a:srgbClr val="2EAA46"/>
                </a:solidFill>
              </a:rPr>
              <a:t>          </a:t>
            </a:r>
            <a:r>
              <a:rPr lang="en-US" altLang="zh-CN" sz="3200" b="1" dirty="0" err="1" smtClean="0">
                <a:solidFill>
                  <a:srgbClr val="2EAA46"/>
                </a:solidFill>
              </a:rPr>
              <a:t>type:GET</a:t>
            </a:r>
            <a:r>
              <a:rPr lang="en-US" altLang="zh-CN" sz="3200" b="1" dirty="0" smtClean="0">
                <a:solidFill>
                  <a:srgbClr val="2EAA46"/>
                </a:solidFill>
              </a:rPr>
              <a:t>/POST,</a:t>
            </a:r>
            <a:endParaRPr lang="en-US" altLang="zh-CN" sz="3200" b="1" dirty="0" smtClean="0">
              <a:solidFill>
                <a:srgbClr val="2EAA46"/>
              </a:solidFill>
            </a:endParaRPr>
          </a:p>
          <a:p>
            <a:pPr marL="704850" indent="-514350">
              <a:buNone/>
            </a:pPr>
            <a:r>
              <a:rPr lang="en-US" altLang="zh-CN" sz="3200" b="1" dirty="0" smtClean="0">
                <a:solidFill>
                  <a:srgbClr val="2EAA46"/>
                </a:solidFill>
              </a:rPr>
              <a:t>          </a:t>
            </a:r>
            <a:r>
              <a:rPr lang="en-US" altLang="zh-CN" sz="3200" b="1" dirty="0" err="1" smtClean="0">
                <a:solidFill>
                  <a:srgbClr val="2EAA46"/>
                </a:solidFill>
              </a:rPr>
              <a:t>contentType</a:t>
            </a:r>
            <a:r>
              <a:rPr lang="en-US" altLang="zh-CN" sz="3200" b="1" dirty="0" smtClean="0">
                <a:solidFill>
                  <a:srgbClr val="2EAA46"/>
                </a:solidFill>
              </a:rPr>
              <a:t>:</a:t>
            </a:r>
            <a:endParaRPr lang="en-US" altLang="zh-CN" sz="3200" b="1" dirty="0" smtClean="0">
              <a:solidFill>
                <a:srgbClr val="2EAA46"/>
              </a:solidFill>
            </a:endParaRPr>
          </a:p>
          <a:p>
            <a:pPr marL="704850" indent="-514350">
              <a:buNone/>
            </a:pPr>
            <a:r>
              <a:rPr lang="en-US" altLang="zh-CN" sz="3200" b="1" dirty="0" smtClean="0">
                <a:solidFill>
                  <a:srgbClr val="2EAA46"/>
                </a:solidFill>
              </a:rPr>
              <a:t>          error:</a:t>
            </a:r>
            <a:endParaRPr lang="en-US" altLang="zh-CN" sz="3200" b="1" dirty="0" smtClean="0">
              <a:solidFill>
                <a:srgbClr val="2EAA46"/>
              </a:solidFill>
            </a:endParaRPr>
          </a:p>
          <a:p>
            <a:pPr marL="704850" indent="-514350">
              <a:buNone/>
            </a:pPr>
            <a:r>
              <a:rPr lang="en-US" altLang="zh-CN" sz="3200" b="1" dirty="0" smtClean="0">
                <a:solidFill>
                  <a:srgbClr val="2EAA46"/>
                </a:solidFill>
              </a:rPr>
              <a:t>         ………..</a:t>
            </a:r>
            <a:endParaRPr lang="en-US" altLang="zh-CN" sz="3200" b="1" dirty="0" smtClean="0">
              <a:solidFill>
                <a:srgbClr val="2EAA46"/>
              </a:solidFill>
            </a:endParaRPr>
          </a:p>
          <a:p>
            <a:pPr marL="704850" indent="-514350">
              <a:buNone/>
            </a:pPr>
            <a:r>
              <a:rPr lang="en-US" altLang="zh-CN" sz="3200" b="1" dirty="0" smtClean="0">
                <a:solidFill>
                  <a:srgbClr val="2EAA46"/>
                </a:solidFill>
              </a:rPr>
              <a:t>       });</a:t>
            </a:r>
            <a:endParaRPr lang="en-US" altLang="zh-CN" sz="3200" b="1" dirty="0">
              <a:solidFill>
                <a:srgbClr val="2EAA4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err="1" smtClean="0"/>
              <a:t>SpringMVC</a:t>
            </a:r>
            <a:r>
              <a:rPr lang="zh-CN" altLang="en-US" b="1" dirty="0" smtClean="0"/>
              <a:t>的信息转换</a:t>
            </a:r>
            <a:r>
              <a:rPr lang="en-US" altLang="zh-CN" dirty="0" smtClean="0"/>
              <a:t>——</a:t>
            </a:r>
            <a:r>
              <a:rPr lang="en-US" altLang="zh-CN" b="1" dirty="0" err="1" smtClean="0">
                <a:solidFill>
                  <a:srgbClr val="FF0000"/>
                </a:solidFill>
              </a:rPr>
              <a:t>JSON.stringify</a:t>
            </a:r>
            <a:r>
              <a:rPr lang="en-US" altLang="zh-CN" b="1" dirty="0" smtClean="0">
                <a:solidFill>
                  <a:srgbClr val="FF0000"/>
                </a:solidFill>
              </a:rPr>
              <a:t>()</a:t>
            </a:r>
            <a:r>
              <a:rPr lang="zh-CN" altLang="en-US" b="1" dirty="0" smtClean="0">
                <a:solidFill>
                  <a:srgbClr val="FF0000"/>
                </a:solidFill>
              </a:rPr>
              <a:t>和</a:t>
            </a:r>
            <a:r>
              <a:rPr lang="en-US" altLang="zh-CN" b="1" dirty="0" err="1" smtClean="0">
                <a:solidFill>
                  <a:srgbClr val="FF0000"/>
                </a:solidFill>
              </a:rPr>
              <a:t>JSON.parse</a:t>
            </a:r>
            <a:r>
              <a:rPr lang="en-US" altLang="zh-CN" b="1" dirty="0" smtClean="0">
                <a:solidFill>
                  <a:srgbClr val="FF0000"/>
                </a:solidFill>
              </a:rPr>
              <a:t>()</a:t>
            </a:r>
            <a:endParaRPr kumimoji="1" lang="zh-CN" altLang="en-US" b="1" dirty="0">
              <a:solidFill>
                <a:srgbClr val="FF0000"/>
              </a:solidFill>
            </a:endParaRPr>
          </a:p>
        </p:txBody>
      </p:sp>
      <p:sp>
        <p:nvSpPr>
          <p:cNvPr id="3" name="副标题 2"/>
          <p:cNvSpPr>
            <a:spLocks noGrp="1"/>
          </p:cNvSpPr>
          <p:nvPr>
            <p:ph type="subTitle" idx="1"/>
          </p:nvPr>
        </p:nvSpPr>
        <p:spPr>
          <a:xfrm>
            <a:off x="1030760" y="1643026"/>
            <a:ext cx="22662758" cy="11715832"/>
          </a:xfrm>
        </p:spPr>
        <p:txBody>
          <a:bodyPr/>
          <a:lstStyle/>
          <a:p>
            <a:pPr marL="704850" indent="-514350">
              <a:buNone/>
            </a:pPr>
            <a:endParaRPr lang="en-US" altLang="zh-CN" sz="3200" b="1" dirty="0">
              <a:solidFill>
                <a:srgbClr val="2EAA46"/>
              </a:solidFill>
            </a:endParaRPr>
          </a:p>
        </p:txBody>
      </p:sp>
      <p:pic>
        <p:nvPicPr>
          <p:cNvPr id="32770" name="Picture 2"/>
          <p:cNvPicPr>
            <a:picLocks noChangeAspect="1" noChangeArrowheads="1"/>
          </p:cNvPicPr>
          <p:nvPr/>
        </p:nvPicPr>
        <p:blipFill>
          <a:blip r:embed="rId1"/>
          <a:srcRect/>
          <a:stretch>
            <a:fillRect/>
          </a:stretch>
        </p:blipFill>
        <p:spPr bwMode="auto">
          <a:xfrm>
            <a:off x="1033200" y="1643026"/>
            <a:ext cx="8587032" cy="11715832"/>
          </a:xfrm>
          <a:prstGeom prst="rect">
            <a:avLst/>
          </a:prstGeom>
          <a:noFill/>
          <a:ln w="9525">
            <a:noFill/>
            <a:miter lim="800000"/>
            <a:headEnd/>
            <a:tailEnd/>
          </a:ln>
          <a:effectLst/>
        </p:spPr>
      </p:pic>
      <p:pic>
        <p:nvPicPr>
          <p:cNvPr id="32771" name="Picture 3"/>
          <p:cNvPicPr>
            <a:picLocks noChangeAspect="1" noChangeArrowheads="1"/>
          </p:cNvPicPr>
          <p:nvPr/>
        </p:nvPicPr>
        <p:blipFill>
          <a:blip r:embed="rId2"/>
          <a:srcRect/>
          <a:stretch>
            <a:fillRect/>
          </a:stretch>
        </p:blipFill>
        <p:spPr bwMode="auto">
          <a:xfrm>
            <a:off x="9620232" y="1643026"/>
            <a:ext cx="14073286" cy="1171583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err="1" smtClean="0"/>
              <a:t>SpringMVC</a:t>
            </a:r>
            <a:r>
              <a:rPr lang="zh-CN" altLang="en-US" b="1" dirty="0" smtClean="0"/>
              <a:t>的信息转换</a:t>
            </a:r>
            <a:r>
              <a:rPr lang="en-US" altLang="zh-CN" dirty="0" smtClean="0"/>
              <a:t>——</a:t>
            </a:r>
            <a:r>
              <a:rPr lang="en-US" altLang="zh-CN" b="1" dirty="0" smtClean="0">
                <a:solidFill>
                  <a:srgbClr val="FF0000"/>
                </a:solidFill>
              </a:rPr>
              <a:t>JSON</a:t>
            </a:r>
            <a:r>
              <a:rPr lang="zh-CN" altLang="en-US" b="1" dirty="0" smtClean="0">
                <a:solidFill>
                  <a:srgbClr val="FF0000"/>
                </a:solidFill>
              </a:rPr>
              <a:t>数据转换</a:t>
            </a:r>
            <a:endParaRPr kumimoji="1" lang="zh-CN" altLang="en-US" b="1" dirty="0">
              <a:solidFill>
                <a:srgbClr val="FF0000"/>
              </a:solidFill>
            </a:endParaRPr>
          </a:p>
        </p:txBody>
      </p:sp>
      <p:sp>
        <p:nvSpPr>
          <p:cNvPr id="3" name="副标题 2"/>
          <p:cNvSpPr>
            <a:spLocks noGrp="1"/>
          </p:cNvSpPr>
          <p:nvPr>
            <p:ph type="subTitle" idx="1"/>
          </p:nvPr>
        </p:nvSpPr>
        <p:spPr>
          <a:xfrm>
            <a:off x="1030760" y="1643026"/>
            <a:ext cx="22662758" cy="11715832"/>
          </a:xfrm>
        </p:spPr>
        <p:txBody>
          <a:bodyPr/>
          <a:lstStyle/>
          <a:p>
            <a:pPr marL="190500" indent="0">
              <a:buFont typeface="Wingdings" panose="05000000000000000000" pitchFamily="2" charset="2"/>
              <a:buChar char="u"/>
            </a:pPr>
            <a:r>
              <a:rPr lang="zh-CN" altLang="en-US" sz="3200" b="1" dirty="0" smtClean="0">
                <a:solidFill>
                  <a:srgbClr val="2EAA46"/>
                </a:solidFill>
              </a:rPr>
              <a:t>为了实现浏览器与控制器</a:t>
            </a:r>
            <a:r>
              <a:rPr lang="en-US" altLang="zh-CN" sz="3200" b="1" dirty="0" smtClean="0">
                <a:solidFill>
                  <a:srgbClr val="2EAA46"/>
                </a:solidFill>
              </a:rPr>
              <a:t>(Controller)</a:t>
            </a:r>
            <a:r>
              <a:rPr lang="zh-CN" altLang="en-US" sz="3200" b="1" dirty="0" smtClean="0">
                <a:solidFill>
                  <a:srgbClr val="2EAA46"/>
                </a:solidFill>
              </a:rPr>
              <a:t>之间的数据交互，</a:t>
            </a:r>
            <a:r>
              <a:rPr lang="en-US" altLang="zh-CN" sz="3200" b="1" dirty="0" err="1" smtClean="0">
                <a:solidFill>
                  <a:srgbClr val="2EAA46"/>
                </a:solidFill>
              </a:rPr>
              <a:t>SpringMVC</a:t>
            </a:r>
            <a:r>
              <a:rPr lang="zh-CN" altLang="en-US" sz="3200" b="1" dirty="0" smtClean="0">
                <a:solidFill>
                  <a:srgbClr val="2EAA46"/>
                </a:solidFill>
              </a:rPr>
              <a:t>提供了一个</a:t>
            </a:r>
            <a:r>
              <a:rPr lang="en-US" altLang="zh-CN" sz="3200" b="1" dirty="0" err="1" smtClean="0">
                <a:solidFill>
                  <a:srgbClr val="2EAA46"/>
                </a:solidFill>
              </a:rPr>
              <a:t>HttpMessageConverter</a:t>
            </a:r>
            <a:r>
              <a:rPr lang="en-US" altLang="zh-CN" sz="3200" b="1" dirty="0" smtClean="0">
                <a:solidFill>
                  <a:srgbClr val="2EAA46"/>
                </a:solidFill>
              </a:rPr>
              <a:t>&lt;T&gt;</a:t>
            </a:r>
            <a:r>
              <a:rPr lang="zh-CN" altLang="en-US" sz="3200" b="1" dirty="0" smtClean="0">
                <a:solidFill>
                  <a:srgbClr val="2EAA46"/>
                </a:solidFill>
              </a:rPr>
              <a:t>接口来完成此项工作。该接口主要用于将请求信息中的数据转换为一个类型为</a:t>
            </a:r>
            <a:r>
              <a:rPr lang="en-US" altLang="zh-CN" sz="3200" b="1" dirty="0" smtClean="0">
                <a:solidFill>
                  <a:srgbClr val="2EAA46"/>
                </a:solidFill>
              </a:rPr>
              <a:t>T</a:t>
            </a:r>
            <a:r>
              <a:rPr lang="zh-CN" altLang="en-US" sz="3200" b="1" dirty="0" smtClean="0">
                <a:solidFill>
                  <a:srgbClr val="2EAA46"/>
                </a:solidFill>
              </a:rPr>
              <a:t>的对象，并将类型为</a:t>
            </a:r>
            <a:r>
              <a:rPr lang="en-US" altLang="zh-CN" sz="3200" b="1" dirty="0" smtClean="0">
                <a:solidFill>
                  <a:srgbClr val="2EAA46"/>
                </a:solidFill>
              </a:rPr>
              <a:t>T</a:t>
            </a:r>
            <a:r>
              <a:rPr lang="zh-CN" altLang="en-US" sz="3200" b="1" dirty="0" smtClean="0">
                <a:solidFill>
                  <a:srgbClr val="2EAA46"/>
                </a:solidFill>
              </a:rPr>
              <a:t>的对象绑定到请求方法的入参中，或者将控制器中的对象转换为响应信息传递给浏览器显示。</a:t>
            </a:r>
            <a:endParaRPr lang="en-US" altLang="zh-CN" sz="3200" b="1" dirty="0" smtClean="0">
              <a:solidFill>
                <a:srgbClr val="2EAA46"/>
              </a:solidFill>
            </a:endParaRPr>
          </a:p>
          <a:p>
            <a:pPr marL="190500" indent="0">
              <a:buFont typeface="Wingdings" panose="05000000000000000000" pitchFamily="2" charset="2"/>
              <a:buChar char="u"/>
            </a:pPr>
            <a:r>
              <a:rPr lang="en-US" altLang="zh-CN" sz="3200" b="1" dirty="0" err="1" smtClean="0">
                <a:solidFill>
                  <a:srgbClr val="2EAA46"/>
                </a:solidFill>
              </a:rPr>
              <a:t>SpringMVC</a:t>
            </a:r>
            <a:r>
              <a:rPr lang="zh-CN" altLang="en-US" sz="3200" b="1" dirty="0" smtClean="0">
                <a:solidFill>
                  <a:srgbClr val="2EAA46"/>
                </a:solidFill>
              </a:rPr>
              <a:t>为</a:t>
            </a:r>
            <a:r>
              <a:rPr lang="en-US" altLang="zh-CN" sz="3200" b="1" dirty="0" err="1" smtClean="0">
                <a:solidFill>
                  <a:srgbClr val="2EAA46"/>
                </a:solidFill>
              </a:rPr>
              <a:t>HttpMessageConverter</a:t>
            </a:r>
            <a:r>
              <a:rPr lang="en-US" altLang="zh-CN" sz="3200" b="1" dirty="0" smtClean="0">
                <a:solidFill>
                  <a:srgbClr val="2EAA46"/>
                </a:solidFill>
              </a:rPr>
              <a:t>&lt;T&gt;</a:t>
            </a:r>
            <a:r>
              <a:rPr lang="zh-CN" altLang="en-US" sz="3200" b="1" dirty="0" smtClean="0">
                <a:solidFill>
                  <a:srgbClr val="2EAA46"/>
                </a:solidFill>
              </a:rPr>
              <a:t>接口提供了很多实现类，这些实现类可以为不同类型的数据进行信息转换。其中</a:t>
            </a:r>
            <a:r>
              <a:rPr lang="en-US" altLang="zh-CN" sz="3200" b="1" dirty="0" smtClean="0">
                <a:solidFill>
                  <a:srgbClr val="2EAA46"/>
                </a:solidFill>
              </a:rPr>
              <a:t>MappingJackson2HttpMessageConverter</a:t>
            </a:r>
            <a:r>
              <a:rPr lang="zh-CN" altLang="en-US" sz="3200" b="1" dirty="0" smtClean="0">
                <a:solidFill>
                  <a:srgbClr val="2EAA46"/>
                </a:solidFill>
              </a:rPr>
              <a:t>是</a:t>
            </a:r>
            <a:r>
              <a:rPr lang="en-US" altLang="zh-CN" sz="3200" b="1" dirty="0" err="1" smtClean="0">
                <a:solidFill>
                  <a:srgbClr val="2EAA46"/>
                </a:solidFill>
              </a:rPr>
              <a:t>SpringMVC</a:t>
            </a:r>
            <a:r>
              <a:rPr lang="zh-CN" altLang="en-US" sz="3200" b="1" dirty="0" smtClean="0">
                <a:solidFill>
                  <a:srgbClr val="2EAA46"/>
                </a:solidFill>
              </a:rPr>
              <a:t>默认处理</a:t>
            </a:r>
            <a:r>
              <a:rPr lang="en-US" altLang="zh-CN" sz="3200" b="1" dirty="0" smtClean="0">
                <a:solidFill>
                  <a:srgbClr val="2EAA46"/>
                </a:solidFill>
              </a:rPr>
              <a:t>JSON</a:t>
            </a:r>
            <a:r>
              <a:rPr lang="zh-CN" altLang="en-US" sz="3200" b="1" dirty="0" smtClean="0">
                <a:solidFill>
                  <a:srgbClr val="2EAA46"/>
                </a:solidFill>
              </a:rPr>
              <a:t>格式请求响应的实现类。该实现类利用</a:t>
            </a:r>
            <a:r>
              <a:rPr lang="en-US" altLang="zh-CN" sz="3200" b="1" dirty="0" smtClean="0">
                <a:solidFill>
                  <a:srgbClr val="2EAA46"/>
                </a:solidFill>
              </a:rPr>
              <a:t>Jackson</a:t>
            </a:r>
            <a:r>
              <a:rPr lang="zh-CN" altLang="en-US" sz="3200" b="1" dirty="0" smtClean="0">
                <a:solidFill>
                  <a:srgbClr val="2EAA46"/>
                </a:solidFill>
              </a:rPr>
              <a:t>开源包读写</a:t>
            </a:r>
            <a:r>
              <a:rPr lang="en-US" altLang="zh-CN" sz="3200" b="1" dirty="0" smtClean="0">
                <a:solidFill>
                  <a:srgbClr val="2EAA46"/>
                </a:solidFill>
              </a:rPr>
              <a:t>JSON</a:t>
            </a:r>
            <a:r>
              <a:rPr lang="zh-CN" altLang="en-US" sz="3200" b="1" dirty="0" smtClean="0">
                <a:solidFill>
                  <a:srgbClr val="2EAA46"/>
                </a:solidFill>
              </a:rPr>
              <a:t>数据，将</a:t>
            </a:r>
            <a:r>
              <a:rPr lang="en-US" altLang="zh-CN" sz="3200" b="1" dirty="0" smtClean="0">
                <a:solidFill>
                  <a:srgbClr val="2EAA46"/>
                </a:solidFill>
              </a:rPr>
              <a:t>Java</a:t>
            </a:r>
            <a:r>
              <a:rPr lang="zh-CN" altLang="en-US" sz="3200" b="1" dirty="0" smtClean="0">
                <a:solidFill>
                  <a:srgbClr val="2EAA46"/>
                </a:solidFill>
              </a:rPr>
              <a:t>对象转换为</a:t>
            </a:r>
            <a:r>
              <a:rPr lang="en-US" altLang="zh-CN" sz="3200" b="1" dirty="0" smtClean="0">
                <a:solidFill>
                  <a:srgbClr val="2EAA46"/>
                </a:solidFill>
              </a:rPr>
              <a:t>JSON</a:t>
            </a:r>
            <a:r>
              <a:rPr lang="zh-CN" altLang="en-US" sz="3200" b="1" dirty="0" smtClean="0">
                <a:solidFill>
                  <a:srgbClr val="2EAA46"/>
                </a:solidFill>
              </a:rPr>
              <a:t>对象和</a:t>
            </a:r>
            <a:r>
              <a:rPr lang="en-US" altLang="zh-CN" sz="3200" b="1" dirty="0" smtClean="0">
                <a:solidFill>
                  <a:srgbClr val="2EAA46"/>
                </a:solidFill>
              </a:rPr>
              <a:t>XML</a:t>
            </a:r>
            <a:r>
              <a:rPr lang="zh-CN" altLang="en-US" sz="3200" b="1" dirty="0" smtClean="0">
                <a:solidFill>
                  <a:srgbClr val="2EAA46"/>
                </a:solidFill>
              </a:rPr>
              <a:t>文档，同时也可以将</a:t>
            </a:r>
            <a:r>
              <a:rPr lang="en-US" altLang="zh-CN" sz="3200" b="1" dirty="0" smtClean="0">
                <a:solidFill>
                  <a:srgbClr val="2EAA46"/>
                </a:solidFill>
              </a:rPr>
              <a:t>JSON</a:t>
            </a:r>
            <a:r>
              <a:rPr lang="zh-CN" altLang="en-US" sz="3200" b="1" dirty="0" smtClean="0">
                <a:solidFill>
                  <a:srgbClr val="2EAA46"/>
                </a:solidFill>
              </a:rPr>
              <a:t>对象和</a:t>
            </a:r>
            <a:r>
              <a:rPr lang="en-US" altLang="zh-CN" sz="3200" b="1" dirty="0" smtClean="0">
                <a:solidFill>
                  <a:srgbClr val="2EAA46"/>
                </a:solidFill>
              </a:rPr>
              <a:t>XML</a:t>
            </a:r>
            <a:r>
              <a:rPr lang="zh-CN" altLang="en-US" sz="3200" b="1" dirty="0" smtClean="0">
                <a:solidFill>
                  <a:srgbClr val="2EAA46"/>
                </a:solidFill>
              </a:rPr>
              <a:t>文档转换为</a:t>
            </a:r>
            <a:r>
              <a:rPr lang="en-US" altLang="zh-CN" sz="3200" b="1" dirty="0" smtClean="0">
                <a:solidFill>
                  <a:srgbClr val="2EAA46"/>
                </a:solidFill>
              </a:rPr>
              <a:t>Java</a:t>
            </a:r>
            <a:r>
              <a:rPr lang="zh-CN" altLang="en-US" sz="3200" b="1" dirty="0" smtClean="0">
                <a:solidFill>
                  <a:srgbClr val="2EAA46"/>
                </a:solidFill>
              </a:rPr>
              <a:t>对象。</a:t>
            </a:r>
            <a:endParaRPr lang="en-US" altLang="zh-CN" sz="3200" b="1" dirty="0" smtClean="0">
              <a:solidFill>
                <a:srgbClr val="2EAA46"/>
              </a:solidFill>
            </a:endParaRPr>
          </a:p>
          <a:p>
            <a:pPr marL="190500" indent="0">
              <a:buFont typeface="Wingdings" panose="05000000000000000000" pitchFamily="2" charset="2"/>
              <a:buChar char="u"/>
            </a:pPr>
            <a:r>
              <a:rPr lang="zh-CN" altLang="en-US" sz="3200" b="1" dirty="0" smtClean="0">
                <a:solidFill>
                  <a:srgbClr val="2EAA46"/>
                </a:solidFill>
              </a:rPr>
              <a:t>要使用</a:t>
            </a:r>
            <a:r>
              <a:rPr lang="en-US" altLang="zh-CN" sz="3200" b="1" dirty="0" smtClean="0">
                <a:solidFill>
                  <a:srgbClr val="2EAA46"/>
                </a:solidFill>
              </a:rPr>
              <a:t>MappingJackson2HttpMessageConverter</a:t>
            </a:r>
            <a:r>
              <a:rPr lang="zh-CN" altLang="en-US" sz="3200" b="1" dirty="0" smtClean="0">
                <a:solidFill>
                  <a:srgbClr val="2EAA46"/>
                </a:solidFill>
              </a:rPr>
              <a:t>对数据进行转换，就需要使用</a:t>
            </a:r>
            <a:r>
              <a:rPr lang="en-US" altLang="zh-CN" sz="3200" b="1" dirty="0" smtClean="0">
                <a:solidFill>
                  <a:srgbClr val="2EAA46"/>
                </a:solidFill>
              </a:rPr>
              <a:t>Jackson</a:t>
            </a:r>
            <a:r>
              <a:rPr lang="zh-CN" altLang="en-US" sz="3200" b="1" dirty="0" smtClean="0">
                <a:solidFill>
                  <a:srgbClr val="2EAA46"/>
                </a:solidFill>
              </a:rPr>
              <a:t>的开源包，开发时所需要的开源包及其描述如下所示：</a:t>
            </a:r>
            <a:endParaRPr lang="en-US" altLang="zh-CN" sz="3200" b="1" dirty="0" smtClean="0">
              <a:solidFill>
                <a:srgbClr val="2EAA46"/>
              </a:solidFill>
            </a:endParaRPr>
          </a:p>
          <a:p>
            <a:pPr marL="190500" indent="0">
              <a:buNone/>
            </a:pPr>
            <a:r>
              <a:rPr lang="en-US" altLang="zh-CN" sz="3200" b="1" dirty="0" smtClean="0">
                <a:solidFill>
                  <a:srgbClr val="C00000"/>
                </a:solidFill>
              </a:rPr>
              <a:t>jackson-annotations-2.9.4.jar</a:t>
            </a:r>
            <a:r>
              <a:rPr lang="zh-CN" altLang="en-US" sz="3200" b="1" dirty="0" smtClean="0">
                <a:solidFill>
                  <a:srgbClr val="C00000"/>
                </a:solidFill>
              </a:rPr>
              <a:t>：</a:t>
            </a:r>
            <a:r>
              <a:rPr lang="en-US" altLang="zh-CN" sz="3200" b="1" dirty="0" smtClean="0">
                <a:solidFill>
                  <a:srgbClr val="00B0F0"/>
                </a:solidFill>
              </a:rPr>
              <a:t>JSON</a:t>
            </a:r>
            <a:r>
              <a:rPr lang="zh-CN" altLang="en-US" sz="3200" b="1" dirty="0" smtClean="0">
                <a:solidFill>
                  <a:srgbClr val="00B0F0"/>
                </a:solidFill>
              </a:rPr>
              <a:t>转换注解包</a:t>
            </a:r>
            <a:r>
              <a:rPr lang="zh-CN" altLang="en-US" sz="3200" b="1" dirty="0" smtClean="0">
                <a:solidFill>
                  <a:srgbClr val="C00000"/>
                </a:solidFill>
              </a:rPr>
              <a:t>，</a:t>
            </a:r>
            <a:endParaRPr lang="en-US" altLang="zh-CN" sz="3200" b="1" dirty="0" smtClean="0">
              <a:solidFill>
                <a:srgbClr val="C00000"/>
              </a:solidFill>
            </a:endParaRPr>
          </a:p>
          <a:p>
            <a:pPr marL="190500" indent="0">
              <a:buNone/>
            </a:pPr>
            <a:r>
              <a:rPr lang="en-US" altLang="zh-CN" sz="3200" b="1" dirty="0" smtClean="0">
                <a:solidFill>
                  <a:srgbClr val="C00000"/>
                </a:solidFill>
              </a:rPr>
              <a:t>jackson-core-2.9.4.jar</a:t>
            </a:r>
            <a:r>
              <a:rPr lang="zh-CN" altLang="en-US" sz="3200" b="1" dirty="0" smtClean="0">
                <a:solidFill>
                  <a:srgbClr val="C00000"/>
                </a:solidFill>
              </a:rPr>
              <a:t>：</a:t>
            </a:r>
            <a:r>
              <a:rPr lang="en-US" altLang="zh-CN" sz="3200" b="1" dirty="0" smtClean="0">
                <a:solidFill>
                  <a:srgbClr val="00B0F0"/>
                </a:solidFill>
              </a:rPr>
              <a:t>JSON</a:t>
            </a:r>
            <a:r>
              <a:rPr lang="zh-CN" altLang="en-US" sz="3200" b="1" dirty="0" smtClean="0">
                <a:solidFill>
                  <a:srgbClr val="00B0F0"/>
                </a:solidFill>
              </a:rPr>
              <a:t>转换核心包</a:t>
            </a:r>
            <a:r>
              <a:rPr lang="zh-CN" altLang="en-US" sz="3200" b="1" dirty="0" smtClean="0">
                <a:solidFill>
                  <a:srgbClr val="C00000"/>
                </a:solidFill>
              </a:rPr>
              <a:t>，</a:t>
            </a:r>
            <a:endParaRPr lang="en-US" altLang="zh-CN" sz="3200" b="1" dirty="0" smtClean="0">
              <a:solidFill>
                <a:srgbClr val="C00000"/>
              </a:solidFill>
            </a:endParaRPr>
          </a:p>
          <a:p>
            <a:pPr marL="190500" indent="0">
              <a:buNone/>
            </a:pPr>
            <a:r>
              <a:rPr lang="en-US" altLang="zh-CN" sz="3200" b="1" dirty="0" smtClean="0">
                <a:solidFill>
                  <a:srgbClr val="C00000"/>
                </a:solidFill>
              </a:rPr>
              <a:t>jackson-databind-2.9.4.jar</a:t>
            </a:r>
            <a:r>
              <a:rPr lang="zh-CN" altLang="en-US" sz="3200" b="1" dirty="0" smtClean="0">
                <a:solidFill>
                  <a:srgbClr val="C00000"/>
                </a:solidFill>
              </a:rPr>
              <a:t>：</a:t>
            </a:r>
            <a:r>
              <a:rPr lang="en-US" altLang="zh-CN" sz="3200" b="1" dirty="0" smtClean="0">
                <a:solidFill>
                  <a:srgbClr val="00B0F0"/>
                </a:solidFill>
              </a:rPr>
              <a:t>JSON</a:t>
            </a:r>
            <a:r>
              <a:rPr lang="zh-CN" altLang="en-US" sz="3200" b="1" dirty="0" smtClean="0">
                <a:solidFill>
                  <a:srgbClr val="00B0F0"/>
                </a:solidFill>
              </a:rPr>
              <a:t>转换的数据绑定包</a:t>
            </a:r>
            <a:r>
              <a:rPr lang="zh-CN" altLang="en-US" sz="3200" b="1" dirty="0" smtClean="0">
                <a:solidFill>
                  <a:srgbClr val="C00000"/>
                </a:solidFill>
              </a:rPr>
              <a:t>。</a:t>
            </a:r>
            <a:endParaRPr lang="en-US" altLang="zh-CN" sz="3200" b="1" dirty="0" smtClean="0">
              <a:solidFill>
                <a:srgbClr val="C00000"/>
              </a:solidFill>
            </a:endParaRPr>
          </a:p>
          <a:p>
            <a:pPr marL="190500" indent="0">
              <a:buNone/>
            </a:pPr>
            <a:r>
              <a:rPr lang="zh-CN" altLang="en-US" sz="3200" b="1" dirty="0" smtClean="0">
                <a:solidFill>
                  <a:srgbClr val="2EAA46"/>
                </a:solidFill>
              </a:rPr>
              <a:t>以上</a:t>
            </a:r>
            <a:r>
              <a:rPr lang="en-US" altLang="zh-CN" sz="3200" b="1" dirty="0" smtClean="0">
                <a:solidFill>
                  <a:srgbClr val="2EAA46"/>
                </a:solidFill>
              </a:rPr>
              <a:t>3</a:t>
            </a:r>
            <a:r>
              <a:rPr lang="zh-CN" altLang="en-US" sz="3200" b="1" dirty="0" smtClean="0">
                <a:solidFill>
                  <a:srgbClr val="2EAA46"/>
                </a:solidFill>
              </a:rPr>
              <a:t>个</a:t>
            </a:r>
            <a:r>
              <a:rPr lang="en-US" altLang="zh-CN" sz="3200" b="1" dirty="0" smtClean="0">
                <a:solidFill>
                  <a:srgbClr val="2EAA46"/>
                </a:solidFill>
              </a:rPr>
              <a:t>Jackson</a:t>
            </a:r>
            <a:r>
              <a:rPr lang="zh-CN" altLang="en-US" sz="3200" b="1" dirty="0" smtClean="0">
                <a:solidFill>
                  <a:srgbClr val="2EAA46"/>
                </a:solidFill>
              </a:rPr>
              <a:t>的开源包，可以从</a:t>
            </a:r>
            <a:r>
              <a:rPr lang="en-US" altLang="zh-CN" sz="3200" b="1" dirty="0" smtClean="0">
                <a:solidFill>
                  <a:srgbClr val="2EAA46"/>
                </a:solidFill>
                <a:hlinkClick r:id="rId1"/>
              </a:rPr>
              <a:t>http://www.mvnrepository.com/search?q=jackson</a:t>
            </a:r>
            <a:r>
              <a:rPr lang="zh-CN" altLang="en-US" sz="3200" b="1" dirty="0" smtClean="0">
                <a:solidFill>
                  <a:srgbClr val="2EAA46"/>
                </a:solidFill>
              </a:rPr>
              <a:t>下载，在使用注解式开发时，需要用到两个重要的</a:t>
            </a:r>
            <a:r>
              <a:rPr lang="en-US" altLang="zh-CN" sz="3200" b="1" dirty="0" smtClean="0">
                <a:solidFill>
                  <a:srgbClr val="2EAA46"/>
                </a:solidFill>
              </a:rPr>
              <a:t>JSON</a:t>
            </a:r>
            <a:r>
              <a:rPr lang="zh-CN" altLang="en-US" sz="3200" b="1" dirty="0" smtClean="0">
                <a:solidFill>
                  <a:srgbClr val="2EAA46"/>
                </a:solidFill>
              </a:rPr>
              <a:t>格式转换注解，分别是</a:t>
            </a:r>
            <a:r>
              <a:rPr lang="en-US" altLang="zh-CN" sz="3200" b="1" dirty="0" smtClean="0">
                <a:solidFill>
                  <a:srgbClr val="2EAA46"/>
                </a:solidFill>
              </a:rPr>
              <a:t>@</a:t>
            </a:r>
            <a:r>
              <a:rPr lang="en-US" altLang="zh-CN" sz="3200" b="1" dirty="0" err="1" smtClean="0">
                <a:solidFill>
                  <a:srgbClr val="2EAA46"/>
                </a:solidFill>
              </a:rPr>
              <a:t>RequestBody</a:t>
            </a:r>
            <a:r>
              <a:rPr lang="zh-CN" altLang="en-US" sz="3200" b="1" dirty="0" smtClean="0">
                <a:solidFill>
                  <a:srgbClr val="2EAA46"/>
                </a:solidFill>
              </a:rPr>
              <a:t>和</a:t>
            </a:r>
            <a:r>
              <a:rPr lang="en-US" altLang="zh-CN" sz="3200" b="1" dirty="0" smtClean="0">
                <a:solidFill>
                  <a:srgbClr val="2EAA46"/>
                </a:solidFill>
              </a:rPr>
              <a:t>@</a:t>
            </a:r>
            <a:r>
              <a:rPr lang="en-US" altLang="zh-CN" sz="3200" b="1" dirty="0" err="1" smtClean="0">
                <a:solidFill>
                  <a:srgbClr val="2EAA46"/>
                </a:solidFill>
              </a:rPr>
              <a:t>ResponseBody</a:t>
            </a:r>
            <a:r>
              <a:rPr lang="en-US" altLang="zh-CN" sz="3200" b="1" dirty="0" smtClean="0">
                <a:solidFill>
                  <a:srgbClr val="2EAA46"/>
                </a:solidFill>
              </a:rPr>
              <a:t>,</a:t>
            </a:r>
            <a:r>
              <a:rPr lang="zh-CN" altLang="en-US" sz="3200" b="1" dirty="0" smtClean="0">
                <a:solidFill>
                  <a:srgbClr val="2EAA46"/>
                </a:solidFill>
              </a:rPr>
              <a:t>用法如表：</a:t>
            </a:r>
            <a:endParaRPr lang="en-US" altLang="zh-CN" sz="3200" b="1" dirty="0" smtClean="0">
              <a:solidFill>
                <a:srgbClr val="2EAA46"/>
              </a:solidFill>
            </a:endParaRPr>
          </a:p>
          <a:p>
            <a:pPr marL="190500" indent="0">
              <a:buNone/>
            </a:pPr>
            <a:endParaRPr lang="en-US" altLang="zh-CN" sz="3200" b="1" dirty="0">
              <a:solidFill>
                <a:srgbClr val="2EAA46"/>
              </a:solidFill>
            </a:endParaRPr>
          </a:p>
        </p:txBody>
      </p:sp>
      <p:graphicFrame>
        <p:nvGraphicFramePr>
          <p:cNvPr id="6" name="表格 5"/>
          <p:cNvGraphicFramePr>
            <a:graphicFrameLocks noGrp="1"/>
          </p:cNvGraphicFramePr>
          <p:nvPr/>
        </p:nvGraphicFramePr>
        <p:xfrm>
          <a:off x="2404994" y="11430032"/>
          <a:ext cx="21288524" cy="1928826"/>
        </p:xfrm>
        <a:graphic>
          <a:graphicData uri="http://schemas.openxmlformats.org/drawingml/2006/table">
            <a:tbl>
              <a:tblPr firstRow="1" bandRow="1">
                <a:tableStyleId>{3C2FFA5D-87B4-456A-9821-1D502468CF0F}</a:tableStyleId>
              </a:tblPr>
              <a:tblGrid>
                <a:gridCol w="3714776"/>
                <a:gridCol w="17573748"/>
              </a:tblGrid>
              <a:tr h="642942">
                <a:tc>
                  <a:txBody>
                    <a:bodyPr/>
                    <a:lstStyle/>
                    <a:p>
                      <a:r>
                        <a:rPr lang="zh-CN" altLang="en-US" dirty="0" smtClean="0"/>
                        <a:t>注解</a:t>
                      </a:r>
                      <a:endParaRPr lang="zh-CN" altLang="en-US" dirty="0"/>
                    </a:p>
                  </a:txBody>
                  <a:tcPr/>
                </a:tc>
                <a:tc>
                  <a:txBody>
                    <a:bodyPr/>
                    <a:lstStyle/>
                    <a:p>
                      <a:r>
                        <a:rPr lang="zh-CN" altLang="en-US" dirty="0" smtClean="0"/>
                        <a:t>说明</a:t>
                      </a:r>
                      <a:endParaRPr lang="zh-CN" altLang="en-US" dirty="0"/>
                    </a:p>
                  </a:txBody>
                  <a:tcPr/>
                </a:tc>
              </a:tr>
              <a:tr h="642942">
                <a:tc>
                  <a:txBody>
                    <a:bodyPr/>
                    <a:lstStyle/>
                    <a:p>
                      <a:r>
                        <a:rPr lang="en-US" altLang="zh-CN" b="1" dirty="0" smtClean="0">
                          <a:solidFill>
                            <a:srgbClr val="FF0000"/>
                          </a:solidFill>
                        </a:rPr>
                        <a:t>@</a:t>
                      </a:r>
                      <a:r>
                        <a:rPr lang="en-US" altLang="zh-CN" b="1" dirty="0" err="1" smtClean="0">
                          <a:solidFill>
                            <a:srgbClr val="FF0000"/>
                          </a:solidFill>
                        </a:rPr>
                        <a:t>RequestBody</a:t>
                      </a:r>
                      <a:endParaRPr lang="zh-CN" altLang="en-US" b="1" dirty="0">
                        <a:solidFill>
                          <a:srgbClr val="FF0000"/>
                        </a:solidFill>
                      </a:endParaRPr>
                    </a:p>
                  </a:txBody>
                  <a:tcPr/>
                </a:tc>
                <a:tc>
                  <a:txBody>
                    <a:bodyPr/>
                    <a:lstStyle/>
                    <a:p>
                      <a:pPr algn="l"/>
                      <a:r>
                        <a:rPr lang="zh-CN" altLang="en-US" b="1" dirty="0" smtClean="0"/>
                        <a:t>用于将请求体中的数据绑定到方法的形式参数中，该注解用在方法的形参上。</a:t>
                      </a:r>
                      <a:endParaRPr lang="zh-CN" altLang="en-US" b="1" dirty="0"/>
                    </a:p>
                  </a:txBody>
                  <a:tcPr/>
                </a:tc>
              </a:tr>
              <a:tr h="642942">
                <a:tc>
                  <a:txBody>
                    <a:bodyPr/>
                    <a:lstStyle/>
                    <a:p>
                      <a:r>
                        <a:rPr lang="en-US" altLang="zh-CN" b="1" dirty="0" smtClean="0">
                          <a:solidFill>
                            <a:srgbClr val="FF0000"/>
                          </a:solidFill>
                        </a:rPr>
                        <a:t>@</a:t>
                      </a:r>
                      <a:r>
                        <a:rPr lang="en-US" altLang="zh-CN" b="1" dirty="0" err="1" smtClean="0">
                          <a:solidFill>
                            <a:srgbClr val="FF0000"/>
                          </a:solidFill>
                        </a:rPr>
                        <a:t>ResponseBody</a:t>
                      </a:r>
                      <a:endParaRPr lang="zh-CN" altLang="en-US" b="1" dirty="0">
                        <a:solidFill>
                          <a:srgbClr val="FF0000"/>
                        </a:solidFill>
                      </a:endParaRPr>
                    </a:p>
                  </a:txBody>
                  <a:tcPr/>
                </a:tc>
                <a:tc>
                  <a:txBody>
                    <a:bodyPr/>
                    <a:lstStyle/>
                    <a:p>
                      <a:pPr algn="l"/>
                      <a:r>
                        <a:rPr lang="zh-CN" altLang="en-US" b="1" dirty="0" smtClean="0"/>
                        <a:t>用于直接返回</a:t>
                      </a:r>
                      <a:r>
                        <a:rPr lang="en-US" altLang="zh-CN" b="1" dirty="0" smtClean="0"/>
                        <a:t>return</a:t>
                      </a:r>
                      <a:r>
                        <a:rPr lang="zh-CN" altLang="en-US" b="1" dirty="0" smtClean="0"/>
                        <a:t>对象，该注解用在方法上。</a:t>
                      </a:r>
                      <a:endParaRPr lang="zh-CN" altLang="en-US" b="1"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的信息转换</a:t>
            </a:r>
            <a:r>
              <a:rPr lang="en-US" altLang="zh-CN" dirty="0" smtClean="0"/>
              <a:t>——</a:t>
            </a:r>
            <a:r>
              <a:rPr lang="en-US" altLang="zh-CN" dirty="0" err="1" smtClean="0"/>
              <a:t>HttpMessageConverter</a:t>
            </a:r>
            <a:r>
              <a:rPr lang="en-US" altLang="zh-CN" dirty="0" smtClean="0"/>
              <a:t>&lt;T&gt;</a:t>
            </a:r>
            <a:r>
              <a:rPr lang="zh-CN" altLang="en-US" dirty="0" smtClean="0"/>
              <a:t>接口</a:t>
            </a:r>
            <a:endParaRPr kumimoji="1" lang="zh-CN" altLang="en-US" dirty="0"/>
          </a:p>
        </p:txBody>
      </p:sp>
      <p:sp>
        <p:nvSpPr>
          <p:cNvPr id="3" name="副标题 2"/>
          <p:cNvSpPr>
            <a:spLocks noGrp="1"/>
          </p:cNvSpPr>
          <p:nvPr>
            <p:ph type="subTitle" idx="1"/>
          </p:nvPr>
        </p:nvSpPr>
        <p:spPr>
          <a:xfrm>
            <a:off x="1030760" y="1643026"/>
            <a:ext cx="22662758" cy="11176094"/>
          </a:xfrm>
        </p:spPr>
        <p:txBody>
          <a:bodyPr/>
          <a:lstStyle/>
          <a:p>
            <a:pPr marL="190500" indent="0">
              <a:buFont typeface="Wingdings" panose="05000000000000000000" pitchFamily="2" charset="2"/>
              <a:buChar char="u"/>
            </a:pPr>
            <a:r>
              <a:rPr lang="en-US" altLang="zh-CN" sz="4000" b="1" dirty="0" err="1" smtClean="0"/>
              <a:t>HttpMessageConverter</a:t>
            </a:r>
            <a:r>
              <a:rPr lang="en-US" altLang="zh-CN" sz="4000" b="1" dirty="0" smtClean="0"/>
              <a:t>&lt;T&gt;</a:t>
            </a:r>
            <a:r>
              <a:rPr lang="zh-CN" altLang="en-US" sz="4000" b="1" dirty="0" smtClean="0"/>
              <a:t>是</a:t>
            </a:r>
            <a:r>
              <a:rPr lang="en-US" altLang="zh-CN" sz="4000" b="1" dirty="0" smtClean="0"/>
              <a:t>Spring3.0</a:t>
            </a:r>
            <a:r>
              <a:rPr lang="zh-CN" altLang="en-US" sz="4000" b="1" dirty="0" smtClean="0"/>
              <a:t>之后新增的一个重要接口，它负责将请求信息转换为一个对象（类型为</a:t>
            </a:r>
            <a:r>
              <a:rPr lang="en-US" altLang="zh-CN" sz="4000" b="1" dirty="0" smtClean="0"/>
              <a:t>T</a:t>
            </a:r>
            <a:r>
              <a:rPr lang="zh-CN" altLang="en-US" sz="4000" b="1" dirty="0" smtClean="0"/>
              <a:t>），并将对象（类型为</a:t>
            </a:r>
            <a:r>
              <a:rPr lang="en-US" altLang="zh-CN" sz="4000" b="1" dirty="0" smtClean="0"/>
              <a:t>T</a:t>
            </a:r>
            <a:r>
              <a:rPr lang="zh-CN" altLang="en-US" sz="4000" b="1" dirty="0" smtClean="0"/>
              <a:t>）绑定到请求方法的参数中或输出为响应信息。</a:t>
            </a:r>
            <a:endParaRPr lang="en-US" altLang="zh-CN" sz="4000" b="1" dirty="0" smtClean="0"/>
          </a:p>
          <a:p>
            <a:pPr marL="190500" indent="0">
              <a:buFont typeface="Wingdings" panose="05000000000000000000" pitchFamily="2" charset="2"/>
              <a:buChar char="u"/>
            </a:pPr>
            <a:r>
              <a:rPr lang="en-US" altLang="zh-CN" sz="4000" b="1" dirty="0" err="1" smtClean="0"/>
              <a:t>DispatcherServlet</a:t>
            </a:r>
            <a:r>
              <a:rPr lang="zh-CN" altLang="en-US" sz="4000" b="1" dirty="0" smtClean="0"/>
              <a:t>默认已经装配了</a:t>
            </a:r>
            <a:r>
              <a:rPr lang="en-US" altLang="zh-CN" sz="4000" b="1" dirty="0" err="1" smtClean="0"/>
              <a:t>RequestMappingHandlerAdapter</a:t>
            </a:r>
            <a:r>
              <a:rPr lang="zh-CN" altLang="en-US" sz="4000" b="1" dirty="0" smtClean="0"/>
              <a:t>作为</a:t>
            </a:r>
            <a:r>
              <a:rPr lang="en-US" altLang="zh-CN" sz="4000" b="1" dirty="0" err="1" smtClean="0"/>
              <a:t>HandlerAdapter</a:t>
            </a:r>
            <a:r>
              <a:rPr lang="zh-CN" altLang="en-US" sz="4000" b="1" dirty="0" smtClean="0"/>
              <a:t>组件的实现类，即</a:t>
            </a:r>
            <a:r>
              <a:rPr lang="en-US" altLang="zh-CN" sz="4000" b="1" dirty="0" err="1" smtClean="0"/>
              <a:t>HttpMessageConverter</a:t>
            </a:r>
            <a:r>
              <a:rPr lang="zh-CN" altLang="en-US" sz="4000" b="1" dirty="0" smtClean="0"/>
              <a:t>由</a:t>
            </a:r>
            <a:r>
              <a:rPr lang="en-US" altLang="zh-CN" sz="4000" b="1" dirty="0" err="1" smtClean="0"/>
              <a:t>RequestMappingHandlerAdapter</a:t>
            </a:r>
            <a:r>
              <a:rPr lang="zh-CN" altLang="en-US" sz="4000" b="1" dirty="0" smtClean="0"/>
              <a:t>使用，将请求信息转换为对象，或将对象转换为响应信息。</a:t>
            </a:r>
            <a:endParaRPr lang="en-US" altLang="zh-CN" sz="4000" b="1" dirty="0" smtClean="0"/>
          </a:p>
          <a:p>
            <a:pPr>
              <a:buFont typeface="Wingdings" panose="05000000000000000000" pitchFamily="2" charset="2"/>
              <a:buChar char="u"/>
            </a:pPr>
            <a:r>
              <a:rPr lang="en-US" altLang="zh-CN" sz="4000" b="1" dirty="0" err="1" smtClean="0"/>
              <a:t>HttpMessageConverter</a:t>
            </a:r>
            <a:r>
              <a:rPr lang="en-US" altLang="zh-CN" sz="4000" b="1" dirty="0" smtClean="0"/>
              <a:t>&lt;T&gt;</a:t>
            </a:r>
            <a:r>
              <a:rPr lang="zh-CN" altLang="en-US" sz="4000" b="1" dirty="0" smtClean="0"/>
              <a:t>接口定义的方法： </a:t>
            </a:r>
            <a:endParaRPr lang="en-US" altLang="zh-CN" sz="4000" b="1" dirty="0" smtClean="0"/>
          </a:p>
          <a:p>
            <a:pPr>
              <a:buFont typeface="Wingdings" panose="05000000000000000000" pitchFamily="2" charset="2"/>
              <a:buChar char="ü"/>
            </a:pPr>
            <a:r>
              <a:rPr lang="en-US" altLang="zh-CN" sz="3200" dirty="0" smtClean="0"/>
              <a:t>Boolean </a:t>
            </a:r>
            <a:r>
              <a:rPr lang="en-US" altLang="zh-CN" sz="3200" dirty="0" err="1" smtClean="0">
                <a:solidFill>
                  <a:srgbClr val="FF0000"/>
                </a:solidFill>
              </a:rPr>
              <a:t>canRead</a:t>
            </a:r>
            <a:r>
              <a:rPr lang="en-US" altLang="zh-CN" sz="3200" dirty="0" smtClean="0"/>
              <a:t>(Class&lt;?&gt; </a:t>
            </a:r>
            <a:r>
              <a:rPr lang="en-US" altLang="zh-CN" sz="3200" dirty="0" err="1" smtClean="0"/>
              <a:t>clazz</a:t>
            </a:r>
            <a:r>
              <a:rPr lang="en-US" altLang="zh-CN" sz="3200" dirty="0" smtClean="0"/>
              <a:t>, </a:t>
            </a:r>
            <a:r>
              <a:rPr lang="en-US" altLang="zh-CN" sz="3200" dirty="0" err="1" smtClean="0"/>
              <a:t>MediaType</a:t>
            </a:r>
            <a:r>
              <a:rPr lang="en-US" altLang="zh-CN" sz="3200" dirty="0" smtClean="0"/>
              <a:t>  </a:t>
            </a:r>
            <a:r>
              <a:rPr lang="en-US" altLang="zh-CN" sz="3200" dirty="0" err="1" smtClean="0"/>
              <a:t>mediaType</a:t>
            </a:r>
            <a:r>
              <a:rPr lang="en-US" altLang="zh-CN" sz="3200" dirty="0" smtClean="0"/>
              <a:t>): </a:t>
            </a:r>
            <a:r>
              <a:rPr lang="zh-CN" altLang="en-US" sz="3200" dirty="0" smtClean="0"/>
              <a:t>指定转换器可以读取的对象类型，即转换器是否可将请求信息转换为 </a:t>
            </a:r>
            <a:r>
              <a:rPr lang="en-US" altLang="zh-CN" sz="3200" dirty="0" err="1" smtClean="0"/>
              <a:t>clazz</a:t>
            </a:r>
            <a:r>
              <a:rPr lang="en-US" altLang="zh-CN" sz="3200" dirty="0" smtClean="0"/>
              <a:t> </a:t>
            </a:r>
            <a:r>
              <a:rPr lang="zh-CN" altLang="en-US" sz="3200" dirty="0" smtClean="0"/>
              <a:t>类型的对象，同时指定支持 </a:t>
            </a:r>
            <a:r>
              <a:rPr lang="en-US" altLang="zh-CN" sz="3200" dirty="0" smtClean="0"/>
              <a:t>MIME </a:t>
            </a:r>
            <a:r>
              <a:rPr lang="zh-CN" altLang="en-US" sz="3200" dirty="0" smtClean="0"/>
              <a:t>类型</a:t>
            </a:r>
            <a:r>
              <a:rPr lang="en-US" altLang="zh-CN" sz="3200" dirty="0" smtClean="0"/>
              <a:t>(text/</a:t>
            </a:r>
            <a:r>
              <a:rPr lang="en-US" altLang="zh-CN" sz="3200" dirty="0" err="1" smtClean="0"/>
              <a:t>html,applaiction</a:t>
            </a:r>
            <a:r>
              <a:rPr lang="en-US" altLang="zh-CN" sz="3200" dirty="0" smtClean="0"/>
              <a:t>/</a:t>
            </a:r>
            <a:r>
              <a:rPr lang="en-US" altLang="zh-CN" sz="3200" dirty="0" err="1" smtClean="0"/>
              <a:t>json</a:t>
            </a:r>
            <a:r>
              <a:rPr lang="zh-CN" altLang="en-US" sz="3200" dirty="0" smtClean="0"/>
              <a:t>等</a:t>
            </a:r>
            <a:r>
              <a:rPr lang="en-US" altLang="zh-CN" sz="3200" dirty="0" smtClean="0"/>
              <a:t>)</a:t>
            </a:r>
            <a:endParaRPr lang="en-US" altLang="zh-CN" sz="3200" dirty="0" smtClean="0"/>
          </a:p>
          <a:p>
            <a:pPr>
              <a:buFont typeface="Wingdings" panose="05000000000000000000" pitchFamily="2" charset="2"/>
              <a:buChar char="ü"/>
            </a:pPr>
            <a:r>
              <a:rPr lang="en-US" altLang="zh-CN" sz="3200" dirty="0" smtClean="0"/>
              <a:t>Boolean </a:t>
            </a:r>
            <a:r>
              <a:rPr lang="en-US" altLang="zh-CN" sz="3200" dirty="0" err="1" smtClean="0">
                <a:solidFill>
                  <a:srgbClr val="FF0000"/>
                </a:solidFill>
              </a:rPr>
              <a:t>canWrite</a:t>
            </a:r>
            <a:r>
              <a:rPr lang="en-US" altLang="zh-CN" sz="3200" dirty="0" smtClean="0"/>
              <a:t>(Class&lt;?&gt; </a:t>
            </a:r>
            <a:r>
              <a:rPr lang="en-US" altLang="zh-CN" sz="3200" dirty="0" err="1" smtClean="0"/>
              <a:t>clazz</a:t>
            </a:r>
            <a:r>
              <a:rPr lang="en-US" altLang="zh-CN" sz="3200" dirty="0" smtClean="0"/>
              <a:t>, </a:t>
            </a:r>
            <a:r>
              <a:rPr lang="en-US" altLang="zh-CN" sz="3200" dirty="0" err="1" smtClean="0"/>
              <a:t>MediaType</a:t>
            </a:r>
            <a:r>
              <a:rPr lang="en-US" altLang="zh-CN" sz="3200" dirty="0" smtClean="0"/>
              <a:t> </a:t>
            </a:r>
            <a:r>
              <a:rPr lang="en-US" altLang="zh-CN" sz="3200" dirty="0" err="1" smtClean="0"/>
              <a:t>mediaType</a:t>
            </a:r>
            <a:r>
              <a:rPr lang="en-US" altLang="zh-CN" sz="3200" dirty="0" smtClean="0"/>
              <a:t>):</a:t>
            </a:r>
            <a:r>
              <a:rPr lang="zh-CN" altLang="en-US" sz="3200" dirty="0" smtClean="0"/>
              <a:t>指定转换器是否可将 </a:t>
            </a:r>
            <a:r>
              <a:rPr lang="en-US" altLang="zh-CN" sz="3200" dirty="0" err="1" smtClean="0"/>
              <a:t>clazz</a:t>
            </a:r>
            <a:r>
              <a:rPr lang="en-US" altLang="zh-CN" sz="3200" dirty="0" smtClean="0"/>
              <a:t> </a:t>
            </a:r>
            <a:r>
              <a:rPr lang="zh-CN" altLang="en-US" sz="3200" dirty="0" smtClean="0"/>
              <a:t>类型的对象写到响应流中，响应流支持的媒体类型在</a:t>
            </a:r>
            <a:r>
              <a:rPr lang="en-US" altLang="zh-CN" sz="3200" dirty="0" err="1" smtClean="0"/>
              <a:t>MediaType</a:t>
            </a:r>
            <a:r>
              <a:rPr lang="en-US" altLang="zh-CN" sz="3200" dirty="0" smtClean="0"/>
              <a:t> </a:t>
            </a:r>
            <a:r>
              <a:rPr lang="zh-CN" altLang="en-US" sz="3200" dirty="0" smtClean="0"/>
              <a:t>中定义。</a:t>
            </a:r>
            <a:endParaRPr lang="zh-CN" altLang="en-US" sz="3200" dirty="0" smtClean="0"/>
          </a:p>
          <a:p>
            <a:pPr>
              <a:buFont typeface="Wingdings" panose="05000000000000000000" pitchFamily="2" charset="2"/>
              <a:buChar char="ü"/>
            </a:pPr>
            <a:r>
              <a:rPr lang="en-US" altLang="zh-CN" sz="3200" dirty="0" err="1" smtClean="0"/>
              <a:t>LIst</a:t>
            </a:r>
            <a:r>
              <a:rPr lang="en-US" altLang="zh-CN" sz="3200" dirty="0" smtClean="0"/>
              <a:t>&lt;</a:t>
            </a:r>
            <a:r>
              <a:rPr lang="en-US" altLang="zh-CN" sz="3200" dirty="0" err="1" smtClean="0"/>
              <a:t>MediaType</a:t>
            </a:r>
            <a:r>
              <a:rPr lang="en-US" altLang="zh-CN" sz="3200" dirty="0" smtClean="0"/>
              <a:t>&gt; </a:t>
            </a:r>
            <a:r>
              <a:rPr lang="en-US" altLang="zh-CN" sz="3200" dirty="0" err="1" smtClean="0">
                <a:solidFill>
                  <a:srgbClr val="FF0000"/>
                </a:solidFill>
              </a:rPr>
              <a:t>getSupportMediaTypes</a:t>
            </a:r>
            <a:r>
              <a:rPr lang="en-US" altLang="zh-CN" sz="3200" dirty="0" smtClean="0"/>
              <a:t>()</a:t>
            </a:r>
            <a:r>
              <a:rPr lang="zh-CN" altLang="en-US" sz="3200" dirty="0" smtClean="0"/>
              <a:t>：该转换器支持的媒体类型。</a:t>
            </a:r>
            <a:endParaRPr lang="zh-CN" altLang="en-US" sz="3200" dirty="0" smtClean="0"/>
          </a:p>
          <a:p>
            <a:pPr>
              <a:buFont typeface="Wingdings" panose="05000000000000000000" pitchFamily="2" charset="2"/>
              <a:buChar char="ü"/>
            </a:pPr>
            <a:r>
              <a:rPr lang="en-US" altLang="zh-CN" sz="3200" dirty="0" smtClean="0"/>
              <a:t>T </a:t>
            </a:r>
            <a:r>
              <a:rPr lang="en-US" altLang="zh-CN" sz="3200" dirty="0" smtClean="0">
                <a:solidFill>
                  <a:srgbClr val="FF0000"/>
                </a:solidFill>
              </a:rPr>
              <a:t>read</a:t>
            </a:r>
            <a:r>
              <a:rPr lang="en-US" altLang="zh-CN" sz="3200" dirty="0" smtClean="0"/>
              <a:t>(Class&lt;? extends T&gt; </a:t>
            </a:r>
            <a:r>
              <a:rPr lang="en-US" altLang="zh-CN" sz="3200" dirty="0" err="1" smtClean="0"/>
              <a:t>clazz</a:t>
            </a:r>
            <a:r>
              <a:rPr lang="en-US" altLang="zh-CN" sz="3200" dirty="0" smtClean="0"/>
              <a:t>,  </a:t>
            </a:r>
            <a:r>
              <a:rPr lang="en-US" altLang="zh-CN" sz="3200" b="1" dirty="0" err="1" smtClean="0">
                <a:solidFill>
                  <a:srgbClr val="FF0000"/>
                </a:solidFill>
              </a:rPr>
              <a:t>HttpInputMessage</a:t>
            </a:r>
            <a:r>
              <a:rPr lang="en-US" altLang="zh-CN" sz="3200" dirty="0" smtClean="0"/>
              <a:t> </a:t>
            </a:r>
            <a:r>
              <a:rPr lang="en-US" altLang="zh-CN" sz="3200" dirty="0" err="1" smtClean="0">
                <a:solidFill>
                  <a:srgbClr val="2EAA46"/>
                </a:solidFill>
              </a:rPr>
              <a:t>inputMessage</a:t>
            </a:r>
            <a:r>
              <a:rPr lang="en-US" altLang="zh-CN" sz="3200" dirty="0" smtClean="0"/>
              <a:t>)</a:t>
            </a:r>
            <a:r>
              <a:rPr lang="zh-CN" altLang="en-US" sz="3200" dirty="0" smtClean="0"/>
              <a:t>：将请求信息流转换为 </a:t>
            </a:r>
            <a:r>
              <a:rPr lang="en-US" altLang="zh-CN" sz="3200" dirty="0" smtClean="0"/>
              <a:t>T </a:t>
            </a:r>
            <a:r>
              <a:rPr lang="zh-CN" altLang="en-US" sz="3200" dirty="0" smtClean="0"/>
              <a:t>类型的对象。</a:t>
            </a:r>
            <a:endParaRPr lang="zh-CN" altLang="en-US" sz="3200" dirty="0" smtClean="0"/>
          </a:p>
          <a:p>
            <a:pPr>
              <a:buFont typeface="Wingdings" panose="05000000000000000000" pitchFamily="2" charset="2"/>
              <a:buChar char="ü"/>
            </a:pPr>
            <a:r>
              <a:rPr lang="en-US" altLang="zh-CN" sz="3200" dirty="0" smtClean="0"/>
              <a:t>void </a:t>
            </a:r>
            <a:r>
              <a:rPr lang="en-US" altLang="zh-CN" sz="3200" dirty="0" smtClean="0">
                <a:solidFill>
                  <a:srgbClr val="FF0000"/>
                </a:solidFill>
              </a:rPr>
              <a:t>write</a:t>
            </a:r>
            <a:r>
              <a:rPr lang="en-US" altLang="zh-CN" sz="3200" dirty="0" smtClean="0"/>
              <a:t>(T </a:t>
            </a:r>
            <a:r>
              <a:rPr lang="en-US" altLang="zh-CN" sz="3200" dirty="0" err="1" smtClean="0"/>
              <a:t>t</a:t>
            </a:r>
            <a:r>
              <a:rPr lang="en-US" altLang="zh-CN" sz="3200" dirty="0" smtClean="0"/>
              <a:t>,  </a:t>
            </a:r>
            <a:r>
              <a:rPr lang="en-US" altLang="zh-CN" sz="3200" dirty="0" err="1" smtClean="0"/>
              <a:t>MediaType</a:t>
            </a:r>
            <a:r>
              <a:rPr lang="en-US" altLang="zh-CN" sz="3200" dirty="0" smtClean="0"/>
              <a:t>  </a:t>
            </a:r>
            <a:r>
              <a:rPr lang="en-US" altLang="zh-CN" sz="3200" dirty="0" err="1" smtClean="0"/>
              <a:t>contnetType</a:t>
            </a:r>
            <a:r>
              <a:rPr lang="en-US" altLang="zh-CN" sz="3200" dirty="0" smtClean="0"/>
              <a:t>,  </a:t>
            </a:r>
            <a:r>
              <a:rPr lang="en-US" altLang="zh-CN" sz="3200" b="1" dirty="0" err="1" smtClean="0">
                <a:solidFill>
                  <a:srgbClr val="FF0000"/>
                </a:solidFill>
              </a:rPr>
              <a:t>HttpOutputMessage</a:t>
            </a:r>
            <a:r>
              <a:rPr lang="en-US" altLang="zh-CN" sz="3200" dirty="0" smtClean="0"/>
              <a:t>  </a:t>
            </a:r>
            <a:r>
              <a:rPr lang="en-US" altLang="zh-CN" sz="3200" dirty="0" err="1" smtClean="0">
                <a:solidFill>
                  <a:srgbClr val="35B558"/>
                </a:solidFill>
              </a:rPr>
              <a:t>outputMessage</a:t>
            </a:r>
            <a:r>
              <a:rPr lang="en-US" altLang="zh-CN" sz="3200" dirty="0" smtClean="0"/>
              <a:t>):</a:t>
            </a:r>
            <a:r>
              <a:rPr lang="zh-CN" altLang="en-US" sz="3200" dirty="0" smtClean="0"/>
              <a:t>将</a:t>
            </a:r>
            <a:r>
              <a:rPr lang="en-US" altLang="zh-CN" sz="3200" dirty="0" smtClean="0"/>
              <a:t>T</a:t>
            </a:r>
            <a:r>
              <a:rPr lang="zh-CN" altLang="en-US" sz="3200" dirty="0" smtClean="0"/>
              <a:t>类型的对象写到响应流中，同时指定响应的媒体类型为 </a:t>
            </a:r>
            <a:r>
              <a:rPr lang="en-US" altLang="zh-CN" sz="3200" dirty="0" err="1" smtClean="0"/>
              <a:t>contentType</a:t>
            </a:r>
            <a:r>
              <a:rPr lang="zh-CN" altLang="en-US" sz="3200" dirty="0" smtClean="0"/>
              <a:t>。</a:t>
            </a:r>
            <a:endParaRPr lang="en-US" altLang="zh-CN"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err="1" smtClean="0"/>
              <a:t>SpringMVC</a:t>
            </a:r>
            <a:r>
              <a:rPr lang="zh-CN" altLang="en-US" b="1" dirty="0" smtClean="0"/>
              <a:t>的信息转换</a:t>
            </a:r>
            <a:r>
              <a:rPr lang="en-US" altLang="zh-CN" dirty="0" smtClean="0"/>
              <a:t>——</a:t>
            </a:r>
            <a:r>
              <a:rPr lang="en-US" altLang="zh-CN" b="1" dirty="0" err="1" smtClean="0">
                <a:solidFill>
                  <a:srgbClr val="FF0000"/>
                </a:solidFill>
              </a:rPr>
              <a:t>HttpMessageConverter</a:t>
            </a:r>
            <a:r>
              <a:rPr lang="en-US" altLang="zh-CN" b="1" dirty="0" smtClean="0">
                <a:solidFill>
                  <a:srgbClr val="FF0000"/>
                </a:solidFill>
              </a:rPr>
              <a:t>&lt;T&gt;</a:t>
            </a:r>
            <a:r>
              <a:rPr lang="zh-CN" altLang="en-US" b="1" dirty="0" smtClean="0">
                <a:solidFill>
                  <a:srgbClr val="FF0000"/>
                </a:solidFill>
              </a:rPr>
              <a:t>接口</a:t>
            </a:r>
            <a:endParaRPr kumimoji="1" lang="zh-CN" altLang="en-US" b="1" dirty="0">
              <a:solidFill>
                <a:srgbClr val="FF0000"/>
              </a:solidFill>
            </a:endParaRPr>
          </a:p>
        </p:txBody>
      </p:sp>
      <p:sp>
        <p:nvSpPr>
          <p:cNvPr id="3" name="副标题 2"/>
          <p:cNvSpPr>
            <a:spLocks noGrp="1"/>
          </p:cNvSpPr>
          <p:nvPr>
            <p:ph type="subTitle" idx="1"/>
          </p:nvPr>
        </p:nvSpPr>
        <p:spPr>
          <a:xfrm>
            <a:off x="1030760" y="1643026"/>
            <a:ext cx="22662758" cy="11176094"/>
          </a:xfrm>
        </p:spPr>
        <p:txBody>
          <a:bodyPr/>
          <a:lstStyle/>
          <a:p>
            <a:pPr marL="190500" indent="0">
              <a:buNone/>
            </a:pPr>
            <a:endParaRPr lang="en-US" altLang="zh-CN" sz="3200" dirty="0"/>
          </a:p>
        </p:txBody>
      </p:sp>
      <p:pic>
        <p:nvPicPr>
          <p:cNvPr id="4098" name="Picture 2"/>
          <p:cNvPicPr>
            <a:picLocks noChangeAspect="1" noChangeArrowheads="1"/>
          </p:cNvPicPr>
          <p:nvPr/>
        </p:nvPicPr>
        <p:blipFill>
          <a:blip r:embed="rId1"/>
          <a:srcRect/>
          <a:stretch>
            <a:fillRect/>
          </a:stretch>
        </p:blipFill>
        <p:spPr bwMode="auto">
          <a:xfrm>
            <a:off x="1033200" y="1643026"/>
            <a:ext cx="22660318" cy="1178727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的信息转换</a:t>
            </a:r>
            <a:r>
              <a:rPr lang="en-US" altLang="zh-CN" dirty="0" smtClean="0"/>
              <a:t>——</a:t>
            </a:r>
            <a:r>
              <a:rPr lang="en-US" altLang="zh-CN" dirty="0" err="1" smtClean="0"/>
              <a:t>HttpMessageConverter</a:t>
            </a:r>
            <a:r>
              <a:rPr lang="en-US" altLang="zh-CN" dirty="0" smtClean="0"/>
              <a:t>&lt;T&gt;</a:t>
            </a:r>
            <a:r>
              <a:rPr lang="zh-CN" altLang="en-US" dirty="0" smtClean="0"/>
              <a:t>接口实现类</a:t>
            </a:r>
            <a:endParaRPr kumimoji="1" lang="zh-CN" altLang="en-US" dirty="0"/>
          </a:p>
        </p:txBody>
      </p:sp>
      <p:sp>
        <p:nvSpPr>
          <p:cNvPr id="3" name="副标题 2"/>
          <p:cNvSpPr>
            <a:spLocks noGrp="1"/>
          </p:cNvSpPr>
          <p:nvPr>
            <p:ph type="subTitle" idx="1"/>
          </p:nvPr>
        </p:nvSpPr>
        <p:spPr>
          <a:xfrm>
            <a:off x="1030760" y="1643026"/>
            <a:ext cx="22662758" cy="11176094"/>
          </a:xfrm>
        </p:spPr>
        <p:txBody>
          <a:bodyPr/>
          <a:lstStyle/>
          <a:p>
            <a:pPr marL="190500" indent="0">
              <a:buFont typeface="Wingdings" panose="05000000000000000000" pitchFamily="2" charset="2"/>
              <a:buChar char="u"/>
            </a:pPr>
            <a:r>
              <a:rPr lang="en-US" altLang="zh-CN" sz="3200" dirty="0" smtClean="0"/>
              <a:t>Spring</a:t>
            </a:r>
            <a:r>
              <a:rPr lang="zh-CN" altLang="en-US" sz="3200" dirty="0" smtClean="0"/>
              <a:t>为</a:t>
            </a:r>
            <a:r>
              <a:rPr lang="en-US" altLang="zh-CN" sz="3200" dirty="0" err="1" smtClean="0"/>
              <a:t>HttpMessageConverter</a:t>
            </a:r>
            <a:r>
              <a:rPr lang="en-US" altLang="zh-CN" sz="3200" dirty="0" smtClean="0"/>
              <a:t>&lt;T&gt;</a:t>
            </a:r>
            <a:r>
              <a:rPr lang="zh-CN" altLang="en-US" sz="3200" dirty="0" smtClean="0"/>
              <a:t>提供了多个实现类，这些实现类组成了一个功能强大、用途广泛的信息转换家族。详细说明如下：</a:t>
            </a:r>
            <a:endParaRPr lang="en-US" altLang="zh-CN" sz="3200" dirty="0" smtClean="0"/>
          </a:p>
          <a:p>
            <a:pPr marL="190500" indent="0">
              <a:buFont typeface="Wingdings" panose="05000000000000000000" pitchFamily="2" charset="2"/>
              <a:buChar char="u"/>
            </a:pPr>
            <a:r>
              <a:rPr lang="en-US" altLang="zh-CN" sz="3200" dirty="0" err="1" smtClean="0"/>
              <a:t>StringHttpMessageConverter</a:t>
            </a:r>
            <a:r>
              <a:rPr lang="en-US" altLang="zh-CN" sz="3200" dirty="0" smtClean="0"/>
              <a:t>:</a:t>
            </a:r>
            <a:r>
              <a:rPr lang="zh-CN" altLang="en-US" sz="3200" dirty="0" smtClean="0"/>
              <a:t>将请求信息转换为字符串。泛型</a:t>
            </a:r>
            <a:r>
              <a:rPr lang="en-US" altLang="zh-CN" sz="3200" dirty="0" smtClean="0"/>
              <a:t>T</a:t>
            </a:r>
            <a:r>
              <a:rPr lang="zh-CN" altLang="en-US" sz="3200" dirty="0" smtClean="0"/>
              <a:t>为</a:t>
            </a:r>
            <a:r>
              <a:rPr lang="en-US" altLang="zh-CN" sz="3200" dirty="0" smtClean="0"/>
              <a:t>String</a:t>
            </a:r>
            <a:r>
              <a:rPr lang="zh-CN" altLang="en-US" sz="3200" dirty="0" smtClean="0"/>
              <a:t>类型。</a:t>
            </a:r>
            <a:endParaRPr lang="en-US" altLang="zh-CN" sz="3200" dirty="0" smtClean="0"/>
          </a:p>
          <a:p>
            <a:pPr marL="190500" indent="0">
              <a:buFont typeface="Wingdings" panose="05000000000000000000" pitchFamily="2" charset="2"/>
              <a:buChar char="u"/>
            </a:pPr>
            <a:r>
              <a:rPr lang="en-US" altLang="zh-CN" sz="3200" dirty="0" err="1" smtClean="0"/>
              <a:t>FormHttpMessageConverter</a:t>
            </a:r>
            <a:r>
              <a:rPr lang="en-US" altLang="zh-CN" sz="3200" dirty="0" smtClean="0"/>
              <a:t>:</a:t>
            </a:r>
            <a:r>
              <a:rPr lang="zh-CN" altLang="en-US" sz="3200" dirty="0" smtClean="0"/>
              <a:t>将表单数据读取到</a:t>
            </a:r>
            <a:r>
              <a:rPr lang="en-US" altLang="zh-CN" sz="3200" dirty="0" err="1" smtClean="0"/>
              <a:t>MutiValueMap</a:t>
            </a:r>
            <a:r>
              <a:rPr lang="zh-CN" altLang="en-US" sz="3200" dirty="0" smtClean="0"/>
              <a:t>中，泛型</a:t>
            </a:r>
            <a:r>
              <a:rPr lang="en-US" altLang="zh-CN" sz="3200" dirty="0" smtClean="0"/>
              <a:t>T</a:t>
            </a:r>
            <a:r>
              <a:rPr lang="zh-CN" altLang="en-US" sz="3200" dirty="0" smtClean="0"/>
              <a:t>为</a:t>
            </a:r>
            <a:r>
              <a:rPr lang="en-US" altLang="zh-CN" sz="3200" dirty="0" err="1" smtClean="0"/>
              <a:t>MultiValueMap</a:t>
            </a:r>
            <a:r>
              <a:rPr lang="en-US" altLang="zh-CN" sz="3200" dirty="0" smtClean="0"/>
              <a:t>&lt;String,?&gt;</a:t>
            </a:r>
            <a:r>
              <a:rPr lang="zh-CN" altLang="en-US" sz="3200" dirty="0" smtClean="0"/>
              <a:t>类型。</a:t>
            </a:r>
            <a:endParaRPr lang="en-US" altLang="zh-CN" sz="3200" dirty="0" smtClean="0"/>
          </a:p>
          <a:p>
            <a:pPr marL="190500" indent="0">
              <a:buFont typeface="Wingdings" panose="05000000000000000000" pitchFamily="2" charset="2"/>
              <a:buChar char="u"/>
            </a:pPr>
            <a:r>
              <a:rPr lang="en-US" altLang="zh-CN" sz="3200" dirty="0" err="1" smtClean="0"/>
              <a:t>XmlAwareFormHttpMessageConverter</a:t>
            </a:r>
            <a:r>
              <a:rPr lang="en-US" altLang="zh-CN" sz="3200" dirty="0" smtClean="0"/>
              <a:t>:</a:t>
            </a:r>
            <a:r>
              <a:rPr lang="zh-CN" altLang="en-US" sz="3200" dirty="0" smtClean="0"/>
              <a:t>继承自</a:t>
            </a:r>
            <a:r>
              <a:rPr lang="en-US" altLang="zh-CN" sz="3200" dirty="0" err="1" smtClean="0"/>
              <a:t>FormHttpMessageConverter</a:t>
            </a:r>
            <a:r>
              <a:rPr lang="zh-CN" altLang="en-US" sz="3200" dirty="0" smtClean="0"/>
              <a:t>，如果部分表单的属性为</a:t>
            </a:r>
            <a:r>
              <a:rPr lang="en-US" altLang="zh-CN" sz="3200" dirty="0" smtClean="0"/>
              <a:t>xml</a:t>
            </a:r>
            <a:r>
              <a:rPr lang="zh-CN" altLang="en-US" sz="3200" dirty="0" smtClean="0"/>
              <a:t>数据，则可以</a:t>
            </a:r>
            <a:endParaRPr lang="en-US" altLang="zh-CN" sz="3200" dirty="0" smtClean="0"/>
          </a:p>
          <a:p>
            <a:pPr marL="190500" indent="0">
              <a:buNone/>
            </a:pPr>
            <a:r>
              <a:rPr lang="en-US" altLang="zh-CN" sz="3200" dirty="0" smtClean="0"/>
              <a:t>   </a:t>
            </a:r>
            <a:r>
              <a:rPr lang="zh-CN" altLang="en-US" sz="3200" dirty="0" smtClean="0"/>
              <a:t> 用该转换器进行转换。</a:t>
            </a:r>
            <a:endParaRPr lang="en-US" altLang="zh-CN" sz="3200" dirty="0" smtClean="0"/>
          </a:p>
          <a:p>
            <a:pPr marL="190500" indent="0">
              <a:buFont typeface="Wingdings" panose="05000000000000000000" pitchFamily="2" charset="2"/>
              <a:buChar char="u"/>
            </a:pPr>
            <a:r>
              <a:rPr lang="en-US" altLang="zh-CN" sz="3200" dirty="0" err="1" smtClean="0"/>
              <a:t>ResourceHttpMessageConverter</a:t>
            </a:r>
            <a:r>
              <a:rPr lang="en-US" altLang="zh-CN" sz="3200" dirty="0" smtClean="0"/>
              <a:t>:</a:t>
            </a:r>
            <a:endParaRPr lang="en-US" altLang="zh-CN" sz="3200" dirty="0" smtClean="0"/>
          </a:p>
          <a:p>
            <a:pPr marL="190500" indent="0">
              <a:buNone/>
            </a:pPr>
            <a:r>
              <a:rPr lang="en-US" altLang="zh-CN" sz="3200" dirty="0" smtClean="0"/>
              <a:t> </a:t>
            </a:r>
            <a:endParaRPr lang="en-US" altLang="zh-CN" sz="3200" dirty="0"/>
          </a:p>
        </p:txBody>
      </p:sp>
      <p:pic>
        <p:nvPicPr>
          <p:cNvPr id="3074" name="Picture 2"/>
          <p:cNvPicPr>
            <a:picLocks noChangeAspect="1" noChangeArrowheads="1"/>
          </p:cNvPicPr>
          <p:nvPr/>
        </p:nvPicPr>
        <p:blipFill>
          <a:blip r:embed="rId1"/>
          <a:srcRect/>
          <a:stretch>
            <a:fillRect/>
          </a:stretch>
        </p:blipFill>
        <p:spPr bwMode="auto">
          <a:xfrm>
            <a:off x="261855" y="1643026"/>
            <a:ext cx="23775346" cy="1207297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err="1" smtClean="0"/>
              <a:t>SpringMVC</a:t>
            </a:r>
            <a:r>
              <a:rPr lang="zh-CN" altLang="en-US" b="1" dirty="0" smtClean="0"/>
              <a:t>的信息转换</a:t>
            </a:r>
            <a:r>
              <a:rPr lang="en-US" altLang="zh-CN" dirty="0" smtClean="0"/>
              <a:t>——</a:t>
            </a:r>
            <a:r>
              <a:rPr lang="en-US" altLang="zh-CN" b="1" dirty="0" err="1" smtClean="0">
                <a:solidFill>
                  <a:srgbClr val="FF0000"/>
                </a:solidFill>
              </a:rPr>
              <a:t>HttpMessageConverter</a:t>
            </a:r>
            <a:r>
              <a:rPr lang="en-US" altLang="zh-CN" b="1" dirty="0" smtClean="0">
                <a:solidFill>
                  <a:srgbClr val="FF0000"/>
                </a:solidFill>
              </a:rPr>
              <a:t>&lt;T&gt;</a:t>
            </a:r>
            <a:r>
              <a:rPr lang="zh-CN" altLang="en-US" b="1" dirty="0" smtClean="0">
                <a:solidFill>
                  <a:srgbClr val="FF0000"/>
                </a:solidFill>
              </a:rPr>
              <a:t>接口</a:t>
            </a:r>
            <a:endParaRPr kumimoji="1" lang="zh-CN" altLang="en-US" b="1" dirty="0">
              <a:solidFill>
                <a:srgbClr val="FF0000"/>
              </a:solidFill>
            </a:endParaRPr>
          </a:p>
        </p:txBody>
      </p:sp>
      <p:sp>
        <p:nvSpPr>
          <p:cNvPr id="3" name="副标题 2"/>
          <p:cNvSpPr>
            <a:spLocks noGrp="1"/>
          </p:cNvSpPr>
          <p:nvPr>
            <p:ph type="subTitle" idx="1"/>
          </p:nvPr>
        </p:nvSpPr>
        <p:spPr>
          <a:xfrm>
            <a:off x="1030760" y="1643026"/>
            <a:ext cx="22662758" cy="11176094"/>
          </a:xfrm>
        </p:spPr>
        <p:txBody>
          <a:bodyPr/>
          <a:lstStyle/>
          <a:p>
            <a:pPr>
              <a:buFont typeface="Wingdings" panose="05000000000000000000" pitchFamily="2" charset="2"/>
              <a:buChar char="u"/>
            </a:pPr>
            <a:r>
              <a:rPr lang="en-US" altLang="zh-CN" sz="4000" b="1" dirty="0" err="1" smtClean="0"/>
              <a:t>DispatcherServlet</a:t>
            </a:r>
            <a:r>
              <a:rPr lang="zh-CN" altLang="en-US" sz="4000" b="1" dirty="0" smtClean="0"/>
              <a:t>的默认装配是</a:t>
            </a:r>
            <a:r>
              <a:rPr lang="en-US" altLang="zh-CN" sz="4000" b="1" dirty="0" err="1" smtClean="0">
                <a:solidFill>
                  <a:srgbClr val="2EAA46"/>
                </a:solidFill>
              </a:rPr>
              <a:t>RequestMappingHandlerAdapter</a:t>
            </a:r>
            <a:r>
              <a:rPr lang="en-US" altLang="zh-CN" sz="4000" b="1" dirty="0" smtClean="0"/>
              <a:t> </a:t>
            </a:r>
            <a:r>
              <a:rPr lang="zh-CN" altLang="en-US" sz="4000" b="1" dirty="0" smtClean="0"/>
              <a:t>，而</a:t>
            </a:r>
            <a:endParaRPr lang="zh-CN" altLang="en-US" sz="4000" b="1" dirty="0" smtClean="0"/>
          </a:p>
          <a:p>
            <a:pPr>
              <a:buNone/>
            </a:pPr>
            <a:r>
              <a:rPr lang="en-US" altLang="zh-CN" sz="4000" b="1" dirty="0" smtClean="0"/>
              <a:t>    </a:t>
            </a:r>
            <a:r>
              <a:rPr lang="en-US" altLang="zh-CN" sz="4000" b="1" dirty="0" err="1" smtClean="0"/>
              <a:t>RequestMappingHandlerAdapter</a:t>
            </a:r>
            <a:r>
              <a:rPr lang="en-US" altLang="zh-CN" sz="4000" b="1" dirty="0" smtClean="0"/>
              <a:t> </a:t>
            </a:r>
            <a:r>
              <a:rPr lang="zh-CN" altLang="en-US" sz="4000" b="1" dirty="0" smtClean="0"/>
              <a:t>默认装配如下：</a:t>
            </a:r>
            <a:endParaRPr lang="en-US" altLang="zh-CN" sz="4000" b="1" dirty="0" smtClean="0"/>
          </a:p>
          <a:p>
            <a:pPr>
              <a:buNone/>
            </a:pPr>
            <a:r>
              <a:rPr lang="en-US" altLang="zh-CN" sz="4000" b="1" dirty="0" smtClean="0">
                <a:solidFill>
                  <a:srgbClr val="FF0000"/>
                </a:solidFill>
              </a:rPr>
              <a:t>   </a:t>
            </a:r>
            <a:r>
              <a:rPr lang="en-US" altLang="zh-CN" sz="4000" b="1" dirty="0" err="1" smtClean="0">
                <a:solidFill>
                  <a:srgbClr val="FF0000"/>
                </a:solidFill>
              </a:rPr>
              <a:t>HttpMessageConverter</a:t>
            </a:r>
            <a:r>
              <a:rPr lang="zh-CN" altLang="en-US" sz="4000" b="1" dirty="0" smtClean="0">
                <a:solidFill>
                  <a:srgbClr val="FF0000"/>
                </a:solidFill>
              </a:rPr>
              <a:t>：</a:t>
            </a:r>
            <a:endParaRPr lang="en-US" altLang="zh-CN" sz="3200" b="1" dirty="0">
              <a:solidFill>
                <a:srgbClr val="FF0000"/>
              </a:solidFill>
            </a:endParaRPr>
          </a:p>
        </p:txBody>
      </p:sp>
      <p:pic>
        <p:nvPicPr>
          <p:cNvPr id="5123" name="Picture 3"/>
          <p:cNvPicPr>
            <a:picLocks noChangeAspect="1" noChangeArrowheads="1"/>
          </p:cNvPicPr>
          <p:nvPr/>
        </p:nvPicPr>
        <p:blipFill>
          <a:blip r:embed="rId1"/>
          <a:srcRect/>
          <a:stretch>
            <a:fillRect/>
          </a:stretch>
        </p:blipFill>
        <p:spPr bwMode="auto">
          <a:xfrm>
            <a:off x="1333424" y="4429108"/>
            <a:ext cx="22074342" cy="7143800"/>
          </a:xfrm>
          <a:prstGeom prst="rect">
            <a:avLst/>
          </a:prstGeom>
          <a:noFill/>
          <a:ln w="9525">
            <a:noFill/>
            <a:miter lim="800000"/>
            <a:headEnd/>
            <a:tailEnd/>
          </a:ln>
          <a:effectLst/>
        </p:spPr>
      </p:pic>
      <p:sp>
        <p:nvSpPr>
          <p:cNvPr id="6" name="TextBox 5"/>
          <p:cNvSpPr txBox="1"/>
          <p:nvPr/>
        </p:nvSpPr>
        <p:spPr>
          <a:xfrm>
            <a:off x="1833490" y="11930098"/>
            <a:ext cx="22203710" cy="1446550"/>
          </a:xfrm>
          <a:prstGeom prst="rect">
            <a:avLst/>
          </a:prstGeom>
          <a:ln w="50800">
            <a:solidFill>
              <a:srgbClr val="8881F0"/>
            </a:solidFill>
            <a:miter lim="800000"/>
          </a:ln>
        </p:spPr>
        <p:txBody>
          <a:bodyPr wrap="square" rtlCol="0">
            <a:spAutoFit/>
          </a:bodyPr>
          <a:lstStyle/>
          <a:p>
            <a:pPr algn="l"/>
            <a:r>
              <a:rPr lang="zh-CN" altLang="en-US" sz="4400" dirty="0" smtClean="0">
                <a:solidFill>
                  <a:srgbClr val="35B558"/>
                </a:solidFill>
              </a:rPr>
              <a:t>加入 </a:t>
            </a:r>
            <a:r>
              <a:rPr lang="en-US" altLang="zh-CN" sz="4400" dirty="0" err="1" smtClean="0">
                <a:solidFill>
                  <a:srgbClr val="35B558"/>
                </a:solidFill>
              </a:rPr>
              <a:t>jackson</a:t>
            </a:r>
            <a:r>
              <a:rPr lang="en-US" altLang="zh-CN" sz="4400" dirty="0" smtClean="0">
                <a:solidFill>
                  <a:srgbClr val="35B558"/>
                </a:solidFill>
              </a:rPr>
              <a:t> jar </a:t>
            </a:r>
            <a:r>
              <a:rPr lang="zh-CN" altLang="en-US" sz="4400" dirty="0" smtClean="0">
                <a:solidFill>
                  <a:srgbClr val="35B558"/>
                </a:solidFill>
              </a:rPr>
              <a:t>包后， </a:t>
            </a:r>
            <a:r>
              <a:rPr lang="en-US" altLang="zh-CN" sz="4400" dirty="0" err="1" smtClean="0">
                <a:solidFill>
                  <a:srgbClr val="35B558"/>
                </a:solidFill>
              </a:rPr>
              <a:t>RequestMappingHandlerAdapter</a:t>
            </a:r>
            <a:r>
              <a:rPr lang="zh-CN" altLang="en-US" sz="4400" dirty="0" smtClean="0">
                <a:solidFill>
                  <a:srgbClr val="35B558"/>
                </a:solidFill>
              </a:rPr>
              <a:t>装配的 </a:t>
            </a:r>
            <a:r>
              <a:rPr lang="en-US" altLang="zh-CN" sz="4400" dirty="0" err="1" smtClean="0">
                <a:solidFill>
                  <a:srgbClr val="35B558"/>
                </a:solidFill>
              </a:rPr>
              <a:t>HttpMessageConverter</a:t>
            </a:r>
            <a:r>
              <a:rPr lang="en-US" altLang="zh-CN" sz="4400" dirty="0" smtClean="0">
                <a:solidFill>
                  <a:srgbClr val="35B558"/>
                </a:solidFill>
              </a:rPr>
              <a:t> </a:t>
            </a:r>
            <a:r>
              <a:rPr lang="zh-CN" altLang="en-US" sz="4400" dirty="0" smtClean="0">
                <a:solidFill>
                  <a:srgbClr val="35B558"/>
                </a:solidFill>
              </a:rPr>
              <a:t>会自动装载</a:t>
            </a:r>
            <a:r>
              <a:rPr lang="en-US" altLang="zh-CN" sz="4400" dirty="0" smtClean="0">
                <a:solidFill>
                  <a:srgbClr val="35B558"/>
                </a:solidFill>
              </a:rPr>
              <a:t>MappingJackson2HttpMessageConver</a:t>
            </a:r>
            <a:r>
              <a:rPr lang="zh-CN" altLang="en-US" sz="4400" dirty="0" smtClean="0">
                <a:solidFill>
                  <a:srgbClr val="35B558"/>
                </a:solidFill>
              </a:rPr>
              <a:t>进来</a:t>
            </a:r>
            <a:endParaRPr lang="zh-CN" altLang="en-US" sz="4400" dirty="0" smtClean="0">
              <a:solidFill>
                <a:srgbClr val="35B558"/>
              </a:solidFill>
              <a:latin typeface="Noto Sans CJK SC Regular" panose="020B0500000000000000" pitchFamily="34" charset="-122"/>
              <a:ea typeface="Noto Sans CJK SC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err="1" smtClean="0"/>
              <a:t>SpringMVC</a:t>
            </a:r>
            <a:r>
              <a:rPr lang="zh-CN" altLang="en-US" b="1" dirty="0" smtClean="0"/>
              <a:t>的信息转换</a:t>
            </a:r>
            <a:r>
              <a:rPr lang="en-US" altLang="zh-CN" dirty="0" smtClean="0"/>
              <a:t>——</a:t>
            </a:r>
            <a:r>
              <a:rPr lang="zh-CN" altLang="en-US" dirty="0" smtClean="0"/>
              <a:t>使用</a:t>
            </a:r>
            <a:r>
              <a:rPr lang="en-US" altLang="zh-CN" b="1" dirty="0" err="1" smtClean="0">
                <a:solidFill>
                  <a:srgbClr val="FF0000"/>
                </a:solidFill>
              </a:rPr>
              <a:t>HttpMessageConverter</a:t>
            </a:r>
            <a:r>
              <a:rPr lang="en-US" altLang="zh-CN" b="1" dirty="0" smtClean="0">
                <a:solidFill>
                  <a:srgbClr val="FF0000"/>
                </a:solidFill>
              </a:rPr>
              <a:t>&lt;T&gt;</a:t>
            </a:r>
            <a:endParaRPr kumimoji="1" lang="zh-CN" altLang="en-US" b="1" dirty="0">
              <a:solidFill>
                <a:srgbClr val="FF0000"/>
              </a:solidFill>
            </a:endParaRPr>
          </a:p>
        </p:txBody>
      </p:sp>
      <p:sp>
        <p:nvSpPr>
          <p:cNvPr id="3" name="副标题 2"/>
          <p:cNvSpPr>
            <a:spLocks noGrp="1"/>
          </p:cNvSpPr>
          <p:nvPr>
            <p:ph type="subTitle" idx="1"/>
          </p:nvPr>
        </p:nvSpPr>
        <p:spPr>
          <a:xfrm>
            <a:off x="1030760" y="1643026"/>
            <a:ext cx="22662758" cy="11176094"/>
          </a:xfrm>
        </p:spPr>
        <p:txBody>
          <a:bodyPr/>
          <a:lstStyle/>
          <a:p>
            <a:pPr>
              <a:buFont typeface="Wingdings" panose="05000000000000000000" pitchFamily="2" charset="2"/>
              <a:buChar char="u"/>
            </a:pPr>
            <a:endParaRPr lang="en-US" altLang="zh-CN" sz="3200" b="1" dirty="0">
              <a:solidFill>
                <a:srgbClr val="FF0000"/>
              </a:solidFill>
            </a:endParaRPr>
          </a:p>
        </p:txBody>
      </p:sp>
      <p:pic>
        <p:nvPicPr>
          <p:cNvPr id="6146" name="Picture 2"/>
          <p:cNvPicPr>
            <a:picLocks noChangeAspect="1" noChangeArrowheads="1"/>
          </p:cNvPicPr>
          <p:nvPr/>
        </p:nvPicPr>
        <p:blipFill>
          <a:blip r:embed="rId1"/>
          <a:srcRect/>
          <a:stretch>
            <a:fillRect/>
          </a:stretch>
        </p:blipFill>
        <p:spPr bwMode="auto">
          <a:xfrm>
            <a:off x="1033200" y="1643026"/>
            <a:ext cx="22660317" cy="1050138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SpringMVC</a:t>
            </a:r>
            <a:r>
              <a:rPr lang="zh-CN" altLang="en-US" b="1" dirty="0" smtClean="0"/>
              <a:t>从入门到精通</a:t>
            </a:r>
            <a:r>
              <a:rPr lang="en-US" altLang="zh-CN" dirty="0" smtClean="0"/>
              <a:t>——</a:t>
            </a:r>
            <a:r>
              <a:rPr lang="en-US" altLang="zh-CN" b="1" dirty="0" err="1" smtClean="0">
                <a:solidFill>
                  <a:srgbClr val="FF0000"/>
                </a:solidFill>
              </a:rPr>
              <a:t>SpringMVC</a:t>
            </a:r>
            <a:r>
              <a:rPr lang="zh-CN" altLang="en-US" b="1" dirty="0" smtClean="0">
                <a:solidFill>
                  <a:srgbClr val="FF0000"/>
                </a:solidFill>
              </a:rPr>
              <a:t>开发入门</a:t>
            </a:r>
            <a:endParaRPr lang="zh-CN" altLang="en-US" b="1" dirty="0">
              <a:solidFill>
                <a:srgbClr val="FF0000"/>
              </a:solidFill>
            </a:endParaRPr>
          </a:p>
        </p:txBody>
      </p:sp>
      <p:sp>
        <p:nvSpPr>
          <p:cNvPr id="3" name="文本占位符 2"/>
          <p:cNvSpPr>
            <a:spLocks noGrp="1"/>
          </p:cNvSpPr>
          <p:nvPr>
            <p:ph type="body" idx="1"/>
          </p:nvPr>
        </p:nvSpPr>
        <p:spPr>
          <a:xfrm>
            <a:off x="212400" y="2428844"/>
            <a:ext cx="23958000" cy="2470756"/>
          </a:xfrm>
        </p:spPr>
        <p:txBody>
          <a:bodyPr/>
          <a:lstStyle/>
          <a:p>
            <a:r>
              <a:rPr lang="zh-CN" altLang="en-US" b="1" dirty="0" smtClean="0"/>
              <a:t>第一章：</a:t>
            </a:r>
            <a:r>
              <a:rPr lang="en-US" altLang="zh-CN" b="1" dirty="0" err="1" smtClean="0"/>
              <a:t>SpringMVC</a:t>
            </a:r>
            <a:r>
              <a:rPr lang="zh-CN" altLang="en-US" b="1" dirty="0" smtClean="0"/>
              <a:t>开发入门</a:t>
            </a:r>
            <a:endParaRPr lang="zh-CN" altLang="en-US" b="1" dirty="0"/>
          </a:p>
        </p:txBody>
      </p:sp>
      <p:sp>
        <p:nvSpPr>
          <p:cNvPr id="4" name="TextBox 3"/>
          <p:cNvSpPr txBox="1"/>
          <p:nvPr/>
        </p:nvSpPr>
        <p:spPr>
          <a:xfrm>
            <a:off x="1033200" y="5429240"/>
            <a:ext cx="23004000" cy="6555641"/>
          </a:xfrm>
          <a:prstGeom prst="rect">
            <a:avLst/>
          </a:prstGeom>
          <a:ln w="50800">
            <a:solidFill>
              <a:srgbClr val="8881F0"/>
            </a:solidFill>
            <a:miter lim="800000"/>
          </a:ln>
        </p:spPr>
        <p:txBody>
          <a:bodyPr wrap="square" rtlCol="0">
            <a:spAutoFit/>
          </a:bodyPr>
          <a:lstStyle/>
          <a:p>
            <a:pPr marL="0" indent="0" algn="l">
              <a:buNone/>
            </a:pPr>
            <a:r>
              <a:rPr lang="zh-CN" altLang="en-US" sz="6000" b="1" dirty="0" smtClean="0">
                <a:solidFill>
                  <a:srgbClr val="FF0000"/>
                </a:solidFill>
                <a:latin typeface="Noto Sans CJK SC Regular" panose="020B0500000000000000" pitchFamily="34" charset="-122"/>
                <a:ea typeface="Noto Sans CJK SC Regular" panose="020B0500000000000000" pitchFamily="34" charset="-122"/>
              </a:rPr>
              <a:t>知识点全线打捞：</a:t>
            </a:r>
            <a:endParaRPr lang="en-US" altLang="zh-CN" sz="6000" b="1" dirty="0" smtClean="0">
              <a:solidFill>
                <a:srgbClr val="FF0000"/>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1.MVC</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设计模式介绍               </a:t>
            </a:r>
            <a:endParaRPr lang="en-US" altLang="zh-CN" sz="6000" b="1" dirty="0" smtClean="0">
              <a:solidFill>
                <a:srgbClr val="7030A0"/>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2.SpringMVC</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框架介绍及与</a:t>
            </a: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Spring</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框架生态圈的关系</a:t>
            </a:r>
            <a:endParaRPr lang="en-US" altLang="zh-CN" sz="6000" b="1" dirty="0" smtClean="0">
              <a:solidFill>
                <a:srgbClr val="7030A0"/>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3.SpringMVC</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框架的下载 （基于</a:t>
            </a:r>
            <a:r>
              <a:rPr lang="en-US" altLang="zh-CN" sz="6000" b="1" dirty="0" err="1" smtClean="0">
                <a:solidFill>
                  <a:srgbClr val="7030A0"/>
                </a:solidFill>
                <a:latin typeface="Noto Sans CJK SC Regular" panose="020B0500000000000000" pitchFamily="34" charset="-122"/>
                <a:ea typeface="Noto Sans CJK SC Regular" panose="020B0500000000000000" pitchFamily="34" charset="-122"/>
              </a:rPr>
              <a:t>GitHub</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和</a:t>
            </a: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Maven</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两种方式下载）       </a:t>
            </a:r>
            <a:endParaRPr lang="en-US" altLang="zh-CN" sz="6000" b="1" dirty="0" smtClean="0">
              <a:solidFill>
                <a:srgbClr val="7030A0"/>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4.SpringMVC</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框架的搭建与运行测试</a:t>
            </a: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1(</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基于注解方式</a:t>
            </a: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a:t>
            </a:r>
            <a:endParaRPr lang="en-US" altLang="zh-CN" sz="6000" b="1" dirty="0" smtClean="0">
              <a:solidFill>
                <a:srgbClr val="7030A0"/>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5.SpringMVC</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框架的搭建与运行测试</a:t>
            </a: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2</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（基于传统</a:t>
            </a: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xml</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配置方式）</a:t>
            </a:r>
            <a:endParaRPr lang="en-US" altLang="zh-CN" sz="6000" b="1" dirty="0" smtClean="0">
              <a:solidFill>
                <a:srgbClr val="7030A0"/>
              </a:solidFill>
              <a:latin typeface="Noto Sans CJK SC Regular" panose="020B0500000000000000" pitchFamily="34" charset="-122"/>
              <a:ea typeface="Noto Sans CJK SC Regular" panose="020B0500000000000000" pitchFamily="34" charset="-122"/>
            </a:endParaRPr>
          </a:p>
          <a:p>
            <a:pPr marL="0" indent="0" algn="l">
              <a:buNone/>
            </a:pPr>
            <a:r>
              <a:rPr lang="en-US" altLang="zh-CN" sz="6000" b="1" dirty="0" smtClean="0">
                <a:solidFill>
                  <a:srgbClr val="7030A0"/>
                </a:solidFill>
                <a:latin typeface="Noto Sans CJK SC Regular" panose="020B0500000000000000" pitchFamily="34" charset="-122"/>
                <a:ea typeface="Noto Sans CJK SC Regular" panose="020B0500000000000000" pitchFamily="34" charset="-122"/>
              </a:rPr>
              <a:t>6.SpringMVC</a:t>
            </a:r>
            <a:r>
              <a:rPr lang="zh-CN" altLang="en-US" sz="6000" b="1" dirty="0" smtClean="0">
                <a:solidFill>
                  <a:srgbClr val="7030A0"/>
                </a:solidFill>
                <a:latin typeface="Noto Sans CJK SC Regular" panose="020B0500000000000000" pitchFamily="34" charset="-122"/>
                <a:ea typeface="Noto Sans CJK SC Regular" panose="020B0500000000000000" pitchFamily="34" charset="-122"/>
              </a:rPr>
              <a:t>框架运行原理解析</a:t>
            </a:r>
            <a:endParaRPr lang="zh-CN" altLang="en-US" sz="6000" b="1" dirty="0" smtClean="0">
              <a:solidFill>
                <a:srgbClr val="7030A0"/>
              </a:solidFill>
              <a:latin typeface="Noto Sans CJK SC Regular" panose="020B0500000000000000" pitchFamily="34" charset="-122"/>
              <a:ea typeface="Noto Sans CJK SC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转换</a:t>
            </a:r>
            <a:r>
              <a:rPr lang="en-US" altLang="zh-CN" dirty="0" smtClean="0"/>
              <a:t>JSON</a:t>
            </a:r>
            <a:r>
              <a:rPr lang="zh-CN" altLang="en-US" dirty="0" smtClean="0"/>
              <a:t>数据</a:t>
            </a:r>
            <a:r>
              <a:rPr lang="en-US" altLang="zh-CN" dirty="0" smtClean="0"/>
              <a:t>——</a:t>
            </a:r>
            <a:r>
              <a:rPr lang="zh-CN" altLang="en-US" dirty="0" smtClean="0"/>
              <a:t>返回</a:t>
            </a:r>
            <a:r>
              <a:rPr lang="en-US" altLang="zh-CN" dirty="0" smtClean="0"/>
              <a:t>JSON</a:t>
            </a:r>
            <a:r>
              <a:rPr lang="zh-CN" altLang="en-US" dirty="0" smtClean="0"/>
              <a:t>格式的数据</a:t>
            </a:r>
            <a:endParaRPr kumimoji="1" lang="zh-CN" altLang="en-US" dirty="0"/>
          </a:p>
        </p:txBody>
      </p:sp>
      <p:sp>
        <p:nvSpPr>
          <p:cNvPr id="3" name="副标题 2"/>
          <p:cNvSpPr>
            <a:spLocks noGrp="1"/>
          </p:cNvSpPr>
          <p:nvPr>
            <p:ph type="subTitle" idx="1"/>
          </p:nvPr>
        </p:nvSpPr>
        <p:spPr>
          <a:xfrm>
            <a:off x="1030760" y="2071654"/>
            <a:ext cx="22201200" cy="11215766"/>
          </a:xfrm>
        </p:spPr>
        <p:txBody>
          <a:bodyPr/>
          <a:lstStyle/>
          <a:p>
            <a:r>
              <a:rPr lang="en-US" altLang="zh-CN" sz="4400" b="1" dirty="0" smtClean="0"/>
              <a:t>1.</a:t>
            </a:r>
            <a:r>
              <a:rPr lang="zh-CN" altLang="en-US" sz="4400" b="1" dirty="0" smtClean="0"/>
              <a:t>加入对应的</a:t>
            </a:r>
            <a:r>
              <a:rPr lang="en-US" altLang="zh-CN" sz="4400" b="1" dirty="0" smtClean="0"/>
              <a:t>jar</a:t>
            </a:r>
            <a:r>
              <a:rPr lang="zh-CN" altLang="en-US" sz="4400" b="1" dirty="0" smtClean="0"/>
              <a:t>包：</a:t>
            </a:r>
            <a:endParaRPr lang="en-US" altLang="zh-CN" sz="4400" b="1" dirty="0" smtClean="0"/>
          </a:p>
          <a:p>
            <a:pPr>
              <a:buNone/>
            </a:pPr>
            <a:endParaRPr lang="en-US" altLang="zh-CN" dirty="0"/>
          </a:p>
          <a:p>
            <a:r>
              <a:rPr lang="en-US" altLang="zh-CN" sz="4400" b="1" dirty="0" smtClean="0"/>
              <a:t>2.</a:t>
            </a:r>
            <a:r>
              <a:rPr lang="zh-CN" altLang="en-US" sz="4400" b="1" dirty="0" smtClean="0"/>
              <a:t>编写客户端：</a:t>
            </a:r>
            <a:endParaRPr lang="en-US" altLang="zh-CN" sz="4400" b="1" dirty="0" smtClean="0"/>
          </a:p>
          <a:p>
            <a:endParaRPr lang="en-US" altLang="zh-CN" dirty="0" smtClean="0"/>
          </a:p>
          <a:p>
            <a:endParaRPr lang="en-US" altLang="zh-CN" dirty="0" smtClean="0"/>
          </a:p>
          <a:p>
            <a:endParaRPr lang="en-US" altLang="zh-CN" dirty="0" smtClean="0"/>
          </a:p>
          <a:p>
            <a:endParaRPr lang="en-US" altLang="zh-CN" dirty="0" smtClean="0"/>
          </a:p>
          <a:p>
            <a:r>
              <a:rPr lang="en-US" altLang="zh-CN" sz="4400" b="1" dirty="0" smtClean="0"/>
              <a:t>3.</a:t>
            </a:r>
            <a:r>
              <a:rPr lang="zh-CN" altLang="en-US" sz="4400" b="1" dirty="0" smtClean="0"/>
              <a:t>编写目标方法，使其返回 </a:t>
            </a:r>
            <a:r>
              <a:rPr lang="en-US" altLang="zh-CN" sz="4400" b="1" dirty="0" smtClean="0"/>
              <a:t>JSON </a:t>
            </a:r>
            <a:r>
              <a:rPr lang="zh-CN" altLang="en-US" sz="4400" b="1" dirty="0" smtClean="0"/>
              <a:t>对应的对象或集合：</a:t>
            </a:r>
            <a:endParaRPr lang="en-US" altLang="zh-CN" sz="4400" b="1" dirty="0"/>
          </a:p>
          <a:p>
            <a:pPr marL="190500" indent="0">
              <a:buNone/>
            </a:pPr>
            <a:endParaRPr lang="en-US" altLang="zh-CN" dirty="0"/>
          </a:p>
        </p:txBody>
      </p:sp>
      <p:pic>
        <p:nvPicPr>
          <p:cNvPr id="2050" name="Picture 2"/>
          <p:cNvPicPr>
            <a:picLocks noChangeAspect="1" noChangeArrowheads="1"/>
          </p:cNvPicPr>
          <p:nvPr/>
        </p:nvPicPr>
        <p:blipFill>
          <a:blip r:embed="rId1"/>
          <a:srcRect/>
          <a:stretch>
            <a:fillRect/>
          </a:stretch>
        </p:blipFill>
        <p:spPr bwMode="auto">
          <a:xfrm>
            <a:off x="7477092" y="2393125"/>
            <a:ext cx="8929750" cy="1357322"/>
          </a:xfrm>
          <a:prstGeom prst="rect">
            <a:avLst/>
          </a:prstGeom>
          <a:noFill/>
          <a:ln w="9525">
            <a:noFill/>
            <a:miter lim="800000"/>
            <a:headEnd/>
            <a:tailEnd/>
          </a:ln>
          <a:effectLst/>
        </p:spPr>
      </p:pic>
      <p:pic>
        <p:nvPicPr>
          <p:cNvPr id="2051" name="Picture 3"/>
          <p:cNvPicPr>
            <a:picLocks noChangeAspect="1" noChangeArrowheads="1"/>
          </p:cNvPicPr>
          <p:nvPr/>
        </p:nvPicPr>
        <p:blipFill>
          <a:blip r:embed="rId2"/>
          <a:srcRect/>
          <a:stretch>
            <a:fillRect/>
          </a:stretch>
        </p:blipFill>
        <p:spPr bwMode="auto">
          <a:xfrm>
            <a:off x="5834018" y="4071919"/>
            <a:ext cx="14001848" cy="514353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690746" y="10072710"/>
            <a:ext cx="10644261" cy="321471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15478148" y="9322610"/>
            <a:ext cx="5929354" cy="2250297"/>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15478148" y="11572908"/>
            <a:ext cx="5929354" cy="214309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转换</a:t>
            </a:r>
            <a:r>
              <a:rPr lang="en-US" altLang="zh-CN" dirty="0" smtClean="0"/>
              <a:t>JSON</a:t>
            </a:r>
            <a:r>
              <a:rPr lang="zh-CN" altLang="en-US" dirty="0" smtClean="0"/>
              <a:t>数据</a:t>
            </a:r>
            <a:r>
              <a:rPr lang="en-US" altLang="zh-CN" dirty="0" smtClean="0"/>
              <a:t>——</a:t>
            </a:r>
            <a:r>
              <a:rPr lang="zh-CN" altLang="en-US" dirty="0" smtClean="0"/>
              <a:t>接收</a:t>
            </a:r>
            <a:r>
              <a:rPr lang="en-US" altLang="zh-CN" dirty="0" smtClean="0"/>
              <a:t>JSON</a:t>
            </a:r>
            <a:r>
              <a:rPr lang="zh-CN" altLang="en-US" dirty="0" smtClean="0"/>
              <a:t>格式的数据</a:t>
            </a:r>
            <a:endParaRPr kumimoji="1" lang="zh-CN" altLang="en-US" dirty="0"/>
          </a:p>
        </p:txBody>
      </p:sp>
      <p:sp>
        <p:nvSpPr>
          <p:cNvPr id="3" name="副标题 2"/>
          <p:cNvSpPr>
            <a:spLocks noGrp="1"/>
          </p:cNvSpPr>
          <p:nvPr>
            <p:ph type="subTitle" idx="1"/>
          </p:nvPr>
        </p:nvSpPr>
        <p:spPr>
          <a:xfrm>
            <a:off x="1030760" y="2071654"/>
            <a:ext cx="22201200" cy="11215766"/>
          </a:xfrm>
        </p:spPr>
        <p:txBody>
          <a:bodyPr/>
          <a:lstStyle/>
          <a:p>
            <a:pPr>
              <a:buNone/>
            </a:pPr>
            <a:r>
              <a:rPr lang="en-US" altLang="zh-CN" sz="4400" b="1" dirty="0" smtClean="0"/>
              <a:t>1.</a:t>
            </a:r>
            <a:r>
              <a:rPr lang="zh-CN" altLang="en-US" sz="4400" b="1" dirty="0" smtClean="0"/>
              <a:t>编写客户端：</a:t>
            </a:r>
            <a:endParaRPr lang="en-US" altLang="zh-CN" sz="4400" b="1"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sz="4400" b="1" dirty="0" smtClean="0"/>
              <a:t>2.</a:t>
            </a:r>
            <a:r>
              <a:rPr lang="zh-CN" altLang="en-US" sz="4400" b="1" dirty="0" smtClean="0"/>
              <a:t>编写目标方法：</a:t>
            </a:r>
            <a:endParaRPr lang="en-US" altLang="zh-CN" sz="4400" b="1" dirty="0"/>
          </a:p>
          <a:p>
            <a:pPr marL="190500" indent="0">
              <a:buNone/>
            </a:pPr>
            <a:endParaRPr lang="en-US" altLang="zh-CN" dirty="0"/>
          </a:p>
        </p:txBody>
      </p:sp>
      <p:pic>
        <p:nvPicPr>
          <p:cNvPr id="3074" name="Picture 2"/>
          <p:cNvPicPr>
            <a:picLocks noChangeAspect="1" noChangeArrowheads="1"/>
          </p:cNvPicPr>
          <p:nvPr/>
        </p:nvPicPr>
        <p:blipFill>
          <a:blip r:embed="rId1"/>
          <a:srcRect/>
          <a:stretch>
            <a:fillRect/>
          </a:stretch>
        </p:blipFill>
        <p:spPr bwMode="auto">
          <a:xfrm>
            <a:off x="11406182" y="10715653"/>
            <a:ext cx="12631018" cy="2571768"/>
          </a:xfrm>
          <a:prstGeom prst="rect">
            <a:avLst/>
          </a:prstGeom>
          <a:noFill/>
          <a:ln w="9525">
            <a:noFill/>
            <a:miter lim="800000"/>
            <a:headEnd/>
            <a:tailEnd/>
          </a:ln>
          <a:effectLst/>
        </p:spPr>
      </p:pic>
      <p:pic>
        <p:nvPicPr>
          <p:cNvPr id="3075" name="Picture 3"/>
          <p:cNvPicPr>
            <a:picLocks noChangeAspect="1" noChangeArrowheads="1"/>
          </p:cNvPicPr>
          <p:nvPr/>
        </p:nvPicPr>
        <p:blipFill>
          <a:blip r:embed="rId2"/>
          <a:srcRect/>
          <a:stretch>
            <a:fillRect/>
          </a:stretch>
        </p:blipFill>
        <p:spPr bwMode="auto">
          <a:xfrm>
            <a:off x="1690614" y="2928910"/>
            <a:ext cx="18716756" cy="6286544"/>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5976894" y="1500154"/>
            <a:ext cx="11430080" cy="1428756"/>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2320926" y="10001272"/>
            <a:ext cx="8799504" cy="3286148"/>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11406182" y="9215454"/>
            <a:ext cx="6858048" cy="129540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转换</a:t>
            </a:r>
            <a:r>
              <a:rPr lang="en-US" altLang="zh-CN" dirty="0" smtClean="0"/>
              <a:t>XML</a:t>
            </a:r>
            <a:r>
              <a:rPr lang="zh-CN" altLang="en-US" dirty="0" smtClean="0"/>
              <a:t>数据</a:t>
            </a:r>
            <a:r>
              <a:rPr lang="en-US" altLang="zh-CN" dirty="0" smtClean="0"/>
              <a:t>——</a:t>
            </a:r>
            <a:r>
              <a:rPr lang="zh-CN" altLang="en-US" dirty="0" smtClean="0"/>
              <a:t>返回</a:t>
            </a:r>
            <a:r>
              <a:rPr lang="en-US" altLang="zh-CN" dirty="0" smtClean="0"/>
              <a:t>XML</a:t>
            </a:r>
            <a:r>
              <a:rPr lang="zh-CN" altLang="en-US" dirty="0" smtClean="0"/>
              <a:t>格式的数据</a:t>
            </a:r>
            <a:endParaRPr kumimoji="1" lang="zh-CN" altLang="en-US" dirty="0"/>
          </a:p>
        </p:txBody>
      </p:sp>
      <p:sp>
        <p:nvSpPr>
          <p:cNvPr id="3" name="副标题 2"/>
          <p:cNvSpPr>
            <a:spLocks noGrp="1"/>
          </p:cNvSpPr>
          <p:nvPr>
            <p:ph type="subTitle" idx="1"/>
          </p:nvPr>
        </p:nvSpPr>
        <p:spPr>
          <a:xfrm>
            <a:off x="1030760" y="2071654"/>
            <a:ext cx="22201200" cy="11215766"/>
          </a:xfrm>
        </p:spPr>
        <p:txBody>
          <a:bodyPr/>
          <a:lstStyle/>
          <a:p>
            <a:r>
              <a:rPr lang="en-US" altLang="zh-CN" sz="4400" b="1" dirty="0" smtClean="0"/>
              <a:t>1.</a:t>
            </a:r>
            <a:r>
              <a:rPr lang="zh-CN" altLang="en-US" sz="4400" b="1" dirty="0" smtClean="0"/>
              <a:t>加入对应的</a:t>
            </a:r>
            <a:r>
              <a:rPr lang="en-US" altLang="zh-CN" sz="4400" b="1" dirty="0" smtClean="0"/>
              <a:t>jar</a:t>
            </a:r>
            <a:r>
              <a:rPr lang="zh-CN" altLang="en-US" sz="4400" b="1" dirty="0" smtClean="0"/>
              <a:t>包：</a:t>
            </a:r>
            <a:endParaRPr lang="en-US" altLang="zh-CN" sz="4400" b="1" dirty="0" smtClean="0"/>
          </a:p>
          <a:p>
            <a:pPr>
              <a:buNone/>
            </a:pPr>
            <a:endParaRPr lang="en-US" altLang="zh-CN" dirty="0"/>
          </a:p>
          <a:p>
            <a:r>
              <a:rPr lang="en-US" altLang="zh-CN" sz="4400" b="1" dirty="0" smtClean="0"/>
              <a:t>2.</a:t>
            </a:r>
            <a:r>
              <a:rPr lang="zh-CN" altLang="en-US" sz="4400" b="1" dirty="0" smtClean="0"/>
              <a:t>编写客户端：</a:t>
            </a:r>
            <a:endParaRPr lang="en-US" altLang="zh-CN" sz="4400" b="1" dirty="0" smtClean="0"/>
          </a:p>
          <a:p>
            <a:endParaRPr lang="en-US" altLang="zh-CN" dirty="0" smtClean="0"/>
          </a:p>
          <a:p>
            <a:endParaRPr lang="en-US" altLang="zh-CN" dirty="0" smtClean="0"/>
          </a:p>
          <a:p>
            <a:endParaRPr lang="en-US" altLang="zh-CN" dirty="0" smtClean="0"/>
          </a:p>
          <a:p>
            <a:endParaRPr lang="en-US" altLang="zh-CN" dirty="0" smtClean="0"/>
          </a:p>
          <a:p>
            <a:r>
              <a:rPr lang="en-US" altLang="zh-CN" sz="4400" b="1" dirty="0" smtClean="0"/>
              <a:t>3.</a:t>
            </a:r>
            <a:r>
              <a:rPr lang="zh-CN" altLang="en-US" sz="4400" b="1" dirty="0" smtClean="0"/>
              <a:t>编写目标方法，使其返回 </a:t>
            </a:r>
            <a:r>
              <a:rPr lang="en-US" altLang="zh-CN" sz="4400" b="1" dirty="0" smtClean="0"/>
              <a:t>JSON </a:t>
            </a:r>
            <a:r>
              <a:rPr lang="zh-CN" altLang="en-US" sz="4400" b="1" dirty="0" smtClean="0"/>
              <a:t>对应的对象或集合：</a:t>
            </a:r>
            <a:endParaRPr lang="en-US" altLang="zh-CN" sz="4400" b="1" dirty="0"/>
          </a:p>
          <a:p>
            <a:pPr marL="190500" indent="0">
              <a:buNone/>
            </a:pPr>
            <a:endParaRPr lang="en-US" altLang="zh-CN" dirty="0"/>
          </a:p>
        </p:txBody>
      </p:sp>
      <p:pic>
        <p:nvPicPr>
          <p:cNvPr id="2050" name="Picture 2"/>
          <p:cNvPicPr>
            <a:picLocks noChangeAspect="1" noChangeArrowheads="1"/>
          </p:cNvPicPr>
          <p:nvPr/>
        </p:nvPicPr>
        <p:blipFill>
          <a:blip r:embed="rId1"/>
          <a:srcRect/>
          <a:stretch>
            <a:fillRect/>
          </a:stretch>
        </p:blipFill>
        <p:spPr bwMode="auto">
          <a:xfrm>
            <a:off x="7477092" y="2393125"/>
            <a:ext cx="8929750" cy="1357322"/>
          </a:xfrm>
          <a:prstGeom prst="rect">
            <a:avLst/>
          </a:prstGeom>
          <a:noFill/>
          <a:ln w="9525">
            <a:noFill/>
            <a:miter lim="800000"/>
            <a:headEnd/>
            <a:tailEnd/>
          </a:ln>
          <a:effectLst/>
        </p:spPr>
      </p:pic>
      <p:pic>
        <p:nvPicPr>
          <p:cNvPr id="2051" name="Picture 3"/>
          <p:cNvPicPr>
            <a:picLocks noChangeAspect="1" noChangeArrowheads="1"/>
          </p:cNvPicPr>
          <p:nvPr/>
        </p:nvPicPr>
        <p:blipFill>
          <a:blip r:embed="rId2"/>
          <a:srcRect/>
          <a:stretch>
            <a:fillRect/>
          </a:stretch>
        </p:blipFill>
        <p:spPr bwMode="auto">
          <a:xfrm>
            <a:off x="5834018" y="4071919"/>
            <a:ext cx="14001848" cy="514353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690746" y="10072710"/>
            <a:ext cx="10644261" cy="321471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15478148" y="9322610"/>
            <a:ext cx="5929354" cy="2250297"/>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15478148" y="11572908"/>
            <a:ext cx="5929354" cy="214309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转换</a:t>
            </a:r>
            <a:r>
              <a:rPr lang="en-US" altLang="zh-CN" dirty="0" smtClean="0"/>
              <a:t>XML</a:t>
            </a:r>
            <a:r>
              <a:rPr lang="zh-CN" altLang="en-US" dirty="0" smtClean="0"/>
              <a:t>数据</a:t>
            </a:r>
            <a:r>
              <a:rPr lang="en-US" altLang="zh-CN" dirty="0" smtClean="0"/>
              <a:t>——</a:t>
            </a:r>
            <a:r>
              <a:rPr lang="zh-CN" altLang="en-US" dirty="0" smtClean="0"/>
              <a:t>接收</a:t>
            </a:r>
            <a:r>
              <a:rPr lang="en-US" altLang="zh-CN" dirty="0" smtClean="0"/>
              <a:t>XML</a:t>
            </a:r>
            <a:r>
              <a:rPr lang="zh-CN" altLang="en-US" dirty="0" smtClean="0"/>
              <a:t>格式的数据</a:t>
            </a:r>
            <a:endParaRPr kumimoji="1" lang="zh-CN" altLang="en-US" dirty="0"/>
          </a:p>
        </p:txBody>
      </p:sp>
      <p:sp>
        <p:nvSpPr>
          <p:cNvPr id="3" name="副标题 2"/>
          <p:cNvSpPr>
            <a:spLocks noGrp="1"/>
          </p:cNvSpPr>
          <p:nvPr>
            <p:ph type="subTitle" idx="1"/>
          </p:nvPr>
        </p:nvSpPr>
        <p:spPr>
          <a:xfrm>
            <a:off x="1030760" y="2071654"/>
            <a:ext cx="22201200" cy="11215766"/>
          </a:xfrm>
        </p:spPr>
        <p:txBody>
          <a:bodyPr/>
          <a:lstStyle/>
          <a:p>
            <a:pPr>
              <a:buNone/>
            </a:pPr>
            <a:r>
              <a:rPr lang="en-US" altLang="zh-CN" sz="4400" b="1" dirty="0" smtClean="0"/>
              <a:t>1.</a:t>
            </a:r>
            <a:r>
              <a:rPr lang="zh-CN" altLang="en-US" sz="4400" b="1" dirty="0" smtClean="0"/>
              <a:t>编写客户端：</a:t>
            </a:r>
            <a:endParaRPr lang="en-US" altLang="zh-CN" sz="4400" b="1"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sz="4400" b="1" dirty="0" smtClean="0"/>
              <a:t>2.</a:t>
            </a:r>
            <a:r>
              <a:rPr lang="zh-CN" altLang="en-US" sz="4400" b="1" dirty="0" smtClean="0"/>
              <a:t>编写目标方法：</a:t>
            </a:r>
            <a:endParaRPr lang="en-US" altLang="zh-CN" sz="4400" b="1" dirty="0"/>
          </a:p>
          <a:p>
            <a:pPr marL="190500" indent="0">
              <a:buNone/>
            </a:pPr>
            <a:endParaRPr lang="en-US" altLang="zh-CN" dirty="0"/>
          </a:p>
        </p:txBody>
      </p:sp>
      <p:pic>
        <p:nvPicPr>
          <p:cNvPr id="3074" name="Picture 2"/>
          <p:cNvPicPr>
            <a:picLocks noChangeAspect="1" noChangeArrowheads="1"/>
          </p:cNvPicPr>
          <p:nvPr/>
        </p:nvPicPr>
        <p:blipFill>
          <a:blip r:embed="rId1"/>
          <a:srcRect/>
          <a:stretch>
            <a:fillRect/>
          </a:stretch>
        </p:blipFill>
        <p:spPr bwMode="auto">
          <a:xfrm>
            <a:off x="11406182" y="10715653"/>
            <a:ext cx="12631018" cy="2571768"/>
          </a:xfrm>
          <a:prstGeom prst="rect">
            <a:avLst/>
          </a:prstGeom>
          <a:noFill/>
          <a:ln w="9525">
            <a:noFill/>
            <a:miter lim="800000"/>
            <a:headEnd/>
            <a:tailEnd/>
          </a:ln>
          <a:effectLst/>
        </p:spPr>
      </p:pic>
      <p:pic>
        <p:nvPicPr>
          <p:cNvPr id="3075" name="Picture 3"/>
          <p:cNvPicPr>
            <a:picLocks noChangeAspect="1" noChangeArrowheads="1"/>
          </p:cNvPicPr>
          <p:nvPr/>
        </p:nvPicPr>
        <p:blipFill>
          <a:blip r:embed="rId2"/>
          <a:srcRect/>
          <a:stretch>
            <a:fillRect/>
          </a:stretch>
        </p:blipFill>
        <p:spPr bwMode="auto">
          <a:xfrm>
            <a:off x="1690614" y="2928910"/>
            <a:ext cx="18716756" cy="6286544"/>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5976894" y="1500154"/>
            <a:ext cx="11430080" cy="1428756"/>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2320926" y="10001272"/>
            <a:ext cx="8799504" cy="3286148"/>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11406182" y="9215454"/>
            <a:ext cx="6858048" cy="129540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的文件上传</a:t>
            </a:r>
            <a:r>
              <a:rPr lang="en-US" altLang="zh-CN" dirty="0" smtClean="0"/>
              <a:t>——</a:t>
            </a:r>
            <a:r>
              <a:rPr lang="en-US" altLang="zh-CN" dirty="0" err="1" smtClean="0">
                <a:solidFill>
                  <a:srgbClr val="FF0000"/>
                </a:solidFill>
              </a:rPr>
              <a:t>MultipartResolver</a:t>
            </a:r>
            <a:r>
              <a:rPr lang="zh-CN" altLang="en-US" dirty="0" smtClean="0">
                <a:solidFill>
                  <a:srgbClr val="FF0000"/>
                </a:solidFill>
              </a:rPr>
              <a:t>接口</a:t>
            </a:r>
            <a:r>
              <a:rPr lang="en-US" altLang="zh-CN" dirty="0" smtClean="0">
                <a:solidFill>
                  <a:srgbClr val="FF0000"/>
                </a:solidFill>
              </a:rPr>
              <a:t>&amp;</a:t>
            </a:r>
            <a:r>
              <a:rPr lang="en-US" altLang="zh-CN" dirty="0" err="1" smtClean="0">
                <a:solidFill>
                  <a:srgbClr val="FF0000"/>
                </a:solidFill>
              </a:rPr>
              <a:t>MultipartFile</a:t>
            </a:r>
            <a:r>
              <a:rPr lang="zh-CN" altLang="en-US" dirty="0" smtClean="0">
                <a:solidFill>
                  <a:srgbClr val="FF0000"/>
                </a:solidFill>
              </a:rPr>
              <a:t>对象</a:t>
            </a:r>
            <a:endParaRPr kumimoji="1" lang="zh-CN" altLang="en-US" dirty="0">
              <a:solidFill>
                <a:srgbClr val="FF0000"/>
              </a:solidFill>
            </a:endParaRPr>
          </a:p>
        </p:txBody>
      </p:sp>
      <p:sp>
        <p:nvSpPr>
          <p:cNvPr id="3" name="副标题 2"/>
          <p:cNvSpPr>
            <a:spLocks noGrp="1"/>
          </p:cNvSpPr>
          <p:nvPr>
            <p:ph type="subTitle" idx="1"/>
          </p:nvPr>
        </p:nvSpPr>
        <p:spPr>
          <a:xfrm>
            <a:off x="1547738" y="1643026"/>
            <a:ext cx="22489462" cy="12072974"/>
          </a:xfrm>
        </p:spPr>
        <p:txBody>
          <a:bodyPr/>
          <a:lstStyle/>
          <a:p>
            <a:pPr marL="190500" indent="0">
              <a:buFont typeface="Wingdings" panose="05000000000000000000" pitchFamily="2" charset="2"/>
              <a:buChar char="u"/>
            </a:pPr>
            <a:r>
              <a:rPr lang="en-US" altLang="zh-CN" sz="4400" b="1" dirty="0" smtClean="0"/>
              <a:t> </a:t>
            </a:r>
            <a:r>
              <a:rPr lang="en-US" altLang="zh-CN" sz="4400" b="1" dirty="0" err="1" smtClean="0"/>
              <a:t>SpringMVC</a:t>
            </a:r>
            <a:r>
              <a:rPr lang="zh-CN" altLang="en-US" sz="4400" b="1" dirty="0" smtClean="0"/>
              <a:t>为文件上传提供了直接的支持，这种支持是用即插即用的</a:t>
            </a:r>
            <a:r>
              <a:rPr lang="en-US" altLang="zh-CN" sz="4400" b="1" dirty="0" err="1" smtClean="0"/>
              <a:t>MultipartResolver</a:t>
            </a:r>
            <a:r>
              <a:rPr lang="zh-CN" altLang="en-US" sz="4400" b="1" dirty="0" smtClean="0"/>
              <a:t>实现的，</a:t>
            </a:r>
            <a:r>
              <a:rPr lang="en-US" altLang="zh-CN" sz="4400" b="1" dirty="0" err="1" smtClean="0"/>
              <a:t>SpringMVC</a:t>
            </a:r>
            <a:r>
              <a:rPr lang="zh-CN" altLang="en-US" sz="4400" b="1" dirty="0" smtClean="0"/>
              <a:t>使用</a:t>
            </a:r>
            <a:r>
              <a:rPr lang="en-US" altLang="zh-CN" sz="4400" b="1" dirty="0" smtClean="0"/>
              <a:t>Apache Commons </a:t>
            </a:r>
            <a:r>
              <a:rPr lang="en-US" altLang="zh-CN" sz="4400" b="1" dirty="0" err="1" smtClean="0"/>
              <a:t>FileUpload</a:t>
            </a:r>
            <a:r>
              <a:rPr lang="zh-CN" altLang="en-US" sz="4400" b="1" dirty="0" smtClean="0"/>
              <a:t>技术实现了一个</a:t>
            </a:r>
            <a:r>
              <a:rPr lang="en-US" altLang="zh-CN" sz="4400" b="1" dirty="0" err="1" smtClean="0"/>
              <a:t>MultipartResolver</a:t>
            </a:r>
            <a:r>
              <a:rPr lang="zh-CN" altLang="en-US" sz="4400" b="1" dirty="0" smtClean="0"/>
              <a:t>的实现类：</a:t>
            </a:r>
            <a:r>
              <a:rPr lang="en-US" altLang="zh-CN" sz="4400" b="1" dirty="0" err="1" smtClean="0">
                <a:solidFill>
                  <a:srgbClr val="35B558"/>
                </a:solidFill>
              </a:rPr>
              <a:t>CommonsMultipartResolver</a:t>
            </a:r>
            <a:r>
              <a:rPr lang="en-US" altLang="zh-CN" sz="4400" b="1" dirty="0" smtClean="0"/>
              <a:t>.</a:t>
            </a:r>
            <a:r>
              <a:rPr lang="zh-CN" altLang="en-US" sz="4400" b="1" dirty="0" smtClean="0"/>
              <a:t>因此</a:t>
            </a:r>
            <a:r>
              <a:rPr lang="en-US" altLang="zh-CN" sz="4400" b="1" dirty="0" err="1" smtClean="0"/>
              <a:t>SpringMVC</a:t>
            </a:r>
            <a:r>
              <a:rPr lang="zh-CN" altLang="en-US" sz="4400" b="1" dirty="0" smtClean="0"/>
              <a:t>的文件上传依赖</a:t>
            </a:r>
            <a:r>
              <a:rPr lang="en-US" altLang="zh-CN" sz="4400" b="1" dirty="0" smtClean="0"/>
              <a:t>Apache  Commons  </a:t>
            </a:r>
            <a:r>
              <a:rPr lang="en-US" altLang="zh-CN" sz="4400" b="1" dirty="0" err="1" smtClean="0"/>
              <a:t>FileUpload</a:t>
            </a:r>
            <a:r>
              <a:rPr lang="zh-CN" altLang="en-US" sz="4400" b="1" dirty="0" smtClean="0"/>
              <a:t>的组件。</a:t>
            </a:r>
            <a:endParaRPr lang="en-US" altLang="zh-CN" sz="4400" b="1" dirty="0" smtClean="0"/>
          </a:p>
          <a:p>
            <a:pPr marL="190500" indent="0">
              <a:buFont typeface="Wingdings" panose="05000000000000000000" pitchFamily="2" charset="2"/>
              <a:buChar char="u"/>
            </a:pPr>
            <a:r>
              <a:rPr lang="en-US" altLang="zh-CN" sz="4400" b="1" dirty="0" err="1" smtClean="0"/>
              <a:t>SpringMVC</a:t>
            </a:r>
            <a:r>
              <a:rPr lang="zh-CN" altLang="en-US" sz="4400" b="1" dirty="0" smtClean="0"/>
              <a:t>会将上传的文件绑定到</a:t>
            </a:r>
            <a:r>
              <a:rPr lang="en-US" altLang="zh-CN" sz="4400" b="1" dirty="0" err="1" smtClean="0"/>
              <a:t>MultipartFile</a:t>
            </a:r>
            <a:r>
              <a:rPr lang="zh-CN" altLang="en-US" sz="4400" b="1" dirty="0" smtClean="0"/>
              <a:t>对象中，</a:t>
            </a:r>
            <a:r>
              <a:rPr lang="en-US" altLang="zh-CN" sz="4400" b="1" dirty="0" smtClean="0"/>
              <a:t>Multipart</a:t>
            </a:r>
            <a:r>
              <a:rPr lang="zh-CN" altLang="en-US" sz="4400" b="1" dirty="0" smtClean="0"/>
              <a:t>提供了获取上传文件内容、文件名等方法，通过</a:t>
            </a:r>
            <a:r>
              <a:rPr lang="en-US" altLang="zh-CN" sz="4400" b="1" dirty="0" err="1" smtClean="0"/>
              <a:t>transferTo</a:t>
            </a:r>
            <a:r>
              <a:rPr lang="en-US" altLang="zh-CN" sz="4400" b="1" dirty="0" smtClean="0"/>
              <a:t>(</a:t>
            </a:r>
            <a:r>
              <a:rPr lang="zh-CN" altLang="en-US" sz="4400" b="1" dirty="0" smtClean="0"/>
              <a:t>）方法还可以将文件存储到硬件中，</a:t>
            </a:r>
            <a:r>
              <a:rPr lang="en-US" altLang="zh-CN" sz="4400" b="1" dirty="0" err="1" smtClean="0"/>
              <a:t>multipartFile</a:t>
            </a:r>
            <a:r>
              <a:rPr lang="zh-CN" altLang="en-US" sz="4400" b="1" dirty="0" smtClean="0"/>
              <a:t>对象中的常用方法如下：</a:t>
            </a:r>
            <a:endParaRPr lang="en-US" altLang="zh-CN" sz="4400" b="1" dirty="0" smtClean="0"/>
          </a:p>
          <a:p>
            <a:pPr marL="933450" indent="-742950">
              <a:buFont typeface="+mj-ea"/>
              <a:buAutoNum type="circleNumDbPlain"/>
            </a:pPr>
            <a:r>
              <a:rPr lang="en-US" altLang="zh-CN" sz="3600" b="1" dirty="0" smtClean="0"/>
              <a:t>String </a:t>
            </a:r>
            <a:r>
              <a:rPr lang="en-US" altLang="zh-CN" sz="3600" b="1" dirty="0" err="1" smtClean="0"/>
              <a:t>getOriginalFilename</a:t>
            </a:r>
            <a:r>
              <a:rPr lang="en-US" altLang="zh-CN" sz="3600" b="1" dirty="0" smtClean="0"/>
              <a:t>():</a:t>
            </a:r>
            <a:r>
              <a:rPr lang="zh-CN" altLang="en-US" sz="3600" b="1" dirty="0" smtClean="0"/>
              <a:t>获取上传文件的原名</a:t>
            </a:r>
            <a:endParaRPr lang="en-US" altLang="zh-CN" sz="3600" b="1" dirty="0" smtClean="0"/>
          </a:p>
          <a:p>
            <a:pPr marL="933450" indent="-742950">
              <a:buFont typeface="+mj-ea"/>
              <a:buAutoNum type="circleNumDbPlain"/>
            </a:pPr>
            <a:r>
              <a:rPr lang="en-US" altLang="zh-CN" sz="3600" b="1" dirty="0" smtClean="0"/>
              <a:t>String </a:t>
            </a:r>
            <a:r>
              <a:rPr lang="en-US" altLang="zh-CN" sz="3600" b="1" dirty="0" err="1" smtClean="0"/>
              <a:t>getName</a:t>
            </a:r>
            <a:r>
              <a:rPr lang="en-US" altLang="zh-CN" sz="3600" b="1" dirty="0" smtClean="0"/>
              <a:t>():</a:t>
            </a:r>
            <a:r>
              <a:rPr lang="zh-CN" altLang="en-US" sz="3600" b="1" dirty="0" smtClean="0"/>
              <a:t>获取表单中文件组件的名字</a:t>
            </a:r>
            <a:endParaRPr lang="en-US" altLang="zh-CN" sz="3600" b="1" dirty="0" smtClean="0"/>
          </a:p>
          <a:p>
            <a:pPr marL="933450" indent="-742950">
              <a:buFont typeface="+mj-ea"/>
              <a:buAutoNum type="circleNumDbPlain"/>
            </a:pPr>
            <a:r>
              <a:rPr lang="en-US" altLang="zh-CN" sz="3600" b="1" dirty="0" smtClean="0"/>
              <a:t>void </a:t>
            </a:r>
            <a:r>
              <a:rPr lang="en-US" altLang="zh-CN" sz="3600" b="1" dirty="0" err="1" smtClean="0"/>
              <a:t>transferTo</a:t>
            </a:r>
            <a:r>
              <a:rPr lang="en-US" altLang="zh-CN" sz="3600" b="1" dirty="0" smtClean="0"/>
              <a:t>(File </a:t>
            </a:r>
            <a:r>
              <a:rPr lang="en-US" altLang="zh-CN" sz="3600" b="1" dirty="0" err="1" smtClean="0"/>
              <a:t>targetFile</a:t>
            </a:r>
            <a:r>
              <a:rPr lang="en-US" altLang="zh-CN" sz="3600" b="1" dirty="0" smtClean="0"/>
              <a:t>):</a:t>
            </a:r>
            <a:r>
              <a:rPr lang="zh-CN" altLang="en-US" sz="3600" b="1" dirty="0" smtClean="0"/>
              <a:t>将上传文件保存到一个目标文件中</a:t>
            </a:r>
            <a:endParaRPr lang="en-US" altLang="zh-CN" sz="3600" b="1" dirty="0" smtClean="0"/>
          </a:p>
          <a:p>
            <a:pPr marL="933450" indent="-742950">
              <a:buFont typeface="+mj-ea"/>
              <a:buAutoNum type="circleNumDbPlain"/>
            </a:pPr>
            <a:r>
              <a:rPr lang="en-US" altLang="zh-CN" sz="3600" b="1" dirty="0" err="1" smtClean="0"/>
              <a:t>boolean</a:t>
            </a:r>
            <a:r>
              <a:rPr lang="en-US" altLang="zh-CN" sz="3600" b="1" dirty="0" smtClean="0"/>
              <a:t> </a:t>
            </a:r>
            <a:r>
              <a:rPr lang="en-US" altLang="zh-CN" sz="3600" b="1" dirty="0" err="1" smtClean="0"/>
              <a:t>isEmpty</a:t>
            </a:r>
            <a:r>
              <a:rPr lang="en-US" altLang="zh-CN" sz="3600" b="1" dirty="0" smtClean="0"/>
              <a:t>():</a:t>
            </a:r>
            <a:r>
              <a:rPr lang="zh-CN" altLang="en-US" sz="3600" b="1" dirty="0" smtClean="0"/>
              <a:t>是否有上传文件  </a:t>
            </a:r>
            <a:endParaRPr lang="en-US" altLang="zh-CN" sz="3600" b="1" dirty="0" smtClean="0"/>
          </a:p>
          <a:p>
            <a:pPr marL="933450" indent="-742950">
              <a:buFont typeface="+mj-ea"/>
              <a:buAutoNum type="circleNumDbPlain"/>
            </a:pPr>
            <a:r>
              <a:rPr lang="en-US" altLang="zh-CN" sz="3600" b="1" dirty="0" smtClean="0"/>
              <a:t> </a:t>
            </a:r>
            <a:r>
              <a:rPr lang="en-US" altLang="zh-CN" sz="3600" b="1" dirty="0" err="1" smtClean="0"/>
              <a:t>InputStream</a:t>
            </a:r>
            <a:r>
              <a:rPr lang="en-US" altLang="zh-CN" sz="3600" b="1" dirty="0" smtClean="0"/>
              <a:t> </a:t>
            </a:r>
            <a:r>
              <a:rPr lang="en-US" altLang="zh-CN" sz="3600" b="1" dirty="0" err="1" smtClean="0"/>
              <a:t>getInputStream</a:t>
            </a:r>
            <a:r>
              <a:rPr lang="en-US" altLang="zh-CN" sz="3600" b="1" dirty="0" smtClean="0"/>
              <a:t>():</a:t>
            </a:r>
            <a:r>
              <a:rPr lang="zh-CN" altLang="en-US" sz="3600" b="1" dirty="0" smtClean="0"/>
              <a:t>获取文件流</a:t>
            </a:r>
            <a:endParaRPr lang="en-US" altLang="zh-CN" sz="3600" b="1" dirty="0" smtClean="0"/>
          </a:p>
          <a:p>
            <a:pPr marL="933450" indent="-742950">
              <a:buFont typeface="+mj-ea"/>
              <a:buAutoNum type="circleNumDbPlain"/>
            </a:pPr>
            <a:r>
              <a:rPr lang="en-US" altLang="zh-CN" sz="3600" b="1" dirty="0" smtClean="0"/>
              <a:t>byte[] </a:t>
            </a:r>
            <a:r>
              <a:rPr lang="en-US" altLang="zh-CN" sz="3600" b="1" dirty="0" err="1" smtClean="0"/>
              <a:t>getBytes</a:t>
            </a:r>
            <a:r>
              <a:rPr lang="en-US" altLang="zh-CN" sz="3600" b="1" dirty="0" smtClean="0"/>
              <a:t>():</a:t>
            </a:r>
            <a:r>
              <a:rPr lang="zh-CN" altLang="en-US" sz="3600" b="1" dirty="0" smtClean="0"/>
              <a:t>获取文件数据</a:t>
            </a:r>
            <a:endParaRPr lang="en-US" altLang="zh-CN" sz="3600" b="1" dirty="0" smtClean="0"/>
          </a:p>
          <a:p>
            <a:pPr marL="933450" indent="-742950">
              <a:buFont typeface="+mj-ea"/>
              <a:buAutoNum type="circleNumDbPlain"/>
            </a:pPr>
            <a:r>
              <a:rPr lang="en-US" altLang="zh-CN" sz="3600" b="1" dirty="0" smtClean="0"/>
              <a:t>String </a:t>
            </a:r>
            <a:r>
              <a:rPr lang="en-US" altLang="zh-CN" sz="3600" b="1" dirty="0" err="1" smtClean="0"/>
              <a:t>getContentType</a:t>
            </a:r>
            <a:r>
              <a:rPr lang="en-US" altLang="zh-CN" sz="3600" b="1" dirty="0" smtClean="0"/>
              <a:t>():</a:t>
            </a:r>
            <a:r>
              <a:rPr lang="zh-CN" altLang="en-US" sz="3600" b="1" dirty="0" smtClean="0"/>
              <a:t>获取文件的</a:t>
            </a:r>
            <a:r>
              <a:rPr lang="en-US" altLang="zh-CN" sz="3600" b="1" dirty="0" smtClean="0"/>
              <a:t>MIME</a:t>
            </a:r>
            <a:r>
              <a:rPr lang="zh-CN" altLang="en-US" sz="3600" b="1" dirty="0" smtClean="0"/>
              <a:t>类型，如</a:t>
            </a:r>
            <a:r>
              <a:rPr lang="en-US" altLang="zh-CN" sz="3600" b="1" dirty="0" smtClean="0"/>
              <a:t>image/jpeg</a:t>
            </a:r>
            <a:r>
              <a:rPr lang="zh-CN" altLang="en-US" sz="3600" b="1" dirty="0" smtClean="0"/>
              <a:t>等</a:t>
            </a:r>
            <a:endParaRPr lang="en-US" altLang="zh-CN"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的文件上传</a:t>
            </a:r>
            <a:r>
              <a:rPr lang="en-US" altLang="zh-CN" dirty="0" smtClean="0"/>
              <a:t>——</a:t>
            </a:r>
            <a:r>
              <a:rPr lang="zh-CN" altLang="en-US" dirty="0" smtClean="0">
                <a:solidFill>
                  <a:srgbClr val="FF0000"/>
                </a:solidFill>
              </a:rPr>
              <a:t>文件上传实例</a:t>
            </a:r>
            <a:r>
              <a:rPr lang="en-US" altLang="zh-CN" dirty="0" smtClean="0">
                <a:solidFill>
                  <a:srgbClr val="FF0000"/>
                </a:solidFill>
              </a:rPr>
              <a:t>-1</a:t>
            </a:r>
            <a:r>
              <a:rPr lang="zh-CN" altLang="en-US" dirty="0" smtClean="0">
                <a:solidFill>
                  <a:srgbClr val="FF0000"/>
                </a:solidFill>
              </a:rPr>
              <a:t>实现步骤</a:t>
            </a:r>
            <a:endParaRPr kumimoji="1" lang="zh-CN" altLang="en-US" dirty="0">
              <a:solidFill>
                <a:srgbClr val="FF0000"/>
              </a:solidFill>
            </a:endParaRPr>
          </a:p>
        </p:txBody>
      </p:sp>
      <p:sp>
        <p:nvSpPr>
          <p:cNvPr id="3" name="副标题 2"/>
          <p:cNvSpPr>
            <a:spLocks noGrp="1"/>
          </p:cNvSpPr>
          <p:nvPr>
            <p:ph type="subTitle" idx="1"/>
          </p:nvPr>
        </p:nvSpPr>
        <p:spPr>
          <a:xfrm>
            <a:off x="1547738" y="1643026"/>
            <a:ext cx="22489462" cy="12072974"/>
          </a:xfrm>
        </p:spPr>
        <p:txBody>
          <a:bodyPr/>
          <a:lstStyle/>
          <a:p>
            <a:pPr marL="190500" indent="0">
              <a:buNone/>
            </a:pPr>
            <a:r>
              <a:rPr lang="en-US" altLang="zh-CN" b="1" dirty="0" smtClean="0"/>
              <a:t>1.</a:t>
            </a:r>
            <a:r>
              <a:rPr lang="zh-CN" altLang="en-US" b="1" dirty="0" smtClean="0"/>
              <a:t>导入</a:t>
            </a:r>
            <a:r>
              <a:rPr lang="en-US" altLang="zh-CN" b="1" dirty="0" smtClean="0"/>
              <a:t>Apache commons </a:t>
            </a:r>
            <a:r>
              <a:rPr lang="en-US" altLang="zh-CN" b="1" dirty="0" err="1" smtClean="0"/>
              <a:t>fileUpload</a:t>
            </a:r>
            <a:r>
              <a:rPr lang="zh-CN" altLang="en-US" b="1" dirty="0" smtClean="0"/>
              <a:t>对应的</a:t>
            </a:r>
            <a:r>
              <a:rPr lang="en-US" altLang="zh-CN" b="1" dirty="0" smtClean="0"/>
              <a:t>jar</a:t>
            </a:r>
            <a:r>
              <a:rPr lang="zh-CN" altLang="en-US" b="1" dirty="0" smtClean="0"/>
              <a:t>包</a:t>
            </a:r>
            <a:r>
              <a:rPr lang="en-US" altLang="zh-CN" b="1" dirty="0" smtClean="0"/>
              <a:t>:</a:t>
            </a:r>
            <a:endParaRPr lang="en-US" altLang="zh-CN" b="1" dirty="0" smtClean="0"/>
          </a:p>
          <a:p>
            <a:pPr marL="190500" indent="0">
              <a:buNone/>
            </a:pPr>
            <a:endParaRPr lang="en-US" altLang="zh-CN" b="1" dirty="0" smtClean="0"/>
          </a:p>
          <a:p>
            <a:pPr marL="190500" indent="0">
              <a:buNone/>
            </a:pPr>
            <a:r>
              <a:rPr lang="en-US" altLang="zh-CN" b="1" dirty="0" smtClean="0"/>
              <a:t>2.</a:t>
            </a:r>
            <a:r>
              <a:rPr lang="zh-CN" altLang="en-US" b="1" dirty="0" smtClean="0"/>
              <a:t>编写客户端上传表单与处理器实现类：</a:t>
            </a:r>
            <a:endParaRPr lang="en-US" altLang="zh-CN" b="1" dirty="0" smtClean="0"/>
          </a:p>
          <a:p>
            <a:pPr marL="190500" indent="0">
              <a:buNone/>
            </a:pPr>
            <a:endParaRPr lang="en-US" altLang="zh-CN" b="1" dirty="0" smtClean="0"/>
          </a:p>
          <a:p>
            <a:pPr marL="190500" indent="0">
              <a:buNone/>
            </a:pPr>
            <a:endParaRPr lang="en-US" altLang="zh-CN" b="1" dirty="0" smtClean="0"/>
          </a:p>
          <a:p>
            <a:pPr marL="190500" indent="0">
              <a:buNone/>
            </a:pPr>
            <a:endParaRPr lang="en-US" altLang="zh-CN" b="1" dirty="0" smtClean="0"/>
          </a:p>
          <a:p>
            <a:pPr marL="190500" indent="0">
              <a:buNone/>
            </a:pPr>
            <a:endParaRPr lang="en-US" altLang="zh-CN" b="1" dirty="0" smtClean="0"/>
          </a:p>
          <a:p>
            <a:pPr marL="190500" indent="0">
              <a:buNone/>
            </a:pPr>
            <a:r>
              <a:rPr lang="en-US" altLang="zh-CN" b="1" dirty="0" smtClean="0"/>
              <a:t>3.</a:t>
            </a:r>
            <a:r>
              <a:rPr lang="zh-CN" altLang="en-US" b="1" dirty="0" smtClean="0"/>
              <a:t>在</a:t>
            </a:r>
            <a:r>
              <a:rPr lang="en-US" altLang="zh-CN" b="1" dirty="0" smtClean="0"/>
              <a:t>springmvc.xml</a:t>
            </a:r>
            <a:r>
              <a:rPr lang="zh-CN" altLang="en-US" b="1" dirty="0" smtClean="0"/>
              <a:t>配置文件中配置</a:t>
            </a:r>
            <a:r>
              <a:rPr lang="en-US" altLang="zh-CN" b="1" dirty="0" err="1" smtClean="0"/>
              <a:t>MultipartResolver</a:t>
            </a:r>
            <a:r>
              <a:rPr lang="zh-CN" altLang="en-US" b="1" dirty="0" smtClean="0"/>
              <a:t>的上传组件实现类：</a:t>
            </a:r>
            <a:endParaRPr lang="en-US" altLang="zh-CN" b="1" dirty="0"/>
          </a:p>
        </p:txBody>
      </p:sp>
      <p:pic>
        <p:nvPicPr>
          <p:cNvPr id="1026" name="Picture 2"/>
          <p:cNvPicPr>
            <a:picLocks noChangeAspect="1" noChangeArrowheads="1"/>
          </p:cNvPicPr>
          <p:nvPr/>
        </p:nvPicPr>
        <p:blipFill>
          <a:blip r:embed="rId1"/>
          <a:srcRect/>
          <a:stretch>
            <a:fillRect/>
          </a:stretch>
        </p:blipFill>
        <p:spPr bwMode="auto">
          <a:xfrm>
            <a:off x="2333556" y="2571720"/>
            <a:ext cx="8282038" cy="1343033"/>
          </a:xfrm>
          <a:prstGeom prst="rect">
            <a:avLst/>
          </a:prstGeom>
          <a:noFill/>
          <a:ln w="9525">
            <a:noFill/>
            <a:miter lim="800000"/>
            <a:headEnd/>
            <a:tailEnd/>
          </a:ln>
          <a:effectLst/>
        </p:spPr>
      </p:pic>
      <p:pic>
        <p:nvPicPr>
          <p:cNvPr id="1030" name="Picture 6"/>
          <p:cNvPicPr>
            <a:picLocks noChangeAspect="1" noChangeArrowheads="1"/>
          </p:cNvPicPr>
          <p:nvPr/>
        </p:nvPicPr>
        <p:blipFill>
          <a:blip r:embed="rId2"/>
          <a:srcRect/>
          <a:stretch>
            <a:fillRect/>
          </a:stretch>
        </p:blipFill>
        <p:spPr bwMode="auto">
          <a:xfrm>
            <a:off x="1547738" y="9786958"/>
            <a:ext cx="22002903" cy="392904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2191206" y="2571720"/>
            <a:ext cx="11845994" cy="628654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04730" y="5357802"/>
            <a:ext cx="11786476" cy="287179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的文件上传</a:t>
            </a:r>
            <a:r>
              <a:rPr lang="en-US" altLang="zh-CN" dirty="0" smtClean="0"/>
              <a:t>——</a:t>
            </a:r>
            <a:r>
              <a:rPr lang="zh-CN" altLang="en-US" dirty="0" smtClean="0">
                <a:solidFill>
                  <a:srgbClr val="FF0000"/>
                </a:solidFill>
              </a:rPr>
              <a:t>文件上传实例</a:t>
            </a:r>
            <a:r>
              <a:rPr lang="en-US" altLang="zh-CN" dirty="0" smtClean="0">
                <a:solidFill>
                  <a:srgbClr val="FF0000"/>
                </a:solidFill>
              </a:rPr>
              <a:t>-2</a:t>
            </a:r>
            <a:r>
              <a:rPr lang="zh-CN" altLang="en-US" dirty="0" smtClean="0">
                <a:solidFill>
                  <a:srgbClr val="FF0000"/>
                </a:solidFill>
              </a:rPr>
              <a:t>实现步骤</a:t>
            </a:r>
            <a:endParaRPr kumimoji="1" lang="zh-CN" altLang="en-US" dirty="0">
              <a:solidFill>
                <a:srgbClr val="FF0000"/>
              </a:solidFill>
            </a:endParaRPr>
          </a:p>
        </p:txBody>
      </p:sp>
      <p:sp>
        <p:nvSpPr>
          <p:cNvPr id="3" name="副标题 2"/>
          <p:cNvSpPr>
            <a:spLocks noGrp="1"/>
          </p:cNvSpPr>
          <p:nvPr>
            <p:ph type="subTitle" idx="1"/>
          </p:nvPr>
        </p:nvSpPr>
        <p:spPr>
          <a:xfrm>
            <a:off x="1547738" y="1643026"/>
            <a:ext cx="22489462" cy="12072974"/>
          </a:xfrm>
        </p:spPr>
        <p:txBody>
          <a:bodyPr/>
          <a:lstStyle/>
          <a:p>
            <a:pPr marL="190500" indent="0">
              <a:buNone/>
            </a:pPr>
            <a:r>
              <a:rPr lang="en-US" altLang="zh-CN" b="1" dirty="0" smtClean="0"/>
              <a:t>1.</a:t>
            </a:r>
            <a:r>
              <a:rPr lang="zh-CN" altLang="en-US" b="1" dirty="0" smtClean="0"/>
              <a:t>导入</a:t>
            </a:r>
            <a:r>
              <a:rPr lang="en-US" altLang="zh-CN" b="1" dirty="0" smtClean="0"/>
              <a:t>Apache commons </a:t>
            </a:r>
            <a:r>
              <a:rPr lang="en-US" altLang="zh-CN" b="1" dirty="0" err="1" smtClean="0"/>
              <a:t>fileUpload</a:t>
            </a:r>
            <a:r>
              <a:rPr lang="zh-CN" altLang="en-US" b="1" dirty="0" smtClean="0"/>
              <a:t>对应的</a:t>
            </a:r>
            <a:r>
              <a:rPr lang="en-US" altLang="zh-CN" b="1" dirty="0" smtClean="0"/>
              <a:t>jar</a:t>
            </a:r>
            <a:r>
              <a:rPr lang="zh-CN" altLang="en-US" b="1" dirty="0" smtClean="0"/>
              <a:t>包</a:t>
            </a:r>
            <a:r>
              <a:rPr lang="en-US" altLang="zh-CN" b="1" dirty="0" smtClean="0"/>
              <a:t>:</a:t>
            </a:r>
            <a:endParaRPr lang="en-US" altLang="zh-CN" b="1" dirty="0" smtClean="0"/>
          </a:p>
          <a:p>
            <a:pPr marL="190500" indent="0">
              <a:buNone/>
            </a:pPr>
            <a:endParaRPr lang="en-US" altLang="zh-CN" b="1" dirty="0" smtClean="0"/>
          </a:p>
          <a:p>
            <a:pPr marL="190500" indent="0">
              <a:buNone/>
            </a:pPr>
            <a:r>
              <a:rPr lang="en-US" altLang="zh-CN" b="1" dirty="0" smtClean="0"/>
              <a:t>2.</a:t>
            </a:r>
            <a:r>
              <a:rPr lang="zh-CN" altLang="en-US" b="1" dirty="0" smtClean="0"/>
              <a:t>编写客户端上传表单与处理器实现类：</a:t>
            </a:r>
            <a:endParaRPr lang="en-US" altLang="zh-CN" b="1" dirty="0" smtClean="0"/>
          </a:p>
          <a:p>
            <a:pPr marL="190500" indent="0">
              <a:buNone/>
            </a:pPr>
            <a:endParaRPr lang="en-US" altLang="zh-CN" b="1" dirty="0" smtClean="0"/>
          </a:p>
          <a:p>
            <a:pPr marL="190500" indent="0">
              <a:buNone/>
            </a:pPr>
            <a:endParaRPr lang="en-US" altLang="zh-CN" b="1" dirty="0" smtClean="0"/>
          </a:p>
          <a:p>
            <a:pPr marL="190500" indent="0">
              <a:buNone/>
            </a:pPr>
            <a:endParaRPr lang="en-US" altLang="zh-CN" b="1" dirty="0" smtClean="0"/>
          </a:p>
          <a:p>
            <a:pPr marL="190500" indent="0">
              <a:buNone/>
            </a:pPr>
            <a:endParaRPr lang="en-US" altLang="zh-CN" b="1" dirty="0" smtClean="0"/>
          </a:p>
          <a:p>
            <a:pPr marL="190500" indent="0">
              <a:buNone/>
            </a:pPr>
            <a:r>
              <a:rPr lang="en-US" altLang="zh-CN" b="1" dirty="0" smtClean="0"/>
              <a:t>3.</a:t>
            </a:r>
            <a:r>
              <a:rPr lang="zh-CN" altLang="en-US" b="1" dirty="0" smtClean="0"/>
              <a:t>在</a:t>
            </a:r>
            <a:r>
              <a:rPr lang="en-US" altLang="zh-CN" b="1" dirty="0" smtClean="0"/>
              <a:t>springmvc.xml</a:t>
            </a:r>
            <a:r>
              <a:rPr lang="zh-CN" altLang="en-US" b="1" dirty="0" smtClean="0"/>
              <a:t>配置文件中配置</a:t>
            </a:r>
            <a:r>
              <a:rPr lang="en-US" altLang="zh-CN" b="1" dirty="0" err="1" smtClean="0"/>
              <a:t>MultipartResolver</a:t>
            </a:r>
            <a:r>
              <a:rPr lang="zh-CN" altLang="en-US" b="1" dirty="0" smtClean="0"/>
              <a:t>的上传组件实现类：</a:t>
            </a:r>
            <a:endParaRPr lang="en-US" altLang="zh-CN" b="1" dirty="0"/>
          </a:p>
        </p:txBody>
      </p:sp>
      <p:pic>
        <p:nvPicPr>
          <p:cNvPr id="1026" name="Picture 2"/>
          <p:cNvPicPr>
            <a:picLocks noChangeAspect="1" noChangeArrowheads="1"/>
          </p:cNvPicPr>
          <p:nvPr/>
        </p:nvPicPr>
        <p:blipFill>
          <a:blip r:embed="rId1"/>
          <a:srcRect/>
          <a:stretch>
            <a:fillRect/>
          </a:stretch>
        </p:blipFill>
        <p:spPr bwMode="auto">
          <a:xfrm>
            <a:off x="2333556" y="2571720"/>
            <a:ext cx="8282038" cy="1343033"/>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12477752" y="2571720"/>
            <a:ext cx="11559448" cy="6286544"/>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547738" y="5072050"/>
            <a:ext cx="10930014" cy="18573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76168" y="6929439"/>
            <a:ext cx="13073154" cy="1928826"/>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1547738" y="9786958"/>
            <a:ext cx="22002903" cy="392904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的文件下载</a:t>
            </a:r>
            <a:r>
              <a:rPr lang="en-US" altLang="zh-CN" dirty="0" smtClean="0"/>
              <a:t>——</a:t>
            </a:r>
            <a:r>
              <a:rPr lang="zh-CN" altLang="en-US" dirty="0" smtClean="0">
                <a:solidFill>
                  <a:srgbClr val="2EAA46"/>
                </a:solidFill>
              </a:rPr>
              <a:t>基于</a:t>
            </a:r>
            <a:r>
              <a:rPr lang="en-US" altLang="zh-CN" dirty="0" err="1" smtClean="0">
                <a:solidFill>
                  <a:srgbClr val="FF0000"/>
                </a:solidFill>
              </a:rPr>
              <a:t>ResponseEntity</a:t>
            </a:r>
            <a:r>
              <a:rPr lang="zh-CN" altLang="en-US" dirty="0" smtClean="0">
                <a:solidFill>
                  <a:srgbClr val="35B558"/>
                </a:solidFill>
              </a:rPr>
              <a:t>的实现</a:t>
            </a:r>
            <a:endParaRPr kumimoji="1" lang="zh-CN" altLang="en-US" dirty="0">
              <a:solidFill>
                <a:srgbClr val="35B558"/>
              </a:solidFill>
            </a:endParaRPr>
          </a:p>
        </p:txBody>
      </p:sp>
      <p:sp>
        <p:nvSpPr>
          <p:cNvPr id="3" name="副标题 2"/>
          <p:cNvSpPr>
            <a:spLocks noGrp="1"/>
          </p:cNvSpPr>
          <p:nvPr>
            <p:ph type="subTitle" idx="1"/>
          </p:nvPr>
        </p:nvSpPr>
        <p:spPr>
          <a:xfrm>
            <a:off x="1547738" y="1643026"/>
            <a:ext cx="22489462" cy="12072974"/>
          </a:xfrm>
        </p:spPr>
        <p:txBody>
          <a:bodyPr/>
          <a:lstStyle/>
          <a:p>
            <a:pPr marL="190500" indent="0">
              <a:buFont typeface="Wingdings" panose="05000000000000000000" pitchFamily="2" charset="2"/>
              <a:buChar char="u"/>
            </a:pPr>
            <a:r>
              <a:rPr lang="zh-CN" altLang="en-US" sz="4400" dirty="0" smtClean="0"/>
              <a:t>使用</a:t>
            </a:r>
            <a:r>
              <a:rPr lang="en-US" sz="4400" dirty="0" smtClean="0"/>
              <a:t>Apache Commons </a:t>
            </a:r>
            <a:r>
              <a:rPr lang="en-US" sz="4400" dirty="0" err="1" smtClean="0"/>
              <a:t>FileUpload</a:t>
            </a:r>
            <a:r>
              <a:rPr lang="zh-CN" altLang="en-US" sz="4400" dirty="0" smtClean="0"/>
              <a:t>组件的</a:t>
            </a:r>
            <a:r>
              <a:rPr lang="en-US" sz="4400" dirty="0" err="1" smtClean="0"/>
              <a:t>FileUtils</a:t>
            </a:r>
            <a:r>
              <a:rPr lang="zh-CN" altLang="en-US" sz="4400" dirty="0" smtClean="0"/>
              <a:t>读取项目的文件，并将其构建成</a:t>
            </a:r>
            <a:r>
              <a:rPr lang="en-US" sz="4400" dirty="0" err="1" smtClean="0"/>
              <a:t>ResponseEntity</a:t>
            </a:r>
            <a:r>
              <a:rPr lang="zh-CN" altLang="en-US" sz="4400" dirty="0" smtClean="0"/>
              <a:t>对象返回客户端下载。使用</a:t>
            </a:r>
            <a:r>
              <a:rPr lang="en-US" sz="4400" dirty="0" err="1" smtClean="0"/>
              <a:t>ResponseEntity</a:t>
            </a:r>
            <a:r>
              <a:rPr lang="zh-CN" altLang="en-US" sz="4400" dirty="0" smtClean="0"/>
              <a:t>对象，可以很方便的定义返回的</a:t>
            </a:r>
            <a:r>
              <a:rPr lang="en-US" sz="4400" dirty="0" err="1" smtClean="0"/>
              <a:t>HttpHeaders</a:t>
            </a:r>
            <a:r>
              <a:rPr lang="zh-CN" altLang="en-US" sz="4400" dirty="0" smtClean="0"/>
              <a:t>和</a:t>
            </a:r>
            <a:r>
              <a:rPr lang="en-US" sz="4400" dirty="0" err="1" smtClean="0"/>
              <a:t>HttpStatus</a:t>
            </a:r>
            <a:r>
              <a:rPr lang="zh-CN" altLang="en-US" sz="4400" dirty="0" smtClean="0"/>
              <a:t>。</a:t>
            </a:r>
            <a:endParaRPr lang="en-US" sz="4400" dirty="0" smtClean="0"/>
          </a:p>
          <a:p>
            <a:pPr marL="190500" indent="0">
              <a:buFont typeface="Wingdings" panose="05000000000000000000" pitchFamily="2" charset="2"/>
              <a:buChar char="u"/>
            </a:pPr>
            <a:endParaRPr lang="en-US" altLang="zh-CN" sz="4400" b="1" dirty="0" smtClean="0"/>
          </a:p>
          <a:p>
            <a:pPr marL="190500" indent="0">
              <a:buFont typeface="Wingdings" panose="05000000000000000000" pitchFamily="2" charset="2"/>
              <a:buChar char="u"/>
            </a:pPr>
            <a:endParaRPr lang="en-US" altLang="zh-CN" sz="4400" b="1" dirty="0" smtClean="0"/>
          </a:p>
          <a:p>
            <a:pPr marL="190500" indent="0">
              <a:buFont typeface="Wingdings" panose="05000000000000000000" pitchFamily="2" charset="2"/>
              <a:buChar char="u"/>
            </a:pPr>
            <a:endParaRPr lang="en-US" altLang="zh-CN" sz="4400" b="1" dirty="0" smtClean="0"/>
          </a:p>
          <a:p>
            <a:pPr marL="190500" indent="0">
              <a:buFont typeface="Wingdings" panose="05000000000000000000" pitchFamily="2" charset="2"/>
              <a:buChar char="u"/>
            </a:pPr>
            <a:endParaRPr lang="en-US" altLang="zh-CN" b="1" dirty="0"/>
          </a:p>
        </p:txBody>
      </p:sp>
      <p:pic>
        <p:nvPicPr>
          <p:cNvPr id="3075" name="Picture 3"/>
          <p:cNvPicPr>
            <a:picLocks noChangeAspect="1" noChangeArrowheads="1"/>
          </p:cNvPicPr>
          <p:nvPr/>
        </p:nvPicPr>
        <p:blipFill>
          <a:blip r:embed="rId1"/>
          <a:srcRect/>
          <a:stretch>
            <a:fillRect/>
          </a:stretch>
        </p:blipFill>
        <p:spPr bwMode="auto">
          <a:xfrm>
            <a:off x="1033200" y="4643422"/>
            <a:ext cx="22374566" cy="864399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的文件下载</a:t>
            </a:r>
            <a:r>
              <a:rPr lang="en-US" altLang="zh-CN" dirty="0" smtClean="0"/>
              <a:t>——</a:t>
            </a:r>
            <a:r>
              <a:rPr lang="zh-CN" altLang="en-US" dirty="0" smtClean="0">
                <a:solidFill>
                  <a:srgbClr val="2EAA46"/>
                </a:solidFill>
              </a:rPr>
              <a:t>基于</a:t>
            </a:r>
            <a:r>
              <a:rPr lang="en-US" altLang="zh-CN" dirty="0" smtClean="0">
                <a:solidFill>
                  <a:srgbClr val="FF0000"/>
                </a:solidFill>
              </a:rPr>
              <a:t>Java</a:t>
            </a:r>
            <a:r>
              <a:rPr lang="zh-CN" altLang="en-US" dirty="0" smtClean="0">
                <a:solidFill>
                  <a:srgbClr val="35B558"/>
                </a:solidFill>
              </a:rPr>
              <a:t>的通用下载实现</a:t>
            </a:r>
            <a:endParaRPr kumimoji="1" lang="zh-CN" altLang="en-US" dirty="0">
              <a:solidFill>
                <a:srgbClr val="35B558"/>
              </a:solidFill>
            </a:endParaRPr>
          </a:p>
        </p:txBody>
      </p:sp>
      <p:sp>
        <p:nvSpPr>
          <p:cNvPr id="3" name="副标题 2"/>
          <p:cNvSpPr>
            <a:spLocks noGrp="1"/>
          </p:cNvSpPr>
          <p:nvPr>
            <p:ph type="subTitle" idx="1"/>
          </p:nvPr>
        </p:nvSpPr>
        <p:spPr>
          <a:xfrm>
            <a:off x="1547738" y="1643026"/>
            <a:ext cx="22489462" cy="12072974"/>
          </a:xfrm>
        </p:spPr>
        <p:txBody>
          <a:bodyPr/>
          <a:lstStyle/>
          <a:p>
            <a:pPr marL="190500" indent="0">
              <a:buNone/>
            </a:pPr>
            <a:endParaRPr lang="en-US" altLang="zh-CN" sz="4400" b="1" dirty="0" smtClean="0"/>
          </a:p>
          <a:p>
            <a:pPr marL="190500" indent="0">
              <a:buFont typeface="Wingdings" panose="05000000000000000000" pitchFamily="2" charset="2"/>
              <a:buChar char="u"/>
            </a:pPr>
            <a:endParaRPr lang="en-US" altLang="zh-CN" sz="4400" b="1" dirty="0" smtClean="0"/>
          </a:p>
          <a:p>
            <a:pPr marL="190500" indent="0">
              <a:buFont typeface="Wingdings" panose="05000000000000000000" pitchFamily="2" charset="2"/>
              <a:buChar char="u"/>
            </a:pPr>
            <a:endParaRPr lang="en-US" altLang="zh-CN" sz="4400" b="1" dirty="0" smtClean="0"/>
          </a:p>
          <a:p>
            <a:pPr marL="190500" indent="0">
              <a:buFont typeface="Wingdings" panose="05000000000000000000" pitchFamily="2" charset="2"/>
              <a:buChar char="u"/>
            </a:pPr>
            <a:endParaRPr lang="en-US" altLang="zh-CN" b="1" dirty="0"/>
          </a:p>
        </p:txBody>
      </p:sp>
      <p:pic>
        <p:nvPicPr>
          <p:cNvPr id="4098" name="Picture 2"/>
          <p:cNvPicPr>
            <a:picLocks noChangeAspect="1" noChangeArrowheads="1"/>
          </p:cNvPicPr>
          <p:nvPr/>
        </p:nvPicPr>
        <p:blipFill>
          <a:blip r:embed="rId1"/>
          <a:srcRect/>
          <a:stretch>
            <a:fillRect/>
          </a:stretch>
        </p:blipFill>
        <p:spPr bwMode="auto">
          <a:xfrm>
            <a:off x="1033200" y="2285968"/>
            <a:ext cx="22160252" cy="1042994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的拦截器</a:t>
            </a:r>
            <a:r>
              <a:rPr lang="en-US" altLang="zh-CN" dirty="0" smtClean="0"/>
              <a:t>——</a:t>
            </a:r>
            <a:r>
              <a:rPr lang="en-US" altLang="zh-CN" b="1" dirty="0" err="1" smtClean="0">
                <a:solidFill>
                  <a:srgbClr val="FF0000"/>
                </a:solidFill>
              </a:rPr>
              <a:t>HandlerInterceptor</a:t>
            </a:r>
            <a:r>
              <a:rPr lang="zh-CN" altLang="en-US" b="1" dirty="0" smtClean="0">
                <a:solidFill>
                  <a:srgbClr val="FF0000"/>
                </a:solidFill>
              </a:rPr>
              <a:t>接口</a:t>
            </a:r>
            <a:endParaRPr kumimoji="1" lang="zh-CN" altLang="en-US" b="1" dirty="0">
              <a:solidFill>
                <a:srgbClr val="FF0000"/>
              </a:solidFill>
            </a:endParaRPr>
          </a:p>
        </p:txBody>
      </p:sp>
      <p:sp>
        <p:nvSpPr>
          <p:cNvPr id="3" name="副标题 2"/>
          <p:cNvSpPr>
            <a:spLocks noGrp="1"/>
          </p:cNvSpPr>
          <p:nvPr>
            <p:ph type="subTitle" idx="1"/>
          </p:nvPr>
        </p:nvSpPr>
        <p:spPr>
          <a:xfrm>
            <a:off x="1547738" y="1643026"/>
            <a:ext cx="22489462" cy="11501518"/>
          </a:xfrm>
        </p:spPr>
        <p:txBody>
          <a:bodyPr/>
          <a:lstStyle/>
          <a:p>
            <a:pPr marL="190500" indent="0">
              <a:buFont typeface="Wingdings" panose="05000000000000000000" pitchFamily="2" charset="2"/>
              <a:buChar char="u"/>
            </a:pPr>
            <a:r>
              <a:rPr lang="en-US" altLang="zh-CN" sz="4400" b="1" dirty="0" smtClean="0"/>
              <a:t>Interceptor</a:t>
            </a:r>
            <a:r>
              <a:rPr lang="zh-CN" altLang="en-US" sz="4400" b="1" dirty="0" smtClean="0"/>
              <a:t>拦截器也是</a:t>
            </a:r>
            <a:r>
              <a:rPr lang="en-US" altLang="zh-CN" sz="4400" b="1" dirty="0" err="1" smtClean="0"/>
              <a:t>SpringMVC</a:t>
            </a:r>
            <a:r>
              <a:rPr lang="zh-CN" altLang="en-US" sz="4400" b="1" dirty="0" smtClean="0"/>
              <a:t>中相当重要的功能，它的主要作用是拦截用户的请求，并进行相应的处理。比如通过拦截器进行用户权限验证，判断用户是否合法登陆等。</a:t>
            </a:r>
            <a:endParaRPr lang="en-US" altLang="zh-CN" sz="4400" b="1" dirty="0" smtClean="0"/>
          </a:p>
          <a:p>
            <a:pPr marL="190500" indent="0">
              <a:buFont typeface="Wingdings" panose="05000000000000000000" pitchFamily="2" charset="2"/>
              <a:buChar char="u"/>
            </a:pPr>
            <a:r>
              <a:rPr lang="en-US" altLang="zh-CN" sz="4400" b="1" dirty="0" err="1" smtClean="0"/>
              <a:t>SpringMVC</a:t>
            </a:r>
            <a:r>
              <a:rPr lang="zh-CN" altLang="en-US" sz="4400" b="1" dirty="0" smtClean="0"/>
              <a:t>中的拦截器是可插拔式设计，在</a:t>
            </a:r>
            <a:r>
              <a:rPr lang="en-US" altLang="zh-CN" sz="4400" b="1" dirty="0" err="1" smtClean="0"/>
              <a:t>SpringMVC</a:t>
            </a:r>
            <a:r>
              <a:rPr lang="zh-CN" altLang="en-US" sz="4400" b="1" dirty="0" smtClean="0"/>
              <a:t>中定义一个</a:t>
            </a:r>
            <a:r>
              <a:rPr lang="en-US" altLang="zh-CN" sz="4400" b="1" dirty="0" smtClean="0"/>
              <a:t>Interceptor</a:t>
            </a:r>
            <a:r>
              <a:rPr lang="zh-CN" altLang="en-US" sz="4400" b="1" dirty="0" smtClean="0"/>
              <a:t>非常简单，只需要实现</a:t>
            </a:r>
            <a:r>
              <a:rPr lang="en-US" altLang="zh-CN" sz="4400" b="1" dirty="0" err="1" smtClean="0"/>
              <a:t>HandlerInterceptor</a:t>
            </a:r>
            <a:r>
              <a:rPr lang="zh-CN" altLang="en-US" sz="4400" b="1" dirty="0" smtClean="0"/>
              <a:t>接口或继承抽象类</a:t>
            </a:r>
            <a:r>
              <a:rPr lang="en-US" altLang="zh-CN" sz="4400" b="1" dirty="0" err="1" smtClean="0"/>
              <a:t>HandlerInterceptorAdapter</a:t>
            </a:r>
            <a:r>
              <a:rPr lang="en-US" altLang="zh-CN" sz="4400" b="1" dirty="0" smtClean="0"/>
              <a:t>.</a:t>
            </a:r>
            <a:endParaRPr lang="en-US" altLang="zh-CN" sz="4400" b="1" dirty="0" smtClean="0"/>
          </a:p>
          <a:p>
            <a:pPr marL="190500" indent="0">
              <a:buFont typeface="Wingdings" panose="05000000000000000000" pitchFamily="2" charset="2"/>
              <a:buChar char="u"/>
            </a:pPr>
            <a:r>
              <a:rPr lang="en-US" altLang="zh-CN" sz="4400" b="1" dirty="0" err="1" smtClean="0"/>
              <a:t>HandlerIntercepter</a:t>
            </a:r>
            <a:r>
              <a:rPr lang="zh-CN" altLang="en-US" sz="4400" b="1" dirty="0" smtClean="0"/>
              <a:t>接口中定义了三个方法：</a:t>
            </a:r>
            <a:endParaRPr lang="en-US" altLang="zh-CN" sz="4400" b="1" dirty="0" smtClean="0"/>
          </a:p>
          <a:p>
            <a:pPr marL="933450" indent="-742950">
              <a:buFont typeface="+mj-ea"/>
              <a:buAutoNum type="circleNumDbPlain"/>
            </a:pPr>
            <a:r>
              <a:rPr lang="en-US" altLang="zh-CN" sz="4400" b="1" dirty="0" smtClean="0"/>
              <a:t> </a:t>
            </a:r>
            <a:r>
              <a:rPr lang="en-US" altLang="zh-CN" sz="4400" b="1" dirty="0" err="1" smtClean="0"/>
              <a:t>boolean</a:t>
            </a:r>
            <a:r>
              <a:rPr lang="en-US" altLang="zh-CN" sz="4400" b="1" dirty="0" smtClean="0"/>
              <a:t>  </a:t>
            </a:r>
            <a:r>
              <a:rPr lang="en-US" altLang="zh-CN" sz="4400" b="1" dirty="0" err="1" smtClean="0">
                <a:solidFill>
                  <a:srgbClr val="FF0000"/>
                </a:solidFill>
              </a:rPr>
              <a:t>preHandler</a:t>
            </a:r>
            <a:r>
              <a:rPr lang="en-US" altLang="zh-CN" sz="4400" b="1" dirty="0" smtClean="0"/>
              <a:t>(</a:t>
            </a:r>
            <a:r>
              <a:rPr lang="en-US" altLang="zh-CN" sz="4400" b="1" dirty="0" err="1" smtClean="0"/>
              <a:t>HttpServletRequest</a:t>
            </a:r>
            <a:r>
              <a:rPr lang="en-US" altLang="zh-CN" sz="4400" b="1" dirty="0" smtClean="0"/>
              <a:t> </a:t>
            </a:r>
            <a:r>
              <a:rPr lang="en-US" altLang="zh-CN" sz="4400" b="1" dirty="0" err="1" smtClean="0">
                <a:solidFill>
                  <a:srgbClr val="2EAA46"/>
                </a:solidFill>
              </a:rPr>
              <a:t>request</a:t>
            </a:r>
            <a:r>
              <a:rPr lang="en-US" altLang="zh-CN" sz="4400" b="1" dirty="0" err="1" smtClean="0"/>
              <a:t>,HttpServletrResponse</a:t>
            </a:r>
            <a:r>
              <a:rPr lang="en-US" altLang="zh-CN" sz="4400" b="1" dirty="0" smtClean="0"/>
              <a:t> </a:t>
            </a:r>
            <a:r>
              <a:rPr lang="en-US" altLang="zh-CN" sz="4400" b="1" dirty="0" err="1" smtClean="0">
                <a:solidFill>
                  <a:srgbClr val="35B558"/>
                </a:solidFill>
              </a:rPr>
              <a:t>response</a:t>
            </a:r>
            <a:r>
              <a:rPr lang="en-US" altLang="zh-CN" sz="4400" b="1" dirty="0" err="1" smtClean="0"/>
              <a:t>,Object</a:t>
            </a:r>
            <a:r>
              <a:rPr lang="en-US" altLang="zh-CN" sz="4400" b="1" dirty="0" smtClean="0"/>
              <a:t> </a:t>
            </a:r>
            <a:r>
              <a:rPr lang="en-US" altLang="zh-CN" sz="4400" b="1" dirty="0" smtClean="0">
                <a:solidFill>
                  <a:srgbClr val="2EAA46"/>
                </a:solidFill>
              </a:rPr>
              <a:t>handler</a:t>
            </a:r>
            <a:r>
              <a:rPr lang="en-US" altLang="zh-CN" sz="4400" b="1" dirty="0" smtClean="0"/>
              <a:t>)</a:t>
            </a:r>
            <a:endParaRPr lang="en-US" altLang="zh-CN" sz="4400" b="1" dirty="0" smtClean="0"/>
          </a:p>
          <a:p>
            <a:pPr marL="933450" indent="-742950">
              <a:buFont typeface="+mj-ea"/>
              <a:buAutoNum type="circleNumDbPlain"/>
            </a:pPr>
            <a:r>
              <a:rPr lang="en-US" altLang="zh-CN" sz="4400" b="1" dirty="0" smtClean="0"/>
              <a:t>void </a:t>
            </a:r>
            <a:r>
              <a:rPr lang="en-US" altLang="zh-CN" sz="4400" b="1" dirty="0" err="1" smtClean="0">
                <a:solidFill>
                  <a:srgbClr val="FF0000"/>
                </a:solidFill>
              </a:rPr>
              <a:t>postHandler</a:t>
            </a:r>
            <a:r>
              <a:rPr lang="en-US" altLang="zh-CN" sz="4400" b="1" dirty="0" smtClean="0"/>
              <a:t>(</a:t>
            </a:r>
            <a:r>
              <a:rPr lang="en-US" altLang="zh-CN" sz="4400" b="1" dirty="0" err="1" smtClean="0"/>
              <a:t>HttpServletRequest</a:t>
            </a:r>
            <a:r>
              <a:rPr lang="en-US" altLang="zh-CN" sz="4400" b="1" dirty="0" smtClean="0"/>
              <a:t> </a:t>
            </a:r>
            <a:r>
              <a:rPr lang="en-US" altLang="zh-CN" sz="4400" b="1" dirty="0" err="1" smtClean="0">
                <a:solidFill>
                  <a:srgbClr val="35B558"/>
                </a:solidFill>
              </a:rPr>
              <a:t>request</a:t>
            </a:r>
            <a:r>
              <a:rPr lang="en-US" altLang="zh-CN" sz="4400" b="1" dirty="0" err="1" smtClean="0"/>
              <a:t>,HttpServletResponse</a:t>
            </a:r>
            <a:r>
              <a:rPr lang="en-US" altLang="zh-CN" sz="4400" b="1" dirty="0" smtClean="0"/>
              <a:t> </a:t>
            </a:r>
            <a:r>
              <a:rPr lang="en-US" altLang="zh-CN" sz="4400" b="1" dirty="0" err="1" smtClean="0">
                <a:solidFill>
                  <a:srgbClr val="2EAA46"/>
                </a:solidFill>
              </a:rPr>
              <a:t>response</a:t>
            </a:r>
            <a:r>
              <a:rPr lang="en-US" altLang="zh-CN" sz="4400" b="1" dirty="0" err="1" smtClean="0"/>
              <a:t>,Object</a:t>
            </a:r>
            <a:r>
              <a:rPr lang="en-US" altLang="zh-CN" sz="4400" b="1" dirty="0" smtClean="0"/>
              <a:t> </a:t>
            </a:r>
            <a:r>
              <a:rPr lang="en-US" altLang="zh-CN" sz="4400" b="1" dirty="0" err="1" smtClean="0">
                <a:solidFill>
                  <a:srgbClr val="35B558"/>
                </a:solidFill>
              </a:rPr>
              <a:t>handler</a:t>
            </a:r>
            <a:r>
              <a:rPr lang="en-US" altLang="zh-CN" sz="4400" b="1" dirty="0" err="1" smtClean="0"/>
              <a:t>,ModelAndView</a:t>
            </a:r>
            <a:r>
              <a:rPr lang="en-US" altLang="zh-CN" sz="4400" b="1" dirty="0" smtClean="0"/>
              <a:t> </a:t>
            </a:r>
            <a:r>
              <a:rPr lang="en-US" altLang="zh-CN" sz="4400" b="1" dirty="0" err="1" smtClean="0">
                <a:solidFill>
                  <a:srgbClr val="2EAA46"/>
                </a:solidFill>
              </a:rPr>
              <a:t>mv</a:t>
            </a:r>
            <a:r>
              <a:rPr lang="en-US" altLang="zh-CN" sz="4400" b="1" dirty="0" smtClean="0"/>
              <a:t>)</a:t>
            </a:r>
            <a:endParaRPr lang="en-US" altLang="zh-CN" sz="4400" b="1" dirty="0" smtClean="0"/>
          </a:p>
          <a:p>
            <a:pPr marL="933450" indent="-742950">
              <a:buFont typeface="+mj-ea"/>
              <a:buAutoNum type="circleNumDbPlain"/>
            </a:pPr>
            <a:r>
              <a:rPr lang="en-US" altLang="zh-CN" sz="4400" b="1" dirty="0" smtClean="0"/>
              <a:t>void </a:t>
            </a:r>
            <a:r>
              <a:rPr lang="en-US" altLang="zh-CN" sz="4400" b="1" dirty="0" err="1" smtClean="0">
                <a:solidFill>
                  <a:srgbClr val="FF0000"/>
                </a:solidFill>
              </a:rPr>
              <a:t>afterCompletion</a:t>
            </a:r>
            <a:r>
              <a:rPr lang="en-US" altLang="zh-CN" sz="4400" b="1" dirty="0" smtClean="0"/>
              <a:t>(</a:t>
            </a:r>
            <a:r>
              <a:rPr lang="en-US" altLang="zh-CN" sz="4400" b="1" dirty="0" err="1" smtClean="0"/>
              <a:t>HttpServletRequest</a:t>
            </a:r>
            <a:r>
              <a:rPr lang="en-US" altLang="zh-CN" sz="4400" b="1" dirty="0" smtClean="0"/>
              <a:t> </a:t>
            </a:r>
            <a:r>
              <a:rPr lang="en-US" altLang="zh-CN" sz="4400" b="1" dirty="0" err="1" smtClean="0">
                <a:solidFill>
                  <a:srgbClr val="35B558"/>
                </a:solidFill>
              </a:rPr>
              <a:t>request</a:t>
            </a:r>
            <a:r>
              <a:rPr lang="en-US" altLang="zh-CN" sz="4400" b="1" dirty="0" err="1" smtClean="0"/>
              <a:t>,HttpServletR</a:t>
            </a:r>
            <a:r>
              <a:rPr lang="en-US" altLang="zh-CN" sz="4400" b="1" dirty="0" smtClean="0"/>
              <a:t>	</a:t>
            </a:r>
            <a:r>
              <a:rPr lang="en-US" altLang="zh-CN" sz="4400" b="1" dirty="0" err="1" smtClean="0"/>
              <a:t>esponse</a:t>
            </a:r>
            <a:r>
              <a:rPr lang="en-US" altLang="zh-CN" sz="4400" b="1" dirty="0" smtClean="0"/>
              <a:t>  </a:t>
            </a:r>
            <a:r>
              <a:rPr lang="en-US" altLang="zh-CN" sz="4400" b="1" dirty="0" err="1" smtClean="0">
                <a:solidFill>
                  <a:srgbClr val="2EAA46"/>
                </a:solidFill>
              </a:rPr>
              <a:t>response</a:t>
            </a:r>
            <a:r>
              <a:rPr lang="en-US" altLang="zh-CN" sz="4400" b="1" dirty="0" err="1" smtClean="0"/>
              <a:t>,Object</a:t>
            </a:r>
            <a:r>
              <a:rPr lang="en-US" altLang="zh-CN" sz="4400" b="1" dirty="0" smtClean="0"/>
              <a:t> </a:t>
            </a:r>
            <a:r>
              <a:rPr lang="en-US" altLang="zh-CN" sz="4400" b="1" dirty="0" smtClean="0">
                <a:solidFill>
                  <a:srgbClr val="35B558"/>
                </a:solidFill>
              </a:rPr>
              <a:t>handler</a:t>
            </a:r>
            <a:r>
              <a:rPr lang="en-US" altLang="zh-CN" sz="4400" b="1" dirty="0" smtClean="0"/>
              <a:t> ,Exception </a:t>
            </a:r>
            <a:r>
              <a:rPr lang="en-US" altLang="zh-CN" sz="4400" b="1" dirty="0" err="1" smtClean="0">
                <a:solidFill>
                  <a:srgbClr val="2EAA46"/>
                </a:solidFill>
              </a:rPr>
              <a:t>exception</a:t>
            </a:r>
            <a:r>
              <a:rPr lang="en-US" altLang="zh-CN" sz="4400" b="1" dirty="0" smtClean="0"/>
              <a:t>)</a:t>
            </a:r>
            <a:endParaRPr lang="en-US" altLang="zh-CN" sz="4400" b="1" dirty="0" smtClean="0"/>
          </a:p>
          <a:p>
            <a:pPr marL="190500" indent="0">
              <a:buNone/>
            </a:pPr>
            <a:endParaRPr lang="en-US" altLang="zh-CN" sz="4400" b="1" dirty="0" smtClean="0"/>
          </a:p>
          <a:p>
            <a:pPr marL="190500" indent="0">
              <a:buFont typeface="Wingdings" panose="05000000000000000000" pitchFamily="2" charset="2"/>
              <a:buChar char="u"/>
            </a:pPr>
            <a:endParaRPr lang="en-US" altLang="zh-CN"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6000" b="1" dirty="0" err="1" smtClean="0"/>
              <a:t>SpringMVC</a:t>
            </a:r>
            <a:r>
              <a:rPr lang="zh-CN" altLang="en-US" sz="6000" b="1" dirty="0" smtClean="0"/>
              <a:t>开发入门</a:t>
            </a:r>
            <a:r>
              <a:rPr lang="en-US" altLang="zh-CN" dirty="0" smtClean="0"/>
              <a:t>——</a:t>
            </a:r>
            <a:r>
              <a:rPr lang="en-US" altLang="zh-CN" b="1" dirty="0" smtClean="0">
                <a:solidFill>
                  <a:srgbClr val="FF0000"/>
                </a:solidFill>
              </a:rPr>
              <a:t>MVC</a:t>
            </a:r>
            <a:r>
              <a:rPr lang="zh-CN" altLang="en-US" b="1" dirty="0" smtClean="0">
                <a:solidFill>
                  <a:srgbClr val="FF0000"/>
                </a:solidFill>
              </a:rPr>
              <a:t>设计模式</a:t>
            </a:r>
            <a:endParaRPr kumimoji="1" lang="zh-CN" altLang="en-US" b="1" dirty="0">
              <a:solidFill>
                <a:srgbClr val="FF0000"/>
              </a:solidFill>
            </a:endParaRPr>
          </a:p>
        </p:txBody>
      </p:sp>
      <p:sp>
        <p:nvSpPr>
          <p:cNvPr id="3" name="副标题 2"/>
          <p:cNvSpPr>
            <a:spLocks noGrp="1"/>
          </p:cNvSpPr>
          <p:nvPr>
            <p:ph type="subTitle" idx="1"/>
          </p:nvPr>
        </p:nvSpPr>
        <p:spPr>
          <a:xfrm>
            <a:off x="1030760" y="1643026"/>
            <a:ext cx="22662758" cy="11176094"/>
          </a:xfrm>
        </p:spPr>
        <p:txBody>
          <a:bodyPr/>
          <a:lstStyle/>
          <a:p>
            <a:pPr marL="190500" indent="0">
              <a:buFont typeface="Wingdings" panose="05000000000000000000" pitchFamily="2" charset="2"/>
              <a:buChar char="u"/>
            </a:pPr>
            <a:r>
              <a:rPr lang="en-US" altLang="zh-CN" b="1" dirty="0" smtClean="0"/>
              <a:t>MVC</a:t>
            </a:r>
            <a:r>
              <a:rPr lang="zh-CN" altLang="en-US" b="1" dirty="0" smtClean="0"/>
              <a:t>全名是</a:t>
            </a:r>
            <a:r>
              <a:rPr lang="en-US" altLang="zh-CN" b="1" dirty="0" smtClean="0"/>
              <a:t>Model View Controller</a:t>
            </a:r>
            <a:r>
              <a:rPr lang="zh-CN" altLang="en-US" b="1" dirty="0" smtClean="0"/>
              <a:t>，是模型</a:t>
            </a:r>
            <a:r>
              <a:rPr lang="en-US" altLang="zh-CN" b="1" dirty="0" smtClean="0"/>
              <a:t>(model)-</a:t>
            </a:r>
            <a:r>
              <a:rPr lang="zh-CN" altLang="en-US" b="1" dirty="0" smtClean="0"/>
              <a:t>视图</a:t>
            </a:r>
            <a:r>
              <a:rPr lang="en-US" altLang="zh-CN" b="1" dirty="0" smtClean="0"/>
              <a:t>(view)-</a:t>
            </a:r>
            <a:r>
              <a:rPr lang="zh-CN" altLang="en-US" b="1" dirty="0" smtClean="0"/>
              <a:t>控制器</a:t>
            </a:r>
            <a:r>
              <a:rPr lang="en-US" altLang="zh-CN" b="1" dirty="0" smtClean="0"/>
              <a:t>(controller)</a:t>
            </a:r>
            <a:r>
              <a:rPr lang="zh-CN" altLang="en-US" b="1" dirty="0" smtClean="0"/>
              <a:t>的缩写，是一种软件分层设计典范，已被广泛使用，后来被推荐为</a:t>
            </a:r>
            <a:r>
              <a:rPr lang="en-US" altLang="zh-CN" b="1" dirty="0" smtClean="0"/>
              <a:t>Oracle</a:t>
            </a:r>
            <a:r>
              <a:rPr lang="zh-CN" altLang="en-US" b="1" dirty="0" smtClean="0"/>
              <a:t>旗下</a:t>
            </a:r>
            <a:r>
              <a:rPr lang="en-US" altLang="zh-CN" b="1" dirty="0" smtClean="0"/>
              <a:t>Sun</a:t>
            </a:r>
            <a:r>
              <a:rPr lang="zh-CN" altLang="en-US" b="1" dirty="0" smtClean="0"/>
              <a:t>公司</a:t>
            </a:r>
            <a:r>
              <a:rPr lang="en-US" altLang="zh-CN" b="1" dirty="0" smtClean="0">
                <a:hlinkClick r:id="rId1"/>
              </a:rPr>
              <a:t>Java EE</a:t>
            </a:r>
            <a:r>
              <a:rPr lang="zh-CN" altLang="en-US" b="1" dirty="0" smtClean="0"/>
              <a:t>平台的设计模式，实现将业务逻辑、数据、界面显示相分离。</a:t>
            </a:r>
            <a:endParaRPr lang="en-US" altLang="zh-CN" b="1" dirty="0"/>
          </a:p>
        </p:txBody>
      </p:sp>
      <p:pic>
        <p:nvPicPr>
          <p:cNvPr id="4" name="Picture 2" descr="C:\Users\li\Desktop\mvc2.png"/>
          <p:cNvPicPr>
            <a:picLocks noChangeAspect="1" noChangeArrowheads="1"/>
          </p:cNvPicPr>
          <p:nvPr/>
        </p:nvPicPr>
        <p:blipFill>
          <a:blip r:embed="rId2"/>
          <a:srcRect/>
          <a:stretch>
            <a:fillRect/>
          </a:stretch>
        </p:blipFill>
        <p:spPr>
          <a:xfrm>
            <a:off x="2619308" y="4857737"/>
            <a:ext cx="20216954" cy="8429684"/>
          </a:xfrm>
          <a:prstGeom prst="rect">
            <a:avLst/>
          </a:prstGeom>
          <a:noFill/>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的拦截器</a:t>
            </a:r>
            <a:r>
              <a:rPr lang="en-US" altLang="zh-CN" dirty="0" smtClean="0"/>
              <a:t>——</a:t>
            </a:r>
            <a:r>
              <a:rPr lang="en-US" altLang="zh-CN" b="1" dirty="0" err="1" smtClean="0">
                <a:solidFill>
                  <a:srgbClr val="FF0000"/>
                </a:solidFill>
              </a:rPr>
              <a:t>preHandler</a:t>
            </a:r>
            <a:r>
              <a:rPr lang="zh-CN" altLang="en-US" b="1" dirty="0" smtClean="0">
                <a:solidFill>
                  <a:srgbClr val="FF0000"/>
                </a:solidFill>
              </a:rPr>
              <a:t>方法</a:t>
            </a:r>
            <a:endParaRPr kumimoji="1" lang="zh-CN" altLang="en-US" b="1" dirty="0">
              <a:solidFill>
                <a:srgbClr val="FF0000"/>
              </a:solidFill>
            </a:endParaRPr>
          </a:p>
        </p:txBody>
      </p:sp>
      <p:sp>
        <p:nvSpPr>
          <p:cNvPr id="3" name="副标题 2"/>
          <p:cNvSpPr>
            <a:spLocks noGrp="1"/>
          </p:cNvSpPr>
          <p:nvPr>
            <p:ph type="subTitle" idx="1"/>
          </p:nvPr>
        </p:nvSpPr>
        <p:spPr>
          <a:xfrm>
            <a:off x="1547738" y="1643026"/>
            <a:ext cx="22489462" cy="11501518"/>
          </a:xfrm>
        </p:spPr>
        <p:txBody>
          <a:bodyPr/>
          <a:lstStyle/>
          <a:p>
            <a:pPr marL="190500" indent="0">
              <a:buFont typeface="Wingdings" panose="05000000000000000000" pitchFamily="2" charset="2"/>
              <a:buChar char="u"/>
            </a:pPr>
            <a:r>
              <a:rPr lang="en-US" b="1" dirty="0" err="1" smtClean="0">
                <a:solidFill>
                  <a:srgbClr val="FF0000"/>
                </a:solidFill>
              </a:rPr>
              <a:t>preHandle</a:t>
            </a:r>
            <a:r>
              <a:rPr lang="en-US" b="1" dirty="0" smtClean="0">
                <a:solidFill>
                  <a:srgbClr val="FF0000"/>
                </a:solidFill>
              </a:rPr>
              <a:t>(</a:t>
            </a:r>
            <a:r>
              <a:rPr lang="en-US" b="1" dirty="0" err="1" smtClean="0">
                <a:solidFill>
                  <a:srgbClr val="FF0000"/>
                </a:solidFill>
              </a:rPr>
              <a:t>HttpServletRequest</a:t>
            </a:r>
            <a:r>
              <a:rPr lang="en-US" b="1" dirty="0" smtClean="0">
                <a:solidFill>
                  <a:srgbClr val="FF0000"/>
                </a:solidFill>
              </a:rPr>
              <a:t> request, </a:t>
            </a:r>
            <a:r>
              <a:rPr lang="en-US" b="1" dirty="0" err="1" smtClean="0">
                <a:solidFill>
                  <a:srgbClr val="FF0000"/>
                </a:solidFill>
              </a:rPr>
              <a:t>HttpServletResponse</a:t>
            </a:r>
            <a:r>
              <a:rPr lang="en-US" b="1" dirty="0" smtClean="0">
                <a:solidFill>
                  <a:srgbClr val="FF0000"/>
                </a:solidFill>
              </a:rPr>
              <a:t> response, Object handle)</a:t>
            </a:r>
            <a:r>
              <a:rPr lang="zh-CN" altLang="en-US" b="1" dirty="0" smtClean="0">
                <a:solidFill>
                  <a:srgbClr val="FF0000"/>
                </a:solidFill>
              </a:rPr>
              <a:t>方法</a:t>
            </a:r>
            <a:r>
              <a:rPr lang="zh-CN" altLang="en-US" dirty="0" smtClean="0"/>
              <a:t>，该方法在请求处理之前进行调用。</a:t>
            </a:r>
            <a:r>
              <a:rPr lang="en-US" dirty="0" err="1" smtClean="0"/>
              <a:t>SpringMVC</a:t>
            </a:r>
            <a:r>
              <a:rPr lang="en-US" dirty="0" smtClean="0"/>
              <a:t> </a:t>
            </a:r>
            <a:r>
              <a:rPr lang="zh-CN" altLang="en-US" dirty="0" smtClean="0"/>
              <a:t>中的 </a:t>
            </a:r>
            <a:r>
              <a:rPr lang="en-US" dirty="0" smtClean="0"/>
              <a:t>Interceptor </a:t>
            </a:r>
            <a:r>
              <a:rPr lang="zh-CN" altLang="en-US" dirty="0" smtClean="0"/>
              <a:t>是链式调用的，在一个应用中或者说是在一个请求中可以同时存在多个 </a:t>
            </a:r>
            <a:r>
              <a:rPr lang="en-US" dirty="0" smtClean="0"/>
              <a:t>Interceptor 。</a:t>
            </a:r>
            <a:r>
              <a:rPr lang="zh-CN" altLang="en-US" dirty="0" smtClean="0"/>
              <a:t>每个 </a:t>
            </a:r>
            <a:r>
              <a:rPr lang="en-US" dirty="0" smtClean="0"/>
              <a:t>Interceptor </a:t>
            </a:r>
            <a:r>
              <a:rPr lang="zh-CN" altLang="en-US" dirty="0" smtClean="0"/>
              <a:t>的调用会依据它的声明顺序依次执行，而且最先执行的都是 </a:t>
            </a:r>
            <a:r>
              <a:rPr lang="en-US" dirty="0" smtClean="0"/>
              <a:t>Interceptor </a:t>
            </a:r>
            <a:r>
              <a:rPr lang="zh-CN" altLang="en-US" dirty="0" smtClean="0"/>
              <a:t>中的 </a:t>
            </a:r>
            <a:r>
              <a:rPr lang="en-US" dirty="0" err="1" smtClean="0"/>
              <a:t>preHandle</a:t>
            </a:r>
            <a:r>
              <a:rPr lang="en-US" dirty="0" smtClean="0"/>
              <a:t> </a:t>
            </a:r>
            <a:r>
              <a:rPr lang="zh-CN" altLang="en-US" dirty="0" smtClean="0"/>
              <a:t>方法，所以可以在这个方法中进行一些前置初始化操作或者是对当前请求做一个预处理，也可以在这个方法中进行一些判断来决定请求是否要继续进行下去。该方法的返回值是布尔值 </a:t>
            </a:r>
            <a:r>
              <a:rPr lang="en-US" dirty="0" smtClean="0"/>
              <a:t>Boolean </a:t>
            </a:r>
            <a:r>
              <a:rPr lang="zh-CN" altLang="en-US" dirty="0" smtClean="0"/>
              <a:t>类型的，当它返回为 </a:t>
            </a:r>
            <a:r>
              <a:rPr lang="en-US" dirty="0" smtClean="0"/>
              <a:t>false </a:t>
            </a:r>
            <a:r>
              <a:rPr lang="zh-CN" altLang="en-US" dirty="0" smtClean="0"/>
              <a:t>时，表示请求结束，后续的 </a:t>
            </a:r>
            <a:r>
              <a:rPr lang="en-US" dirty="0" smtClean="0"/>
              <a:t>Interceptor </a:t>
            </a:r>
            <a:r>
              <a:rPr lang="zh-CN" altLang="en-US" dirty="0" smtClean="0"/>
              <a:t>和 </a:t>
            </a:r>
            <a:r>
              <a:rPr lang="en-US" dirty="0" smtClean="0"/>
              <a:t>Controller </a:t>
            </a:r>
            <a:r>
              <a:rPr lang="zh-CN" altLang="en-US" dirty="0" smtClean="0"/>
              <a:t>都不会再执行；当返回值为 </a:t>
            </a:r>
            <a:r>
              <a:rPr lang="en-US" dirty="0" smtClean="0"/>
              <a:t>true </a:t>
            </a:r>
            <a:r>
              <a:rPr lang="zh-CN" altLang="en-US" dirty="0" smtClean="0"/>
              <a:t>时，就会继续调用下一个 </a:t>
            </a:r>
            <a:r>
              <a:rPr lang="en-US" dirty="0" smtClean="0"/>
              <a:t>Interceptor </a:t>
            </a:r>
            <a:r>
              <a:rPr lang="zh-CN" altLang="en-US" dirty="0" smtClean="0"/>
              <a:t>的 </a:t>
            </a:r>
            <a:r>
              <a:rPr lang="en-US" dirty="0" err="1" smtClean="0"/>
              <a:t>preHandle</a:t>
            </a:r>
            <a:r>
              <a:rPr lang="en-US" dirty="0" smtClean="0"/>
              <a:t> </a:t>
            </a:r>
            <a:r>
              <a:rPr lang="zh-CN" altLang="en-US" dirty="0" smtClean="0"/>
              <a:t>方法，如果已经是最后一个 </a:t>
            </a:r>
            <a:r>
              <a:rPr lang="en-US" dirty="0" smtClean="0"/>
              <a:t>Interceptor </a:t>
            </a:r>
            <a:r>
              <a:rPr lang="zh-CN" altLang="en-US" dirty="0" smtClean="0"/>
              <a:t>的时候，就会是调用当前请求的 </a:t>
            </a:r>
            <a:r>
              <a:rPr lang="en-US" dirty="0" smtClean="0"/>
              <a:t>Controller </a:t>
            </a:r>
            <a:r>
              <a:rPr lang="zh-CN" altLang="en-US" dirty="0" smtClean="0"/>
              <a:t>中的方法。</a:t>
            </a:r>
            <a:endParaRPr lang="en-US" altLang="zh-CN" b="1" dirty="0" smtClean="0"/>
          </a:p>
          <a:p>
            <a:pPr marL="190500" indent="0">
              <a:buNone/>
            </a:pPr>
            <a:endParaRPr lang="en-US" altLang="zh-CN"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的拦截器</a:t>
            </a:r>
            <a:r>
              <a:rPr lang="en-US" altLang="zh-CN" dirty="0" smtClean="0"/>
              <a:t>——</a:t>
            </a:r>
            <a:r>
              <a:rPr lang="en-US" altLang="zh-CN" b="1" dirty="0" err="1" smtClean="0">
                <a:solidFill>
                  <a:srgbClr val="FF0000"/>
                </a:solidFill>
              </a:rPr>
              <a:t>postHandler</a:t>
            </a:r>
            <a:r>
              <a:rPr lang="zh-CN" altLang="en-US" b="1" dirty="0" smtClean="0">
                <a:solidFill>
                  <a:srgbClr val="FF0000"/>
                </a:solidFill>
              </a:rPr>
              <a:t>方法</a:t>
            </a:r>
            <a:endParaRPr kumimoji="1" lang="zh-CN" altLang="en-US" b="1" dirty="0">
              <a:solidFill>
                <a:srgbClr val="FF0000"/>
              </a:solidFill>
            </a:endParaRPr>
          </a:p>
        </p:txBody>
      </p:sp>
      <p:sp>
        <p:nvSpPr>
          <p:cNvPr id="3" name="副标题 2"/>
          <p:cNvSpPr>
            <a:spLocks noGrp="1"/>
          </p:cNvSpPr>
          <p:nvPr>
            <p:ph type="subTitle" idx="1"/>
          </p:nvPr>
        </p:nvSpPr>
        <p:spPr>
          <a:xfrm>
            <a:off x="1547738" y="1643026"/>
            <a:ext cx="22489462" cy="11501518"/>
          </a:xfrm>
        </p:spPr>
        <p:txBody>
          <a:bodyPr/>
          <a:lstStyle/>
          <a:p>
            <a:pPr marL="190500" indent="0">
              <a:buFont typeface="Wingdings" panose="05000000000000000000" pitchFamily="2" charset="2"/>
              <a:buChar char="u"/>
            </a:pPr>
            <a:r>
              <a:rPr lang="en-US" sz="4400" b="1" dirty="0" err="1" smtClean="0">
                <a:solidFill>
                  <a:srgbClr val="FF0000"/>
                </a:solidFill>
              </a:rPr>
              <a:t>postHandle</a:t>
            </a:r>
            <a:r>
              <a:rPr lang="en-US" sz="4400" b="1" dirty="0" smtClean="0">
                <a:solidFill>
                  <a:srgbClr val="FF0000"/>
                </a:solidFill>
              </a:rPr>
              <a:t>(</a:t>
            </a:r>
            <a:r>
              <a:rPr lang="en-US" sz="4400" b="1" dirty="0" err="1" smtClean="0">
                <a:solidFill>
                  <a:srgbClr val="FF0000"/>
                </a:solidFill>
              </a:rPr>
              <a:t>HttpServletRequest</a:t>
            </a:r>
            <a:r>
              <a:rPr lang="en-US" sz="4400" b="1" dirty="0" smtClean="0">
                <a:solidFill>
                  <a:srgbClr val="FF0000"/>
                </a:solidFill>
              </a:rPr>
              <a:t> request, </a:t>
            </a:r>
            <a:r>
              <a:rPr lang="en-US" sz="4400" b="1" dirty="0" err="1" smtClean="0">
                <a:solidFill>
                  <a:srgbClr val="FF0000"/>
                </a:solidFill>
              </a:rPr>
              <a:t>HttpServletResponse</a:t>
            </a:r>
            <a:r>
              <a:rPr lang="en-US" sz="4400" b="1" dirty="0" smtClean="0">
                <a:solidFill>
                  <a:srgbClr val="FF0000"/>
                </a:solidFill>
              </a:rPr>
              <a:t> response, Object handle, </a:t>
            </a:r>
            <a:r>
              <a:rPr lang="en-US" sz="4400" b="1" dirty="0" err="1" smtClean="0">
                <a:solidFill>
                  <a:srgbClr val="FF0000"/>
                </a:solidFill>
              </a:rPr>
              <a:t>ModelAndView</a:t>
            </a:r>
            <a:r>
              <a:rPr lang="en-US" sz="4400" b="1" dirty="0" smtClean="0">
                <a:solidFill>
                  <a:srgbClr val="FF0000"/>
                </a:solidFill>
              </a:rPr>
              <a:t> </a:t>
            </a:r>
            <a:r>
              <a:rPr lang="en-US" sz="4400" b="1" dirty="0" err="1" smtClean="0">
                <a:solidFill>
                  <a:srgbClr val="FF0000"/>
                </a:solidFill>
              </a:rPr>
              <a:t>modelAndView</a:t>
            </a:r>
            <a:r>
              <a:rPr lang="en-US" sz="4400" b="1" dirty="0" smtClean="0">
                <a:solidFill>
                  <a:srgbClr val="FF0000"/>
                </a:solidFill>
              </a:rPr>
              <a:t>)</a:t>
            </a:r>
            <a:r>
              <a:rPr lang="zh-CN" altLang="en-US" sz="4400" dirty="0" smtClean="0"/>
              <a:t>方法，通过 </a:t>
            </a:r>
            <a:r>
              <a:rPr lang="en-US" sz="4400" dirty="0" err="1" smtClean="0"/>
              <a:t>preHandle</a:t>
            </a:r>
            <a:r>
              <a:rPr lang="en-US" sz="4400" dirty="0" smtClean="0"/>
              <a:t> </a:t>
            </a:r>
            <a:r>
              <a:rPr lang="zh-CN" altLang="en-US" sz="4400" dirty="0" smtClean="0"/>
              <a:t>方法的解释咱们知道这个方法包括后面要说到的 </a:t>
            </a:r>
            <a:r>
              <a:rPr lang="en-US" sz="4400" dirty="0" err="1" smtClean="0"/>
              <a:t>afterCompletion</a:t>
            </a:r>
            <a:r>
              <a:rPr lang="en-US" sz="4400" dirty="0" smtClean="0"/>
              <a:t> </a:t>
            </a:r>
            <a:r>
              <a:rPr lang="zh-CN" altLang="en-US" sz="4400" dirty="0" smtClean="0"/>
              <a:t>方法都只能在当前所属的 </a:t>
            </a:r>
            <a:r>
              <a:rPr lang="en-US" sz="4400" dirty="0" smtClean="0"/>
              <a:t>Interceptor </a:t>
            </a:r>
            <a:r>
              <a:rPr lang="zh-CN" altLang="en-US" sz="4400" dirty="0" smtClean="0"/>
              <a:t>的 </a:t>
            </a:r>
            <a:r>
              <a:rPr lang="en-US" sz="4400" dirty="0" err="1" smtClean="0"/>
              <a:t>preHandle</a:t>
            </a:r>
            <a:r>
              <a:rPr lang="en-US" sz="4400" dirty="0" smtClean="0"/>
              <a:t> </a:t>
            </a:r>
            <a:r>
              <a:rPr lang="zh-CN" altLang="en-US" sz="4400" dirty="0" smtClean="0"/>
              <a:t>方法的返回值为 </a:t>
            </a:r>
            <a:r>
              <a:rPr lang="en-US" sz="4400" dirty="0" smtClean="0"/>
              <a:t>true </a:t>
            </a:r>
            <a:r>
              <a:rPr lang="zh-CN" altLang="en-US" sz="4400" dirty="0" smtClean="0"/>
              <a:t>的时候，才能被调用。</a:t>
            </a:r>
            <a:r>
              <a:rPr lang="en-US" sz="4400" dirty="0" err="1" smtClean="0"/>
              <a:t>postHandle</a:t>
            </a:r>
            <a:r>
              <a:rPr lang="en-US" sz="4400" dirty="0" smtClean="0"/>
              <a:t> </a:t>
            </a:r>
            <a:r>
              <a:rPr lang="zh-CN" altLang="en-US" sz="4400" dirty="0" smtClean="0"/>
              <a:t>方法在当前请求进行处理之后，也就是在 </a:t>
            </a:r>
            <a:r>
              <a:rPr lang="en-US" sz="4400" dirty="0" smtClean="0"/>
              <a:t>Controller </a:t>
            </a:r>
            <a:r>
              <a:rPr lang="zh-CN" altLang="en-US" sz="4400" dirty="0" smtClean="0"/>
              <a:t>中的方法调用之后执行，但是它会在 </a:t>
            </a:r>
            <a:r>
              <a:rPr lang="en-US" sz="4400" dirty="0" err="1" smtClean="0"/>
              <a:t>DispatcherServlet</a:t>
            </a:r>
            <a:r>
              <a:rPr lang="en-US" sz="4400" dirty="0" smtClean="0"/>
              <a:t> </a:t>
            </a:r>
            <a:r>
              <a:rPr lang="zh-CN" altLang="en-US" sz="4400" dirty="0" smtClean="0"/>
              <a:t>进行视图返回渲染之前被调用，所以咱们可以在这个方法中对 </a:t>
            </a:r>
            <a:r>
              <a:rPr lang="en-US" sz="4400" dirty="0" smtClean="0"/>
              <a:t>Controller </a:t>
            </a:r>
            <a:r>
              <a:rPr lang="zh-CN" altLang="en-US" sz="4400" dirty="0" smtClean="0"/>
              <a:t>处理之后的 </a:t>
            </a:r>
            <a:r>
              <a:rPr lang="en-US" sz="4400" dirty="0" err="1" smtClean="0"/>
              <a:t>ModelAndView</a:t>
            </a:r>
            <a:r>
              <a:rPr lang="en-US" sz="4400" dirty="0" smtClean="0"/>
              <a:t> </a:t>
            </a:r>
            <a:r>
              <a:rPr lang="zh-CN" altLang="en-US" sz="4400" dirty="0" smtClean="0"/>
              <a:t>对象进行操作。</a:t>
            </a:r>
            <a:r>
              <a:rPr lang="en-US" sz="4400" dirty="0" err="1" smtClean="0"/>
              <a:t>postHandle</a:t>
            </a:r>
            <a:r>
              <a:rPr lang="en-US" sz="4400" dirty="0" smtClean="0"/>
              <a:t> </a:t>
            </a:r>
            <a:r>
              <a:rPr lang="zh-CN" altLang="en-US" sz="4400" dirty="0" smtClean="0"/>
              <a:t>方法被调用的方向跟 </a:t>
            </a:r>
            <a:r>
              <a:rPr lang="en-US" sz="4400" dirty="0" err="1" smtClean="0"/>
              <a:t>preHandle</a:t>
            </a:r>
            <a:r>
              <a:rPr lang="en-US" sz="4400" dirty="0" smtClean="0"/>
              <a:t> </a:t>
            </a:r>
            <a:r>
              <a:rPr lang="zh-CN" altLang="en-US" sz="4400" dirty="0" smtClean="0"/>
              <a:t>是相反的，也就是说，先声明的 </a:t>
            </a:r>
            <a:r>
              <a:rPr lang="en-US" sz="4400" dirty="0" smtClean="0"/>
              <a:t>Interceptor </a:t>
            </a:r>
            <a:r>
              <a:rPr lang="zh-CN" altLang="en-US" sz="4400" dirty="0" smtClean="0"/>
              <a:t>的 </a:t>
            </a:r>
            <a:r>
              <a:rPr lang="en-US" sz="4400" dirty="0" err="1" smtClean="0"/>
              <a:t>postHandle</a:t>
            </a:r>
            <a:r>
              <a:rPr lang="en-US" sz="4400" dirty="0" smtClean="0"/>
              <a:t> </a:t>
            </a:r>
            <a:r>
              <a:rPr lang="zh-CN" altLang="en-US" sz="4400" dirty="0" smtClean="0"/>
              <a:t>方法反而会后执行。这和 </a:t>
            </a:r>
            <a:r>
              <a:rPr lang="en-US" sz="4400" dirty="0" smtClean="0"/>
              <a:t>Struts2 </a:t>
            </a:r>
            <a:r>
              <a:rPr lang="zh-CN" altLang="en-US" sz="4400" dirty="0" smtClean="0"/>
              <a:t>里面的 </a:t>
            </a:r>
            <a:r>
              <a:rPr lang="en-US" sz="4400" dirty="0" smtClean="0"/>
              <a:t>Interceptor </a:t>
            </a:r>
            <a:r>
              <a:rPr lang="zh-CN" altLang="en-US" sz="4400" dirty="0" smtClean="0"/>
              <a:t>的执行过程有点类型，</a:t>
            </a:r>
            <a:r>
              <a:rPr lang="en-US" sz="4400" dirty="0" smtClean="0"/>
              <a:t>Struts2 </a:t>
            </a:r>
            <a:r>
              <a:rPr lang="zh-CN" altLang="en-US" sz="4400" dirty="0" smtClean="0"/>
              <a:t>里面的 </a:t>
            </a:r>
            <a:r>
              <a:rPr lang="en-US" sz="4400" dirty="0" smtClean="0"/>
              <a:t>Interceptor </a:t>
            </a:r>
            <a:r>
              <a:rPr lang="zh-CN" altLang="en-US" sz="4400" dirty="0" smtClean="0"/>
              <a:t>的执行过程也是链式的，只是在 </a:t>
            </a:r>
            <a:r>
              <a:rPr lang="en-US" sz="4400" dirty="0" smtClean="0"/>
              <a:t>Struts2 </a:t>
            </a:r>
            <a:r>
              <a:rPr lang="zh-CN" altLang="en-US" sz="4400" dirty="0" smtClean="0"/>
              <a:t>里面需要手动调用 </a:t>
            </a:r>
            <a:r>
              <a:rPr lang="en-US" sz="4400" dirty="0" err="1" smtClean="0"/>
              <a:t>ActionInvocation</a:t>
            </a:r>
            <a:r>
              <a:rPr lang="en-US" sz="4400" dirty="0" smtClean="0"/>
              <a:t> </a:t>
            </a:r>
            <a:r>
              <a:rPr lang="zh-CN" altLang="en-US" sz="4400" dirty="0" smtClean="0"/>
              <a:t>的 </a:t>
            </a:r>
            <a:r>
              <a:rPr lang="en-US" sz="4400" dirty="0" smtClean="0"/>
              <a:t>invoke </a:t>
            </a:r>
            <a:r>
              <a:rPr lang="zh-CN" altLang="en-US" sz="4400" dirty="0" smtClean="0"/>
              <a:t>方法来触发对下一个 </a:t>
            </a:r>
            <a:r>
              <a:rPr lang="en-US" sz="4400" dirty="0" smtClean="0"/>
              <a:t>Interceptor </a:t>
            </a:r>
            <a:r>
              <a:rPr lang="zh-CN" altLang="en-US" sz="4400" dirty="0" smtClean="0"/>
              <a:t>或者是 </a:t>
            </a:r>
            <a:r>
              <a:rPr lang="en-US" sz="4400" dirty="0" smtClean="0"/>
              <a:t>action </a:t>
            </a:r>
            <a:r>
              <a:rPr lang="zh-CN" altLang="en-US" sz="4400" dirty="0" smtClean="0"/>
              <a:t>的调用，然后每一个 </a:t>
            </a:r>
            <a:r>
              <a:rPr lang="en-US" sz="4400" dirty="0" smtClean="0"/>
              <a:t>Interceptor </a:t>
            </a:r>
            <a:r>
              <a:rPr lang="zh-CN" altLang="en-US" sz="4400" dirty="0" smtClean="0"/>
              <a:t>中在 </a:t>
            </a:r>
            <a:r>
              <a:rPr lang="en-US" sz="4400" dirty="0" smtClean="0"/>
              <a:t>invoke </a:t>
            </a:r>
            <a:r>
              <a:rPr lang="zh-CN" altLang="en-US" sz="4400" dirty="0" smtClean="0"/>
              <a:t>方法调用之前的内容都是按照声明顺序执行的，而 </a:t>
            </a:r>
            <a:r>
              <a:rPr lang="en-US" sz="4400" dirty="0" smtClean="0"/>
              <a:t>invoke </a:t>
            </a:r>
            <a:r>
              <a:rPr lang="zh-CN" altLang="en-US" sz="4400" dirty="0" smtClean="0"/>
              <a:t>方法之后的内容就是反向的。</a:t>
            </a:r>
            <a:endParaRPr lang="en-US" altLang="zh-CN" sz="4400" b="1" dirty="0" smtClean="0"/>
          </a:p>
          <a:p>
            <a:pPr marL="190500" indent="0">
              <a:buFont typeface="Wingdings" panose="05000000000000000000" pitchFamily="2" charset="2"/>
              <a:buChar char="u"/>
            </a:pPr>
            <a:endParaRPr lang="en-US" altLang="zh-CN"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的拦截器</a:t>
            </a:r>
            <a:r>
              <a:rPr lang="en-US" altLang="zh-CN" dirty="0" smtClean="0"/>
              <a:t>——</a:t>
            </a:r>
            <a:r>
              <a:rPr lang="en-US" altLang="zh-CN" b="1" dirty="0" err="1" smtClean="0">
                <a:solidFill>
                  <a:srgbClr val="FF0000"/>
                </a:solidFill>
              </a:rPr>
              <a:t>afterCompletion</a:t>
            </a:r>
            <a:r>
              <a:rPr lang="zh-CN" altLang="en-US" b="1" dirty="0" smtClean="0">
                <a:solidFill>
                  <a:srgbClr val="FF0000"/>
                </a:solidFill>
              </a:rPr>
              <a:t>方法</a:t>
            </a:r>
            <a:endParaRPr kumimoji="1" lang="zh-CN" altLang="en-US" b="1" dirty="0">
              <a:solidFill>
                <a:srgbClr val="FF0000"/>
              </a:solidFill>
            </a:endParaRPr>
          </a:p>
        </p:txBody>
      </p:sp>
      <p:sp>
        <p:nvSpPr>
          <p:cNvPr id="3" name="副标题 2"/>
          <p:cNvSpPr>
            <a:spLocks noGrp="1"/>
          </p:cNvSpPr>
          <p:nvPr>
            <p:ph type="subTitle" idx="1"/>
          </p:nvPr>
        </p:nvSpPr>
        <p:spPr>
          <a:xfrm>
            <a:off x="1547738" y="1643026"/>
            <a:ext cx="22489462" cy="11501518"/>
          </a:xfrm>
        </p:spPr>
        <p:txBody>
          <a:bodyPr/>
          <a:lstStyle/>
          <a:p>
            <a:pPr marL="190500" indent="0">
              <a:buFont typeface="Wingdings" panose="05000000000000000000" pitchFamily="2" charset="2"/>
              <a:buChar char="u"/>
            </a:pPr>
            <a:r>
              <a:rPr lang="en-US" b="1" dirty="0" err="1" smtClean="0">
                <a:solidFill>
                  <a:srgbClr val="FF0000"/>
                </a:solidFill>
              </a:rPr>
              <a:t>afterCompletion</a:t>
            </a:r>
            <a:r>
              <a:rPr lang="en-US" b="1" dirty="0" smtClean="0">
                <a:solidFill>
                  <a:srgbClr val="FF0000"/>
                </a:solidFill>
              </a:rPr>
              <a:t>(</a:t>
            </a:r>
            <a:r>
              <a:rPr lang="en-US" b="1" dirty="0" err="1" smtClean="0">
                <a:solidFill>
                  <a:srgbClr val="FF0000"/>
                </a:solidFill>
              </a:rPr>
              <a:t>HttpServletRequest</a:t>
            </a:r>
            <a:r>
              <a:rPr lang="en-US" b="1" dirty="0" smtClean="0">
                <a:solidFill>
                  <a:srgbClr val="FF0000"/>
                </a:solidFill>
              </a:rPr>
              <a:t> request, </a:t>
            </a:r>
            <a:r>
              <a:rPr lang="en-US" b="1" dirty="0" err="1" smtClean="0">
                <a:solidFill>
                  <a:srgbClr val="FF0000"/>
                </a:solidFill>
              </a:rPr>
              <a:t>HttpServletResponse</a:t>
            </a:r>
            <a:r>
              <a:rPr lang="en-US" b="1" dirty="0" smtClean="0">
                <a:solidFill>
                  <a:srgbClr val="FF0000"/>
                </a:solidFill>
              </a:rPr>
              <a:t> response, Object handle, Exception ex)</a:t>
            </a:r>
            <a:r>
              <a:rPr lang="zh-CN" altLang="en-US" b="1" dirty="0" smtClean="0">
                <a:solidFill>
                  <a:srgbClr val="FF0000"/>
                </a:solidFill>
              </a:rPr>
              <a:t>方法</a:t>
            </a:r>
            <a:r>
              <a:rPr lang="zh-CN" altLang="en-US" dirty="0" smtClean="0"/>
              <a:t>，也是需要当前对应的 </a:t>
            </a:r>
            <a:r>
              <a:rPr lang="en-US" dirty="0" smtClean="0"/>
              <a:t>Interceptor </a:t>
            </a:r>
            <a:r>
              <a:rPr lang="zh-CN" altLang="en-US" dirty="0" smtClean="0"/>
              <a:t>的 </a:t>
            </a:r>
            <a:r>
              <a:rPr lang="en-US" dirty="0" err="1" smtClean="0"/>
              <a:t>preHandle</a:t>
            </a:r>
            <a:r>
              <a:rPr lang="en-US" dirty="0" smtClean="0"/>
              <a:t> </a:t>
            </a:r>
            <a:r>
              <a:rPr lang="zh-CN" altLang="en-US" dirty="0" smtClean="0"/>
              <a:t>方法的返回值为 </a:t>
            </a:r>
            <a:r>
              <a:rPr lang="en-US" dirty="0" smtClean="0"/>
              <a:t>true </a:t>
            </a:r>
            <a:r>
              <a:rPr lang="zh-CN" altLang="en-US" dirty="0" smtClean="0"/>
              <a:t>时才会执行。因此，该方法将在整个请求结束之后，也就是在 </a:t>
            </a:r>
            <a:r>
              <a:rPr lang="en-US" dirty="0" err="1" smtClean="0"/>
              <a:t>DispatcherServlet</a:t>
            </a:r>
            <a:r>
              <a:rPr lang="en-US" dirty="0" smtClean="0"/>
              <a:t> </a:t>
            </a:r>
            <a:r>
              <a:rPr lang="zh-CN" altLang="en-US" dirty="0" smtClean="0"/>
              <a:t>渲染了对应的视图之后执行，这个方法的主要作用是用于进行资源清理的工作。</a:t>
            </a:r>
            <a:endParaRPr lang="en-US" altLang="zh-CN" b="1" dirty="0" smtClean="0"/>
          </a:p>
          <a:p>
            <a:pPr marL="190500" indent="0">
              <a:buNone/>
            </a:pPr>
            <a:endParaRPr lang="en-US" altLang="zh-CN"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的拦截器</a:t>
            </a:r>
            <a:r>
              <a:rPr lang="en-US" altLang="zh-CN" dirty="0" smtClean="0"/>
              <a:t>——</a:t>
            </a:r>
            <a:r>
              <a:rPr lang="zh-CN" altLang="en-US" b="1" dirty="0" smtClean="0">
                <a:solidFill>
                  <a:srgbClr val="FF0000"/>
                </a:solidFill>
              </a:rPr>
              <a:t>第一个拦截器实现</a:t>
            </a:r>
            <a:endParaRPr kumimoji="1" lang="zh-CN" altLang="en-US" b="1" dirty="0">
              <a:solidFill>
                <a:srgbClr val="FF0000"/>
              </a:solidFill>
            </a:endParaRPr>
          </a:p>
        </p:txBody>
      </p:sp>
      <p:sp>
        <p:nvSpPr>
          <p:cNvPr id="3" name="副标题 2"/>
          <p:cNvSpPr>
            <a:spLocks noGrp="1"/>
          </p:cNvSpPr>
          <p:nvPr>
            <p:ph type="subTitle" idx="1"/>
          </p:nvPr>
        </p:nvSpPr>
        <p:spPr>
          <a:xfrm>
            <a:off x="1547738" y="1643026"/>
            <a:ext cx="22489462" cy="11501518"/>
          </a:xfrm>
        </p:spPr>
        <p:txBody>
          <a:bodyPr/>
          <a:lstStyle/>
          <a:p>
            <a:pPr marL="190500" indent="0">
              <a:buNone/>
            </a:pPr>
            <a:endParaRPr lang="en-US" altLang="zh-CN" b="1" dirty="0"/>
          </a:p>
        </p:txBody>
      </p:sp>
      <p:pic>
        <p:nvPicPr>
          <p:cNvPr id="5122" name="Picture 2"/>
          <p:cNvPicPr>
            <a:picLocks noChangeAspect="1" noChangeArrowheads="1"/>
          </p:cNvPicPr>
          <p:nvPr/>
        </p:nvPicPr>
        <p:blipFill>
          <a:blip r:embed="rId1"/>
          <a:srcRect/>
          <a:stretch>
            <a:fillRect/>
          </a:stretch>
        </p:blipFill>
        <p:spPr bwMode="auto">
          <a:xfrm>
            <a:off x="1547738" y="7715256"/>
            <a:ext cx="22489462" cy="5429288"/>
          </a:xfrm>
          <a:prstGeom prst="rect">
            <a:avLst/>
          </a:prstGeom>
          <a:noFill/>
          <a:ln w="9525">
            <a:noFill/>
            <a:miter lim="800000"/>
            <a:headEnd/>
            <a:tailEnd/>
          </a:ln>
          <a:effectLst/>
        </p:spPr>
      </p:pic>
      <p:pic>
        <p:nvPicPr>
          <p:cNvPr id="5123" name="Picture 3"/>
          <p:cNvPicPr>
            <a:picLocks noChangeAspect="1" noChangeArrowheads="1"/>
          </p:cNvPicPr>
          <p:nvPr/>
        </p:nvPicPr>
        <p:blipFill>
          <a:blip r:embed="rId2"/>
          <a:srcRect/>
          <a:stretch>
            <a:fillRect/>
          </a:stretch>
        </p:blipFill>
        <p:spPr bwMode="auto">
          <a:xfrm>
            <a:off x="1547738" y="1643026"/>
            <a:ext cx="22489462" cy="607223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err="1" smtClean="0"/>
              <a:t>SpringMVC</a:t>
            </a:r>
            <a:r>
              <a:rPr lang="zh-CN" altLang="en-US" dirty="0" smtClean="0"/>
              <a:t>的拦截器</a:t>
            </a:r>
            <a:r>
              <a:rPr lang="en-US" altLang="zh-CN" dirty="0" smtClean="0"/>
              <a:t>——</a:t>
            </a:r>
            <a:r>
              <a:rPr lang="zh-CN" altLang="en-US" b="1" dirty="0" smtClean="0">
                <a:solidFill>
                  <a:srgbClr val="FF0000"/>
                </a:solidFill>
              </a:rPr>
              <a:t>使用拦截器实现用户权限验证</a:t>
            </a:r>
            <a:endParaRPr kumimoji="1" lang="zh-CN" altLang="en-US" b="1" dirty="0">
              <a:solidFill>
                <a:srgbClr val="FF0000"/>
              </a:solidFill>
            </a:endParaRPr>
          </a:p>
        </p:txBody>
      </p:sp>
      <p:sp>
        <p:nvSpPr>
          <p:cNvPr id="3" name="副标题 2"/>
          <p:cNvSpPr>
            <a:spLocks noGrp="1"/>
          </p:cNvSpPr>
          <p:nvPr>
            <p:ph type="subTitle" idx="1"/>
          </p:nvPr>
        </p:nvSpPr>
        <p:spPr>
          <a:xfrm>
            <a:off x="1547738" y="1643026"/>
            <a:ext cx="22489462" cy="11501518"/>
          </a:xfrm>
        </p:spPr>
        <p:txBody>
          <a:bodyPr/>
          <a:lstStyle/>
          <a:p>
            <a:pPr marL="190500" indent="0">
              <a:buNone/>
            </a:pPr>
            <a:endParaRPr lang="en-US" altLang="zh-CN" b="1" dirty="0"/>
          </a:p>
        </p:txBody>
      </p:sp>
      <p:pic>
        <p:nvPicPr>
          <p:cNvPr id="6146" name="Picture 2"/>
          <p:cNvPicPr>
            <a:picLocks noChangeAspect="1" noChangeArrowheads="1"/>
          </p:cNvPicPr>
          <p:nvPr/>
        </p:nvPicPr>
        <p:blipFill>
          <a:blip r:embed="rId1"/>
          <a:srcRect/>
          <a:stretch>
            <a:fillRect/>
          </a:stretch>
        </p:blipFill>
        <p:spPr bwMode="auto">
          <a:xfrm>
            <a:off x="1547738" y="1643026"/>
            <a:ext cx="22489461" cy="1150151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SpringMVC</a:t>
            </a:r>
            <a:r>
              <a:rPr lang="zh-CN" altLang="en-US" dirty="0" smtClean="0"/>
              <a:t>的拦截器</a:t>
            </a:r>
            <a:r>
              <a:rPr lang="en-US" altLang="zh-CN" dirty="0" smtClean="0"/>
              <a:t>——</a:t>
            </a:r>
            <a:r>
              <a:rPr lang="zh-CN" altLang="en-US" b="1" dirty="0" smtClean="0">
                <a:solidFill>
                  <a:srgbClr val="FF0000"/>
                </a:solidFill>
              </a:rPr>
              <a:t>拦截器方法的执行顺序</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1026" name="Picture 2"/>
          <p:cNvPicPr>
            <a:picLocks noChangeAspect="1" noChangeArrowheads="1"/>
          </p:cNvPicPr>
          <p:nvPr/>
        </p:nvPicPr>
        <p:blipFill>
          <a:blip r:embed="rId1"/>
          <a:srcRect/>
          <a:stretch>
            <a:fillRect/>
          </a:stretch>
        </p:blipFill>
        <p:spPr bwMode="auto">
          <a:xfrm>
            <a:off x="1033200" y="2537520"/>
            <a:ext cx="22198760" cy="102816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SpringMVC</a:t>
            </a:r>
            <a:r>
              <a:rPr lang="zh-CN" altLang="en-US" dirty="0" smtClean="0"/>
              <a:t>的拦截器</a:t>
            </a:r>
            <a:r>
              <a:rPr lang="en-US" altLang="zh-CN" dirty="0" smtClean="0"/>
              <a:t>——</a:t>
            </a:r>
            <a:r>
              <a:rPr lang="zh-CN" altLang="en-US" b="1" dirty="0" smtClean="0">
                <a:solidFill>
                  <a:srgbClr val="FF0000"/>
                </a:solidFill>
              </a:rPr>
              <a:t>拦截器方法的执行顺序</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2050" name="Picture 2"/>
          <p:cNvPicPr>
            <a:picLocks noChangeAspect="1" noChangeArrowheads="1"/>
          </p:cNvPicPr>
          <p:nvPr/>
        </p:nvPicPr>
        <p:blipFill>
          <a:blip r:embed="rId1"/>
          <a:srcRect/>
          <a:stretch>
            <a:fillRect/>
          </a:stretch>
        </p:blipFill>
        <p:spPr bwMode="auto">
          <a:xfrm>
            <a:off x="1033200" y="2537520"/>
            <a:ext cx="22198759" cy="102816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err="1" smtClean="0"/>
              <a:t>SpringMVC</a:t>
            </a:r>
            <a:r>
              <a:rPr lang="zh-CN" altLang="en-US" sz="6000" b="1" dirty="0" smtClean="0"/>
              <a:t>开发入门</a:t>
            </a:r>
            <a:r>
              <a:rPr lang="en-US" altLang="zh-CN" sz="6000" b="1" dirty="0" smtClean="0"/>
              <a:t>——</a:t>
            </a:r>
            <a:r>
              <a:rPr lang="en-US" altLang="zh-CN" sz="6000" b="1" dirty="0" err="1" smtClean="0">
                <a:solidFill>
                  <a:srgbClr val="FF0000"/>
                </a:solidFill>
              </a:rPr>
              <a:t>SpringMVC</a:t>
            </a:r>
            <a:r>
              <a:rPr lang="zh-CN" altLang="en-US" sz="6000" b="1" dirty="0" smtClean="0">
                <a:solidFill>
                  <a:srgbClr val="FF0000"/>
                </a:solidFill>
              </a:rPr>
              <a:t>概述</a:t>
            </a:r>
            <a:endParaRPr lang="zh-CN" altLang="en-US" sz="6000" b="1" dirty="0">
              <a:solidFill>
                <a:srgbClr val="FF0000"/>
              </a:solidFill>
            </a:endParaRPr>
          </a:p>
        </p:txBody>
      </p:sp>
      <p:sp>
        <p:nvSpPr>
          <p:cNvPr id="3" name="副标题 2"/>
          <p:cNvSpPr>
            <a:spLocks noGrp="1"/>
          </p:cNvSpPr>
          <p:nvPr>
            <p:ph type="subTitle" idx="1"/>
          </p:nvPr>
        </p:nvSpPr>
        <p:spPr/>
        <p:txBody>
          <a:bodyPr/>
          <a:lstStyle/>
          <a:p>
            <a:pPr>
              <a:lnSpc>
                <a:spcPct val="90000"/>
              </a:lnSpc>
            </a:pPr>
            <a:r>
              <a:rPr lang="en-US" altLang="zh-CN" sz="6000" b="1" dirty="0" smtClean="0"/>
              <a:t>Spring </a:t>
            </a:r>
            <a:r>
              <a:rPr lang="zh-CN" altLang="en-US" sz="6000" b="1" dirty="0" smtClean="0"/>
              <a:t>为展现层提供的基于 </a:t>
            </a:r>
            <a:r>
              <a:rPr lang="en-US" altLang="zh-CN" sz="6000" b="1" dirty="0" smtClean="0"/>
              <a:t>MVC </a:t>
            </a:r>
            <a:r>
              <a:rPr lang="zh-CN" altLang="en-US" sz="6000" b="1" dirty="0" smtClean="0"/>
              <a:t>设计理念的优秀的 </a:t>
            </a:r>
            <a:r>
              <a:rPr lang="en-US" altLang="zh-CN" sz="6000" b="1" dirty="0" smtClean="0"/>
              <a:t>Web </a:t>
            </a:r>
            <a:r>
              <a:rPr lang="zh-CN" altLang="en-US" sz="6000" b="1" dirty="0" smtClean="0"/>
              <a:t>框架，</a:t>
            </a:r>
            <a:r>
              <a:rPr lang="en-US" altLang="zh-CN" sz="6000" b="1" dirty="0" err="1" smtClean="0">
                <a:solidFill>
                  <a:srgbClr val="FF0000"/>
                </a:solidFill>
              </a:rPr>
              <a:t>SpringMVC</a:t>
            </a:r>
            <a:r>
              <a:rPr lang="zh-CN" altLang="en-US" sz="6000" b="1" dirty="0" smtClean="0"/>
              <a:t>是目前最主流的 </a:t>
            </a:r>
            <a:r>
              <a:rPr lang="en-US" altLang="zh-CN" sz="6000" b="1" dirty="0" smtClean="0"/>
              <a:t>MVC </a:t>
            </a:r>
            <a:r>
              <a:rPr lang="zh-CN" altLang="en-US" sz="6000" b="1" dirty="0" smtClean="0"/>
              <a:t>框架之一</a:t>
            </a:r>
            <a:r>
              <a:rPr lang="en-US" altLang="zh-CN" sz="6000" b="1" dirty="0" smtClean="0"/>
              <a:t>;</a:t>
            </a:r>
            <a:endParaRPr lang="en-US" altLang="zh-CN" sz="6000" b="1" dirty="0" smtClean="0"/>
          </a:p>
          <a:p>
            <a:pPr>
              <a:lnSpc>
                <a:spcPct val="90000"/>
              </a:lnSpc>
              <a:buNone/>
            </a:pPr>
            <a:endParaRPr lang="en-US" altLang="zh-CN" sz="6000" b="1" dirty="0" smtClean="0"/>
          </a:p>
          <a:p>
            <a:pPr>
              <a:lnSpc>
                <a:spcPct val="90000"/>
              </a:lnSpc>
            </a:pPr>
            <a:r>
              <a:rPr lang="en-US" altLang="zh-CN" sz="6000" b="1" dirty="0" smtClean="0"/>
              <a:t>Spring3.0 </a:t>
            </a:r>
            <a:r>
              <a:rPr lang="zh-CN" altLang="en-US" sz="6000" b="1" dirty="0" smtClean="0"/>
              <a:t>后全面超越 </a:t>
            </a:r>
            <a:r>
              <a:rPr lang="en-US" altLang="zh-CN" sz="6000" b="1" dirty="0" smtClean="0">
                <a:solidFill>
                  <a:srgbClr val="35B558"/>
                </a:solidFill>
              </a:rPr>
              <a:t>Struts2</a:t>
            </a:r>
            <a:r>
              <a:rPr lang="zh-CN" altLang="en-US" sz="6000" b="1" dirty="0" smtClean="0"/>
              <a:t>，成为最优秀的 </a:t>
            </a:r>
            <a:r>
              <a:rPr lang="en-US" altLang="zh-CN" sz="6000" b="1" dirty="0" smtClean="0"/>
              <a:t>MVC </a:t>
            </a:r>
            <a:r>
              <a:rPr lang="zh-CN" altLang="en-US" sz="6000" b="1" dirty="0" smtClean="0"/>
              <a:t>框架 </a:t>
            </a:r>
            <a:r>
              <a:rPr lang="en-US" altLang="zh-CN" sz="6000" b="1" dirty="0" smtClean="0"/>
              <a:t>;</a:t>
            </a:r>
            <a:endParaRPr lang="en-US" altLang="zh-CN" sz="6000" b="1" dirty="0" smtClean="0"/>
          </a:p>
          <a:p>
            <a:pPr>
              <a:lnSpc>
                <a:spcPct val="90000"/>
              </a:lnSpc>
              <a:buNone/>
            </a:pPr>
            <a:endParaRPr lang="en-US" altLang="zh-CN" sz="6000" b="1" dirty="0" smtClean="0"/>
          </a:p>
          <a:p>
            <a:pPr>
              <a:lnSpc>
                <a:spcPct val="90000"/>
              </a:lnSpc>
            </a:pPr>
            <a:r>
              <a:rPr lang="en-US" altLang="zh-CN" sz="6000" b="1" dirty="0" smtClean="0"/>
              <a:t>Spring MVC </a:t>
            </a:r>
            <a:r>
              <a:rPr lang="zh-CN" altLang="en-US" sz="6000" b="1" dirty="0" smtClean="0"/>
              <a:t>通过一套 </a:t>
            </a:r>
            <a:r>
              <a:rPr lang="en-US" altLang="zh-CN" sz="6000" b="1" dirty="0" smtClean="0"/>
              <a:t>MVC </a:t>
            </a:r>
            <a:r>
              <a:rPr lang="zh-CN" altLang="en-US" sz="6000" b="1" dirty="0" smtClean="0"/>
              <a:t>注解，让 </a:t>
            </a:r>
            <a:r>
              <a:rPr lang="en-US" altLang="zh-CN" sz="6000" b="1" dirty="0" smtClean="0"/>
              <a:t>POJO </a:t>
            </a:r>
            <a:r>
              <a:rPr lang="zh-CN" altLang="en-US" sz="6000" b="1" dirty="0" smtClean="0"/>
              <a:t>成为处理请求的控制器，而无须实现任何接口</a:t>
            </a:r>
            <a:r>
              <a:rPr lang="en-US" altLang="zh-CN" sz="6000" b="1" dirty="0" smtClean="0"/>
              <a:t>;</a:t>
            </a:r>
            <a:endParaRPr lang="en-US" altLang="zh-CN" sz="6000" b="1" dirty="0" smtClean="0"/>
          </a:p>
          <a:p>
            <a:pPr>
              <a:lnSpc>
                <a:spcPct val="90000"/>
              </a:lnSpc>
              <a:buNone/>
            </a:pPr>
            <a:endParaRPr lang="en-US" altLang="zh-CN" sz="6000" b="1" dirty="0" smtClean="0"/>
          </a:p>
          <a:p>
            <a:pPr>
              <a:lnSpc>
                <a:spcPct val="90000"/>
              </a:lnSpc>
            </a:pPr>
            <a:r>
              <a:rPr lang="zh-CN" altLang="en-US" sz="6000" b="1" dirty="0" smtClean="0"/>
              <a:t>支持 </a:t>
            </a:r>
            <a:r>
              <a:rPr lang="en-US" altLang="zh-CN" sz="6000" b="1" dirty="0" smtClean="0"/>
              <a:t>REST </a:t>
            </a:r>
            <a:r>
              <a:rPr lang="zh-CN" altLang="en-US" sz="6000" b="1" dirty="0" smtClean="0"/>
              <a:t>风格的 </a:t>
            </a:r>
            <a:r>
              <a:rPr lang="en-US" altLang="zh-CN" sz="6000" b="1" dirty="0" smtClean="0"/>
              <a:t>URL</a:t>
            </a:r>
            <a:r>
              <a:rPr lang="zh-CN" altLang="en-US" sz="6000" b="1" dirty="0" smtClean="0"/>
              <a:t>请求</a:t>
            </a:r>
            <a:r>
              <a:rPr lang="en-US" altLang="zh-CN" sz="6000" b="1" dirty="0" smtClean="0"/>
              <a:t>;</a:t>
            </a:r>
            <a:endParaRPr lang="en-US" altLang="zh-CN" sz="6000" b="1" dirty="0" smtClean="0"/>
          </a:p>
          <a:p>
            <a:pPr>
              <a:lnSpc>
                <a:spcPct val="90000"/>
              </a:lnSpc>
              <a:buNone/>
            </a:pPr>
            <a:endParaRPr lang="en-US" altLang="zh-CN" sz="6000" b="1" dirty="0" smtClean="0"/>
          </a:p>
          <a:p>
            <a:pPr>
              <a:lnSpc>
                <a:spcPct val="90000"/>
              </a:lnSpc>
            </a:pPr>
            <a:r>
              <a:rPr lang="zh-CN" altLang="en-US" sz="6000" b="1" dirty="0" smtClean="0"/>
              <a:t>采用了松散耦合可插拔组件结构，比其他 </a:t>
            </a:r>
            <a:r>
              <a:rPr lang="en-US" altLang="zh-CN" sz="6000" b="1" dirty="0" smtClean="0"/>
              <a:t>MVC </a:t>
            </a:r>
            <a:r>
              <a:rPr lang="zh-CN" altLang="en-US" sz="6000" b="1" dirty="0" smtClean="0"/>
              <a:t>框架更具 扩展性和灵活性</a:t>
            </a:r>
            <a:r>
              <a:rPr lang="en-US" altLang="zh-CN" sz="6000" b="1" dirty="0" smtClean="0"/>
              <a:t>(</a:t>
            </a:r>
            <a:r>
              <a:rPr lang="en-US" altLang="zh-CN" sz="6000" b="1" dirty="0" err="1" smtClean="0">
                <a:solidFill>
                  <a:srgbClr val="FF0000"/>
                </a:solidFill>
              </a:rPr>
              <a:t>SpringMVC</a:t>
            </a:r>
            <a:r>
              <a:rPr lang="zh-CN" altLang="en-US" sz="6000" b="1" dirty="0" smtClean="0">
                <a:solidFill>
                  <a:srgbClr val="FF0000"/>
                </a:solidFill>
              </a:rPr>
              <a:t>是一个轻量级的</a:t>
            </a:r>
            <a:r>
              <a:rPr lang="en-US" altLang="zh-CN" sz="6000" b="1" dirty="0" smtClean="0">
                <a:solidFill>
                  <a:srgbClr val="FF0000"/>
                </a:solidFill>
              </a:rPr>
              <a:t>Web</a:t>
            </a:r>
            <a:r>
              <a:rPr lang="zh-CN" altLang="en-US" sz="6000" b="1" dirty="0" smtClean="0">
                <a:solidFill>
                  <a:srgbClr val="FF0000"/>
                </a:solidFill>
              </a:rPr>
              <a:t>层框架</a:t>
            </a:r>
            <a:r>
              <a:rPr lang="en-US" altLang="zh-CN" sz="6000" b="1" dirty="0" smtClean="0"/>
              <a:t>);</a:t>
            </a:r>
            <a:endParaRPr lang="en-US" altLang="zh-CN" sz="6000" b="1" dirty="0" smtClean="0"/>
          </a:p>
          <a:p>
            <a:pPr>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err="1" smtClean="0"/>
              <a:t>SpringMVC</a:t>
            </a:r>
            <a:r>
              <a:rPr lang="zh-CN" altLang="en-US" sz="6000" b="1" dirty="0" smtClean="0"/>
              <a:t>开发入门</a:t>
            </a:r>
            <a:r>
              <a:rPr lang="en-US" altLang="zh-CN" sz="6000" b="1" dirty="0" smtClean="0"/>
              <a:t>——</a:t>
            </a:r>
            <a:r>
              <a:rPr lang="en-US" altLang="zh-CN" sz="6000" b="1" dirty="0" err="1" smtClean="0">
                <a:solidFill>
                  <a:srgbClr val="FF0000"/>
                </a:solidFill>
              </a:rPr>
              <a:t>SpringMVC</a:t>
            </a:r>
            <a:r>
              <a:rPr lang="zh-CN" altLang="en-US" sz="6000" b="1" dirty="0" smtClean="0">
                <a:solidFill>
                  <a:srgbClr val="FF0000"/>
                </a:solidFill>
              </a:rPr>
              <a:t>和</a:t>
            </a:r>
            <a:r>
              <a:rPr lang="en-US" altLang="zh-CN" sz="6000" b="1" dirty="0" smtClean="0">
                <a:solidFill>
                  <a:srgbClr val="FF0000"/>
                </a:solidFill>
              </a:rPr>
              <a:t>Spring</a:t>
            </a:r>
            <a:r>
              <a:rPr lang="zh-CN" altLang="en-US" sz="6000" b="1" dirty="0" smtClean="0">
                <a:solidFill>
                  <a:srgbClr val="FF0000"/>
                </a:solidFill>
              </a:rPr>
              <a:t>生态圈关系</a:t>
            </a:r>
            <a:endParaRPr lang="zh-CN" altLang="en-US" sz="6000" b="1" dirty="0">
              <a:solidFill>
                <a:srgbClr val="FF0000"/>
              </a:solidFill>
            </a:endParaRPr>
          </a:p>
        </p:txBody>
      </p:sp>
      <p:sp>
        <p:nvSpPr>
          <p:cNvPr id="3" name="副标题 2"/>
          <p:cNvSpPr>
            <a:spLocks noGrp="1"/>
          </p:cNvSpPr>
          <p:nvPr>
            <p:ph type="subTitle" idx="1"/>
          </p:nvPr>
        </p:nvSpPr>
        <p:spPr>
          <a:xfrm>
            <a:off x="1030760" y="2000216"/>
            <a:ext cx="22201200" cy="10818904"/>
          </a:xfrm>
        </p:spPr>
        <p:txBody>
          <a:bodyPr/>
          <a:lstStyle/>
          <a:p>
            <a:pPr>
              <a:lnSpc>
                <a:spcPct val="90000"/>
              </a:lnSpc>
              <a:buNone/>
            </a:pPr>
            <a:r>
              <a:rPr lang="en-US" altLang="zh-CN" sz="6000" b="1" dirty="0" smtClean="0">
                <a:latin typeface="宋体" panose="02010600030101010101" pitchFamily="2" charset="-122"/>
              </a:rPr>
              <a:t> </a:t>
            </a:r>
            <a:r>
              <a:rPr lang="en-US" sz="6000" b="1" dirty="0" smtClean="0">
                <a:latin typeface="宋体" panose="02010600030101010101" pitchFamily="2" charset="-122"/>
              </a:rPr>
              <a:t>Spring </a:t>
            </a:r>
            <a:r>
              <a:rPr lang="zh-CN" altLang="en-US" sz="6000" b="1" dirty="0" smtClean="0">
                <a:latin typeface="宋体" panose="02010600030101010101" pitchFamily="2" charset="-122"/>
              </a:rPr>
              <a:t>框架是一个分层架构</a:t>
            </a:r>
            <a:r>
              <a:rPr lang="en-US" sz="6000" b="1" dirty="0" smtClean="0">
                <a:latin typeface="宋体" panose="02010600030101010101" pitchFamily="2" charset="-122"/>
              </a:rPr>
              <a:t>,,</a:t>
            </a:r>
            <a:r>
              <a:rPr lang="zh-CN" altLang="en-US" sz="6000" b="1" dirty="0" smtClean="0">
                <a:latin typeface="宋体" panose="02010600030101010101" pitchFamily="2" charset="-122"/>
              </a:rPr>
              <a:t>它包含一系列的功能要素并被分为大约</a:t>
            </a:r>
            <a:r>
              <a:rPr lang="en-US" sz="6000" b="1" dirty="0" smtClean="0">
                <a:latin typeface="宋体" panose="02010600030101010101" pitchFamily="2" charset="-122"/>
              </a:rPr>
              <a:t>20</a:t>
            </a:r>
            <a:r>
              <a:rPr lang="zh-CN" altLang="en-US" sz="6000" b="1" dirty="0" smtClean="0">
                <a:latin typeface="宋体" panose="02010600030101010101" pitchFamily="2" charset="-122"/>
              </a:rPr>
              <a:t>个模块。这些模块分为</a:t>
            </a:r>
            <a:r>
              <a:rPr lang="en-US" sz="6000" b="1" dirty="0" smtClean="0">
                <a:latin typeface="宋体" panose="02010600030101010101" pitchFamily="2" charset="-122"/>
              </a:rPr>
              <a:t>Core Container</a:t>
            </a:r>
            <a:r>
              <a:rPr lang="zh-CN" altLang="en-US" sz="6000" b="1" dirty="0" smtClean="0">
                <a:latin typeface="宋体" panose="02010600030101010101" pitchFamily="2" charset="-122"/>
              </a:rPr>
              <a:t>、</a:t>
            </a:r>
            <a:r>
              <a:rPr lang="en-US" sz="6000" b="1" dirty="0" smtClean="0">
                <a:latin typeface="宋体" panose="02010600030101010101" pitchFamily="2" charset="-122"/>
              </a:rPr>
              <a:t>Data Access/Integration</a:t>
            </a:r>
            <a:r>
              <a:rPr lang="zh-CN" altLang="en-US" sz="6000" b="1" dirty="0" smtClean="0">
                <a:latin typeface="宋体" panose="02010600030101010101" pitchFamily="2" charset="-122"/>
              </a:rPr>
              <a:t>、</a:t>
            </a:r>
            <a:r>
              <a:rPr lang="en-US" sz="6000" b="1" dirty="0" smtClean="0">
                <a:latin typeface="宋体" panose="02010600030101010101" pitchFamily="2" charset="-122"/>
              </a:rPr>
              <a:t>Web</a:t>
            </a:r>
            <a:r>
              <a:rPr lang="zh-CN" altLang="en-US" sz="6000" b="1" dirty="0" smtClean="0">
                <a:latin typeface="宋体" panose="02010600030101010101" pitchFamily="2" charset="-122"/>
              </a:rPr>
              <a:t>、</a:t>
            </a:r>
            <a:r>
              <a:rPr lang="en-US" sz="6000" b="1" dirty="0" smtClean="0">
                <a:latin typeface="宋体" panose="02010600030101010101" pitchFamily="2" charset="-122"/>
              </a:rPr>
              <a:t>AOP</a:t>
            </a:r>
            <a:r>
              <a:rPr lang="zh-CN" altLang="en-US" sz="6000" b="1" dirty="0" smtClean="0">
                <a:latin typeface="宋体" panose="02010600030101010101" pitchFamily="2" charset="-122"/>
              </a:rPr>
              <a:t>（</a:t>
            </a:r>
            <a:r>
              <a:rPr lang="en-US" sz="6000" b="1" dirty="0" smtClean="0">
                <a:latin typeface="宋体" panose="02010600030101010101" pitchFamily="2" charset="-122"/>
              </a:rPr>
              <a:t>Aspect Oriented Programming)</a:t>
            </a:r>
            <a:r>
              <a:rPr lang="zh-CN" altLang="en-US" sz="6000" b="1" dirty="0" smtClean="0">
                <a:latin typeface="宋体" panose="02010600030101010101" pitchFamily="2" charset="-122"/>
              </a:rPr>
              <a:t>、</a:t>
            </a:r>
            <a:r>
              <a:rPr lang="en-US" sz="6000" b="1" dirty="0" smtClean="0">
                <a:latin typeface="宋体" panose="02010600030101010101" pitchFamily="2" charset="-122"/>
              </a:rPr>
              <a:t>Instrumentation</a:t>
            </a:r>
            <a:r>
              <a:rPr lang="zh-CN" altLang="en-US" sz="6000" b="1" dirty="0" smtClean="0">
                <a:latin typeface="宋体" panose="02010600030101010101" pitchFamily="2" charset="-122"/>
              </a:rPr>
              <a:t>和测试部分</a:t>
            </a:r>
            <a:r>
              <a:rPr lang="en-US" sz="6000" b="1" dirty="0" smtClean="0">
                <a:latin typeface="宋体" panose="02010600030101010101" pitchFamily="2" charset="-122"/>
              </a:rPr>
              <a:t>,</a:t>
            </a:r>
            <a:r>
              <a:rPr lang="zh-CN" altLang="en-US" sz="6000" b="1" dirty="0" smtClean="0">
                <a:latin typeface="宋体" panose="02010600030101010101" pitchFamily="2" charset="-122"/>
              </a:rPr>
              <a:t>如下图所示</a:t>
            </a:r>
            <a:r>
              <a:rPr lang="zh-CN" altLang="en-US" sz="6000" b="1" dirty="0" smtClean="0"/>
              <a:t>：</a:t>
            </a:r>
            <a:r>
              <a:rPr lang="zh-CN" altLang="en-US" sz="6000" dirty="0" smtClean="0"/>
              <a:t> </a:t>
            </a:r>
            <a:endParaRPr lang="zh-CN" altLang="en-US" sz="6000" dirty="0"/>
          </a:p>
        </p:txBody>
      </p:sp>
      <p:pic>
        <p:nvPicPr>
          <p:cNvPr id="4" name="Picture 4"/>
          <p:cNvPicPr>
            <a:picLocks noChangeAspect="1" noChangeArrowheads="1"/>
          </p:cNvPicPr>
          <p:nvPr/>
        </p:nvPicPr>
        <p:blipFill>
          <a:blip r:embed="rId1"/>
          <a:srcRect/>
          <a:stretch>
            <a:fillRect/>
          </a:stretch>
        </p:blipFill>
        <p:spPr bwMode="auto">
          <a:xfrm>
            <a:off x="1033200" y="5429240"/>
            <a:ext cx="22198760" cy="828676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err="1" smtClean="0"/>
              <a:t>SpringMVC</a:t>
            </a:r>
            <a:r>
              <a:rPr lang="zh-CN" altLang="en-US" sz="6000" b="1" dirty="0" smtClean="0"/>
              <a:t>开发入门</a:t>
            </a:r>
            <a:r>
              <a:rPr lang="en-US" altLang="zh-CN" sz="6000" b="1" dirty="0" smtClean="0"/>
              <a:t>——</a:t>
            </a:r>
            <a:r>
              <a:rPr lang="en-US" altLang="zh-CN" sz="6000" b="1" dirty="0" err="1" smtClean="0">
                <a:solidFill>
                  <a:srgbClr val="FF0000"/>
                </a:solidFill>
              </a:rPr>
              <a:t>SpringMVC</a:t>
            </a:r>
            <a:r>
              <a:rPr lang="zh-CN" altLang="en-US" sz="6000" b="1" dirty="0" smtClean="0">
                <a:solidFill>
                  <a:srgbClr val="FF0000"/>
                </a:solidFill>
              </a:rPr>
              <a:t>框架的下载</a:t>
            </a:r>
            <a:endParaRPr lang="zh-CN" altLang="en-US" sz="6000" b="1" dirty="0">
              <a:solidFill>
                <a:srgbClr val="FF0000"/>
              </a:solidFill>
            </a:endParaRPr>
          </a:p>
        </p:txBody>
      </p:sp>
      <p:sp>
        <p:nvSpPr>
          <p:cNvPr id="3" name="副标题 2"/>
          <p:cNvSpPr>
            <a:spLocks noGrp="1"/>
          </p:cNvSpPr>
          <p:nvPr>
            <p:ph type="subTitle" idx="1"/>
          </p:nvPr>
        </p:nvSpPr>
        <p:spPr>
          <a:xfrm>
            <a:off x="476168" y="2071654"/>
            <a:ext cx="23561032" cy="10747466"/>
          </a:xfrm>
        </p:spPr>
        <p:txBody>
          <a:bodyPr/>
          <a:lstStyle/>
          <a:p>
            <a:pPr>
              <a:buNone/>
            </a:pPr>
            <a:r>
              <a:rPr lang="en-US" altLang="zh-CN" b="1" dirty="0" err="1" smtClean="0"/>
              <a:t>SpringMVC</a:t>
            </a:r>
            <a:r>
              <a:rPr lang="zh-CN" altLang="en-US" b="1" dirty="0" smtClean="0"/>
              <a:t>框架的下载</a:t>
            </a:r>
            <a:r>
              <a:rPr lang="en-US" altLang="zh-CN" b="1" u="sng" dirty="0" smtClean="0">
                <a:solidFill>
                  <a:srgbClr val="2EAA46"/>
                </a:solidFill>
              </a:rPr>
              <a:t>https://projects.spring.io/spring-framework/</a:t>
            </a:r>
            <a:endParaRPr lang="zh-CN" altLang="en-US" b="1" u="sng" dirty="0">
              <a:solidFill>
                <a:srgbClr val="2EAA46"/>
              </a:solidFill>
            </a:endParaRPr>
          </a:p>
        </p:txBody>
      </p:sp>
      <p:pic>
        <p:nvPicPr>
          <p:cNvPr id="4" name="Picture 3"/>
          <p:cNvPicPr>
            <a:picLocks noChangeAspect="1" noChangeArrowheads="1"/>
          </p:cNvPicPr>
          <p:nvPr/>
        </p:nvPicPr>
        <p:blipFill>
          <a:blip r:embed="rId1"/>
          <a:srcRect/>
          <a:stretch>
            <a:fillRect/>
          </a:stretch>
        </p:blipFill>
        <p:spPr>
          <a:xfrm>
            <a:off x="476168" y="3143224"/>
            <a:ext cx="23003036" cy="9144064"/>
          </a:xfrm>
          <a:prstGeom prst="rect">
            <a:avLst/>
          </a:prstGeom>
          <a:ln w="12700">
            <a:miter lim="400000"/>
            <a:headEnd/>
            <a:tailEnd/>
          </a:ln>
        </p:spPr>
      </p:pic>
      <p:sp>
        <p:nvSpPr>
          <p:cNvPr id="5" name="TextBox 4"/>
          <p:cNvSpPr txBox="1"/>
          <p:nvPr/>
        </p:nvSpPr>
        <p:spPr>
          <a:xfrm>
            <a:off x="476168" y="12287288"/>
            <a:ext cx="4714908" cy="923330"/>
          </a:xfrm>
          <a:prstGeom prst="rect">
            <a:avLst/>
          </a:prstGeom>
          <a:ln w="50800">
            <a:solidFill>
              <a:srgbClr val="8881F0"/>
            </a:solidFill>
            <a:miter lim="800000"/>
          </a:ln>
        </p:spPr>
        <p:txBody>
          <a:bodyPr wrap="square" rtlCol="0">
            <a:spAutoFit/>
          </a:bodyPr>
          <a:lstStyle/>
          <a:p>
            <a:pPr marL="0" indent="0" algn="l">
              <a:buNone/>
            </a:pPr>
            <a:r>
              <a:rPr lang="zh-CN" altLang="en-US" sz="5400" b="1" dirty="0" smtClean="0">
                <a:solidFill>
                  <a:srgbClr val="FF5C00"/>
                </a:solidFill>
                <a:latin typeface="Noto Sans CJK SC Regular" panose="020B0500000000000000" pitchFamily="34" charset="-122"/>
                <a:ea typeface="Noto Sans CJK SC Regular" panose="020B0500000000000000" pitchFamily="34" charset="-122"/>
              </a:rPr>
              <a:t>目前最新版本：</a:t>
            </a:r>
            <a:endParaRPr lang="zh-CN" altLang="en-US" sz="5400" b="1" dirty="0" smtClean="0">
              <a:solidFill>
                <a:srgbClr val="FF5C00"/>
              </a:solidFill>
              <a:latin typeface="Noto Sans CJK SC Regular" panose="020B0500000000000000" pitchFamily="34" charset="-122"/>
              <a:ea typeface="Noto Sans CJK SC Regular" panose="020B0500000000000000" pitchFamily="34" charset="-122"/>
            </a:endParaRPr>
          </a:p>
        </p:txBody>
      </p:sp>
      <p:pic>
        <p:nvPicPr>
          <p:cNvPr id="1026" name="Picture 2"/>
          <p:cNvPicPr>
            <a:picLocks noChangeAspect="1" noChangeArrowheads="1"/>
          </p:cNvPicPr>
          <p:nvPr/>
        </p:nvPicPr>
        <p:blipFill>
          <a:blip r:embed="rId2"/>
          <a:srcRect/>
          <a:stretch>
            <a:fillRect/>
          </a:stretch>
        </p:blipFill>
        <p:spPr bwMode="auto">
          <a:xfrm>
            <a:off x="5191076" y="12287288"/>
            <a:ext cx="18288128" cy="115405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smtClean="0"/>
              <a:t>SpringMVC</a:t>
            </a:r>
            <a:r>
              <a:rPr lang="zh-CN" altLang="en-US" b="1" dirty="0" smtClean="0"/>
              <a:t>开发入门</a:t>
            </a:r>
            <a:r>
              <a:rPr lang="en-US" altLang="zh-CN" b="1" dirty="0" smtClean="0"/>
              <a:t>——</a:t>
            </a:r>
            <a:r>
              <a:rPr lang="en-US" altLang="zh-CN" b="1" dirty="0" err="1" smtClean="0">
                <a:solidFill>
                  <a:srgbClr val="FF0000"/>
                </a:solidFill>
              </a:rPr>
              <a:t>SpringMVC</a:t>
            </a:r>
            <a:r>
              <a:rPr lang="zh-CN" altLang="en-US" b="1" dirty="0" smtClean="0">
                <a:solidFill>
                  <a:srgbClr val="FF0000"/>
                </a:solidFill>
              </a:rPr>
              <a:t>框架的搭建</a:t>
            </a:r>
            <a:r>
              <a:rPr lang="en-US" altLang="zh-CN" b="1" dirty="0" smtClean="0">
                <a:solidFill>
                  <a:srgbClr val="FF0000"/>
                </a:solidFill>
              </a:rPr>
              <a:t>1</a:t>
            </a:r>
            <a:r>
              <a:rPr lang="zh-CN" altLang="en-US" b="1" dirty="0" smtClean="0">
                <a:solidFill>
                  <a:srgbClr val="FF0000"/>
                </a:solidFill>
              </a:rPr>
              <a:t>（基于注解方式）</a:t>
            </a:r>
            <a:endParaRPr lang="zh-CN" altLang="en-US" dirty="0"/>
          </a:p>
        </p:txBody>
      </p:sp>
      <p:sp>
        <p:nvSpPr>
          <p:cNvPr id="3" name="副标题 2"/>
          <p:cNvSpPr>
            <a:spLocks noGrp="1"/>
          </p:cNvSpPr>
          <p:nvPr>
            <p:ph type="subTitle" idx="1"/>
          </p:nvPr>
        </p:nvSpPr>
        <p:spPr/>
        <p:txBody>
          <a:bodyPr/>
          <a:lstStyle/>
          <a:p>
            <a:pPr>
              <a:buNone/>
            </a:pPr>
            <a:r>
              <a:rPr lang="zh-CN" altLang="en-US" sz="6000" b="1" dirty="0" smtClean="0"/>
              <a:t>步骤：</a:t>
            </a:r>
            <a:endParaRPr lang="zh-CN" altLang="en-US" sz="6000" b="1" dirty="0" smtClean="0"/>
          </a:p>
          <a:p>
            <a:pPr marL="1333500" indent="-1143000">
              <a:buFont typeface="+mj-lt"/>
              <a:buAutoNum type="arabicPeriod"/>
            </a:pPr>
            <a:r>
              <a:rPr lang="zh-CN" altLang="en-US" sz="6000" b="1" dirty="0" smtClean="0"/>
              <a:t>加入 </a:t>
            </a:r>
            <a:r>
              <a:rPr lang="en-US" altLang="zh-CN" sz="6000" b="1" dirty="0" smtClean="0"/>
              <a:t>jar</a:t>
            </a:r>
            <a:r>
              <a:rPr lang="zh-CN" altLang="en-US" sz="6000" b="1" dirty="0" smtClean="0"/>
              <a:t>包</a:t>
            </a:r>
            <a:endParaRPr lang="zh-CN" altLang="en-US" sz="6000" b="1" dirty="0" smtClean="0"/>
          </a:p>
          <a:p>
            <a:pPr marL="1333500" indent="-1143000">
              <a:buFont typeface="+mj-lt"/>
              <a:buAutoNum type="arabicPeriod"/>
            </a:pPr>
            <a:r>
              <a:rPr lang="zh-CN" altLang="en-US" sz="6000" b="1" dirty="0" smtClean="0"/>
              <a:t>在 </a:t>
            </a:r>
            <a:r>
              <a:rPr lang="en-US" altLang="zh-CN" sz="6000" b="1" dirty="0" smtClean="0"/>
              <a:t>web.xml </a:t>
            </a:r>
            <a:r>
              <a:rPr lang="zh-CN" altLang="en-US" sz="6000" b="1" dirty="0" smtClean="0"/>
              <a:t>中配置 </a:t>
            </a:r>
            <a:r>
              <a:rPr lang="en-US" altLang="zh-CN" sz="6000" b="1" dirty="0" err="1" smtClean="0"/>
              <a:t>DispatcherServlet</a:t>
            </a:r>
            <a:r>
              <a:rPr lang="en-US" altLang="zh-CN" sz="6000" b="1" dirty="0" smtClean="0"/>
              <a:t> </a:t>
            </a:r>
            <a:endParaRPr lang="en-US" altLang="zh-CN" sz="6000" b="1" dirty="0" smtClean="0"/>
          </a:p>
          <a:p>
            <a:pPr marL="1333500" indent="-1143000">
              <a:buFont typeface="+mj-lt"/>
              <a:buAutoNum type="arabicPeriod"/>
            </a:pPr>
            <a:r>
              <a:rPr lang="zh-CN" altLang="en-US" sz="6000" b="1" dirty="0" smtClean="0"/>
              <a:t>加入 </a:t>
            </a:r>
            <a:r>
              <a:rPr lang="en-US" altLang="zh-CN" sz="6000" b="1" dirty="0" smtClean="0"/>
              <a:t>Spring MVC </a:t>
            </a:r>
            <a:r>
              <a:rPr lang="zh-CN" altLang="en-US" sz="6000" b="1" dirty="0" smtClean="0"/>
              <a:t>的配置文件 </a:t>
            </a:r>
            <a:endParaRPr lang="en-US" altLang="zh-CN" sz="6000" b="1" dirty="0" smtClean="0"/>
          </a:p>
          <a:p>
            <a:pPr marL="1333500" indent="-1143000">
              <a:buFont typeface="+mj-lt"/>
              <a:buAutoNum type="arabicPeriod"/>
            </a:pPr>
            <a:r>
              <a:rPr lang="zh-CN" altLang="en-US" sz="6000" b="1" dirty="0" smtClean="0"/>
              <a:t>编写处理请求的处理器，并标识为处理器 </a:t>
            </a:r>
            <a:endParaRPr lang="en-US" altLang="zh-CN" sz="6000" b="1" dirty="0" smtClean="0"/>
          </a:p>
          <a:p>
            <a:pPr marL="1333500" indent="-1143000">
              <a:buFont typeface="+mj-lt"/>
              <a:buAutoNum type="arabicPeriod"/>
            </a:pPr>
            <a:r>
              <a:rPr lang="zh-CN" altLang="en-US" sz="6000" b="1" dirty="0" smtClean="0"/>
              <a:t>编写视图</a:t>
            </a:r>
            <a:endParaRPr lang="zh-CN" altLang="en-US" sz="6000" b="1" dirty="0" smtClean="0"/>
          </a:p>
          <a:p>
            <a:pPr marL="1104900" indent="-914400">
              <a:buFont typeface="+mj-lt"/>
              <a:buAutoNum type="arabicPeriod"/>
            </a:pPr>
            <a:r>
              <a:rPr lang="zh-CN" altLang="en-US" sz="6000" b="1" dirty="0" smtClean="0"/>
              <a:t>运行测试</a:t>
            </a:r>
            <a:endParaRPr lang="zh-CN" altLang="en-US" sz="60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smtClean="0"/>
              <a:t>SpringMVC</a:t>
            </a:r>
            <a:r>
              <a:rPr lang="zh-CN" altLang="en-US" b="1" dirty="0" smtClean="0"/>
              <a:t>开发入门</a:t>
            </a:r>
            <a:r>
              <a:rPr lang="en-US" altLang="zh-CN" b="1" dirty="0" smtClean="0"/>
              <a:t>——</a:t>
            </a:r>
            <a:r>
              <a:rPr lang="en-US" altLang="zh-CN" b="1" dirty="0" err="1" smtClean="0">
                <a:solidFill>
                  <a:srgbClr val="FF0000"/>
                </a:solidFill>
              </a:rPr>
              <a:t>SpringMVC</a:t>
            </a:r>
            <a:r>
              <a:rPr lang="zh-CN" altLang="en-US" b="1" dirty="0" smtClean="0">
                <a:solidFill>
                  <a:srgbClr val="FF0000"/>
                </a:solidFill>
              </a:rPr>
              <a:t>框架的搭建</a:t>
            </a:r>
            <a:r>
              <a:rPr lang="en-US" altLang="zh-CN" b="1" dirty="0" smtClean="0">
                <a:solidFill>
                  <a:srgbClr val="FF0000"/>
                </a:solidFill>
              </a:rPr>
              <a:t>1</a:t>
            </a:r>
            <a:r>
              <a:rPr lang="zh-CN" altLang="en-US" b="1" dirty="0" smtClean="0">
                <a:solidFill>
                  <a:srgbClr val="FF0000"/>
                </a:solidFill>
              </a:rPr>
              <a:t>（基于注解方式）</a:t>
            </a:r>
            <a:endParaRPr lang="zh-CN" altLang="en-US" dirty="0"/>
          </a:p>
        </p:txBody>
      </p:sp>
      <p:sp>
        <p:nvSpPr>
          <p:cNvPr id="3" name="副标题 2"/>
          <p:cNvSpPr>
            <a:spLocks noGrp="1"/>
          </p:cNvSpPr>
          <p:nvPr>
            <p:ph type="subTitle" idx="1"/>
          </p:nvPr>
        </p:nvSpPr>
        <p:spPr>
          <a:xfrm>
            <a:off x="1030760" y="2000216"/>
            <a:ext cx="22201200" cy="10818904"/>
          </a:xfrm>
        </p:spPr>
        <p:txBody>
          <a:bodyPr/>
          <a:lstStyle/>
          <a:p>
            <a:pPr>
              <a:buNone/>
            </a:pPr>
            <a:r>
              <a:rPr lang="zh-CN" altLang="en-US" b="1" dirty="0" smtClean="0">
                <a:solidFill>
                  <a:srgbClr val="FF0000"/>
                </a:solidFill>
              </a:rPr>
              <a:t>第一步</a:t>
            </a:r>
            <a:r>
              <a:rPr lang="zh-CN" altLang="en-US" b="1" dirty="0" smtClean="0"/>
              <a:t>：</a:t>
            </a:r>
            <a:r>
              <a:rPr lang="en-US" altLang="zh-CN" b="1" dirty="0" err="1" smtClean="0"/>
              <a:t>SpringMVC</a:t>
            </a:r>
            <a:r>
              <a:rPr lang="zh-CN" altLang="en-US" b="1" dirty="0" smtClean="0"/>
              <a:t>框架的核心</a:t>
            </a:r>
            <a:r>
              <a:rPr lang="en-US" altLang="zh-CN" b="1" dirty="0" smtClean="0"/>
              <a:t>jar</a:t>
            </a:r>
            <a:r>
              <a:rPr lang="zh-CN" altLang="en-US" b="1" dirty="0" smtClean="0"/>
              <a:t>包</a:t>
            </a:r>
            <a:r>
              <a:rPr lang="zh-CN" altLang="en-US" dirty="0" smtClean="0"/>
              <a:t>：</a:t>
            </a:r>
            <a:endParaRPr lang="zh-CN" altLang="en-US" dirty="0"/>
          </a:p>
        </p:txBody>
      </p:sp>
      <p:graphicFrame>
        <p:nvGraphicFramePr>
          <p:cNvPr id="4" name="Object 6"/>
          <p:cNvGraphicFramePr>
            <a:graphicFrameLocks noChangeAspect="1"/>
          </p:cNvGraphicFramePr>
          <p:nvPr/>
        </p:nvGraphicFramePr>
        <p:xfrm>
          <a:off x="1033200" y="3071786"/>
          <a:ext cx="10784698" cy="3429024"/>
        </p:xfrm>
        <a:graphic>
          <a:graphicData uri="http://schemas.openxmlformats.org/presentationml/2006/ole">
            <mc:AlternateContent xmlns:mc="http://schemas.openxmlformats.org/markup-compatibility/2006">
              <mc:Choice xmlns:v="urn:schemas-microsoft-com:vml" Requires="v">
                <p:oleObj spid="_x0000_s1025" name="" r:id="rId1" imgW="2609850" imgH="1552575" progId="PBrush">
                  <p:embed/>
                </p:oleObj>
              </mc:Choice>
              <mc:Fallback>
                <p:oleObj name="" r:id="rId1" imgW="2609850" imgH="1552575" progId="PBrush">
                  <p:embed/>
                  <p:pic>
                    <p:nvPicPr>
                      <p:cNvPr id="0" name="图片 1024"/>
                      <p:cNvPicPr>
                        <a:picLocks noChangeAspect="1"/>
                      </p:cNvPicPr>
                      <p:nvPr/>
                    </p:nvPicPr>
                    <p:blipFill>
                      <a:blip r:embed="rId2"/>
                      <a:stretch>
                        <a:fillRect/>
                      </a:stretch>
                    </p:blipFill>
                    <p:spPr>
                      <a:xfrm>
                        <a:off x="1033200" y="3071786"/>
                        <a:ext cx="10784698" cy="3429024"/>
                      </a:xfrm>
                      <a:prstGeom prst="rect">
                        <a:avLst/>
                      </a:prstGeom>
                      <a:noFill/>
                      <a:ln w="9525">
                        <a:noFill/>
                      </a:ln>
                    </p:spPr>
                  </p:pic>
                </p:oleObj>
              </mc:Fallback>
            </mc:AlternateContent>
          </a:graphicData>
        </a:graphic>
      </p:graphicFrame>
      <p:graphicFrame>
        <p:nvGraphicFramePr>
          <p:cNvPr id="5" name="Object 9"/>
          <p:cNvGraphicFramePr>
            <a:graphicFrameLocks noChangeAspect="1"/>
          </p:cNvGraphicFramePr>
          <p:nvPr/>
        </p:nvGraphicFramePr>
        <p:xfrm>
          <a:off x="1030760" y="6500810"/>
          <a:ext cx="10787138" cy="3286148"/>
        </p:xfrm>
        <a:graphic>
          <a:graphicData uri="http://schemas.openxmlformats.org/presentationml/2006/ole">
            <mc:AlternateContent xmlns:mc="http://schemas.openxmlformats.org/markup-compatibility/2006">
              <mc:Choice xmlns:v="urn:schemas-microsoft-com:vml" Requires="v">
                <p:oleObj spid="_x0000_s1026" name="" r:id="rId3" imgW="5019675" imgH="1047750" progId="PBrush">
                  <p:embed/>
                </p:oleObj>
              </mc:Choice>
              <mc:Fallback>
                <p:oleObj name="" r:id="rId3" imgW="5019675" imgH="1047750" progId="PBrush">
                  <p:embed/>
                  <p:pic>
                    <p:nvPicPr>
                      <p:cNvPr id="0" name="图片 1025"/>
                      <p:cNvPicPr>
                        <a:picLocks noChangeAspect="1"/>
                      </p:cNvPicPr>
                      <p:nvPr/>
                    </p:nvPicPr>
                    <p:blipFill>
                      <a:blip r:embed="rId4"/>
                      <a:stretch>
                        <a:fillRect/>
                      </a:stretch>
                    </p:blipFill>
                    <p:spPr>
                      <a:xfrm>
                        <a:off x="1030760" y="6500810"/>
                        <a:ext cx="10787138" cy="3286148"/>
                      </a:xfrm>
                      <a:prstGeom prst="rect">
                        <a:avLst/>
                      </a:prstGeom>
                      <a:noFill/>
                      <a:ln w="9525">
                        <a:noFill/>
                      </a:ln>
                    </p:spPr>
                  </p:pic>
                </p:oleObj>
              </mc:Fallback>
            </mc:AlternateContent>
          </a:graphicData>
        </a:graphic>
      </p:graphicFrame>
      <p:pic>
        <p:nvPicPr>
          <p:cNvPr id="2055" name="Picture 7"/>
          <p:cNvPicPr>
            <a:picLocks noChangeAspect="1" noChangeArrowheads="1"/>
          </p:cNvPicPr>
          <p:nvPr/>
        </p:nvPicPr>
        <p:blipFill>
          <a:blip r:embed="rId5"/>
          <a:srcRect/>
          <a:stretch>
            <a:fillRect/>
          </a:stretch>
        </p:blipFill>
        <p:spPr bwMode="auto">
          <a:xfrm>
            <a:off x="1033200" y="9786958"/>
            <a:ext cx="10784698" cy="3929042"/>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a:srcRect/>
          <a:stretch>
            <a:fillRect/>
          </a:stretch>
        </p:blipFill>
        <p:spPr bwMode="auto">
          <a:xfrm>
            <a:off x="11817898" y="2000216"/>
            <a:ext cx="12219302" cy="1128720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3.png"/></Relationships>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tailEnd type="triangle"/>
        </a:ln>
      </a:spPr>
      <a:bodyPr/>
      <a:lstStyle/>
      <a:style>
        <a:lnRef idx="0">
          <a:scrgbClr r="0" g="0" b="0"/>
        </a:lnRef>
        <a:fillRef idx="0">
          <a:scrgbClr r="0" g="0" b="0"/>
        </a:fillRef>
        <a:effectRef idx="0">
          <a:scrgbClr r="0" g="0" b="0"/>
        </a:effectRef>
        <a:fontRef idx="none"/>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PPT模板V2-Windows-PowerPoint-PPT</Template>
  <TotalTime>0</TotalTime>
  <Words>10785</Words>
  <Application>WPS 演示</Application>
  <PresentationFormat>自定义</PresentationFormat>
  <Paragraphs>391</Paragraphs>
  <Slides>46</Slides>
  <Notes>46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62" baseType="lpstr">
      <vt:lpstr>Arial</vt:lpstr>
      <vt:lpstr>宋体</vt:lpstr>
      <vt:lpstr>Wingdings</vt:lpstr>
      <vt:lpstr>Helvetica Light</vt:lpstr>
      <vt:lpstr>Noto Sans CJK SC Regular</vt:lpstr>
      <vt:lpstr>Noto Sans CJK SC Black</vt:lpstr>
      <vt:lpstr>Noto Sans CJK SC Light</vt:lpstr>
      <vt:lpstr>Noto Sans CJK SC Bold</vt:lpstr>
      <vt:lpstr>Avenir Roman</vt:lpstr>
      <vt:lpstr>华文中宋</vt:lpstr>
      <vt:lpstr>微软雅黑</vt:lpstr>
      <vt:lpstr>Arial Unicode MS</vt:lpstr>
      <vt:lpstr>Segoe Print</vt:lpstr>
      <vt:lpstr>Black</vt:lpstr>
      <vt:lpstr>PBrush</vt:lpstr>
      <vt:lpstr>PBrush</vt:lpstr>
      <vt:lpstr>SpringMVC从入门到精通</vt:lpstr>
      <vt:lpstr>SpringMVC从入门到精通——主要内容</vt:lpstr>
      <vt:lpstr>SpringMVC从入门到精通——SpringMVC开发入门</vt:lpstr>
      <vt:lpstr>SpringMVC开发入门——MVC设计模式</vt:lpstr>
      <vt:lpstr>SpringMVC开发入门——SpringMVC概述</vt:lpstr>
      <vt:lpstr>SpringMVC开发入门——SpringMVC和Spring生态圈关系</vt:lpstr>
      <vt:lpstr>SpringMVC开发入门——SpringMVC框架的下载</vt:lpstr>
      <vt:lpstr>SpringMVC开发入门——SpringMVC框架的搭建1（基于注解方式）</vt:lpstr>
      <vt:lpstr>SpringMVC开发入门——SpringMVC框架的搭建1（基于注解方式）</vt:lpstr>
      <vt:lpstr>SpringMVC开发入门——SpringMVC框架的搭建1（基于注解方式）</vt:lpstr>
      <vt:lpstr>SpringMVC开发入门——SpringMVC框架的搭建1（基于注解方式）</vt:lpstr>
      <vt:lpstr>SpringMVC开发入门——SpringMVC框架的搭建1（基于注解方式）</vt:lpstr>
      <vt:lpstr>SpringMVC开发入门——SpringMVC框架的搭建1（基于注解方式）</vt:lpstr>
      <vt:lpstr>SpringMVC开发入门——SpringMVC框架的搭建2（基于xml配置方式）</vt:lpstr>
      <vt:lpstr>SpringMVC开发入门——SpringMVC框架的搭建2（基于xml配置方式）</vt:lpstr>
      <vt:lpstr>SpringMVC开发入门——SpringMVC框架结构的原理图</vt:lpstr>
      <vt:lpstr>SpringMVC开发入门——SpringMVC框架运行流程描述</vt:lpstr>
      <vt:lpstr>SpringMVC开发入门——同步视频链接：</vt:lpstr>
      <vt:lpstr>SpringMVC从入门到精通——SpringMVC开发入门</vt:lpstr>
      <vt:lpstr>SpringMVC的信息转换——JSON概述</vt:lpstr>
      <vt:lpstr>SpringMVC的信息转换——JSON概述</vt:lpstr>
      <vt:lpstr>SpringMVC的信息转换——jQuery中的AJAX请求方法</vt:lpstr>
      <vt:lpstr>SpringMVC的信息转换——JSON.stringify()和JSON.parse()</vt:lpstr>
      <vt:lpstr>SpringMVC的信息转换——JSON数据转换</vt:lpstr>
      <vt:lpstr>SpringMVC的信息转换——HttpMessageConverter&lt;T&gt;接口</vt:lpstr>
      <vt:lpstr>SpringMVC的信息转换——HttpMessageConverter&lt;T&gt;接口</vt:lpstr>
      <vt:lpstr>SpringMVC的信息转换——HttpMessageConverter&lt;T&gt;接口实现类</vt:lpstr>
      <vt:lpstr>SpringMVC的信息转换——HttpMessageConverter&lt;T&gt;接口</vt:lpstr>
      <vt:lpstr>SpringMVC的信息转换——使用HttpMessageConverter&lt;T&gt;</vt:lpstr>
      <vt:lpstr>SpringMVC转换JSON数据——返回JSON格式的数据</vt:lpstr>
      <vt:lpstr>SpringMVC转换JSON数据——接收JSON格式的数据</vt:lpstr>
      <vt:lpstr>SpringMVC转换XML数据——返回XML格式的数据</vt:lpstr>
      <vt:lpstr>SpringMVC转换XML数据——接收XML格式的数据</vt:lpstr>
      <vt:lpstr>SpringMVC的文件上传——MultipartResolver接口&amp;MultipartFile对象</vt:lpstr>
      <vt:lpstr>SpringMVC的文件上传——文件上传实例-1实现步骤</vt:lpstr>
      <vt:lpstr>SpringMVC的文件上传——文件上传实例-2实现步骤</vt:lpstr>
      <vt:lpstr>SpringMVC的文件下载——基于ResponseEntity的实现</vt:lpstr>
      <vt:lpstr>SpringMVC的文件下载——基于Java的通用下载实现</vt:lpstr>
      <vt:lpstr>SpringMVC的拦截器——HandlerInterceptor接口</vt:lpstr>
      <vt:lpstr>SpringMVC的拦截器——preHandler方法</vt:lpstr>
      <vt:lpstr>SpringMVC的拦截器——postHandler方法</vt:lpstr>
      <vt:lpstr>SpringMVC的拦截器——afterCompletion方法</vt:lpstr>
      <vt:lpstr>SpringMVC的拦截器——第一个拦截器实现</vt:lpstr>
      <vt:lpstr>SpringMVC的拦截器——使用拦截器实现用户权限验证</vt:lpstr>
      <vt:lpstr>SpringMVC的拦截器——拦截器方法的执行顺序</vt:lpstr>
      <vt:lpstr>SpringMVC的拦截器——拦截器方法的执行顺序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SpringMVC从入门到精通</dc:title>
  <dc:creator/>
  <cp:lastModifiedBy>neusoft102</cp:lastModifiedBy>
  <cp:revision>141</cp:revision>
  <dcterms:created xsi:type="dcterms:W3CDTF">2015-03-23T11:35:00Z</dcterms:created>
  <dcterms:modified xsi:type="dcterms:W3CDTF">2018-08-13T05:19:53Z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