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61"/>
  </p:notesMasterIdLst>
  <p:handoutMasterIdLst>
    <p:handoutMasterId r:id="rId62"/>
  </p:handoutMasterIdLst>
  <p:sldIdLst>
    <p:sldId id="518" r:id="rId2"/>
    <p:sldId id="454" r:id="rId3"/>
    <p:sldId id="528" r:id="rId4"/>
    <p:sldId id="563" r:id="rId5"/>
    <p:sldId id="562" r:id="rId6"/>
    <p:sldId id="564" r:id="rId7"/>
    <p:sldId id="565" r:id="rId8"/>
    <p:sldId id="569" r:id="rId9"/>
    <p:sldId id="566" r:id="rId10"/>
    <p:sldId id="567" r:id="rId11"/>
    <p:sldId id="568" r:id="rId12"/>
    <p:sldId id="631" r:id="rId13"/>
    <p:sldId id="577" r:id="rId14"/>
    <p:sldId id="581" r:id="rId15"/>
    <p:sldId id="580" r:id="rId16"/>
    <p:sldId id="584" r:id="rId17"/>
    <p:sldId id="579" r:id="rId18"/>
    <p:sldId id="578" r:id="rId19"/>
    <p:sldId id="582" r:id="rId20"/>
    <p:sldId id="632" r:id="rId21"/>
    <p:sldId id="583" r:id="rId22"/>
    <p:sldId id="570" r:id="rId23"/>
    <p:sldId id="585" r:id="rId24"/>
    <p:sldId id="586" r:id="rId25"/>
    <p:sldId id="587" r:id="rId26"/>
    <p:sldId id="588" r:id="rId27"/>
    <p:sldId id="589" r:id="rId28"/>
    <p:sldId id="590" r:id="rId29"/>
    <p:sldId id="592" r:id="rId30"/>
    <p:sldId id="591" r:id="rId31"/>
    <p:sldId id="594" r:id="rId32"/>
    <p:sldId id="633" r:id="rId33"/>
    <p:sldId id="605" r:id="rId34"/>
    <p:sldId id="606" r:id="rId35"/>
    <p:sldId id="634" r:id="rId36"/>
    <p:sldId id="607" r:id="rId37"/>
    <p:sldId id="608" r:id="rId38"/>
    <p:sldId id="635" r:id="rId39"/>
    <p:sldId id="609" r:id="rId40"/>
    <p:sldId id="610" r:id="rId41"/>
    <p:sldId id="627" r:id="rId42"/>
    <p:sldId id="636" r:id="rId43"/>
    <p:sldId id="611" r:id="rId44"/>
    <p:sldId id="595" r:id="rId45"/>
    <p:sldId id="637" r:id="rId46"/>
    <p:sldId id="624" r:id="rId47"/>
    <p:sldId id="625" r:id="rId48"/>
    <p:sldId id="612" r:id="rId49"/>
    <p:sldId id="638" r:id="rId50"/>
    <p:sldId id="613" r:id="rId51"/>
    <p:sldId id="626" r:id="rId52"/>
    <p:sldId id="628" r:id="rId53"/>
    <p:sldId id="629" r:id="rId54"/>
    <p:sldId id="603" r:id="rId55"/>
    <p:sldId id="630" r:id="rId56"/>
    <p:sldId id="602" r:id="rId57"/>
    <p:sldId id="639" r:id="rId58"/>
    <p:sldId id="523" r:id="rId59"/>
    <p:sldId id="525" r:id="rId60"/>
  </p:sldIdLst>
  <p:sldSz cx="9144000" cy="6858000" type="screen4x3"/>
  <p:notesSz cx="7102475" cy="10231438"/>
  <p:defaultTextStyle>
    <a:defPPr>
      <a:defRPr lang="zh-CN"/>
    </a:defPPr>
    <a:lvl1pPr algn="ctr" rtl="0" fontAlgn="ctr">
      <a:spcBef>
        <a:spcPct val="0"/>
      </a:spcBef>
      <a:spcAft>
        <a:spcPct val="0"/>
      </a:spcAft>
      <a:buSzPct val="65000"/>
      <a:defRPr sz="1600" kern="1200">
        <a:solidFill>
          <a:schemeClr val="tx1"/>
        </a:solidFill>
        <a:latin typeface="Arial" charset="0"/>
        <a:ea typeface="宋体" pitchFamily="2" charset="-122"/>
        <a:cs typeface="+mn-cs"/>
      </a:defRPr>
    </a:lvl1pPr>
    <a:lvl2pPr marL="457200" algn="ctr" rtl="0" fontAlgn="ctr">
      <a:spcBef>
        <a:spcPct val="0"/>
      </a:spcBef>
      <a:spcAft>
        <a:spcPct val="0"/>
      </a:spcAft>
      <a:buSzPct val="65000"/>
      <a:defRPr sz="1600" kern="1200">
        <a:solidFill>
          <a:schemeClr val="tx1"/>
        </a:solidFill>
        <a:latin typeface="Arial" charset="0"/>
        <a:ea typeface="宋体" pitchFamily="2" charset="-122"/>
        <a:cs typeface="+mn-cs"/>
      </a:defRPr>
    </a:lvl2pPr>
    <a:lvl3pPr marL="914400" algn="ctr" rtl="0" fontAlgn="ctr">
      <a:spcBef>
        <a:spcPct val="0"/>
      </a:spcBef>
      <a:spcAft>
        <a:spcPct val="0"/>
      </a:spcAft>
      <a:buSzPct val="65000"/>
      <a:defRPr sz="1600" kern="1200">
        <a:solidFill>
          <a:schemeClr val="tx1"/>
        </a:solidFill>
        <a:latin typeface="Arial" charset="0"/>
        <a:ea typeface="宋体" pitchFamily="2" charset="-122"/>
        <a:cs typeface="+mn-cs"/>
      </a:defRPr>
    </a:lvl3pPr>
    <a:lvl4pPr marL="1371600" algn="ctr" rtl="0" fontAlgn="ctr">
      <a:spcBef>
        <a:spcPct val="0"/>
      </a:spcBef>
      <a:spcAft>
        <a:spcPct val="0"/>
      </a:spcAft>
      <a:buSzPct val="65000"/>
      <a:defRPr sz="1600" kern="1200">
        <a:solidFill>
          <a:schemeClr val="tx1"/>
        </a:solidFill>
        <a:latin typeface="Arial" charset="0"/>
        <a:ea typeface="宋体" pitchFamily="2" charset="-122"/>
        <a:cs typeface="+mn-cs"/>
      </a:defRPr>
    </a:lvl4pPr>
    <a:lvl5pPr marL="1828800" algn="ctr" rtl="0" fontAlgn="ctr">
      <a:spcBef>
        <a:spcPct val="0"/>
      </a:spcBef>
      <a:spcAft>
        <a:spcPct val="0"/>
      </a:spcAft>
      <a:buSzPct val="65000"/>
      <a:defRPr sz="1600" kern="1200">
        <a:solidFill>
          <a:schemeClr val="tx1"/>
        </a:solidFill>
        <a:latin typeface="Arial" charset="0"/>
        <a:ea typeface="宋体" pitchFamily="2" charset="-122"/>
        <a:cs typeface="+mn-cs"/>
      </a:defRPr>
    </a:lvl5pPr>
    <a:lvl6pPr marL="2286000" algn="l" defTabSz="914400" rtl="0" eaLnBrk="1" latinLnBrk="0" hangingPunct="1">
      <a:defRPr sz="1600" kern="1200">
        <a:solidFill>
          <a:schemeClr val="tx1"/>
        </a:solidFill>
        <a:latin typeface="Arial" charset="0"/>
        <a:ea typeface="宋体" pitchFamily="2" charset="-122"/>
        <a:cs typeface="+mn-cs"/>
      </a:defRPr>
    </a:lvl6pPr>
    <a:lvl7pPr marL="2743200" algn="l" defTabSz="914400" rtl="0" eaLnBrk="1" latinLnBrk="0" hangingPunct="1">
      <a:defRPr sz="1600" kern="1200">
        <a:solidFill>
          <a:schemeClr val="tx1"/>
        </a:solidFill>
        <a:latin typeface="Arial" charset="0"/>
        <a:ea typeface="宋体" pitchFamily="2" charset="-122"/>
        <a:cs typeface="+mn-cs"/>
      </a:defRPr>
    </a:lvl7pPr>
    <a:lvl8pPr marL="3200400" algn="l" defTabSz="914400" rtl="0" eaLnBrk="1" latinLnBrk="0" hangingPunct="1">
      <a:defRPr sz="1600" kern="1200">
        <a:solidFill>
          <a:schemeClr val="tx1"/>
        </a:solidFill>
        <a:latin typeface="Arial" charset="0"/>
        <a:ea typeface="宋体" pitchFamily="2" charset="-122"/>
        <a:cs typeface="+mn-cs"/>
      </a:defRPr>
    </a:lvl8pPr>
    <a:lvl9pPr marL="3657600" algn="l" defTabSz="914400" rtl="0" eaLnBrk="1" latinLnBrk="0" hangingPunct="1">
      <a:defRPr sz="1600" kern="1200">
        <a:solidFill>
          <a:schemeClr val="tx1"/>
        </a:solidFill>
        <a:latin typeface="Arial" charset="0"/>
        <a:ea typeface="宋体" pitchFamily="2" charset="-122"/>
        <a:cs typeface="+mn-cs"/>
      </a:defRPr>
    </a:lvl9pPr>
  </p:defaultTextStyle>
  <p:modifyVerifier cryptProviderType="rsaAES" cryptAlgorithmClass="hash" cryptAlgorithmType="typeAny" cryptAlgorithmSid="14" spinCount="100000" saltData="y1Y14Z7sDsd5cCWVkKWunA==" hashData="+fSKi0YrKrQGpZ+tzifh8fMRRq98+smQFJC+deo3riOBT//Q5P5HmnpmddG1ay/MRvqcw9v7XFJzgFgNNYzhtQ=="/>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99FF"/>
    <a:srgbClr val="FF9966"/>
    <a:srgbClr val="FF9933"/>
    <a:srgbClr val="FF99CC"/>
    <a:srgbClr val="66CCFF"/>
    <a:srgbClr val="0099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45" autoAdjust="0"/>
    <p:restoredTop sz="87570" autoAdjust="0"/>
  </p:normalViewPr>
  <p:slideViewPr>
    <p:cSldViewPr>
      <p:cViewPr varScale="1">
        <p:scale>
          <a:sx n="72" d="100"/>
          <a:sy n="72" d="100"/>
        </p:scale>
        <p:origin x="1074"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260" y="-78"/>
      </p:cViewPr>
      <p:guideLst>
        <p:guide orient="horz" pos="3223"/>
        <p:guide pos="22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fontAlgn="base">
              <a:buSzTx/>
              <a:defRPr sz="1300">
                <a:latin typeface="Arial" charset="0"/>
              </a:defRPr>
            </a:lvl1pPr>
          </a:lstStyle>
          <a:p>
            <a:pPr>
              <a:defRPr/>
            </a:pPr>
            <a:endParaRPr lang="en-US" altLang="zh-CN"/>
          </a:p>
        </p:txBody>
      </p:sp>
      <p:sp>
        <p:nvSpPr>
          <p:cNvPr id="12291" name="Rectangle 3"/>
          <p:cNvSpPr>
            <a:spLocks noGrp="1" noChangeArrowheads="1"/>
          </p:cNvSpPr>
          <p:nvPr>
            <p:ph type="dt" sz="quarter" idx="1"/>
          </p:nvPr>
        </p:nvSpPr>
        <p:spPr bwMode="auto">
          <a:xfrm>
            <a:off x="4022725"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fontAlgn="base">
              <a:buSzTx/>
              <a:defRPr sz="1300">
                <a:latin typeface="Arial" charset="0"/>
              </a:defRPr>
            </a:lvl1pPr>
          </a:lstStyle>
          <a:p>
            <a:pPr>
              <a:defRPr/>
            </a:pPr>
            <a:endParaRPr lang="en-US" altLang="zh-CN"/>
          </a:p>
        </p:txBody>
      </p:sp>
      <p:sp>
        <p:nvSpPr>
          <p:cNvPr id="12292" name="Rectangle 4"/>
          <p:cNvSpPr>
            <a:spLocks noGrp="1" noChangeArrowheads="1"/>
          </p:cNvSpPr>
          <p:nvPr>
            <p:ph type="ftr" sz="quarter" idx="2"/>
          </p:nvPr>
        </p:nvSpPr>
        <p:spPr bwMode="auto">
          <a:xfrm>
            <a:off x="0"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fontAlgn="base">
              <a:buSzTx/>
              <a:defRPr sz="1300">
                <a:latin typeface="Arial" charset="0"/>
              </a:defRPr>
            </a:lvl1pPr>
          </a:lstStyle>
          <a:p>
            <a:pPr>
              <a:defRPr/>
            </a:pPr>
            <a:endParaRPr lang="en-US" altLang="zh-CN"/>
          </a:p>
        </p:txBody>
      </p:sp>
      <p:sp>
        <p:nvSpPr>
          <p:cNvPr id="12293" name="Rectangle 5"/>
          <p:cNvSpPr>
            <a:spLocks noGrp="1" noChangeArrowheads="1"/>
          </p:cNvSpPr>
          <p:nvPr>
            <p:ph type="sldNum" sz="quarter" idx="3"/>
          </p:nvPr>
        </p:nvSpPr>
        <p:spPr bwMode="auto">
          <a:xfrm>
            <a:off x="4022725"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fontAlgn="base">
              <a:buSzTx/>
              <a:defRPr sz="1300">
                <a:latin typeface="Arial" charset="0"/>
              </a:defRPr>
            </a:lvl1pPr>
          </a:lstStyle>
          <a:p>
            <a:pPr>
              <a:defRPr/>
            </a:pPr>
            <a:fld id="{F8F96D63-3C4E-46B8-BB61-9AA4FC922035}" type="slidenum">
              <a:rPr lang="en-US" altLang="zh-CN"/>
              <a:pPr>
                <a:defRPr/>
              </a:pPr>
              <a:t>‹#›</a:t>
            </a:fld>
            <a:endParaRPr lang="en-US" altLang="zh-CN"/>
          </a:p>
        </p:txBody>
      </p:sp>
    </p:spTree>
    <p:extLst>
      <p:ext uri="{BB962C8B-B14F-4D97-AF65-F5344CB8AC3E}">
        <p14:creationId xmlns:p14="http://schemas.microsoft.com/office/powerpoint/2010/main" val="97094439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fontAlgn="base">
              <a:buSzTx/>
              <a:defRPr sz="1300">
                <a:latin typeface="Arial" charset="0"/>
              </a:defRPr>
            </a:lvl1pPr>
          </a:lstStyle>
          <a:p>
            <a:pPr>
              <a:defRPr/>
            </a:pPr>
            <a:endParaRPr lang="en-US" altLang="zh-CN"/>
          </a:p>
        </p:txBody>
      </p:sp>
      <p:sp>
        <p:nvSpPr>
          <p:cNvPr id="55299" name="Rectangle 3"/>
          <p:cNvSpPr>
            <a:spLocks noGrp="1" noChangeArrowheads="1"/>
          </p:cNvSpPr>
          <p:nvPr>
            <p:ph type="dt" idx="1"/>
          </p:nvPr>
        </p:nvSpPr>
        <p:spPr bwMode="auto">
          <a:xfrm>
            <a:off x="4022725"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fontAlgn="base">
              <a:buSzTx/>
              <a:defRPr sz="1300">
                <a:latin typeface="Arial" charset="0"/>
              </a:defRPr>
            </a:lvl1pPr>
          </a:lstStyle>
          <a:p>
            <a:pPr>
              <a:defRPr/>
            </a:pPr>
            <a:endParaRPr lang="en-US" altLang="zh-CN"/>
          </a:p>
        </p:txBody>
      </p:sp>
      <p:sp>
        <p:nvSpPr>
          <p:cNvPr id="10244" name="Rectangle 4"/>
          <p:cNvSpPr>
            <a:spLocks noGrp="1" noRot="1" noChangeAspect="1" noChangeArrowheads="1" noTextEdit="1"/>
          </p:cNvSpPr>
          <p:nvPr>
            <p:ph type="sldImg" idx="2"/>
          </p:nvPr>
        </p:nvSpPr>
        <p:spPr bwMode="auto">
          <a:xfrm>
            <a:off x="993775" y="768350"/>
            <a:ext cx="5114925" cy="3835400"/>
          </a:xfrm>
          <a:prstGeom prst="rect">
            <a:avLst/>
          </a:prstGeom>
          <a:noFill/>
          <a:ln w="9525">
            <a:solidFill>
              <a:srgbClr val="000000"/>
            </a:solidFill>
            <a:miter lim="800000"/>
            <a:headEnd/>
            <a:tailEnd/>
          </a:ln>
        </p:spPr>
      </p:sp>
      <p:sp>
        <p:nvSpPr>
          <p:cNvPr id="55301" name="Rectangle 5"/>
          <p:cNvSpPr>
            <a:spLocks noGrp="1" noChangeArrowheads="1"/>
          </p:cNvSpPr>
          <p:nvPr>
            <p:ph type="body" sz="quarter" idx="3"/>
          </p:nvPr>
        </p:nvSpPr>
        <p:spPr bwMode="auto">
          <a:xfrm>
            <a:off x="709613" y="4859338"/>
            <a:ext cx="5683250" cy="460375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5302" name="Rectangle 6"/>
          <p:cNvSpPr>
            <a:spLocks noGrp="1" noChangeArrowheads="1"/>
          </p:cNvSpPr>
          <p:nvPr>
            <p:ph type="ftr" sz="quarter" idx="4"/>
          </p:nvPr>
        </p:nvSpPr>
        <p:spPr bwMode="auto">
          <a:xfrm>
            <a:off x="0"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fontAlgn="base">
              <a:buSzTx/>
              <a:defRPr sz="1300">
                <a:latin typeface="Arial" charset="0"/>
              </a:defRPr>
            </a:lvl1pPr>
          </a:lstStyle>
          <a:p>
            <a:pPr>
              <a:defRPr/>
            </a:pPr>
            <a:endParaRPr lang="en-US" altLang="zh-CN"/>
          </a:p>
        </p:txBody>
      </p:sp>
      <p:sp>
        <p:nvSpPr>
          <p:cNvPr id="55303" name="Rectangle 7"/>
          <p:cNvSpPr>
            <a:spLocks noGrp="1" noChangeArrowheads="1"/>
          </p:cNvSpPr>
          <p:nvPr>
            <p:ph type="sldNum" sz="quarter" idx="5"/>
          </p:nvPr>
        </p:nvSpPr>
        <p:spPr bwMode="auto">
          <a:xfrm>
            <a:off x="4022725"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fontAlgn="base">
              <a:buSzTx/>
              <a:defRPr sz="1300">
                <a:latin typeface="Arial" charset="0"/>
              </a:defRPr>
            </a:lvl1pPr>
          </a:lstStyle>
          <a:p>
            <a:pPr>
              <a:defRPr/>
            </a:pPr>
            <a:fld id="{215F7D2D-2231-4254-8A30-96677451EEBC}" type="slidenum">
              <a:rPr lang="en-US" altLang="zh-CN"/>
              <a:pPr>
                <a:defRPr/>
              </a:pPr>
              <a:t>‹#›</a:t>
            </a:fld>
            <a:endParaRPr lang="en-US" altLang="zh-CN"/>
          </a:p>
        </p:txBody>
      </p:sp>
    </p:spTree>
    <p:extLst>
      <p:ext uri="{BB962C8B-B14F-4D97-AF65-F5344CB8AC3E}">
        <p14:creationId xmlns:p14="http://schemas.microsoft.com/office/powerpoint/2010/main" val="2369210190"/>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701534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p:spPr>
        <p:txBody>
          <a:bodyPr/>
          <a:lstStyle/>
          <a:p>
            <a:pPr eaLnBrk="1" hangingPunct="1"/>
            <a:endParaRPr lang="zh-CN" altLang="zh-CN" dirty="0" smtClean="0"/>
          </a:p>
        </p:txBody>
      </p:sp>
    </p:spTree>
    <p:extLst>
      <p:ext uri="{BB962C8B-B14F-4D97-AF65-F5344CB8AC3E}">
        <p14:creationId xmlns:p14="http://schemas.microsoft.com/office/powerpoint/2010/main" val="1698608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课堂笔记：</a:t>
            </a:r>
            <a:endParaRPr lang="en-US" altLang="zh-CN" dirty="0" smtClean="0"/>
          </a:p>
          <a:p>
            <a:endParaRPr lang="zh-CN" altLang="en-US" dirty="0"/>
          </a:p>
        </p:txBody>
      </p:sp>
    </p:spTree>
    <p:extLst>
      <p:ext uri="{BB962C8B-B14F-4D97-AF65-F5344CB8AC3E}">
        <p14:creationId xmlns:p14="http://schemas.microsoft.com/office/powerpoint/2010/main" val="1770809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课堂笔记：</a:t>
            </a:r>
            <a:endParaRPr lang="en-US" altLang="zh-CN" dirty="0" smtClean="0"/>
          </a:p>
          <a:p>
            <a:endParaRPr lang="zh-CN" altLang="en-US" dirty="0"/>
          </a:p>
        </p:txBody>
      </p:sp>
    </p:spTree>
    <p:extLst>
      <p:ext uri="{BB962C8B-B14F-4D97-AF65-F5344CB8AC3E}">
        <p14:creationId xmlns:p14="http://schemas.microsoft.com/office/powerpoint/2010/main" val="1230474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2800"/>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52513"/>
            <a:ext cx="3997325"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06925" y="1052513"/>
            <a:ext cx="3997325"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2" descr="2"/>
          <p:cNvPicPr>
            <a:picLocks noChangeAspect="1" noChangeArrowheads="1"/>
          </p:cNvPicPr>
          <p:nvPr userDrawn="1"/>
        </p:nvPicPr>
        <p:blipFill>
          <a:blip r:embed="rId11" cstate="print"/>
          <a:srcRect/>
          <a:stretch>
            <a:fillRect/>
          </a:stretch>
        </p:blipFill>
        <p:spPr bwMode="auto">
          <a:xfrm>
            <a:off x="0" y="6083300"/>
            <a:ext cx="9150350" cy="774700"/>
          </a:xfrm>
          <a:prstGeom prst="rect">
            <a:avLst/>
          </a:prstGeom>
          <a:noFill/>
          <a:ln w="9525">
            <a:noFill/>
            <a:miter lim="800000"/>
            <a:headEnd/>
            <a:tailEnd/>
          </a:ln>
        </p:spPr>
      </p:pic>
      <p:pic>
        <p:nvPicPr>
          <p:cNvPr id="1028" name="Picture 10" descr="programming"/>
          <p:cNvPicPr>
            <a:picLocks noChangeAspect="1" noChangeArrowheads="1"/>
          </p:cNvPicPr>
          <p:nvPr userDrawn="1"/>
        </p:nvPicPr>
        <p:blipFill>
          <a:blip r:embed="rId12" cstate="print"/>
          <a:srcRect/>
          <a:stretch>
            <a:fillRect/>
          </a:stretch>
        </p:blipFill>
        <p:spPr bwMode="auto">
          <a:xfrm>
            <a:off x="8172450" y="260350"/>
            <a:ext cx="733425" cy="695325"/>
          </a:xfrm>
          <a:prstGeom prst="rect">
            <a:avLst/>
          </a:prstGeom>
          <a:noFill/>
          <a:ln w="9525">
            <a:noFill/>
            <a:miter lim="800000"/>
            <a:headEnd/>
            <a:tailEnd/>
          </a:ln>
        </p:spPr>
      </p:pic>
      <p:sp>
        <p:nvSpPr>
          <p:cNvPr id="1029" name="Rectangle 3"/>
          <p:cNvSpPr>
            <a:spLocks noGrp="1" noChangeArrowheads="1"/>
          </p:cNvSpPr>
          <p:nvPr>
            <p:ph type="title"/>
          </p:nvPr>
        </p:nvSpPr>
        <p:spPr bwMode="auto">
          <a:xfrm>
            <a:off x="457200" y="274638"/>
            <a:ext cx="7283450" cy="706437"/>
          </a:xfrm>
          <a:prstGeom prst="rect">
            <a:avLst/>
          </a:prstGeom>
          <a:noFill/>
          <a:ln w="9525">
            <a:noFill/>
            <a:miter lim="800000"/>
            <a:headEnd/>
            <a:tailEnd/>
          </a:ln>
        </p:spPr>
        <p:txBody>
          <a:bodyPr vert="horz" wrap="square" lIns="91401" tIns="45700" rIns="91401" bIns="45700" numCol="1" anchor="t" anchorCtr="0" compatLnSpc="1">
            <a:prstTxWarp prst="textNoShape">
              <a:avLst/>
            </a:prstTxWarp>
          </a:bodyPr>
          <a:lstStyle/>
          <a:p>
            <a:pPr lvl="0"/>
            <a:r>
              <a:rPr lang="en-US" altLang="zh-CN" dirty="0" smtClean="0"/>
              <a:t>Click to edit Master title style</a:t>
            </a:r>
          </a:p>
        </p:txBody>
      </p:sp>
      <p:sp>
        <p:nvSpPr>
          <p:cNvPr id="1030" name="Rectangle 4"/>
          <p:cNvSpPr>
            <a:spLocks noGrp="1" noChangeArrowheads="1"/>
          </p:cNvSpPr>
          <p:nvPr>
            <p:ph type="body" idx="1"/>
          </p:nvPr>
        </p:nvSpPr>
        <p:spPr bwMode="auto">
          <a:xfrm>
            <a:off x="457200" y="1052513"/>
            <a:ext cx="8147050" cy="4968875"/>
          </a:xfrm>
          <a:prstGeom prst="rect">
            <a:avLst/>
          </a:prstGeom>
          <a:noFill/>
          <a:ln w="9525">
            <a:noFill/>
            <a:miter lim="800000"/>
            <a:headEnd/>
            <a:tailEnd/>
          </a:ln>
        </p:spPr>
        <p:txBody>
          <a:bodyPr vert="horz" wrap="square" lIns="91401" tIns="45700" rIns="91401" bIns="4570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p>
        </p:txBody>
      </p:sp>
      <p:sp>
        <p:nvSpPr>
          <p:cNvPr id="7" name="TextBox 4"/>
          <p:cNvSpPr txBox="1"/>
          <p:nvPr userDrawn="1"/>
        </p:nvSpPr>
        <p:spPr>
          <a:xfrm>
            <a:off x="8460432" y="6464369"/>
            <a:ext cx="720080" cy="276999"/>
          </a:xfrm>
          <a:prstGeom prst="rect">
            <a:avLst/>
          </a:prstGeom>
          <a:noFill/>
        </p:spPr>
        <p:txBody>
          <a:bodyPr wrap="square" rtlCol="0">
            <a:spAutoFit/>
          </a:bodyPr>
          <a:lstStyle/>
          <a:p>
            <a:pPr algn="ctr"/>
            <a:r>
              <a:rPr lang="en-US" altLang="zh-CN" sz="1200" b="1" dirty="0" smtClean="0">
                <a:solidFill>
                  <a:srgbClr val="FF0000"/>
                </a:solidFill>
                <a:latin typeface="华文细黑" pitchFamily="2" charset="-122"/>
                <a:ea typeface="华文细黑" pitchFamily="2" charset="-122"/>
              </a:rPr>
              <a:t>V1.0</a:t>
            </a:r>
            <a:endParaRPr lang="zh-CN" altLang="en-US" sz="1200" b="1" dirty="0">
              <a:solidFill>
                <a:srgbClr val="FF0000"/>
              </a:solidFill>
              <a:latin typeface="华文细黑" pitchFamily="2" charset="-122"/>
              <a:ea typeface="华文细黑" pitchFamily="2" charset="-122"/>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transition>
    <p:fade/>
  </p:transition>
  <p:txStyles>
    <p:titleStyle>
      <a:lvl1pPr algn="l" rtl="0" eaLnBrk="0" fontAlgn="base" hangingPunct="0">
        <a:spcBef>
          <a:spcPct val="0"/>
        </a:spcBef>
        <a:spcAft>
          <a:spcPct val="0"/>
        </a:spcAft>
        <a:defRPr sz="3600" b="1">
          <a:solidFill>
            <a:schemeClr val="tx2"/>
          </a:solidFill>
          <a:latin typeface="黑体" pitchFamily="49" charset="-122"/>
          <a:ea typeface="黑体" pitchFamily="49" charset="-122"/>
          <a:cs typeface="+mj-cs"/>
        </a:defRPr>
      </a:lvl1pPr>
      <a:lvl2pPr algn="l" rtl="0" eaLnBrk="0" fontAlgn="base" hangingPunct="0">
        <a:spcBef>
          <a:spcPct val="0"/>
        </a:spcBef>
        <a:spcAft>
          <a:spcPct val="0"/>
        </a:spcAft>
        <a:defRPr sz="3600" b="1">
          <a:solidFill>
            <a:schemeClr val="tx2"/>
          </a:solidFill>
          <a:latin typeface="Arial" charset="0"/>
          <a:ea typeface="宋体" pitchFamily="2" charset="-122"/>
        </a:defRPr>
      </a:lvl2pPr>
      <a:lvl3pPr algn="l" rtl="0" eaLnBrk="0" fontAlgn="base" hangingPunct="0">
        <a:spcBef>
          <a:spcPct val="0"/>
        </a:spcBef>
        <a:spcAft>
          <a:spcPct val="0"/>
        </a:spcAft>
        <a:defRPr sz="3600" b="1">
          <a:solidFill>
            <a:schemeClr val="tx2"/>
          </a:solidFill>
          <a:latin typeface="Arial" charset="0"/>
          <a:ea typeface="宋体" pitchFamily="2" charset="-122"/>
        </a:defRPr>
      </a:lvl3pPr>
      <a:lvl4pPr algn="l" rtl="0" eaLnBrk="0" fontAlgn="base" hangingPunct="0">
        <a:spcBef>
          <a:spcPct val="0"/>
        </a:spcBef>
        <a:spcAft>
          <a:spcPct val="0"/>
        </a:spcAft>
        <a:defRPr sz="3600" b="1">
          <a:solidFill>
            <a:schemeClr val="tx2"/>
          </a:solidFill>
          <a:latin typeface="Arial" charset="0"/>
          <a:ea typeface="宋体" pitchFamily="2" charset="-122"/>
        </a:defRPr>
      </a:lvl4pPr>
      <a:lvl5pPr algn="l" rtl="0" eaLnBrk="0" fontAlgn="base" hangingPunct="0">
        <a:spcBef>
          <a:spcPct val="0"/>
        </a:spcBef>
        <a:spcAft>
          <a:spcPct val="0"/>
        </a:spcAft>
        <a:defRPr sz="3600" b="1">
          <a:solidFill>
            <a:schemeClr val="tx2"/>
          </a:solidFill>
          <a:latin typeface="Arial" charset="0"/>
          <a:ea typeface="宋体" pitchFamily="2" charset="-122"/>
        </a:defRPr>
      </a:lvl5pPr>
      <a:lvl6pPr marL="457200" algn="l" rtl="0" fontAlgn="base">
        <a:spcBef>
          <a:spcPct val="0"/>
        </a:spcBef>
        <a:spcAft>
          <a:spcPct val="0"/>
        </a:spcAft>
        <a:defRPr sz="3600" b="1">
          <a:solidFill>
            <a:schemeClr val="tx2"/>
          </a:solidFill>
          <a:latin typeface="Arial" charset="0"/>
          <a:ea typeface="宋体" pitchFamily="2" charset="-122"/>
        </a:defRPr>
      </a:lvl6pPr>
      <a:lvl7pPr marL="914400" algn="l" rtl="0" fontAlgn="base">
        <a:spcBef>
          <a:spcPct val="0"/>
        </a:spcBef>
        <a:spcAft>
          <a:spcPct val="0"/>
        </a:spcAft>
        <a:defRPr sz="3600" b="1">
          <a:solidFill>
            <a:schemeClr val="tx2"/>
          </a:solidFill>
          <a:latin typeface="Arial" charset="0"/>
          <a:ea typeface="宋体" pitchFamily="2" charset="-122"/>
        </a:defRPr>
      </a:lvl7pPr>
      <a:lvl8pPr marL="1371600" algn="l" rtl="0" fontAlgn="base">
        <a:spcBef>
          <a:spcPct val="0"/>
        </a:spcBef>
        <a:spcAft>
          <a:spcPct val="0"/>
        </a:spcAft>
        <a:defRPr sz="3600" b="1">
          <a:solidFill>
            <a:schemeClr val="tx2"/>
          </a:solidFill>
          <a:latin typeface="Arial" charset="0"/>
          <a:ea typeface="宋体" pitchFamily="2" charset="-122"/>
        </a:defRPr>
      </a:lvl8pPr>
      <a:lvl9pPr marL="1828800" algn="l" rtl="0" fontAlgn="base">
        <a:spcBef>
          <a:spcPct val="0"/>
        </a:spcBef>
        <a:spcAft>
          <a:spcPct val="0"/>
        </a:spcAft>
        <a:defRPr sz="3600" b="1">
          <a:solidFill>
            <a:schemeClr val="tx2"/>
          </a:solidFill>
          <a:latin typeface="Arial" charset="0"/>
          <a:ea typeface="宋体" pitchFamily="2" charset="-122"/>
        </a:defRPr>
      </a:lvl9pPr>
    </p:titleStyle>
    <p:bodyStyle>
      <a:lvl1pPr marL="342900" indent="-342900" algn="l" rtl="0" eaLnBrk="0" fontAlgn="base" hangingPunct="0">
        <a:spcBef>
          <a:spcPct val="0"/>
        </a:spcBef>
        <a:spcAft>
          <a:spcPct val="0"/>
        </a:spcAft>
        <a:buClr>
          <a:srgbClr val="777777"/>
        </a:buClr>
        <a:buSzPct val="85000"/>
        <a:buChar char="•"/>
        <a:defRPr sz="2200">
          <a:solidFill>
            <a:schemeClr val="tx1"/>
          </a:solidFill>
          <a:latin typeface="黑体" pitchFamily="49" charset="-122"/>
          <a:ea typeface="黑体" pitchFamily="49" charset="-122"/>
          <a:cs typeface="+mn-cs"/>
        </a:defRPr>
      </a:lvl1pPr>
      <a:lvl2pPr marL="742950" indent="-285750" algn="l" rtl="0" eaLnBrk="0" fontAlgn="base" hangingPunct="0">
        <a:spcBef>
          <a:spcPct val="0"/>
        </a:spcBef>
        <a:spcAft>
          <a:spcPct val="0"/>
        </a:spcAft>
        <a:buClr>
          <a:srgbClr val="777777"/>
        </a:buClr>
        <a:buSzPct val="85000"/>
        <a:buChar char="–"/>
        <a:defRPr sz="2200">
          <a:solidFill>
            <a:schemeClr val="tx1"/>
          </a:solidFill>
          <a:latin typeface="黑体" pitchFamily="49" charset="-122"/>
          <a:ea typeface="黑体" pitchFamily="49" charset="-122"/>
        </a:defRPr>
      </a:lvl2pPr>
      <a:lvl3pPr marL="1143000" indent="-228600" algn="l" rtl="0" eaLnBrk="0" fontAlgn="base" hangingPunct="0">
        <a:spcBef>
          <a:spcPct val="0"/>
        </a:spcBef>
        <a:spcAft>
          <a:spcPct val="0"/>
        </a:spcAft>
        <a:buClr>
          <a:srgbClr val="777777"/>
        </a:buClr>
        <a:buSzPct val="85000"/>
        <a:buChar char="•"/>
        <a:defRPr sz="2200">
          <a:solidFill>
            <a:schemeClr val="tx1"/>
          </a:solidFill>
          <a:latin typeface="黑体" pitchFamily="49" charset="-122"/>
          <a:ea typeface="黑体" pitchFamily="49" charset="-122"/>
        </a:defRPr>
      </a:lvl3pPr>
      <a:lvl4pPr marL="1600200" indent="-228600" algn="l" rtl="0" eaLnBrk="0" fontAlgn="base" hangingPunct="0">
        <a:spcBef>
          <a:spcPct val="0"/>
        </a:spcBef>
        <a:spcAft>
          <a:spcPct val="0"/>
        </a:spcAft>
        <a:buClr>
          <a:srgbClr val="777777"/>
        </a:buClr>
        <a:buSzPct val="85000"/>
        <a:buChar char="–"/>
        <a:defRPr sz="2200">
          <a:solidFill>
            <a:schemeClr val="tx1"/>
          </a:solidFill>
          <a:latin typeface="黑体" pitchFamily="49" charset="-122"/>
          <a:ea typeface="黑体" pitchFamily="49" charset="-122"/>
        </a:defRPr>
      </a:lvl4pPr>
      <a:lvl5pPr marL="2057400" indent="-228600" algn="l" rtl="0" eaLnBrk="0" fontAlgn="base" hangingPunct="0">
        <a:spcBef>
          <a:spcPct val="0"/>
        </a:spcBef>
        <a:spcAft>
          <a:spcPct val="0"/>
        </a:spcAft>
        <a:buClr>
          <a:srgbClr val="777777"/>
        </a:buClr>
        <a:buSzPct val="85000"/>
        <a:buChar char="»"/>
        <a:defRPr sz="2200">
          <a:solidFill>
            <a:schemeClr val="tx1"/>
          </a:solidFill>
          <a:latin typeface="黑体" pitchFamily="49" charset="-122"/>
          <a:ea typeface="黑体" pitchFamily="49" charset="-122"/>
        </a:defRPr>
      </a:lvl5pPr>
      <a:lvl6pPr marL="2514600" indent="-228600" algn="l" rtl="0" fontAlgn="base">
        <a:spcBef>
          <a:spcPct val="0"/>
        </a:spcBef>
        <a:spcAft>
          <a:spcPct val="0"/>
        </a:spcAft>
        <a:buClr>
          <a:srgbClr val="777777"/>
        </a:buClr>
        <a:buSzPct val="85000"/>
        <a:buChar char="»"/>
        <a:defRPr sz="2200">
          <a:solidFill>
            <a:schemeClr val="tx1"/>
          </a:solidFill>
          <a:latin typeface="+mn-lt"/>
          <a:ea typeface="+mn-ea"/>
        </a:defRPr>
      </a:lvl6pPr>
      <a:lvl7pPr marL="2971800" indent="-228600" algn="l" rtl="0" fontAlgn="base">
        <a:spcBef>
          <a:spcPct val="0"/>
        </a:spcBef>
        <a:spcAft>
          <a:spcPct val="0"/>
        </a:spcAft>
        <a:buClr>
          <a:srgbClr val="777777"/>
        </a:buClr>
        <a:buSzPct val="85000"/>
        <a:buChar char="»"/>
        <a:defRPr sz="2200">
          <a:solidFill>
            <a:schemeClr val="tx1"/>
          </a:solidFill>
          <a:latin typeface="+mn-lt"/>
          <a:ea typeface="+mn-ea"/>
        </a:defRPr>
      </a:lvl7pPr>
      <a:lvl8pPr marL="3429000" indent="-228600" algn="l" rtl="0" fontAlgn="base">
        <a:spcBef>
          <a:spcPct val="0"/>
        </a:spcBef>
        <a:spcAft>
          <a:spcPct val="0"/>
        </a:spcAft>
        <a:buClr>
          <a:srgbClr val="777777"/>
        </a:buClr>
        <a:buSzPct val="85000"/>
        <a:buChar char="»"/>
        <a:defRPr sz="2200">
          <a:solidFill>
            <a:schemeClr val="tx1"/>
          </a:solidFill>
          <a:latin typeface="+mn-lt"/>
          <a:ea typeface="+mn-ea"/>
        </a:defRPr>
      </a:lvl8pPr>
      <a:lvl9pPr marL="3886200" indent="-228600" algn="l" rtl="0" fontAlgn="base">
        <a:spcBef>
          <a:spcPct val="0"/>
        </a:spcBef>
        <a:spcAft>
          <a:spcPct val="0"/>
        </a:spcAft>
        <a:buClr>
          <a:srgbClr val="777777"/>
        </a:buClr>
        <a:buSzPct val="85000"/>
        <a:buChar char="»"/>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8.png"/><Relationship Id="rId5" Type="http://schemas.openxmlformats.org/officeDocument/2006/relationships/oleObject" Target="../embeddings/oleObject1.bin"/><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hyperlink" Target="http://tomcat.apache.org/" TargetMode="Externa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11" descr="1"/>
          <p:cNvPicPr>
            <a:picLocks noChangeAspect="1" noChangeArrowheads="1"/>
          </p:cNvPicPr>
          <p:nvPr/>
        </p:nvPicPr>
        <p:blipFill>
          <a:blip r:embed="rId3" cstate="print"/>
          <a:srcRect/>
          <a:stretch>
            <a:fillRect/>
          </a:stretch>
        </p:blipFill>
        <p:spPr bwMode="auto">
          <a:xfrm>
            <a:off x="0" y="0"/>
            <a:ext cx="9140825" cy="6851650"/>
          </a:xfrm>
          <a:prstGeom prst="rect">
            <a:avLst/>
          </a:prstGeom>
          <a:noFill/>
          <a:ln w="9525">
            <a:noFill/>
            <a:miter lim="800000"/>
            <a:headEnd/>
            <a:tailEnd/>
          </a:ln>
        </p:spPr>
      </p:pic>
      <p:sp>
        <p:nvSpPr>
          <p:cNvPr id="2051" name="Text Box 3"/>
          <p:cNvSpPr txBox="1">
            <a:spLocks noChangeArrowheads="1"/>
          </p:cNvSpPr>
          <p:nvPr/>
        </p:nvSpPr>
        <p:spPr bwMode="auto">
          <a:xfrm>
            <a:off x="539750" y="1125538"/>
            <a:ext cx="6961208" cy="1631206"/>
          </a:xfrm>
          <a:prstGeom prst="rect">
            <a:avLst/>
          </a:prstGeom>
          <a:noFill/>
          <a:ln w="9525">
            <a:noFill/>
            <a:miter lim="800000"/>
            <a:headEnd/>
            <a:tailEnd/>
          </a:ln>
        </p:spPr>
        <p:txBody>
          <a:bodyPr wrap="square" lIns="91430" tIns="45715" rIns="91430" bIns="45715">
            <a:spAutoFit/>
          </a:bodyPr>
          <a:lstStyle/>
          <a:p>
            <a:pPr algn="l" fontAlgn="base">
              <a:buSzTx/>
            </a:pPr>
            <a:r>
              <a:rPr lang="en-US" altLang="zh-CN" sz="3600" b="1" dirty="0" smtClean="0">
                <a:solidFill>
                  <a:schemeClr val="tx2"/>
                </a:solidFill>
                <a:latin typeface="黑体" pitchFamily="49" charset="-122"/>
                <a:ea typeface="黑体" pitchFamily="49" charset="-122"/>
              </a:rPr>
              <a:t>Java Web</a:t>
            </a:r>
            <a:r>
              <a:rPr lang="zh-CN" altLang="en-US" sz="3600" b="1" dirty="0" smtClean="0">
                <a:solidFill>
                  <a:schemeClr val="tx2"/>
                </a:solidFill>
                <a:latin typeface="黑体" pitchFamily="49" charset="-122"/>
                <a:ea typeface="黑体" pitchFamily="49" charset="-122"/>
              </a:rPr>
              <a:t>编程</a:t>
            </a:r>
            <a:endParaRPr lang="en-US" altLang="zh-CN" sz="2000" b="1" dirty="0">
              <a:solidFill>
                <a:srgbClr val="FF0000"/>
              </a:solidFill>
              <a:latin typeface="黑体" pitchFamily="49" charset="-122"/>
              <a:ea typeface="黑体" pitchFamily="49" charset="-122"/>
            </a:endParaRPr>
          </a:p>
          <a:p>
            <a:pPr algn="l" fontAlgn="base">
              <a:buSzTx/>
            </a:pPr>
            <a:endParaRPr lang="en-US" altLang="zh-CN" sz="3600" b="1" dirty="0">
              <a:solidFill>
                <a:schemeClr val="tx2"/>
              </a:solidFill>
              <a:latin typeface="黑体" pitchFamily="49" charset="-122"/>
              <a:ea typeface="黑体" pitchFamily="49" charset="-122"/>
            </a:endParaRPr>
          </a:p>
          <a:p>
            <a:pPr algn="l" fontAlgn="base">
              <a:buSzTx/>
            </a:pPr>
            <a:r>
              <a:rPr lang="en-US" altLang="zh-CN" sz="2800" b="1" dirty="0">
                <a:solidFill>
                  <a:schemeClr val="tx2"/>
                </a:solidFill>
                <a:latin typeface="黑体" pitchFamily="49" charset="-122"/>
                <a:ea typeface="黑体" pitchFamily="49" charset="-122"/>
              </a:rPr>
              <a:t>		</a:t>
            </a:r>
            <a:r>
              <a:rPr lang="en-US" altLang="zh-CN" sz="2800" b="1" dirty="0" smtClean="0">
                <a:solidFill>
                  <a:schemeClr val="tx2"/>
                </a:solidFill>
                <a:latin typeface="黑体" pitchFamily="49" charset="-122"/>
                <a:ea typeface="黑体" pitchFamily="49" charset="-122"/>
              </a:rPr>
              <a:t>----</a:t>
            </a:r>
            <a:r>
              <a:rPr lang="en-US" altLang="zh-CN" sz="2800" dirty="0" smtClean="0">
                <a:latin typeface="黑体" pitchFamily="49" charset="-122"/>
                <a:ea typeface="黑体" pitchFamily="49" charset="-122"/>
              </a:rPr>
              <a:t>Web</a:t>
            </a:r>
            <a:r>
              <a:rPr lang="zh-CN" altLang="en-US" sz="2800" dirty="0" smtClean="0">
                <a:latin typeface="黑体" pitchFamily="49" charset="-122"/>
                <a:ea typeface="黑体" pitchFamily="49" charset="-122"/>
              </a:rPr>
              <a:t>应用基础</a:t>
            </a:r>
            <a:endParaRPr lang="en-US" altLang="zh-CN" sz="2800" dirty="0" smtClean="0">
              <a:latin typeface="黑体" pitchFamily="49" charset="-122"/>
              <a:ea typeface="黑体" pitchFamily="49" charset="-122"/>
            </a:endParaRPr>
          </a:p>
        </p:txBody>
      </p:sp>
      <p:sp>
        <p:nvSpPr>
          <p:cNvPr id="4" name="TextBox 4"/>
          <p:cNvSpPr txBox="1"/>
          <p:nvPr/>
        </p:nvSpPr>
        <p:spPr>
          <a:xfrm>
            <a:off x="8460432" y="6464369"/>
            <a:ext cx="720080" cy="276999"/>
          </a:xfrm>
          <a:prstGeom prst="rect">
            <a:avLst/>
          </a:prstGeom>
          <a:noFill/>
        </p:spPr>
        <p:txBody>
          <a:bodyPr wrap="square" rtlCol="0">
            <a:spAutoFit/>
          </a:bodyPr>
          <a:lstStyle/>
          <a:p>
            <a:pPr algn="ctr"/>
            <a:r>
              <a:rPr lang="en-US" altLang="zh-CN" sz="1200" b="1" dirty="0" smtClean="0">
                <a:solidFill>
                  <a:srgbClr val="FF0000"/>
                </a:solidFill>
                <a:latin typeface="华文细黑" pitchFamily="2" charset="-122"/>
                <a:ea typeface="华文细黑" pitchFamily="2" charset="-122"/>
              </a:rPr>
              <a:t>V1.0</a:t>
            </a:r>
            <a:endParaRPr lang="zh-CN" altLang="en-US" sz="1200" b="1" dirty="0">
              <a:solidFill>
                <a:srgbClr val="FF0000"/>
              </a:solidFill>
              <a:latin typeface="华文细黑" pitchFamily="2" charset="-122"/>
              <a:ea typeface="华文细黑" pitchFamily="2" charset="-122"/>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a:t>
            </a:r>
            <a:r>
              <a:rPr lang="en-US" altLang="zh-CN" dirty="0" smtClean="0"/>
              <a:t>1</a:t>
            </a:r>
            <a:r>
              <a:rPr lang="zh-CN" altLang="en-US" dirty="0" smtClean="0"/>
              <a:t> 必会术语</a:t>
            </a:r>
            <a:endParaRPr lang="zh-CN" altLang="en-US" dirty="0"/>
          </a:p>
        </p:txBody>
      </p:sp>
      <p:sp>
        <p:nvSpPr>
          <p:cNvPr id="3" name="内容占位符 2"/>
          <p:cNvSpPr>
            <a:spLocks noGrp="1"/>
          </p:cNvSpPr>
          <p:nvPr>
            <p:ph idx="1"/>
          </p:nvPr>
        </p:nvSpPr>
        <p:spPr/>
        <p:txBody>
          <a:bodyPr/>
          <a:lstStyle/>
          <a:p>
            <a:r>
              <a:rPr lang="zh-CN" altLang="en-US" dirty="0"/>
              <a:t>基于</a:t>
            </a:r>
            <a:r>
              <a:rPr lang="en-US" altLang="zh-CN" dirty="0"/>
              <a:t>Web</a:t>
            </a:r>
            <a:r>
              <a:rPr lang="zh-CN" altLang="en-US" dirty="0"/>
              <a:t>的</a:t>
            </a:r>
            <a:r>
              <a:rPr lang="zh-CN" altLang="en-US" dirty="0" smtClean="0"/>
              <a:t>层次结构</a:t>
            </a:r>
            <a:endParaRPr lang="en-US" altLang="zh-CN" dirty="0" smtClean="0"/>
          </a:p>
          <a:p>
            <a:pPr lvl="1"/>
            <a:r>
              <a:rPr lang="zh-CN" altLang="en-US" dirty="0"/>
              <a:t>基于</a:t>
            </a:r>
            <a:r>
              <a:rPr lang="en-US" altLang="zh-CN" dirty="0"/>
              <a:t>Brower</a:t>
            </a:r>
            <a:r>
              <a:rPr lang="zh-CN" altLang="en-US" dirty="0"/>
              <a:t>的分布式应用</a:t>
            </a:r>
          </a:p>
          <a:p>
            <a:pPr lvl="1"/>
            <a:endParaRPr lang="zh-CN" alt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706" y="2492896"/>
            <a:ext cx="7920038" cy="3121025"/>
          </a:xfrm>
          <a:prstGeom prst="rect">
            <a:avLst/>
          </a:prstGeom>
          <a:noFill/>
          <a:ln w="9525">
            <a:noFill/>
            <a:miter lim="800000"/>
            <a:headEnd/>
            <a:tailEnd/>
          </a:ln>
        </p:spPr>
      </p:pic>
    </p:spTree>
    <p:extLst>
      <p:ext uri="{BB962C8B-B14F-4D97-AF65-F5344CB8AC3E}">
        <p14:creationId xmlns:p14="http://schemas.microsoft.com/office/powerpoint/2010/main" val="327541143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a:t>
            </a:r>
            <a:r>
              <a:rPr lang="en-US" altLang="zh-CN" dirty="0" smtClean="0"/>
              <a:t>1</a:t>
            </a:r>
            <a:r>
              <a:rPr lang="zh-CN" altLang="en-US" dirty="0" smtClean="0"/>
              <a:t> 必会术语</a:t>
            </a:r>
            <a:endParaRPr lang="zh-CN" altLang="en-US" dirty="0"/>
          </a:p>
        </p:txBody>
      </p:sp>
      <p:sp>
        <p:nvSpPr>
          <p:cNvPr id="3" name="内容占位符 2"/>
          <p:cNvSpPr>
            <a:spLocks noGrp="1"/>
          </p:cNvSpPr>
          <p:nvPr>
            <p:ph idx="1"/>
          </p:nvPr>
        </p:nvSpPr>
        <p:spPr/>
        <p:txBody>
          <a:bodyPr/>
          <a:lstStyle/>
          <a:p>
            <a:r>
              <a:rPr lang="en-US" altLang="zh-CN" dirty="0"/>
              <a:t>C/S</a:t>
            </a:r>
            <a:r>
              <a:rPr lang="zh-CN" altLang="en-US" dirty="0"/>
              <a:t>模式与</a:t>
            </a:r>
            <a:r>
              <a:rPr lang="en-US" altLang="zh-CN" dirty="0"/>
              <a:t>B/S</a:t>
            </a:r>
            <a:r>
              <a:rPr lang="zh-CN" altLang="en-US" dirty="0"/>
              <a:t>模式的比较</a:t>
            </a:r>
          </a:p>
        </p:txBody>
      </p:sp>
      <p:graphicFrame>
        <p:nvGraphicFramePr>
          <p:cNvPr id="4" name="Group 46"/>
          <p:cNvGraphicFramePr>
            <a:graphicFrameLocks/>
          </p:cNvGraphicFramePr>
          <p:nvPr>
            <p:extLst>
              <p:ext uri="{D42A27DB-BD31-4B8C-83A1-F6EECF244321}">
                <p14:modId xmlns:p14="http://schemas.microsoft.com/office/powerpoint/2010/main" val="1152497108"/>
              </p:ext>
            </p:extLst>
          </p:nvPr>
        </p:nvGraphicFramePr>
        <p:xfrm>
          <a:off x="1043608" y="1916832"/>
          <a:ext cx="7086600" cy="3705398"/>
        </p:xfrm>
        <a:graphic>
          <a:graphicData uri="http://schemas.openxmlformats.org/drawingml/2006/table">
            <a:tbl>
              <a:tblPr/>
              <a:tblGrid>
                <a:gridCol w="1752600"/>
                <a:gridCol w="2674938"/>
                <a:gridCol w="2659062"/>
              </a:tblGrid>
              <a:tr h="409467">
                <a:tc>
                  <a:txBody>
                    <a:bodyPr/>
                    <a:lstStyle/>
                    <a:p>
                      <a:pPr marL="342900" marR="0" lvl="0" indent="-342900" algn="l" defTabSz="914400" rtl="0" eaLnBrk="0" fontAlgn="t"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宋体" pitchFamily="2" charset="-122"/>
                        </a:rPr>
                        <a:t>比较</a:t>
                      </a:r>
                      <a:endParaRPr kumimoji="0" lang="zh-CN" altLang="en-US" sz="1800" b="1" i="0" u="none" strike="noStrike" cap="none" normalizeH="0" baseline="0" dirty="0" smtClean="0">
                        <a:ln>
                          <a:noFill/>
                        </a:ln>
                        <a:solidFill>
                          <a:schemeClr val="tx1"/>
                        </a:solidFill>
                        <a:effectLst/>
                        <a:latin typeface="Times"/>
                        <a:ea typeface="黑体" pitchFamily="2" charset="-122"/>
                      </a:endParaRPr>
                    </a:p>
                  </a:txBody>
                  <a:tcPr marL="90000" marR="90000" marT="46788" marB="4678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l" defTabSz="914400" rtl="0" eaLnBrk="0" fontAlgn="t"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rPr>
                        <a:t>C/S</a:t>
                      </a:r>
                      <a:endParaRPr kumimoji="0" lang="en-US" altLang="zh-CN" sz="1800" b="1" i="0" u="none" strike="noStrike" cap="none" normalizeH="0" baseline="0" smtClean="0">
                        <a:ln>
                          <a:noFill/>
                        </a:ln>
                        <a:solidFill>
                          <a:schemeClr val="tx1"/>
                        </a:solidFill>
                        <a:effectLst/>
                        <a:latin typeface="Times"/>
                        <a:ea typeface="黑体" pitchFamily="2" charset="-122"/>
                      </a:endParaRPr>
                    </a:p>
                  </a:txBody>
                  <a:tcPr marL="90000" marR="90000" marT="46788" marB="4678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l" defTabSz="914400" rtl="0" eaLnBrk="0" fontAlgn="t"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rPr>
                        <a:t>B/S</a:t>
                      </a:r>
                      <a:endParaRPr kumimoji="0" lang="en-US" altLang="zh-CN" sz="1800" b="1" i="0" u="none" strike="noStrike" cap="none" normalizeH="0" baseline="0" smtClean="0">
                        <a:ln>
                          <a:noFill/>
                        </a:ln>
                        <a:solidFill>
                          <a:schemeClr val="tx1"/>
                        </a:solidFill>
                        <a:effectLst/>
                        <a:latin typeface="Times"/>
                        <a:ea typeface="黑体" pitchFamily="2" charset="-122"/>
                      </a:endParaRPr>
                    </a:p>
                  </a:txBody>
                  <a:tcPr marL="90000" marR="90000" marT="46788" marB="4678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r>
              <a:tr h="367871">
                <a:tc>
                  <a:txBody>
                    <a:bodyPr/>
                    <a:lstStyle/>
                    <a:p>
                      <a:pPr marL="342900" marR="0" lvl="0" indent="-342900" algn="l" defTabSz="914400" rtl="0" eaLnBrk="0" fontAlgn="t"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宋体" pitchFamily="2" charset="-122"/>
                        </a:rPr>
                        <a:t>硬件</a:t>
                      </a:r>
                      <a:endParaRPr kumimoji="0" lang="zh-CN" altLang="en-US" sz="1800" b="1" i="0" u="none" strike="noStrike" cap="none" normalizeH="0" baseline="0" dirty="0" smtClean="0">
                        <a:ln>
                          <a:noFill/>
                        </a:ln>
                        <a:solidFill>
                          <a:schemeClr val="tx1"/>
                        </a:solidFill>
                        <a:effectLst/>
                        <a:latin typeface="Times"/>
                        <a:ea typeface="黑体" pitchFamily="2" charset="-122"/>
                      </a:endParaRPr>
                    </a:p>
                  </a:txBody>
                  <a:tcPr marL="90000" marR="90000" marT="46788" marB="4678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t"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rPr>
                        <a:t>小范围，固定</a:t>
                      </a:r>
                      <a:endParaRPr kumimoji="0" lang="zh-CN" altLang="en-US" sz="1800" b="1" i="0" u="none" strike="noStrike" cap="none" normalizeH="0" baseline="0" smtClean="0">
                        <a:ln>
                          <a:noFill/>
                        </a:ln>
                        <a:solidFill>
                          <a:schemeClr val="tx1"/>
                        </a:solidFill>
                        <a:effectLst/>
                        <a:latin typeface="Times"/>
                        <a:ea typeface="黑体" pitchFamily="2" charset="-122"/>
                      </a:endParaRPr>
                    </a:p>
                  </a:txBody>
                  <a:tcPr marL="90000" marR="90000" marT="46788" marB="4678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t"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rPr>
                        <a:t>可以无专门硬件</a:t>
                      </a:r>
                      <a:endParaRPr kumimoji="0" lang="zh-CN" altLang="en-US" sz="1800" b="1" i="0" u="none" strike="noStrike" cap="none" normalizeH="0" baseline="0" smtClean="0">
                        <a:ln>
                          <a:noFill/>
                        </a:ln>
                        <a:solidFill>
                          <a:schemeClr val="tx1"/>
                        </a:solidFill>
                        <a:effectLst/>
                        <a:latin typeface="Times"/>
                        <a:ea typeface="黑体" pitchFamily="2" charset="-122"/>
                      </a:endParaRPr>
                    </a:p>
                  </a:txBody>
                  <a:tcPr marL="90000" marR="90000" marT="46788" marB="4678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7871">
                <a:tc>
                  <a:txBody>
                    <a:bodyPr/>
                    <a:lstStyle/>
                    <a:p>
                      <a:pPr marL="342900" marR="0" lvl="0" indent="-342900" algn="l" defTabSz="914400" rtl="0" eaLnBrk="0" fontAlgn="t"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rPr>
                        <a:t>安全</a:t>
                      </a:r>
                      <a:endParaRPr kumimoji="0" lang="zh-CN" altLang="en-US" sz="1800" b="1" i="0" u="none" strike="noStrike" cap="none" normalizeH="0" baseline="0" smtClean="0">
                        <a:ln>
                          <a:noFill/>
                        </a:ln>
                        <a:solidFill>
                          <a:schemeClr val="tx1"/>
                        </a:solidFill>
                        <a:effectLst/>
                        <a:latin typeface="Times"/>
                        <a:ea typeface="黑体" pitchFamily="2" charset="-122"/>
                      </a:endParaRPr>
                    </a:p>
                  </a:txBody>
                  <a:tcPr marL="90000" marR="90000" marT="46788" marB="4678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342900" marR="0" lvl="0" indent="-342900" algn="l" defTabSz="914400" rtl="0" eaLnBrk="0" fontAlgn="t"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rPr>
                        <a:t>用户固定，强</a:t>
                      </a:r>
                      <a:endParaRPr kumimoji="0" lang="zh-CN" altLang="en-US" sz="1800" b="1" i="0" u="none" strike="noStrike" cap="none" normalizeH="0" baseline="0" smtClean="0">
                        <a:ln>
                          <a:noFill/>
                        </a:ln>
                        <a:solidFill>
                          <a:schemeClr val="tx1"/>
                        </a:solidFill>
                        <a:effectLst/>
                        <a:latin typeface="Times"/>
                        <a:ea typeface="黑体" pitchFamily="2" charset="-122"/>
                      </a:endParaRPr>
                    </a:p>
                  </a:txBody>
                  <a:tcPr marL="90000" marR="90000" marT="46788" marB="4678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342900" marR="0" lvl="0" indent="-342900" algn="l" defTabSz="914400" rtl="0" eaLnBrk="0" fontAlgn="t"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宋体" pitchFamily="2" charset="-122"/>
                        </a:rPr>
                        <a:t>用户不可知，较弱</a:t>
                      </a:r>
                      <a:endParaRPr kumimoji="0" lang="zh-CN" altLang="en-US" sz="1800" b="1" i="0" u="none" strike="noStrike" cap="none" normalizeH="0" baseline="0" dirty="0" smtClean="0">
                        <a:ln>
                          <a:noFill/>
                        </a:ln>
                        <a:solidFill>
                          <a:schemeClr val="tx1"/>
                        </a:solidFill>
                        <a:effectLst/>
                        <a:latin typeface="Times"/>
                        <a:ea typeface="黑体" pitchFamily="2" charset="-122"/>
                      </a:endParaRPr>
                    </a:p>
                  </a:txBody>
                  <a:tcPr marL="90000" marR="90000" marT="46788" marB="4678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367871">
                <a:tc>
                  <a:txBody>
                    <a:bodyPr/>
                    <a:lstStyle/>
                    <a:p>
                      <a:pPr marL="342900" marR="0" lvl="0" indent="-342900" algn="l" defTabSz="914400" rtl="0" eaLnBrk="0" fontAlgn="t"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宋体" pitchFamily="2" charset="-122"/>
                        </a:rPr>
                        <a:t>程序架构</a:t>
                      </a:r>
                      <a:endParaRPr kumimoji="0" lang="zh-CN" altLang="en-US" sz="1800" b="1" i="0" u="none" strike="noStrike" cap="none" normalizeH="0" baseline="0" dirty="0" smtClean="0">
                        <a:ln>
                          <a:noFill/>
                        </a:ln>
                        <a:solidFill>
                          <a:schemeClr val="tx1"/>
                        </a:solidFill>
                        <a:effectLst/>
                        <a:latin typeface="Times"/>
                        <a:ea typeface="黑体" pitchFamily="2" charset="-122"/>
                      </a:endParaRPr>
                    </a:p>
                  </a:txBody>
                  <a:tcPr marL="90000" marR="90000" marT="46788" marB="4678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t"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rPr>
                        <a:t>注重流程</a:t>
                      </a:r>
                      <a:endParaRPr kumimoji="0" lang="zh-CN" altLang="en-US" sz="1800" b="1" i="0" u="none" strike="noStrike" cap="none" normalizeH="0" baseline="0" smtClean="0">
                        <a:ln>
                          <a:noFill/>
                        </a:ln>
                        <a:solidFill>
                          <a:schemeClr val="tx1"/>
                        </a:solidFill>
                        <a:effectLst/>
                        <a:latin typeface="Times"/>
                        <a:ea typeface="黑体" pitchFamily="2" charset="-122"/>
                      </a:endParaRPr>
                    </a:p>
                  </a:txBody>
                  <a:tcPr marL="90000" marR="90000" marT="46788" marB="4678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t"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rPr>
                        <a:t>注重安全及速度</a:t>
                      </a:r>
                      <a:endParaRPr kumimoji="0" lang="zh-CN" altLang="en-US" sz="1800" b="1" i="0" u="none" strike="noStrike" cap="none" normalizeH="0" baseline="0" smtClean="0">
                        <a:ln>
                          <a:noFill/>
                        </a:ln>
                        <a:solidFill>
                          <a:schemeClr val="tx1"/>
                        </a:solidFill>
                        <a:effectLst/>
                        <a:latin typeface="Times"/>
                        <a:ea typeface="黑体" pitchFamily="2" charset="-122"/>
                      </a:endParaRPr>
                    </a:p>
                  </a:txBody>
                  <a:tcPr marL="90000" marR="90000" marT="46788" marB="4678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6125">
                <a:tc>
                  <a:txBody>
                    <a:bodyPr/>
                    <a:lstStyle/>
                    <a:p>
                      <a:pPr marL="342900" marR="0" lvl="0" indent="-342900" algn="l" defTabSz="914400" rtl="0" eaLnBrk="0" fontAlgn="t"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rPr>
                        <a:t>软件重用</a:t>
                      </a:r>
                      <a:endParaRPr kumimoji="0" lang="zh-CN" altLang="en-US" sz="1800" b="1" i="0" u="none" strike="noStrike" cap="none" normalizeH="0" baseline="0" smtClean="0">
                        <a:ln>
                          <a:noFill/>
                        </a:ln>
                        <a:solidFill>
                          <a:schemeClr val="tx1"/>
                        </a:solidFill>
                        <a:effectLst/>
                        <a:latin typeface="Times"/>
                        <a:ea typeface="黑体" pitchFamily="2" charset="-122"/>
                      </a:endParaRPr>
                    </a:p>
                  </a:txBody>
                  <a:tcPr marL="90000" marR="90000" marT="46788" marB="4678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342900" marR="0" lvl="0" indent="-342900" algn="l" defTabSz="914400" rtl="0" eaLnBrk="0" fontAlgn="t"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rPr>
                        <a:t>复杂，不方便</a:t>
                      </a:r>
                      <a:endParaRPr kumimoji="0" lang="zh-CN" altLang="en-US" sz="1800" b="1" i="0" u="none" strike="noStrike" cap="none" normalizeH="0" baseline="0" smtClean="0">
                        <a:ln>
                          <a:noFill/>
                        </a:ln>
                        <a:solidFill>
                          <a:schemeClr val="tx1"/>
                        </a:solidFill>
                        <a:effectLst/>
                        <a:latin typeface="Times"/>
                        <a:ea typeface="黑体" pitchFamily="2" charset="-122"/>
                      </a:endParaRPr>
                    </a:p>
                  </a:txBody>
                  <a:tcPr marL="90000" marR="90000" marT="46788" marB="4678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342900" marR="0" lvl="0" indent="-342900" algn="l" defTabSz="914400" rtl="0" eaLnBrk="0" fontAlgn="t"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rPr>
                        <a:t>构件独立，便于重用</a:t>
                      </a:r>
                      <a:endParaRPr kumimoji="0" lang="zh-CN" altLang="en-US" sz="1800" b="1" i="0" u="none" strike="noStrike" cap="none" normalizeH="0" baseline="0" smtClean="0">
                        <a:ln>
                          <a:noFill/>
                        </a:ln>
                        <a:solidFill>
                          <a:schemeClr val="tx1"/>
                        </a:solidFill>
                        <a:effectLst/>
                        <a:latin typeface="Times"/>
                        <a:ea typeface="黑体" pitchFamily="2" charset="-122"/>
                      </a:endParaRPr>
                    </a:p>
                  </a:txBody>
                  <a:tcPr marL="90000" marR="90000" marT="46788" marB="4678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431686">
                <a:tc>
                  <a:txBody>
                    <a:bodyPr/>
                    <a:lstStyle/>
                    <a:p>
                      <a:pPr marL="342900" marR="0" lvl="0" indent="-342900" algn="l" defTabSz="914400" rtl="0" eaLnBrk="0" fontAlgn="t"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rPr>
                        <a:t>维护</a:t>
                      </a:r>
                      <a:endParaRPr kumimoji="0" lang="zh-CN" altLang="en-US" sz="1800" b="1" i="0" u="none" strike="noStrike" cap="none" normalizeH="0" baseline="0" smtClean="0">
                        <a:ln>
                          <a:noFill/>
                        </a:ln>
                        <a:solidFill>
                          <a:schemeClr val="tx1"/>
                        </a:solidFill>
                        <a:effectLst/>
                        <a:latin typeface="Times"/>
                        <a:ea typeface="黑体" pitchFamily="2" charset="-122"/>
                      </a:endParaRPr>
                    </a:p>
                  </a:txBody>
                  <a:tcPr marL="90000" marR="90000" marT="46788" marB="4678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t"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宋体" pitchFamily="2" charset="-122"/>
                        </a:rPr>
                        <a:t>两端维护</a:t>
                      </a:r>
                      <a:endParaRPr kumimoji="0" lang="zh-CN" altLang="en-US" sz="1800" b="1" i="0" u="none" strike="noStrike" cap="none" normalizeH="0" baseline="0" dirty="0" smtClean="0">
                        <a:ln>
                          <a:noFill/>
                        </a:ln>
                        <a:solidFill>
                          <a:schemeClr val="tx1"/>
                        </a:solidFill>
                        <a:effectLst/>
                        <a:latin typeface="Times"/>
                        <a:ea typeface="黑体" pitchFamily="2" charset="-122"/>
                      </a:endParaRPr>
                    </a:p>
                  </a:txBody>
                  <a:tcPr marL="90000" marR="90000" marT="46788" marB="4678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t"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rPr>
                        <a:t>服务器个别构件维护</a:t>
                      </a:r>
                      <a:endParaRPr kumimoji="0" lang="zh-CN" altLang="en-US" sz="1800" b="1" i="0" u="none" strike="noStrike" cap="none" normalizeH="0" baseline="0" smtClean="0">
                        <a:ln>
                          <a:noFill/>
                        </a:ln>
                        <a:solidFill>
                          <a:schemeClr val="tx1"/>
                        </a:solidFill>
                        <a:effectLst/>
                        <a:latin typeface="Times"/>
                        <a:ea typeface="黑体" pitchFamily="2" charset="-122"/>
                      </a:endParaRPr>
                    </a:p>
                  </a:txBody>
                  <a:tcPr marL="90000" marR="90000" marT="46788" marB="4678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2166">
                <a:tc>
                  <a:txBody>
                    <a:bodyPr/>
                    <a:lstStyle/>
                    <a:p>
                      <a:pPr marL="342900" marR="0" lvl="0" indent="-342900" algn="l" defTabSz="914400" rtl="0" eaLnBrk="0" fontAlgn="t"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rPr>
                        <a:t>用户接口</a:t>
                      </a:r>
                      <a:endParaRPr kumimoji="0" lang="zh-CN" altLang="en-US" sz="1800" b="1" i="0" u="none" strike="noStrike" cap="none" normalizeH="0" baseline="0" smtClean="0">
                        <a:ln>
                          <a:noFill/>
                        </a:ln>
                        <a:solidFill>
                          <a:schemeClr val="tx1"/>
                        </a:solidFill>
                        <a:effectLst/>
                        <a:latin typeface="Times"/>
                        <a:ea typeface="黑体" pitchFamily="2" charset="-122"/>
                      </a:endParaRPr>
                    </a:p>
                  </a:txBody>
                  <a:tcPr marL="90000" marR="90000" marT="46788" marB="4678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342900" marR="0" lvl="0" indent="-342900" algn="l" defTabSz="914400" rtl="0" eaLnBrk="0" fontAlgn="t"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宋体" pitchFamily="2" charset="-122"/>
                        </a:rPr>
                        <a:t>以</a:t>
                      </a:r>
                      <a:r>
                        <a:rPr kumimoji="0" lang="en-US" altLang="zh-CN" sz="1800" b="1" i="0" u="none" strike="noStrike" cap="none" normalizeH="0" baseline="0" dirty="0" smtClean="0">
                          <a:ln>
                            <a:noFill/>
                          </a:ln>
                          <a:solidFill>
                            <a:schemeClr val="tx1"/>
                          </a:solidFill>
                          <a:effectLst/>
                          <a:latin typeface="宋体" pitchFamily="2" charset="-122"/>
                          <a:ea typeface="宋体" pitchFamily="2" charset="-122"/>
                        </a:rPr>
                        <a:t>Window</a:t>
                      </a:r>
                      <a:r>
                        <a:rPr kumimoji="0" lang="zh-CN" altLang="en-US" sz="1800" b="1" i="0" u="none" strike="noStrike" cap="none" normalizeH="0" baseline="0" dirty="0" smtClean="0">
                          <a:ln>
                            <a:noFill/>
                          </a:ln>
                          <a:solidFill>
                            <a:schemeClr val="tx1"/>
                          </a:solidFill>
                          <a:effectLst/>
                          <a:latin typeface="宋体" pitchFamily="2" charset="-122"/>
                          <a:ea typeface="宋体" pitchFamily="2" charset="-122"/>
                        </a:rPr>
                        <a:t>平台为基础，接口有限</a:t>
                      </a:r>
                      <a:endParaRPr kumimoji="0" lang="zh-CN" altLang="en-US" sz="1800" b="1" i="0" u="none" strike="noStrike" cap="none" normalizeH="0" baseline="0" dirty="0" smtClean="0">
                        <a:ln>
                          <a:noFill/>
                        </a:ln>
                        <a:solidFill>
                          <a:schemeClr val="tx1"/>
                        </a:solidFill>
                        <a:effectLst/>
                        <a:latin typeface="Times"/>
                        <a:ea typeface="黑体" pitchFamily="2" charset="-122"/>
                      </a:endParaRPr>
                    </a:p>
                  </a:txBody>
                  <a:tcPr marL="90000" marR="90000" marT="46788" marB="4678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342900" marR="0" lvl="0" indent="-342900" algn="l" defTabSz="914400" rtl="0" eaLnBrk="0" fontAlgn="t"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rPr>
                        <a:t>建立在浏览器之上，表达丰富</a:t>
                      </a:r>
                      <a:endParaRPr kumimoji="0" lang="zh-CN" altLang="en-US" sz="1800" b="1" i="0" u="none" strike="noStrike" cap="none" normalizeH="0" baseline="0" smtClean="0">
                        <a:ln>
                          <a:noFill/>
                        </a:ln>
                        <a:solidFill>
                          <a:schemeClr val="tx1"/>
                        </a:solidFill>
                        <a:effectLst/>
                        <a:latin typeface="Times"/>
                        <a:ea typeface="黑体" pitchFamily="2" charset="-122"/>
                      </a:endParaRPr>
                    </a:p>
                  </a:txBody>
                  <a:tcPr marL="90000" marR="90000" marT="46788" marB="4678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642166">
                <a:tc>
                  <a:txBody>
                    <a:bodyPr/>
                    <a:lstStyle/>
                    <a:p>
                      <a:pPr marL="342900" marR="0" lvl="0" indent="-342900" algn="l" defTabSz="914400" rtl="0" eaLnBrk="0" fontAlgn="t"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rPr>
                        <a:t>信息流</a:t>
                      </a:r>
                      <a:endParaRPr kumimoji="0" lang="zh-CN" altLang="en-US" sz="1800" b="1" i="0" u="none" strike="noStrike" cap="none" normalizeH="0" baseline="0" smtClean="0">
                        <a:ln>
                          <a:noFill/>
                        </a:ln>
                        <a:solidFill>
                          <a:schemeClr val="tx1"/>
                        </a:solidFill>
                        <a:effectLst/>
                        <a:latin typeface="Times"/>
                        <a:ea typeface="黑体" pitchFamily="2" charset="-122"/>
                      </a:endParaRPr>
                    </a:p>
                  </a:txBody>
                  <a:tcPr marL="90000" marR="90000" marT="46788" marB="4678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t"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宋体" pitchFamily="2" charset="-122"/>
                        </a:rPr>
                        <a:t>中央集权，交互性低</a:t>
                      </a:r>
                      <a:endParaRPr kumimoji="0" lang="zh-CN" altLang="en-US" sz="1800" b="1" i="0" u="none" strike="noStrike" cap="none" normalizeH="0" baseline="0" dirty="0" smtClean="0">
                        <a:ln>
                          <a:noFill/>
                        </a:ln>
                        <a:solidFill>
                          <a:schemeClr val="tx1"/>
                        </a:solidFill>
                        <a:effectLst/>
                        <a:latin typeface="Times"/>
                        <a:ea typeface="黑体" pitchFamily="2" charset="-122"/>
                      </a:endParaRPr>
                    </a:p>
                  </a:txBody>
                  <a:tcPr marL="90000" marR="90000" marT="46788" marB="4678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t"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宋体" pitchFamily="2" charset="-122"/>
                        </a:rPr>
                        <a:t>流向可变，类似交易中心</a:t>
                      </a:r>
                      <a:endParaRPr kumimoji="0" lang="zh-CN" altLang="en-US" sz="1800" b="1" i="0" u="none" strike="noStrike" cap="none" normalizeH="0" baseline="0" dirty="0" smtClean="0">
                        <a:ln>
                          <a:noFill/>
                        </a:ln>
                        <a:solidFill>
                          <a:schemeClr val="tx1"/>
                        </a:solidFill>
                        <a:effectLst/>
                        <a:latin typeface="Times"/>
                        <a:ea typeface="黑体" pitchFamily="2" charset="-122"/>
                      </a:endParaRPr>
                    </a:p>
                  </a:txBody>
                  <a:tcPr marL="90000" marR="90000" marT="46788" marB="4678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86744282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问题交流</a:t>
            </a:r>
            <a:endParaRPr lang="zh-CN" altLang="en-US" dirty="0"/>
          </a:p>
        </p:txBody>
      </p:sp>
      <p:sp>
        <p:nvSpPr>
          <p:cNvPr id="3" name="内容占位符 2"/>
          <p:cNvSpPr>
            <a:spLocks noGrp="1"/>
          </p:cNvSpPr>
          <p:nvPr>
            <p:ph idx="1"/>
          </p:nvPr>
        </p:nvSpPr>
        <p:spPr/>
        <p:txBody>
          <a:bodyPr/>
          <a:lstStyle/>
          <a:p>
            <a:r>
              <a:rPr lang="zh-CN" altLang="en-US" dirty="0"/>
              <a:t>什么是两层结构？</a:t>
            </a:r>
          </a:p>
          <a:p>
            <a:r>
              <a:rPr lang="zh-CN" altLang="en-US" dirty="0"/>
              <a:t>什么是三层结构？</a:t>
            </a:r>
          </a:p>
          <a:p>
            <a:r>
              <a:rPr lang="zh-CN" altLang="en-US" dirty="0"/>
              <a:t>什么是</a:t>
            </a:r>
            <a:r>
              <a:rPr lang="en-US" altLang="zh-CN" dirty="0"/>
              <a:t>B/S</a:t>
            </a:r>
            <a:r>
              <a:rPr lang="zh-CN" altLang="en-US" dirty="0"/>
              <a:t>？</a:t>
            </a:r>
          </a:p>
          <a:p>
            <a:r>
              <a:rPr lang="zh-CN" altLang="en-US" dirty="0"/>
              <a:t>什么是</a:t>
            </a:r>
            <a:r>
              <a:rPr lang="en-US" altLang="zh-CN" dirty="0"/>
              <a:t>C/S</a:t>
            </a:r>
            <a:r>
              <a:rPr lang="zh-CN" altLang="en-US" dirty="0"/>
              <a:t>？</a:t>
            </a:r>
          </a:p>
        </p:txBody>
      </p:sp>
    </p:spTree>
    <p:extLst>
      <p:ext uri="{BB962C8B-B14F-4D97-AF65-F5344CB8AC3E}">
        <p14:creationId xmlns:p14="http://schemas.microsoft.com/office/powerpoint/2010/main" val="182999981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a:t>
            </a:r>
            <a:r>
              <a:rPr lang="en-US" altLang="zh-CN" dirty="0" smtClean="0"/>
              <a:t>1</a:t>
            </a:r>
            <a:r>
              <a:rPr lang="zh-CN" altLang="en-US" dirty="0" smtClean="0"/>
              <a:t> 必会术语</a:t>
            </a:r>
            <a:endParaRPr lang="zh-CN" altLang="en-US" dirty="0"/>
          </a:p>
        </p:txBody>
      </p:sp>
      <p:sp>
        <p:nvSpPr>
          <p:cNvPr id="3" name="内容占位符 2"/>
          <p:cNvSpPr>
            <a:spLocks noGrp="1"/>
          </p:cNvSpPr>
          <p:nvPr>
            <p:ph idx="1"/>
          </p:nvPr>
        </p:nvSpPr>
        <p:spPr/>
        <p:txBody>
          <a:bodyPr/>
          <a:lstStyle/>
          <a:p>
            <a:r>
              <a:rPr lang="en-US" altLang="zh-CN" dirty="0" smtClean="0"/>
              <a:t>JavaEE</a:t>
            </a:r>
            <a:r>
              <a:rPr lang="zh-CN" altLang="en-US" dirty="0" smtClean="0"/>
              <a:t>简介</a:t>
            </a:r>
            <a:endParaRPr lang="en-US" altLang="zh-CN" dirty="0" smtClean="0"/>
          </a:p>
          <a:p>
            <a:pPr lvl="1"/>
            <a:r>
              <a:rPr lang="en-US" altLang="zh-CN" dirty="0" err="1" smtClean="0"/>
              <a:t>JavaEE</a:t>
            </a:r>
            <a:r>
              <a:rPr lang="zh-CN" altLang="en-US" dirty="0" smtClean="0"/>
              <a:t>平台</a:t>
            </a:r>
            <a:r>
              <a:rPr lang="zh-CN" altLang="en-US" dirty="0"/>
              <a:t>由一整套服务（</a:t>
            </a:r>
            <a:r>
              <a:rPr lang="en-US" altLang="zh-CN" dirty="0"/>
              <a:t>SERVICES</a:t>
            </a:r>
            <a:r>
              <a:rPr lang="zh-CN" altLang="en-US" dirty="0"/>
              <a:t>）、应用程序接口（</a:t>
            </a:r>
            <a:r>
              <a:rPr lang="en-US" altLang="zh-CN" dirty="0"/>
              <a:t>APIS</a:t>
            </a:r>
            <a:r>
              <a:rPr lang="zh-CN" altLang="en-US" dirty="0"/>
              <a:t>）和协议构成，它对开发基于</a:t>
            </a:r>
            <a:r>
              <a:rPr lang="en-US" altLang="zh-CN" dirty="0"/>
              <a:t>Web</a:t>
            </a:r>
            <a:r>
              <a:rPr lang="zh-CN" altLang="en-US" dirty="0"/>
              <a:t>的多层应用提供了功能支持。</a:t>
            </a:r>
          </a:p>
          <a:p>
            <a:pPr lvl="1"/>
            <a:r>
              <a:rPr lang="en-US" altLang="zh-CN" dirty="0" smtClean="0"/>
              <a:t>JavaEE</a:t>
            </a:r>
            <a:r>
              <a:rPr lang="zh-CN" altLang="en-US" dirty="0" smtClean="0"/>
              <a:t>是</a:t>
            </a:r>
            <a:r>
              <a:rPr lang="zh-CN" altLang="en-US" dirty="0"/>
              <a:t>一种框架和标准，框架类似</a:t>
            </a:r>
            <a:r>
              <a:rPr lang="en-US" altLang="zh-CN" dirty="0"/>
              <a:t>API</a:t>
            </a:r>
            <a:r>
              <a:rPr lang="zh-CN" altLang="en-US" dirty="0"/>
              <a:t>、库的概念，但是要超出它们。</a:t>
            </a:r>
          </a:p>
          <a:p>
            <a:pPr lvl="1"/>
            <a:r>
              <a:rPr lang="zh-CN" altLang="en-US" dirty="0"/>
              <a:t>三类子技术标准：</a:t>
            </a:r>
            <a:r>
              <a:rPr lang="en-US" altLang="zh-CN" dirty="0"/>
              <a:t>Web</a:t>
            </a:r>
            <a:r>
              <a:rPr lang="zh-CN" altLang="en-US" dirty="0"/>
              <a:t>技术、</a:t>
            </a:r>
            <a:r>
              <a:rPr lang="en-US" altLang="zh-CN" dirty="0"/>
              <a:t>EJB</a:t>
            </a:r>
            <a:r>
              <a:rPr lang="zh-CN" altLang="en-US" dirty="0"/>
              <a:t>技术和</a:t>
            </a:r>
            <a:r>
              <a:rPr lang="en-US" altLang="zh-CN" dirty="0"/>
              <a:t>JMS</a:t>
            </a:r>
            <a:r>
              <a:rPr lang="zh-CN" altLang="en-US" dirty="0"/>
              <a:t>。</a:t>
            </a:r>
          </a:p>
          <a:p>
            <a:pPr lvl="1"/>
            <a:r>
              <a:rPr lang="en-US" altLang="zh-CN" dirty="0" smtClean="0"/>
              <a:t>JavaEE</a:t>
            </a:r>
            <a:r>
              <a:rPr lang="zh-CN" altLang="en-US" dirty="0" smtClean="0"/>
              <a:t>的</a:t>
            </a:r>
            <a:r>
              <a:rPr lang="zh-CN" altLang="en-US" dirty="0"/>
              <a:t>优越性</a:t>
            </a:r>
          </a:p>
          <a:p>
            <a:pPr lvl="2"/>
            <a:r>
              <a:rPr lang="zh-CN" altLang="en-US" dirty="0"/>
              <a:t>基于</a:t>
            </a:r>
            <a:r>
              <a:rPr lang="en-US" altLang="zh-CN" dirty="0" smtClean="0"/>
              <a:t>Java</a:t>
            </a:r>
            <a:r>
              <a:rPr lang="zh-CN" altLang="en-US" dirty="0" smtClean="0"/>
              <a:t>技术</a:t>
            </a:r>
            <a:r>
              <a:rPr lang="zh-CN" altLang="en-US" dirty="0"/>
              <a:t>，平台无关性表现突出。</a:t>
            </a:r>
          </a:p>
          <a:p>
            <a:pPr lvl="2"/>
            <a:r>
              <a:rPr lang="zh-CN" altLang="en-US" dirty="0" smtClean="0"/>
              <a:t>开放</a:t>
            </a:r>
            <a:r>
              <a:rPr lang="zh-CN" altLang="en-US" dirty="0"/>
              <a:t>的标准，许多大型公司已经实现了对该规范</a:t>
            </a:r>
            <a:r>
              <a:rPr lang="zh-CN" altLang="en-US" dirty="0" smtClean="0"/>
              <a:t>支持的</a:t>
            </a:r>
            <a:r>
              <a:rPr lang="zh-CN" altLang="en-US" dirty="0"/>
              <a:t>应用服务器。</a:t>
            </a:r>
          </a:p>
          <a:p>
            <a:pPr lvl="2"/>
            <a:r>
              <a:rPr lang="zh-CN" altLang="en-US" dirty="0" smtClean="0"/>
              <a:t>提供</a:t>
            </a:r>
            <a:r>
              <a:rPr lang="zh-CN" altLang="en-US" dirty="0"/>
              <a:t>相当专业的通用软件服务。 </a:t>
            </a:r>
          </a:p>
          <a:p>
            <a:pPr lvl="2"/>
            <a:r>
              <a:rPr lang="zh-CN" altLang="en-US" dirty="0" smtClean="0"/>
              <a:t>提供</a:t>
            </a:r>
            <a:r>
              <a:rPr lang="zh-CN" altLang="en-US" dirty="0"/>
              <a:t>了一个优秀的企业级应用程序框架，对快速</a:t>
            </a:r>
            <a:r>
              <a:rPr lang="zh-CN" altLang="en-US" dirty="0" smtClean="0"/>
              <a:t>高质量</a:t>
            </a:r>
            <a:r>
              <a:rPr lang="zh-CN" altLang="en-US" dirty="0"/>
              <a:t>开发打下基础 </a:t>
            </a:r>
          </a:p>
          <a:p>
            <a:pPr lvl="1"/>
            <a:endParaRPr lang="zh-CN" altLang="en-US" dirty="0"/>
          </a:p>
        </p:txBody>
      </p:sp>
    </p:spTree>
    <p:extLst>
      <p:ext uri="{BB962C8B-B14F-4D97-AF65-F5344CB8AC3E}">
        <p14:creationId xmlns:p14="http://schemas.microsoft.com/office/powerpoint/2010/main" val="230429386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a:t>
            </a:r>
            <a:r>
              <a:rPr lang="en-US" altLang="zh-CN" dirty="0" smtClean="0"/>
              <a:t>1</a:t>
            </a:r>
            <a:r>
              <a:rPr lang="zh-CN" altLang="en-US" dirty="0" smtClean="0"/>
              <a:t> 必会术语</a:t>
            </a:r>
            <a:endParaRPr lang="zh-CN" altLang="en-US" dirty="0"/>
          </a:p>
        </p:txBody>
      </p:sp>
      <p:sp>
        <p:nvSpPr>
          <p:cNvPr id="3" name="内容占位符 2"/>
          <p:cNvSpPr>
            <a:spLocks noGrp="1"/>
          </p:cNvSpPr>
          <p:nvPr>
            <p:ph idx="1"/>
          </p:nvPr>
        </p:nvSpPr>
        <p:spPr/>
        <p:txBody>
          <a:bodyPr/>
          <a:lstStyle/>
          <a:p>
            <a:r>
              <a:rPr lang="en-US" altLang="zh-CN" dirty="0" smtClean="0"/>
              <a:t>JavaEE</a:t>
            </a:r>
            <a:r>
              <a:rPr lang="zh-CN" altLang="en-US" dirty="0" smtClean="0"/>
              <a:t>简介</a:t>
            </a:r>
            <a:endParaRPr lang="en-US" altLang="zh-CN" dirty="0" smtClean="0"/>
          </a:p>
          <a:p>
            <a:pPr lvl="1"/>
            <a:r>
              <a:rPr lang="en-US" altLang="zh-CN" dirty="0" err="1" smtClean="0"/>
              <a:t>JavaEE</a:t>
            </a:r>
            <a:r>
              <a:rPr lang="zh-CN" altLang="en-US" dirty="0" smtClean="0"/>
              <a:t>平台</a:t>
            </a:r>
            <a:r>
              <a:rPr lang="zh-CN" altLang="en-US" dirty="0"/>
              <a:t>由一整套服务（</a:t>
            </a:r>
            <a:r>
              <a:rPr lang="en-US" altLang="zh-CN" dirty="0"/>
              <a:t>SERVICES</a:t>
            </a:r>
            <a:r>
              <a:rPr lang="zh-CN" altLang="en-US" dirty="0"/>
              <a:t>）、应用程序接口（</a:t>
            </a:r>
            <a:r>
              <a:rPr lang="en-US" altLang="zh-CN" dirty="0"/>
              <a:t>APIS</a:t>
            </a:r>
            <a:r>
              <a:rPr lang="zh-CN" altLang="en-US" dirty="0"/>
              <a:t>）和协议构成，它对开发基于</a:t>
            </a:r>
            <a:r>
              <a:rPr lang="en-US" altLang="zh-CN" dirty="0"/>
              <a:t>Web</a:t>
            </a:r>
            <a:r>
              <a:rPr lang="zh-CN" altLang="en-US" dirty="0"/>
              <a:t>的多层应用提供了功能支持。 </a:t>
            </a:r>
          </a:p>
          <a:p>
            <a:pPr lvl="1"/>
            <a:r>
              <a:rPr lang="en-US" altLang="zh-CN" dirty="0"/>
              <a:t>13</a:t>
            </a:r>
            <a:r>
              <a:rPr lang="zh-CN" altLang="en-US" dirty="0"/>
              <a:t>种核心技术</a:t>
            </a:r>
          </a:p>
          <a:p>
            <a:pPr lvl="1"/>
            <a:endParaRPr lang="zh-CN" altLang="en-US" dirty="0"/>
          </a:p>
        </p:txBody>
      </p:sp>
      <p:sp>
        <p:nvSpPr>
          <p:cNvPr id="4" name="Rectangle 8"/>
          <p:cNvSpPr>
            <a:spLocks noChangeArrowheads="1"/>
          </p:cNvSpPr>
          <p:nvPr/>
        </p:nvSpPr>
        <p:spPr bwMode="auto">
          <a:xfrm>
            <a:off x="4643438" y="3068638"/>
            <a:ext cx="3505200"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Clr>
                <a:srgbClr val="777777"/>
              </a:buClr>
              <a:buSzPct val="85000"/>
              <a:buChar char="•"/>
              <a:defRPr sz="2200">
                <a:solidFill>
                  <a:schemeClr val="tx1"/>
                </a:solidFill>
                <a:latin typeface="华文中宋" panose="02010600040101010101" pitchFamily="2" charset="-122"/>
                <a:ea typeface="华文中宋" panose="02010600040101010101" pitchFamily="2" charset="-122"/>
              </a:defRPr>
            </a:lvl1pPr>
            <a:lvl2pPr marL="742950" indent="-285750">
              <a:buClr>
                <a:srgbClr val="777777"/>
              </a:buClr>
              <a:buSzPct val="85000"/>
              <a:buChar char="–"/>
              <a:defRPr sz="2200">
                <a:solidFill>
                  <a:schemeClr val="tx1"/>
                </a:solidFill>
                <a:latin typeface="华文中宋" panose="02010600040101010101" pitchFamily="2" charset="-122"/>
                <a:ea typeface="华文中宋" panose="02010600040101010101" pitchFamily="2" charset="-122"/>
              </a:defRPr>
            </a:lvl2pPr>
            <a:lvl3pPr>
              <a:buClr>
                <a:srgbClr val="777777"/>
              </a:buClr>
              <a:buSzPct val="85000"/>
              <a:buChar char="•"/>
              <a:defRPr sz="2200">
                <a:solidFill>
                  <a:schemeClr val="tx1"/>
                </a:solidFill>
                <a:latin typeface="华文中宋" panose="02010600040101010101" pitchFamily="2" charset="-122"/>
                <a:ea typeface="华文中宋" panose="02010600040101010101" pitchFamily="2" charset="-122"/>
              </a:defRPr>
            </a:lvl3pPr>
            <a:lvl4pPr marL="1600200" indent="-228600">
              <a:buClr>
                <a:srgbClr val="777777"/>
              </a:buClr>
              <a:buSzPct val="85000"/>
              <a:buChar char="–"/>
              <a:defRPr sz="2200">
                <a:solidFill>
                  <a:schemeClr val="tx1"/>
                </a:solidFill>
                <a:latin typeface="华文中宋" panose="02010600040101010101" pitchFamily="2" charset="-122"/>
                <a:ea typeface="华文中宋" panose="02010600040101010101" pitchFamily="2" charset="-122"/>
              </a:defRPr>
            </a:lvl4pPr>
            <a:lvl5pPr marL="2057400" indent="-228600">
              <a:buClr>
                <a:srgbClr val="777777"/>
              </a:buClr>
              <a:buSzPct val="85000"/>
              <a:buChar char="»"/>
              <a:defRPr sz="22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华文中宋" panose="02010600040101010101" pitchFamily="2" charset="-122"/>
                <a:ea typeface="华文中宋" panose="02010600040101010101" pitchFamily="2" charset="-122"/>
              </a:defRPr>
            </a:lvl9pPr>
          </a:lstStyle>
          <a:p>
            <a:pPr lvl="2" algn="l" eaLnBrk="1" hangingPunct="1">
              <a:lnSpc>
                <a:spcPct val="120000"/>
              </a:lnSpc>
              <a:buClr>
                <a:srgbClr val="66FFFF"/>
              </a:buClr>
              <a:buSzTx/>
              <a:buFont typeface="Wingdings" panose="05000000000000000000" pitchFamily="2" charset="2"/>
              <a:buChar char="Ø"/>
            </a:pPr>
            <a:r>
              <a:rPr lang="en-US" altLang="zh-CN" sz="1800" dirty="0"/>
              <a:t> JMS</a:t>
            </a:r>
          </a:p>
          <a:p>
            <a:pPr lvl="2" algn="l" eaLnBrk="1" hangingPunct="1">
              <a:lnSpc>
                <a:spcPct val="120000"/>
              </a:lnSpc>
              <a:buClr>
                <a:srgbClr val="66FFFF"/>
              </a:buClr>
              <a:buSzTx/>
              <a:buFont typeface="Wingdings" panose="05000000000000000000" pitchFamily="2" charset="2"/>
              <a:buChar char="Ø"/>
            </a:pPr>
            <a:r>
              <a:rPr lang="en-US" altLang="zh-CN" sz="1800" dirty="0"/>
              <a:t> JAVA IDL</a:t>
            </a:r>
          </a:p>
          <a:p>
            <a:pPr lvl="2" algn="l" eaLnBrk="1" hangingPunct="1">
              <a:lnSpc>
                <a:spcPct val="120000"/>
              </a:lnSpc>
              <a:buClr>
                <a:srgbClr val="66FFFF"/>
              </a:buClr>
              <a:buSzTx/>
              <a:buFont typeface="Wingdings" panose="05000000000000000000" pitchFamily="2" charset="2"/>
              <a:buChar char="Ø"/>
            </a:pPr>
            <a:r>
              <a:rPr lang="en-US" altLang="zh-CN" sz="1800" dirty="0"/>
              <a:t> JTS</a:t>
            </a:r>
          </a:p>
          <a:p>
            <a:pPr lvl="2" algn="l" eaLnBrk="1" hangingPunct="1">
              <a:lnSpc>
                <a:spcPct val="120000"/>
              </a:lnSpc>
              <a:buClr>
                <a:srgbClr val="66FFFF"/>
              </a:buClr>
              <a:buSzTx/>
              <a:buFont typeface="Wingdings" panose="05000000000000000000" pitchFamily="2" charset="2"/>
              <a:buChar char="Ø"/>
            </a:pPr>
            <a:r>
              <a:rPr lang="en-US" altLang="zh-CN" sz="1800" dirty="0"/>
              <a:t> JTA</a:t>
            </a:r>
          </a:p>
          <a:p>
            <a:pPr lvl="2" algn="l" eaLnBrk="1" hangingPunct="1">
              <a:lnSpc>
                <a:spcPct val="120000"/>
              </a:lnSpc>
              <a:buClr>
                <a:srgbClr val="66FFFF"/>
              </a:buClr>
              <a:buSzTx/>
              <a:buFont typeface="Wingdings" panose="05000000000000000000" pitchFamily="2" charset="2"/>
              <a:buChar char="Ø"/>
            </a:pPr>
            <a:r>
              <a:rPr lang="en-US" altLang="zh-CN" sz="1800" dirty="0"/>
              <a:t> JAVA MAIL</a:t>
            </a:r>
          </a:p>
          <a:p>
            <a:pPr lvl="2" algn="l" eaLnBrk="1" hangingPunct="1">
              <a:lnSpc>
                <a:spcPct val="120000"/>
              </a:lnSpc>
              <a:buClr>
                <a:srgbClr val="66FFFF"/>
              </a:buClr>
              <a:buSzTx/>
              <a:buFont typeface="Wingdings" panose="05000000000000000000" pitchFamily="2" charset="2"/>
              <a:buChar char="Ø"/>
            </a:pPr>
            <a:r>
              <a:rPr lang="en-US" altLang="zh-CN" sz="1800" dirty="0"/>
              <a:t> JAF</a:t>
            </a:r>
          </a:p>
        </p:txBody>
      </p:sp>
      <p:sp>
        <p:nvSpPr>
          <p:cNvPr id="5" name="Rectangle 8"/>
          <p:cNvSpPr>
            <a:spLocks noChangeArrowheads="1"/>
          </p:cNvSpPr>
          <p:nvPr/>
        </p:nvSpPr>
        <p:spPr bwMode="auto">
          <a:xfrm>
            <a:off x="1031875" y="3068638"/>
            <a:ext cx="3505200"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Clr>
                <a:srgbClr val="777777"/>
              </a:buClr>
              <a:buSzPct val="85000"/>
              <a:buChar char="•"/>
              <a:defRPr sz="2200">
                <a:solidFill>
                  <a:schemeClr val="tx1"/>
                </a:solidFill>
                <a:latin typeface="华文中宋" panose="02010600040101010101" pitchFamily="2" charset="-122"/>
                <a:ea typeface="华文中宋" panose="02010600040101010101" pitchFamily="2" charset="-122"/>
              </a:defRPr>
            </a:lvl1pPr>
            <a:lvl2pPr marL="742950" indent="-285750">
              <a:buClr>
                <a:srgbClr val="777777"/>
              </a:buClr>
              <a:buSzPct val="85000"/>
              <a:buChar char="–"/>
              <a:defRPr sz="2200">
                <a:solidFill>
                  <a:schemeClr val="tx1"/>
                </a:solidFill>
                <a:latin typeface="华文中宋" panose="02010600040101010101" pitchFamily="2" charset="-122"/>
                <a:ea typeface="华文中宋" panose="02010600040101010101" pitchFamily="2" charset="-122"/>
              </a:defRPr>
            </a:lvl2pPr>
            <a:lvl3pPr>
              <a:buClr>
                <a:srgbClr val="777777"/>
              </a:buClr>
              <a:buSzPct val="85000"/>
              <a:buChar char="•"/>
              <a:defRPr sz="2200">
                <a:solidFill>
                  <a:schemeClr val="tx1"/>
                </a:solidFill>
                <a:latin typeface="华文中宋" panose="02010600040101010101" pitchFamily="2" charset="-122"/>
                <a:ea typeface="华文中宋" panose="02010600040101010101" pitchFamily="2" charset="-122"/>
              </a:defRPr>
            </a:lvl3pPr>
            <a:lvl4pPr marL="1600200" indent="-228600">
              <a:buClr>
                <a:srgbClr val="777777"/>
              </a:buClr>
              <a:buSzPct val="85000"/>
              <a:buChar char="–"/>
              <a:defRPr sz="2200">
                <a:solidFill>
                  <a:schemeClr val="tx1"/>
                </a:solidFill>
                <a:latin typeface="华文中宋" panose="02010600040101010101" pitchFamily="2" charset="-122"/>
                <a:ea typeface="华文中宋" panose="02010600040101010101" pitchFamily="2" charset="-122"/>
              </a:defRPr>
            </a:lvl4pPr>
            <a:lvl5pPr marL="2057400" indent="-228600">
              <a:buClr>
                <a:srgbClr val="777777"/>
              </a:buClr>
              <a:buSzPct val="85000"/>
              <a:buChar char="»"/>
              <a:defRPr sz="22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华文中宋" panose="02010600040101010101" pitchFamily="2" charset="-122"/>
                <a:ea typeface="华文中宋" panose="02010600040101010101" pitchFamily="2" charset="-122"/>
              </a:defRPr>
            </a:lvl9pPr>
          </a:lstStyle>
          <a:p>
            <a:pPr lvl="2" algn="l" eaLnBrk="1" hangingPunct="1">
              <a:lnSpc>
                <a:spcPct val="120000"/>
              </a:lnSpc>
              <a:buClr>
                <a:srgbClr val="66FFFF"/>
              </a:buClr>
              <a:buSzTx/>
              <a:buFont typeface="Wingdings" panose="05000000000000000000" pitchFamily="2" charset="2"/>
              <a:buChar char="Ø"/>
            </a:pPr>
            <a:r>
              <a:rPr lang="en-US" altLang="zh-CN" sz="1800" dirty="0"/>
              <a:t>JDBC</a:t>
            </a:r>
          </a:p>
          <a:p>
            <a:pPr lvl="2" algn="l" eaLnBrk="1" hangingPunct="1">
              <a:lnSpc>
                <a:spcPct val="120000"/>
              </a:lnSpc>
              <a:buClr>
                <a:srgbClr val="66FFFF"/>
              </a:buClr>
              <a:buSzTx/>
              <a:buFont typeface="Wingdings" panose="05000000000000000000" pitchFamily="2" charset="2"/>
              <a:buChar char="Ø"/>
            </a:pPr>
            <a:r>
              <a:rPr lang="en-US" altLang="zh-CN" sz="1800" dirty="0"/>
              <a:t>JNDI</a:t>
            </a:r>
          </a:p>
          <a:p>
            <a:pPr lvl="2" algn="l" eaLnBrk="1" hangingPunct="1">
              <a:lnSpc>
                <a:spcPct val="120000"/>
              </a:lnSpc>
              <a:buClr>
                <a:srgbClr val="66FFFF"/>
              </a:buClr>
              <a:buSzTx/>
              <a:buFont typeface="Wingdings" panose="05000000000000000000" pitchFamily="2" charset="2"/>
              <a:buChar char="Ø"/>
            </a:pPr>
            <a:r>
              <a:rPr lang="en-US" altLang="zh-CN" sz="1800" dirty="0"/>
              <a:t>EJB</a:t>
            </a:r>
          </a:p>
          <a:p>
            <a:pPr lvl="2" algn="l" eaLnBrk="1" hangingPunct="1">
              <a:lnSpc>
                <a:spcPct val="120000"/>
              </a:lnSpc>
              <a:buClr>
                <a:srgbClr val="66FFFF"/>
              </a:buClr>
              <a:buSzTx/>
              <a:buFont typeface="Wingdings" panose="05000000000000000000" pitchFamily="2" charset="2"/>
              <a:buChar char="Ø"/>
            </a:pPr>
            <a:r>
              <a:rPr lang="en-US" altLang="zh-CN" sz="1800" dirty="0"/>
              <a:t>RMI</a:t>
            </a:r>
          </a:p>
          <a:p>
            <a:pPr lvl="2" algn="l" eaLnBrk="1" hangingPunct="1">
              <a:lnSpc>
                <a:spcPct val="120000"/>
              </a:lnSpc>
              <a:buClr>
                <a:srgbClr val="66FFFF"/>
              </a:buClr>
              <a:buSzTx/>
              <a:buFont typeface="Wingdings" panose="05000000000000000000" pitchFamily="2" charset="2"/>
              <a:buChar char="Ø"/>
            </a:pPr>
            <a:r>
              <a:rPr lang="en-US" altLang="zh-CN" sz="1800" dirty="0">
                <a:solidFill>
                  <a:srgbClr val="FF0000"/>
                </a:solidFill>
              </a:rPr>
              <a:t>JSP</a:t>
            </a:r>
          </a:p>
          <a:p>
            <a:pPr lvl="2" algn="l" eaLnBrk="1" hangingPunct="1">
              <a:lnSpc>
                <a:spcPct val="120000"/>
              </a:lnSpc>
              <a:buClr>
                <a:srgbClr val="66FFFF"/>
              </a:buClr>
              <a:buSzTx/>
              <a:buFont typeface="Wingdings" panose="05000000000000000000" pitchFamily="2" charset="2"/>
              <a:buChar char="Ø"/>
            </a:pPr>
            <a:r>
              <a:rPr lang="en-US" altLang="zh-CN" sz="1800" dirty="0">
                <a:solidFill>
                  <a:srgbClr val="FF0000"/>
                </a:solidFill>
              </a:rPr>
              <a:t>Servlet</a:t>
            </a:r>
          </a:p>
          <a:p>
            <a:pPr lvl="2" algn="l" eaLnBrk="1" hangingPunct="1">
              <a:lnSpc>
                <a:spcPct val="120000"/>
              </a:lnSpc>
              <a:buClr>
                <a:srgbClr val="66FFFF"/>
              </a:buClr>
              <a:buSzTx/>
              <a:buFont typeface="Wingdings" panose="05000000000000000000" pitchFamily="2" charset="2"/>
              <a:buChar char="Ø"/>
            </a:pPr>
            <a:r>
              <a:rPr lang="en-US" altLang="zh-CN" sz="1800" dirty="0"/>
              <a:t>XML</a:t>
            </a:r>
          </a:p>
        </p:txBody>
      </p:sp>
    </p:spTree>
    <p:extLst>
      <p:ext uri="{BB962C8B-B14F-4D97-AF65-F5344CB8AC3E}">
        <p14:creationId xmlns:p14="http://schemas.microsoft.com/office/powerpoint/2010/main" val="404885149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a:t>
            </a:r>
            <a:r>
              <a:rPr lang="en-US" altLang="zh-CN" dirty="0" smtClean="0"/>
              <a:t>1</a:t>
            </a:r>
            <a:r>
              <a:rPr lang="zh-CN" altLang="en-US" dirty="0" smtClean="0"/>
              <a:t> 必会术语</a:t>
            </a:r>
            <a:endParaRPr lang="zh-CN" altLang="en-US" dirty="0"/>
          </a:p>
        </p:txBody>
      </p:sp>
      <p:sp>
        <p:nvSpPr>
          <p:cNvPr id="3" name="内容占位符 2"/>
          <p:cNvSpPr>
            <a:spLocks noGrp="1"/>
          </p:cNvSpPr>
          <p:nvPr>
            <p:ph idx="1"/>
          </p:nvPr>
        </p:nvSpPr>
        <p:spPr>
          <a:xfrm>
            <a:off x="457200" y="1052513"/>
            <a:ext cx="8219256" cy="4968875"/>
          </a:xfrm>
        </p:spPr>
        <p:txBody>
          <a:bodyPr/>
          <a:lstStyle/>
          <a:p>
            <a:r>
              <a:rPr lang="en-US" altLang="zh-CN" dirty="0" smtClean="0"/>
              <a:t>JavaEE</a:t>
            </a:r>
            <a:r>
              <a:rPr lang="zh-CN" altLang="en-US" dirty="0" smtClean="0"/>
              <a:t>容器</a:t>
            </a:r>
            <a:r>
              <a:rPr lang="zh-CN" altLang="en-US" dirty="0"/>
              <a:t>：</a:t>
            </a:r>
          </a:p>
          <a:p>
            <a:pPr lvl="1"/>
            <a:r>
              <a:rPr lang="zh-CN" altLang="en-US" dirty="0"/>
              <a:t>是用来管理组件行为的一个集合工具，组件的行为包括与外部环境的交互、组件的生命周期、组件之间的合作依赖关系等等。</a:t>
            </a:r>
          </a:p>
          <a:p>
            <a:pPr lvl="1"/>
            <a:r>
              <a:rPr lang="zh-CN" altLang="en-US" dirty="0"/>
              <a:t>开发者编写</a:t>
            </a:r>
            <a:r>
              <a:rPr lang="zh-CN" altLang="en-US" dirty="0" smtClean="0"/>
              <a:t>的</a:t>
            </a:r>
            <a:r>
              <a:rPr lang="en-US" altLang="zh-CN" dirty="0" smtClean="0"/>
              <a:t>JavaEE</a:t>
            </a:r>
            <a:r>
              <a:rPr lang="zh-CN" altLang="en-US" dirty="0" smtClean="0"/>
              <a:t>应用程序</a:t>
            </a:r>
            <a:r>
              <a:rPr lang="zh-CN" altLang="en-US" dirty="0"/>
              <a:t>组件运行在容器</a:t>
            </a:r>
            <a:r>
              <a:rPr lang="zh-CN" altLang="en-US" dirty="0" smtClean="0"/>
              <a:t>中</a:t>
            </a:r>
            <a:endParaRPr lang="en-US" altLang="zh-CN" dirty="0" smtClean="0"/>
          </a:p>
          <a:p>
            <a:pPr lvl="1"/>
            <a:endParaRPr lang="en-US" altLang="zh-CN" dirty="0"/>
          </a:p>
          <a:p>
            <a:r>
              <a:rPr lang="en-US" altLang="zh-CN" dirty="0" smtClean="0"/>
              <a:t>JavaEE</a:t>
            </a:r>
            <a:r>
              <a:rPr lang="zh-CN" altLang="en-US" dirty="0" smtClean="0"/>
              <a:t>应用</a:t>
            </a:r>
            <a:r>
              <a:rPr lang="zh-CN" altLang="en-US" dirty="0"/>
              <a:t>服务器</a:t>
            </a:r>
          </a:p>
          <a:p>
            <a:pPr lvl="1"/>
            <a:r>
              <a:rPr lang="zh-CN" altLang="en-US" dirty="0"/>
              <a:t>应用服务器定是指通过各种协议把商业逻辑曝露给客户端的程序。</a:t>
            </a:r>
          </a:p>
          <a:p>
            <a:pPr lvl="1"/>
            <a:r>
              <a:rPr lang="zh-CN" altLang="en-US" dirty="0"/>
              <a:t>它提供了访问商业逻辑的途径以供客户端应用程序使用。</a:t>
            </a:r>
          </a:p>
          <a:p>
            <a:pPr lvl="1"/>
            <a:r>
              <a:rPr lang="zh-CN" altLang="en-US" dirty="0"/>
              <a:t>能实现动态网页技术的</a:t>
            </a:r>
            <a:r>
              <a:rPr lang="zh-CN" altLang="en-US" dirty="0" smtClean="0"/>
              <a:t>服务器。 </a:t>
            </a:r>
            <a:endParaRPr lang="zh-CN" altLang="en-US" dirty="0"/>
          </a:p>
          <a:p>
            <a:pPr lvl="1"/>
            <a:endParaRPr lang="zh-CN" altLang="en-US" dirty="0"/>
          </a:p>
          <a:p>
            <a:pPr lvl="1"/>
            <a:endParaRPr lang="zh-CN" altLang="en-US" dirty="0"/>
          </a:p>
        </p:txBody>
      </p:sp>
    </p:spTree>
    <p:extLst>
      <p:ext uri="{BB962C8B-B14F-4D97-AF65-F5344CB8AC3E}">
        <p14:creationId xmlns:p14="http://schemas.microsoft.com/office/powerpoint/2010/main" val="419872885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a:t>
            </a:r>
            <a:r>
              <a:rPr lang="en-US" altLang="zh-CN" dirty="0" smtClean="0"/>
              <a:t>1</a:t>
            </a:r>
            <a:r>
              <a:rPr lang="zh-CN" altLang="en-US" dirty="0" smtClean="0"/>
              <a:t> 必会术语</a:t>
            </a:r>
            <a:endParaRPr lang="zh-CN" altLang="en-US" dirty="0"/>
          </a:p>
        </p:txBody>
      </p:sp>
      <p:sp>
        <p:nvSpPr>
          <p:cNvPr id="3" name="内容占位符 2"/>
          <p:cNvSpPr>
            <a:spLocks noGrp="1"/>
          </p:cNvSpPr>
          <p:nvPr>
            <p:ph idx="1"/>
          </p:nvPr>
        </p:nvSpPr>
        <p:spPr>
          <a:xfrm>
            <a:off x="457200" y="1052513"/>
            <a:ext cx="8507288" cy="4968875"/>
          </a:xfrm>
        </p:spPr>
        <p:txBody>
          <a:bodyPr/>
          <a:lstStyle/>
          <a:p>
            <a:r>
              <a:rPr lang="zh-CN" altLang="en-US" dirty="0" smtClean="0"/>
              <a:t>常见的</a:t>
            </a:r>
            <a:r>
              <a:rPr lang="en-US" altLang="zh-CN" dirty="0" smtClean="0"/>
              <a:t>JavaEE</a:t>
            </a:r>
            <a:r>
              <a:rPr lang="zh-CN" altLang="en-US" dirty="0" smtClean="0"/>
              <a:t>容器</a:t>
            </a:r>
            <a:r>
              <a:rPr lang="zh-CN" altLang="en-US" dirty="0"/>
              <a:t>： </a:t>
            </a:r>
          </a:p>
          <a:p>
            <a:pPr lvl="1"/>
            <a:r>
              <a:rPr lang="en-US" altLang="zh-CN" dirty="0"/>
              <a:t>Web</a:t>
            </a:r>
            <a:r>
              <a:rPr lang="zh-CN" altLang="en-US" dirty="0"/>
              <a:t>容器：包括</a:t>
            </a:r>
            <a:r>
              <a:rPr lang="en-US" altLang="zh-CN" dirty="0"/>
              <a:t>JSP</a:t>
            </a:r>
            <a:r>
              <a:rPr lang="zh-CN" altLang="en-US" dirty="0"/>
              <a:t>与</a:t>
            </a:r>
            <a:r>
              <a:rPr lang="en-US" altLang="zh-CN" dirty="0"/>
              <a:t>Servlet</a:t>
            </a:r>
            <a:r>
              <a:rPr lang="zh-CN" altLang="en-US" dirty="0"/>
              <a:t>组件，可使用</a:t>
            </a:r>
            <a:r>
              <a:rPr lang="en-US" altLang="zh-CN" dirty="0"/>
              <a:t>EJB</a:t>
            </a:r>
            <a:r>
              <a:rPr lang="zh-CN" altLang="en-US" dirty="0"/>
              <a:t>中的组件完成复杂的商务逻辑； </a:t>
            </a:r>
          </a:p>
          <a:p>
            <a:pPr lvl="1"/>
            <a:r>
              <a:rPr lang="en-US" altLang="zh-CN" dirty="0"/>
              <a:t>EJB</a:t>
            </a:r>
            <a:r>
              <a:rPr lang="zh-CN" altLang="en-US" dirty="0"/>
              <a:t>容器：包含组件</a:t>
            </a:r>
            <a:r>
              <a:rPr lang="en-US" altLang="zh-CN" dirty="0"/>
              <a:t>EJB</a:t>
            </a:r>
            <a:r>
              <a:rPr lang="zh-CN" altLang="en-US" dirty="0"/>
              <a:t>， </a:t>
            </a:r>
            <a:r>
              <a:rPr lang="en-US" altLang="zh-CN" dirty="0"/>
              <a:t>EJB</a:t>
            </a:r>
            <a:r>
              <a:rPr lang="zh-CN" altLang="en-US" dirty="0"/>
              <a:t>规范定义了一个开发和部署分布式商业逻辑的框架； </a:t>
            </a:r>
          </a:p>
          <a:p>
            <a:pPr lvl="1"/>
            <a:r>
              <a:rPr lang="en-US" altLang="zh-CN" dirty="0"/>
              <a:t>Applet</a:t>
            </a:r>
            <a:r>
              <a:rPr lang="zh-CN" altLang="en-US" dirty="0"/>
              <a:t>容器：包含组件</a:t>
            </a:r>
            <a:r>
              <a:rPr lang="en-US" altLang="zh-CN" dirty="0"/>
              <a:t>Applet</a:t>
            </a:r>
            <a:r>
              <a:rPr lang="zh-CN" altLang="en-US" dirty="0"/>
              <a:t>，即可使用</a:t>
            </a:r>
            <a:r>
              <a:rPr lang="en-US" altLang="zh-CN" dirty="0" err="1"/>
              <a:t>JavaSE</a:t>
            </a:r>
            <a:r>
              <a:rPr lang="zh-CN" altLang="en-US" dirty="0"/>
              <a:t>开发</a:t>
            </a:r>
            <a:r>
              <a:rPr lang="en-US" altLang="zh-CN" dirty="0"/>
              <a:t>Applet</a:t>
            </a:r>
            <a:r>
              <a:rPr lang="zh-CN" altLang="en-US" dirty="0"/>
              <a:t>； </a:t>
            </a:r>
          </a:p>
          <a:p>
            <a:pPr lvl="1"/>
            <a:r>
              <a:rPr lang="en-US" altLang="zh-CN" dirty="0"/>
              <a:t>Application Client</a:t>
            </a:r>
            <a:r>
              <a:rPr lang="zh-CN" altLang="en-US" dirty="0"/>
              <a:t>容器：包含组件</a:t>
            </a:r>
            <a:r>
              <a:rPr lang="en-US" altLang="zh-CN" dirty="0"/>
              <a:t>Application Client</a:t>
            </a:r>
            <a:r>
              <a:rPr lang="zh-CN" altLang="en-US" dirty="0"/>
              <a:t>。 </a:t>
            </a:r>
          </a:p>
          <a:p>
            <a:pPr lvl="1"/>
            <a:endParaRPr lang="zh-CN" altLang="en-US" dirty="0"/>
          </a:p>
        </p:txBody>
      </p:sp>
    </p:spTree>
    <p:extLst>
      <p:ext uri="{BB962C8B-B14F-4D97-AF65-F5344CB8AC3E}">
        <p14:creationId xmlns:p14="http://schemas.microsoft.com/office/powerpoint/2010/main" val="172960756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a:t>
            </a:r>
            <a:r>
              <a:rPr lang="en-US" altLang="zh-CN" dirty="0" smtClean="0"/>
              <a:t>1</a:t>
            </a:r>
            <a:r>
              <a:rPr lang="zh-CN" altLang="en-US" dirty="0" smtClean="0"/>
              <a:t> 必会术语</a:t>
            </a:r>
            <a:endParaRPr lang="zh-CN" altLang="en-US" dirty="0"/>
          </a:p>
        </p:txBody>
      </p:sp>
      <p:sp>
        <p:nvSpPr>
          <p:cNvPr id="3" name="内容占位符 2"/>
          <p:cNvSpPr>
            <a:spLocks noGrp="1"/>
          </p:cNvSpPr>
          <p:nvPr>
            <p:ph idx="1"/>
          </p:nvPr>
        </p:nvSpPr>
        <p:spPr/>
        <p:txBody>
          <a:bodyPr/>
          <a:lstStyle/>
          <a:p>
            <a:r>
              <a:rPr lang="en-US" altLang="zh-CN" dirty="0" smtClean="0"/>
              <a:t>JavaEE</a:t>
            </a:r>
            <a:r>
              <a:rPr lang="zh-CN" altLang="en-US" dirty="0" smtClean="0"/>
              <a:t>应用</a:t>
            </a:r>
            <a:r>
              <a:rPr lang="zh-CN" altLang="en-US" dirty="0"/>
              <a:t>典型的</a:t>
            </a:r>
            <a:r>
              <a:rPr lang="zh-CN" altLang="en-US" dirty="0" smtClean="0"/>
              <a:t>层次结构</a:t>
            </a:r>
            <a:endParaRPr lang="en-US" altLang="zh-CN" dirty="0" smtClean="0"/>
          </a:p>
          <a:p>
            <a:pPr lvl="1"/>
            <a:r>
              <a:rPr lang="zh-CN" altLang="en-US" dirty="0"/>
              <a:t>客户层</a:t>
            </a:r>
          </a:p>
          <a:p>
            <a:pPr lvl="2"/>
            <a:r>
              <a:rPr lang="zh-CN" altLang="en-US" dirty="0"/>
              <a:t>作用：客户进行操作的客户端。通常使用浏览器，也可以使用</a:t>
            </a:r>
            <a:r>
              <a:rPr lang="en-US" altLang="zh-CN" dirty="0"/>
              <a:t>Java Application</a:t>
            </a:r>
            <a:r>
              <a:rPr lang="zh-CN" altLang="en-US" dirty="0"/>
              <a:t>程序。</a:t>
            </a:r>
          </a:p>
          <a:p>
            <a:pPr lvl="1"/>
            <a:r>
              <a:rPr lang="zh-CN" altLang="en-US" dirty="0"/>
              <a:t>中间层</a:t>
            </a:r>
          </a:p>
          <a:p>
            <a:pPr lvl="2"/>
            <a:r>
              <a:rPr lang="en-US" altLang="zh-CN" dirty="0">
                <a:solidFill>
                  <a:srgbClr val="0000FF"/>
                </a:solidFill>
              </a:rPr>
              <a:t>Web</a:t>
            </a:r>
            <a:r>
              <a:rPr lang="zh-CN" altLang="en-US" dirty="0">
                <a:solidFill>
                  <a:srgbClr val="0000FF"/>
                </a:solidFill>
              </a:rPr>
              <a:t>层</a:t>
            </a:r>
          </a:p>
          <a:p>
            <a:pPr lvl="3"/>
            <a:r>
              <a:rPr lang="zh-CN" altLang="en-US" dirty="0">
                <a:solidFill>
                  <a:srgbClr val="0000FF"/>
                </a:solidFill>
              </a:rPr>
              <a:t>为</a:t>
            </a:r>
            <a:r>
              <a:rPr lang="en-US" altLang="zh-CN" dirty="0">
                <a:solidFill>
                  <a:srgbClr val="0000FF"/>
                </a:solidFill>
              </a:rPr>
              <a:t>Web</a:t>
            </a:r>
            <a:r>
              <a:rPr lang="zh-CN" altLang="en-US" dirty="0">
                <a:solidFill>
                  <a:srgbClr val="0000FF"/>
                </a:solidFill>
              </a:rPr>
              <a:t>用户提供应用系统的访问接口，接受客户的</a:t>
            </a:r>
            <a:r>
              <a:rPr lang="en-US" altLang="zh-CN" dirty="0">
                <a:solidFill>
                  <a:srgbClr val="0000FF"/>
                </a:solidFill>
              </a:rPr>
              <a:t>HTTP</a:t>
            </a:r>
            <a:r>
              <a:rPr lang="zh-CN" altLang="en-US" dirty="0">
                <a:solidFill>
                  <a:srgbClr val="0000FF"/>
                </a:solidFill>
              </a:rPr>
              <a:t>请求，调用后端处理逻辑，给客户做出</a:t>
            </a:r>
            <a:r>
              <a:rPr lang="en-US" altLang="zh-CN" dirty="0">
                <a:solidFill>
                  <a:srgbClr val="0000FF"/>
                </a:solidFill>
              </a:rPr>
              <a:t>HTTP</a:t>
            </a:r>
            <a:r>
              <a:rPr lang="zh-CN" altLang="en-US" dirty="0">
                <a:solidFill>
                  <a:srgbClr val="0000FF"/>
                </a:solidFill>
              </a:rPr>
              <a:t>响应。</a:t>
            </a:r>
          </a:p>
          <a:p>
            <a:pPr lvl="2"/>
            <a:r>
              <a:rPr lang="zh-CN" altLang="en-US" dirty="0" smtClean="0">
                <a:solidFill>
                  <a:srgbClr val="0000FF"/>
                </a:solidFill>
              </a:rPr>
              <a:t>业务层</a:t>
            </a:r>
            <a:endParaRPr lang="zh-CN" altLang="en-US" dirty="0">
              <a:solidFill>
                <a:srgbClr val="0000FF"/>
              </a:solidFill>
            </a:endParaRPr>
          </a:p>
          <a:p>
            <a:pPr lvl="3"/>
            <a:r>
              <a:rPr lang="zh-CN" altLang="en-US" dirty="0">
                <a:solidFill>
                  <a:srgbClr val="0000FF"/>
                </a:solidFill>
              </a:rPr>
              <a:t>提供应用系统的业务逻辑功能。</a:t>
            </a:r>
          </a:p>
          <a:p>
            <a:pPr lvl="1"/>
            <a:r>
              <a:rPr lang="en-US" altLang="zh-CN" dirty="0"/>
              <a:t>EIS</a:t>
            </a:r>
            <a:r>
              <a:rPr lang="zh-CN" altLang="en-US" dirty="0"/>
              <a:t>层</a:t>
            </a:r>
            <a:r>
              <a:rPr lang="en-US" altLang="zh-CN" dirty="0"/>
              <a:t>(Enterprise Information System)</a:t>
            </a:r>
          </a:p>
          <a:p>
            <a:pPr lvl="2"/>
            <a:r>
              <a:rPr lang="zh-CN" altLang="en-US" dirty="0"/>
              <a:t>作用：存放应用系统的业务数据，通常为</a:t>
            </a:r>
            <a:r>
              <a:rPr lang="en-US" altLang="zh-CN" dirty="0"/>
              <a:t>RDBMS</a:t>
            </a:r>
            <a:r>
              <a:rPr lang="zh-CN" altLang="en-US" dirty="0"/>
              <a:t>。</a:t>
            </a:r>
          </a:p>
          <a:p>
            <a:pPr lvl="1"/>
            <a:endParaRPr lang="zh-CN" altLang="en-US" dirty="0"/>
          </a:p>
        </p:txBody>
      </p:sp>
    </p:spTree>
    <p:extLst>
      <p:ext uri="{BB962C8B-B14F-4D97-AF65-F5344CB8AC3E}">
        <p14:creationId xmlns:p14="http://schemas.microsoft.com/office/powerpoint/2010/main" val="17818996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a:t>
            </a:r>
            <a:r>
              <a:rPr lang="en-US" altLang="zh-CN" dirty="0" smtClean="0"/>
              <a:t>1</a:t>
            </a:r>
            <a:r>
              <a:rPr lang="zh-CN" altLang="en-US" dirty="0" smtClean="0"/>
              <a:t> 必会术语</a:t>
            </a:r>
            <a:endParaRPr lang="zh-CN" altLang="en-US" dirty="0"/>
          </a:p>
        </p:txBody>
      </p:sp>
      <p:sp>
        <p:nvSpPr>
          <p:cNvPr id="3" name="内容占位符 2"/>
          <p:cNvSpPr>
            <a:spLocks noGrp="1"/>
          </p:cNvSpPr>
          <p:nvPr>
            <p:ph idx="1"/>
          </p:nvPr>
        </p:nvSpPr>
        <p:spPr/>
        <p:txBody>
          <a:bodyPr/>
          <a:lstStyle/>
          <a:p>
            <a:r>
              <a:rPr lang="en-US" altLang="zh-CN" dirty="0" smtClean="0"/>
              <a:t>JavaEE</a:t>
            </a:r>
            <a:r>
              <a:rPr lang="zh-CN" altLang="en-US" dirty="0" smtClean="0"/>
              <a:t>的</a:t>
            </a:r>
            <a:r>
              <a:rPr lang="zh-CN" altLang="en-US" dirty="0"/>
              <a:t>中间层</a:t>
            </a:r>
            <a:r>
              <a:rPr lang="zh-CN" altLang="en-US" dirty="0" smtClean="0"/>
              <a:t>技术</a:t>
            </a:r>
            <a:endParaRPr lang="en-US" altLang="zh-CN" dirty="0" smtClean="0"/>
          </a:p>
          <a:p>
            <a:pPr lvl="1"/>
            <a:r>
              <a:rPr lang="en-US" altLang="zh-CN" dirty="0"/>
              <a:t>Web</a:t>
            </a:r>
            <a:r>
              <a:rPr lang="zh-CN" altLang="en-US" dirty="0"/>
              <a:t>层</a:t>
            </a:r>
          </a:p>
          <a:p>
            <a:pPr lvl="2"/>
            <a:r>
              <a:rPr lang="en-US" altLang="zh-CN" dirty="0"/>
              <a:t>Servlet</a:t>
            </a:r>
          </a:p>
          <a:p>
            <a:pPr lvl="3"/>
            <a:r>
              <a:rPr lang="en-US" altLang="zh-CN" dirty="0"/>
              <a:t>Java Web</a:t>
            </a:r>
            <a:r>
              <a:rPr lang="zh-CN" altLang="en-US" dirty="0"/>
              <a:t>的基础技术，提供接受、处理</a:t>
            </a:r>
            <a:r>
              <a:rPr lang="en-US" altLang="zh-CN" dirty="0"/>
              <a:t>Http</a:t>
            </a:r>
            <a:r>
              <a:rPr lang="zh-CN" altLang="en-US" dirty="0"/>
              <a:t>请求、做出</a:t>
            </a:r>
            <a:r>
              <a:rPr lang="en-US" altLang="zh-CN" dirty="0"/>
              <a:t>Http</a:t>
            </a:r>
            <a:r>
              <a:rPr lang="zh-CN" altLang="en-US" dirty="0"/>
              <a:t>响应，以及其它</a:t>
            </a:r>
            <a:r>
              <a:rPr lang="en-US" altLang="zh-CN" dirty="0"/>
              <a:t>Web</a:t>
            </a:r>
            <a:r>
              <a:rPr lang="zh-CN" altLang="en-US" dirty="0"/>
              <a:t>相关的功能。</a:t>
            </a:r>
          </a:p>
          <a:p>
            <a:pPr lvl="2"/>
            <a:r>
              <a:rPr lang="en-US" altLang="zh-CN" dirty="0"/>
              <a:t>JSP</a:t>
            </a:r>
            <a:r>
              <a:rPr lang="zh-CN" altLang="en-US" dirty="0"/>
              <a:t>（</a:t>
            </a:r>
            <a:r>
              <a:rPr lang="en-US" altLang="zh-CN" dirty="0"/>
              <a:t>Java Server Page</a:t>
            </a:r>
            <a:r>
              <a:rPr lang="zh-CN" altLang="en-US" dirty="0"/>
              <a:t>）</a:t>
            </a:r>
          </a:p>
          <a:p>
            <a:pPr lvl="3"/>
            <a:r>
              <a:rPr lang="zh-CN" altLang="en-US" dirty="0"/>
              <a:t>提供方便的生成动态页面的技术，需要翻译为</a:t>
            </a:r>
            <a:r>
              <a:rPr lang="en-US" altLang="zh-CN" dirty="0"/>
              <a:t>Java</a:t>
            </a:r>
            <a:r>
              <a:rPr lang="zh-CN" altLang="en-US" dirty="0"/>
              <a:t>源文件后编译执行，本质是</a:t>
            </a:r>
            <a:r>
              <a:rPr lang="en-US" altLang="zh-CN" dirty="0"/>
              <a:t>Servlet</a:t>
            </a:r>
            <a:r>
              <a:rPr lang="zh-CN" altLang="en-US" dirty="0"/>
              <a:t>。</a:t>
            </a:r>
          </a:p>
          <a:p>
            <a:pPr lvl="1"/>
            <a:r>
              <a:rPr lang="zh-CN" altLang="en-US" dirty="0"/>
              <a:t>业务层</a:t>
            </a:r>
          </a:p>
          <a:p>
            <a:pPr lvl="2"/>
            <a:r>
              <a:rPr lang="en-US" altLang="zh-CN" dirty="0"/>
              <a:t>EJB</a:t>
            </a:r>
            <a:r>
              <a:rPr lang="zh-CN" altLang="en-US" dirty="0"/>
              <a:t>（</a:t>
            </a:r>
            <a:r>
              <a:rPr lang="en-US" altLang="zh-CN" dirty="0"/>
              <a:t>Enterprise JavaBean</a:t>
            </a:r>
            <a:r>
              <a:rPr lang="zh-CN" altLang="en-US" dirty="0"/>
              <a:t>）</a:t>
            </a:r>
          </a:p>
          <a:p>
            <a:pPr lvl="3"/>
            <a:r>
              <a:rPr lang="en-US" altLang="zh-CN" dirty="0"/>
              <a:t>Java</a:t>
            </a:r>
            <a:r>
              <a:rPr lang="zh-CN" altLang="en-US" dirty="0"/>
              <a:t>的服务器端组件技术</a:t>
            </a:r>
          </a:p>
          <a:p>
            <a:pPr lvl="1"/>
            <a:endParaRPr lang="zh-CN" altLang="en-US" dirty="0"/>
          </a:p>
        </p:txBody>
      </p:sp>
    </p:spTree>
    <p:extLst>
      <p:ext uri="{BB962C8B-B14F-4D97-AF65-F5344CB8AC3E}">
        <p14:creationId xmlns:p14="http://schemas.microsoft.com/office/powerpoint/2010/main" val="127961407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a:t>
            </a:r>
            <a:r>
              <a:rPr lang="en-US" altLang="zh-CN" dirty="0" smtClean="0"/>
              <a:t>1</a:t>
            </a:r>
            <a:r>
              <a:rPr lang="zh-CN" altLang="en-US" dirty="0" smtClean="0"/>
              <a:t> 必会术语</a:t>
            </a:r>
            <a:endParaRPr lang="zh-CN" altLang="en-US" dirty="0"/>
          </a:p>
        </p:txBody>
      </p:sp>
      <p:sp>
        <p:nvSpPr>
          <p:cNvPr id="3" name="内容占位符 2"/>
          <p:cNvSpPr>
            <a:spLocks noGrp="1"/>
          </p:cNvSpPr>
          <p:nvPr>
            <p:ph idx="1"/>
          </p:nvPr>
        </p:nvSpPr>
        <p:spPr/>
        <p:txBody>
          <a:bodyPr/>
          <a:lstStyle/>
          <a:p>
            <a:r>
              <a:rPr lang="en-US" altLang="zh-CN" dirty="0" smtClean="0"/>
              <a:t>JavaEE</a:t>
            </a:r>
            <a:r>
              <a:rPr lang="zh-CN" altLang="en-US" dirty="0" smtClean="0"/>
              <a:t>典型</a:t>
            </a:r>
            <a:r>
              <a:rPr lang="zh-CN" altLang="en-US" dirty="0"/>
              <a:t>的层次结构</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527" y="1753106"/>
            <a:ext cx="8123238"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063744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dirty="0" smtClean="0"/>
              <a:t>任务内容</a:t>
            </a:r>
          </a:p>
        </p:txBody>
      </p:sp>
      <p:graphicFrame>
        <p:nvGraphicFramePr>
          <p:cNvPr id="5" name="表格 4"/>
          <p:cNvGraphicFramePr>
            <a:graphicFrameLocks noGrp="1"/>
          </p:cNvGraphicFramePr>
          <p:nvPr>
            <p:extLst>
              <p:ext uri="{D42A27DB-BD31-4B8C-83A1-F6EECF244321}">
                <p14:modId xmlns:p14="http://schemas.microsoft.com/office/powerpoint/2010/main" val="2818893996"/>
              </p:ext>
            </p:extLst>
          </p:nvPr>
        </p:nvGraphicFramePr>
        <p:xfrm>
          <a:off x="899592" y="1700808"/>
          <a:ext cx="7416824" cy="3384379"/>
        </p:xfrm>
        <a:graphic>
          <a:graphicData uri="http://schemas.openxmlformats.org/drawingml/2006/table">
            <a:tbl>
              <a:tblPr/>
              <a:tblGrid>
                <a:gridCol w="2219267"/>
                <a:gridCol w="3983896"/>
                <a:gridCol w="1213661"/>
              </a:tblGrid>
              <a:tr h="561765">
                <a:tc>
                  <a:txBody>
                    <a:bodyPr/>
                    <a:lstStyle/>
                    <a:p>
                      <a:pPr algn="ctr" fontAlgn="ctr"/>
                      <a:r>
                        <a:rPr lang="zh-CN" altLang="en-US" sz="1600" b="1" i="0" u="none" strike="noStrike" dirty="0" smtClean="0">
                          <a:solidFill>
                            <a:srgbClr val="000000"/>
                          </a:solidFill>
                          <a:latin typeface="微软雅黑"/>
                        </a:rPr>
                        <a:t>任务</a:t>
                      </a:r>
                      <a:endParaRPr lang="zh-CN" altLang="en-US" sz="1600" b="1" i="0" u="none" strike="noStrike" dirty="0">
                        <a:solidFill>
                          <a:srgbClr val="000000"/>
                        </a:solidFill>
                        <a:latin typeface="微软雅黑"/>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zh-CN" altLang="en-US" sz="1600" b="1" i="0" u="none" strike="noStrike" dirty="0">
                          <a:solidFill>
                            <a:srgbClr val="000000"/>
                          </a:solidFill>
                          <a:latin typeface="微软雅黑"/>
                        </a:rPr>
                        <a:t>知识</a:t>
                      </a:r>
                      <a:r>
                        <a:rPr lang="zh-CN" altLang="en-US" sz="1600" b="1" i="0" u="none" strike="noStrike" dirty="0" smtClean="0">
                          <a:solidFill>
                            <a:srgbClr val="000000"/>
                          </a:solidFill>
                          <a:latin typeface="微软雅黑"/>
                        </a:rPr>
                        <a:t>点</a:t>
                      </a:r>
                      <a:endParaRPr lang="zh-CN" altLang="en-US" sz="1600" b="1" i="0" u="none" strike="noStrike" dirty="0">
                        <a:solidFill>
                          <a:srgbClr val="000000"/>
                        </a:solidFill>
                        <a:latin typeface="微软雅黑"/>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zh-CN" altLang="en-US" sz="1600" b="1" i="0" u="none" strike="noStrike" dirty="0" smtClean="0">
                          <a:solidFill>
                            <a:srgbClr val="000000"/>
                          </a:solidFill>
                          <a:latin typeface="微软雅黑"/>
                        </a:rPr>
                        <a:t>参考课时</a:t>
                      </a:r>
                      <a:endParaRPr lang="zh-CN" altLang="en-US" sz="1600" b="1" i="0" u="none" strike="noStrike" dirty="0">
                        <a:solidFill>
                          <a:srgbClr val="000000"/>
                        </a:solidFill>
                        <a:latin typeface="微软雅黑"/>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r>
              <a:tr h="1302273">
                <a:tc>
                  <a:txBody>
                    <a:bodyPr/>
                    <a:lstStyle/>
                    <a:p>
                      <a:pPr algn="ctr" fontAlgn="ctr"/>
                      <a:r>
                        <a:rPr lang="zh-CN" altLang="en-US" sz="1600" b="0" i="0" u="none" strike="noStrike" dirty="0" smtClean="0">
                          <a:latin typeface="宋体"/>
                        </a:rPr>
                        <a:t>必会术语</a:t>
                      </a:r>
                      <a:endParaRPr lang="zh-CN" altLang="en-US" sz="1600" b="0" i="0" u="none" strike="noStrike" dirty="0">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600" b="0" i="0" u="none" strike="noStrike" dirty="0" smtClean="0">
                          <a:latin typeface="宋体"/>
                        </a:rPr>
                        <a:t>集中式、分布式应用、两层结构、三层结构、</a:t>
                      </a:r>
                    </a:p>
                    <a:p>
                      <a:pPr algn="l" fontAlgn="ctr"/>
                      <a:r>
                        <a:rPr lang="zh-CN" altLang="en-US" sz="1600" b="0" i="0" u="none" strike="noStrike" dirty="0" smtClean="0">
                          <a:latin typeface="宋体"/>
                        </a:rPr>
                        <a:t>容器、应用服务器</a:t>
                      </a:r>
                    </a:p>
                    <a:p>
                      <a:pPr algn="l" fontAlgn="ctr"/>
                      <a:r>
                        <a:rPr lang="en-US" altLang="zh-CN" sz="1600" b="0" i="0" u="none" strike="noStrike" dirty="0" smtClean="0">
                          <a:latin typeface="宋体"/>
                        </a:rPr>
                        <a:t>JavaEE</a:t>
                      </a:r>
                      <a:r>
                        <a:rPr lang="zh-CN" altLang="en-US" sz="1600" b="0" i="0" u="none" strike="noStrike" dirty="0" smtClean="0">
                          <a:latin typeface="宋体"/>
                        </a:rPr>
                        <a:t>应用程序系统结构、层次结构</a:t>
                      </a:r>
                    </a:p>
                    <a:p>
                      <a:pPr algn="l" fontAlgn="ctr"/>
                      <a:r>
                        <a:rPr lang="en-US" altLang="zh-CN" sz="1600" b="0" i="0" u="none" strike="noStrike" dirty="0" smtClean="0">
                          <a:latin typeface="宋体"/>
                        </a:rPr>
                        <a:t>Web</a:t>
                      </a:r>
                      <a:r>
                        <a:rPr lang="zh-CN" altLang="en-US" sz="1600" b="0" i="0" u="none" strike="noStrike" dirty="0" smtClean="0">
                          <a:latin typeface="宋体"/>
                        </a:rPr>
                        <a:t>资源、</a:t>
                      </a:r>
                      <a:r>
                        <a:rPr lang="en-US" altLang="zh-CN" sz="1600" b="0" i="0" u="none" strike="noStrike" dirty="0" smtClean="0">
                          <a:latin typeface="宋体"/>
                        </a:rPr>
                        <a:t>URL</a:t>
                      </a:r>
                      <a:r>
                        <a:rPr lang="zh-CN" altLang="en-US" sz="1600" b="0" i="0" u="none" strike="noStrike" dirty="0" smtClean="0">
                          <a:latin typeface="宋体"/>
                        </a:rPr>
                        <a:t>、</a:t>
                      </a:r>
                      <a:r>
                        <a:rPr lang="en-US" altLang="zh-CN" sz="1600" b="0" i="0" u="none" strike="noStrike" dirty="0" smtClean="0">
                          <a:latin typeface="宋体"/>
                        </a:rPr>
                        <a:t>URI</a:t>
                      </a:r>
                      <a:endParaRPr lang="zh-CN" altLang="en-US" sz="1600" b="0" i="0" u="none" strike="noStrike" dirty="0">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600" b="0" i="0" u="none" strike="noStrike" dirty="0" smtClean="0">
                          <a:latin typeface="宋体"/>
                        </a:rPr>
                        <a:t>2.5</a:t>
                      </a:r>
                      <a:endParaRPr lang="zh-CN" altLang="en-US" sz="1600" b="0" i="0" u="none" strike="noStrike" dirty="0">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20341">
                <a:tc>
                  <a:txBody>
                    <a:bodyPr/>
                    <a:lstStyle/>
                    <a:p>
                      <a:pPr algn="ctr" fontAlgn="ctr"/>
                      <a:r>
                        <a:rPr lang="en-US" altLang="zh-CN" sz="1600" b="0" i="0" u="none" strike="noStrike" dirty="0" smtClean="0">
                          <a:latin typeface="宋体"/>
                        </a:rPr>
                        <a:t>Web</a:t>
                      </a:r>
                      <a:r>
                        <a:rPr lang="zh-CN" altLang="en-US" sz="1600" b="0" i="0" u="none" strike="noStrike" dirty="0" smtClean="0">
                          <a:latin typeface="宋体"/>
                        </a:rPr>
                        <a:t>应用程序结构</a:t>
                      </a:r>
                      <a:endParaRPr lang="zh-CN" altLang="en-US" sz="1600" b="0" i="0" u="none" strike="noStrike" dirty="0">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1600" b="0" i="0" u="none" strike="noStrike" dirty="0" smtClean="0">
                          <a:latin typeface="宋体"/>
                        </a:rPr>
                        <a:t>Web</a:t>
                      </a:r>
                      <a:r>
                        <a:rPr lang="zh-CN" altLang="en-US" sz="1600" b="0" i="0" u="none" strike="noStrike" dirty="0" smtClean="0">
                          <a:latin typeface="宋体"/>
                        </a:rPr>
                        <a:t>应用发展历史</a:t>
                      </a:r>
                    </a:p>
                    <a:p>
                      <a:pPr algn="l" fontAlgn="ctr"/>
                      <a:r>
                        <a:rPr lang="en-US" altLang="zh-CN" sz="1600" b="0" i="0" u="none" strike="noStrike" dirty="0" smtClean="0">
                          <a:latin typeface="宋体"/>
                        </a:rPr>
                        <a:t>Web</a:t>
                      </a:r>
                      <a:r>
                        <a:rPr lang="zh-CN" altLang="en-US" sz="1600" b="0" i="0" u="none" strike="noStrike" dirty="0" smtClean="0">
                          <a:latin typeface="宋体"/>
                        </a:rPr>
                        <a:t>应用标准目录结构</a:t>
                      </a:r>
                    </a:p>
                    <a:p>
                      <a:pPr algn="l" fontAlgn="ctr"/>
                      <a:r>
                        <a:rPr lang="en-US" altLang="zh-CN" sz="1600" b="0" i="0" u="none" strike="noStrike" dirty="0" smtClean="0">
                          <a:latin typeface="宋体"/>
                        </a:rPr>
                        <a:t>TOMCAT</a:t>
                      </a:r>
                    </a:p>
                    <a:p>
                      <a:pPr algn="l" fontAlgn="ctr"/>
                      <a:r>
                        <a:rPr lang="en-US" altLang="zh-CN" sz="1600" b="0" i="0" u="none" strike="noStrike" dirty="0" smtClean="0">
                          <a:latin typeface="宋体"/>
                        </a:rPr>
                        <a:t>Web</a:t>
                      </a:r>
                      <a:r>
                        <a:rPr lang="zh-CN" altLang="en-US" sz="1600" b="0" i="0" u="none" strike="noStrike" dirty="0" smtClean="0">
                          <a:latin typeface="宋体"/>
                        </a:rPr>
                        <a:t>应用创建及部署</a:t>
                      </a:r>
                    </a:p>
                    <a:p>
                      <a:pPr algn="l" fontAlgn="ctr"/>
                      <a:r>
                        <a:rPr lang="zh-CN" altLang="en-US" sz="1600" b="0" i="0" u="none" strike="noStrike" dirty="0" smtClean="0">
                          <a:latin typeface="宋体"/>
                        </a:rPr>
                        <a:t>分层结构、</a:t>
                      </a:r>
                      <a:r>
                        <a:rPr lang="en-US" altLang="zh-CN" sz="1600" b="0" i="0" u="none" strike="noStrike" dirty="0" smtClean="0">
                          <a:latin typeface="宋体"/>
                        </a:rPr>
                        <a:t>MVC</a:t>
                      </a:r>
                      <a:endParaRPr lang="zh-CN" altLang="en-US" sz="1600" b="0" i="0" u="none" strike="noStrike" dirty="0">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600" b="0" i="0" u="none" strike="noStrike" dirty="0" smtClean="0">
                          <a:latin typeface="宋体"/>
                        </a:rPr>
                        <a:t>6</a:t>
                      </a:r>
                      <a:endParaRPr lang="zh-CN" altLang="en-US" sz="1600" b="0" i="0" u="none" strike="noStrike" dirty="0">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问题交流</a:t>
            </a:r>
            <a:endParaRPr lang="zh-CN" altLang="en-US" dirty="0"/>
          </a:p>
        </p:txBody>
      </p:sp>
      <p:sp>
        <p:nvSpPr>
          <p:cNvPr id="3" name="内容占位符 2"/>
          <p:cNvSpPr>
            <a:spLocks noGrp="1"/>
          </p:cNvSpPr>
          <p:nvPr>
            <p:ph idx="1"/>
          </p:nvPr>
        </p:nvSpPr>
        <p:spPr/>
        <p:txBody>
          <a:bodyPr/>
          <a:lstStyle/>
          <a:p>
            <a:r>
              <a:rPr lang="zh-CN" altLang="en-US" dirty="0"/>
              <a:t>什么是</a:t>
            </a:r>
            <a:r>
              <a:rPr lang="en-US" altLang="zh-CN" dirty="0" err="1"/>
              <a:t>JavaEE</a:t>
            </a:r>
            <a:r>
              <a:rPr lang="zh-CN" altLang="en-US" dirty="0"/>
              <a:t>？</a:t>
            </a:r>
          </a:p>
          <a:p>
            <a:r>
              <a:rPr lang="zh-CN" altLang="en-US" dirty="0"/>
              <a:t>什么是</a:t>
            </a:r>
            <a:r>
              <a:rPr lang="en-US" altLang="zh-CN" dirty="0"/>
              <a:t>J2EE</a:t>
            </a:r>
            <a:r>
              <a:rPr lang="zh-CN" altLang="en-US" dirty="0"/>
              <a:t>，与</a:t>
            </a:r>
            <a:r>
              <a:rPr lang="en-US" altLang="zh-CN" dirty="0" err="1"/>
              <a:t>JavaEE</a:t>
            </a:r>
            <a:r>
              <a:rPr lang="zh-CN" altLang="en-US" dirty="0"/>
              <a:t>什么关系？</a:t>
            </a:r>
          </a:p>
          <a:p>
            <a:r>
              <a:rPr lang="zh-CN" altLang="en-US" dirty="0"/>
              <a:t>什么是容器？</a:t>
            </a:r>
          </a:p>
          <a:p>
            <a:endParaRPr lang="zh-CN" altLang="en-US" dirty="0"/>
          </a:p>
        </p:txBody>
      </p:sp>
    </p:spTree>
    <p:extLst>
      <p:ext uri="{BB962C8B-B14F-4D97-AF65-F5344CB8AC3E}">
        <p14:creationId xmlns:p14="http://schemas.microsoft.com/office/powerpoint/2010/main" val="360336455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a:t>
            </a:r>
            <a:r>
              <a:rPr lang="en-US" altLang="zh-CN" dirty="0" smtClean="0"/>
              <a:t>1</a:t>
            </a:r>
            <a:r>
              <a:rPr lang="zh-CN" altLang="en-US" dirty="0" smtClean="0"/>
              <a:t> 必会术语</a:t>
            </a:r>
            <a:endParaRPr lang="zh-CN" altLang="en-US" dirty="0"/>
          </a:p>
        </p:txBody>
      </p:sp>
      <p:sp>
        <p:nvSpPr>
          <p:cNvPr id="3" name="内容占位符 2"/>
          <p:cNvSpPr>
            <a:spLocks noGrp="1"/>
          </p:cNvSpPr>
          <p:nvPr>
            <p:ph idx="1"/>
          </p:nvPr>
        </p:nvSpPr>
        <p:spPr/>
        <p:txBody>
          <a:bodyPr/>
          <a:lstStyle/>
          <a:p>
            <a:r>
              <a:rPr lang="en-US" altLang="zh-CN" dirty="0"/>
              <a:t>Web</a:t>
            </a:r>
            <a:r>
              <a:rPr lang="zh-CN" altLang="en-US" dirty="0"/>
              <a:t>简介</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4038600" cy="385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7"/>
          <p:cNvSpPr>
            <a:spLocks noChangeArrowheads="1"/>
          </p:cNvSpPr>
          <p:nvPr/>
        </p:nvSpPr>
        <p:spPr bwMode="auto">
          <a:xfrm>
            <a:off x="4724400" y="2133600"/>
            <a:ext cx="4191000" cy="3048000"/>
          </a:xfrm>
          <a:prstGeom prst="wedgeEllipseCallout">
            <a:avLst>
              <a:gd name="adj1" fmla="val -63750"/>
              <a:gd name="adj2" fmla="val -20310"/>
            </a:avLst>
          </a:prstGeom>
          <a:solidFill>
            <a:srgbClr val="FFFF99"/>
          </a:solidFill>
          <a:ln w="28575">
            <a:solidFill>
              <a:srgbClr val="FF6600"/>
            </a:solidFill>
            <a:miter lim="800000"/>
            <a:headEnd/>
            <a:tailEnd/>
          </a:ln>
        </p:spPr>
        <p:txBody>
          <a:bodyPr/>
          <a:lstStyle>
            <a:lvl1pPr>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algn="ctr" eaLnBrk="1" hangingPunct="1">
              <a:lnSpc>
                <a:spcPct val="120000"/>
              </a:lnSpc>
              <a:buClrTx/>
              <a:buSzTx/>
              <a:buFontTx/>
              <a:buNone/>
            </a:pPr>
            <a:r>
              <a:rPr lang="en-US" altLang="zh-CN" sz="1800">
                <a:latin typeface="Arial" panose="020B0604020202020204" pitchFamily="34" charset="0"/>
              </a:rPr>
              <a:t>Web</a:t>
            </a:r>
            <a:r>
              <a:rPr lang="zh-CN" altLang="en-US" sz="1800">
                <a:latin typeface="Arial" panose="020B0604020202020204" pitchFamily="34" charset="0"/>
              </a:rPr>
              <a:t>由数以亿计的使用浏览器的客户端和</a:t>
            </a:r>
            <a:r>
              <a:rPr lang="en-US" altLang="zh-CN" sz="1800">
                <a:latin typeface="Arial" panose="020B0604020202020204" pitchFamily="34" charset="0"/>
              </a:rPr>
              <a:t>Web</a:t>
            </a:r>
            <a:r>
              <a:rPr lang="zh-CN" altLang="en-US" sz="1800">
                <a:latin typeface="Arial" panose="020B0604020202020204" pitchFamily="34" charset="0"/>
              </a:rPr>
              <a:t>服务器组成的，这些客户和服务器之间通过有线的或无线的网络连接在一起，通过</a:t>
            </a:r>
            <a:r>
              <a:rPr lang="en-US" altLang="zh-CN" sz="1800">
                <a:latin typeface="Arial" panose="020B0604020202020204" pitchFamily="34" charset="0"/>
              </a:rPr>
              <a:t>web</a:t>
            </a:r>
            <a:r>
              <a:rPr lang="zh-CN" altLang="en-US" sz="1800">
                <a:latin typeface="Arial" panose="020B0604020202020204" pitchFamily="34" charset="0"/>
              </a:rPr>
              <a:t>应用系统来相互交流、分享资源。</a:t>
            </a:r>
          </a:p>
        </p:txBody>
      </p:sp>
    </p:spTree>
    <p:extLst>
      <p:ext uri="{BB962C8B-B14F-4D97-AF65-F5344CB8AC3E}">
        <p14:creationId xmlns:p14="http://schemas.microsoft.com/office/powerpoint/2010/main" val="16286749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5" fill="hold" grpId="1"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a:t>
            </a:r>
            <a:r>
              <a:rPr lang="en-US" altLang="zh-CN" dirty="0" smtClean="0"/>
              <a:t>1</a:t>
            </a:r>
            <a:r>
              <a:rPr lang="zh-CN" altLang="en-US" dirty="0" smtClean="0"/>
              <a:t> 必会术语</a:t>
            </a:r>
            <a:endParaRPr lang="zh-CN" altLang="en-US" dirty="0"/>
          </a:p>
        </p:txBody>
      </p:sp>
      <p:sp>
        <p:nvSpPr>
          <p:cNvPr id="3" name="内容占位符 2"/>
          <p:cNvSpPr>
            <a:spLocks noGrp="1"/>
          </p:cNvSpPr>
          <p:nvPr>
            <p:ph idx="1"/>
          </p:nvPr>
        </p:nvSpPr>
        <p:spPr/>
        <p:txBody>
          <a:bodyPr/>
          <a:lstStyle/>
          <a:p>
            <a:r>
              <a:rPr lang="en-US" altLang="zh-CN" dirty="0" smtClean="0"/>
              <a:t>Web</a:t>
            </a:r>
            <a:r>
              <a:rPr lang="zh-CN" altLang="en-US" dirty="0" smtClean="0"/>
              <a:t>访问</a:t>
            </a:r>
            <a:r>
              <a:rPr lang="zh-CN" altLang="en-US" dirty="0"/>
              <a:t>处理过程</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752600"/>
            <a:ext cx="51054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Rectangle 5"/>
          <p:cNvSpPr>
            <a:spLocks noChangeArrowheads="1"/>
          </p:cNvSpPr>
          <p:nvPr/>
        </p:nvSpPr>
        <p:spPr bwMode="auto">
          <a:xfrm>
            <a:off x="304800" y="1676400"/>
            <a:ext cx="3886200" cy="3354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algn="l" eaLnBrk="1" hangingPunct="1">
              <a:lnSpc>
                <a:spcPct val="120000"/>
              </a:lnSpc>
              <a:buClr>
                <a:schemeClr val="hlink"/>
              </a:buClr>
              <a:buSzTx/>
              <a:buFont typeface="Wingdings" panose="05000000000000000000" pitchFamily="2" charset="2"/>
              <a:buChar char="ü"/>
            </a:pPr>
            <a:r>
              <a:rPr lang="en-US" altLang="zh-CN" sz="2000" dirty="0">
                <a:latin typeface="Arial" panose="020B0604020202020204" pitchFamily="34" charset="0"/>
              </a:rPr>
              <a:t> </a:t>
            </a:r>
            <a:r>
              <a:rPr lang="en-US" altLang="zh-CN" sz="2000" b="1" dirty="0" smtClean="0">
                <a:latin typeface="Arial" panose="020B0604020202020204" pitchFamily="34" charset="0"/>
              </a:rPr>
              <a:t>Web</a:t>
            </a:r>
            <a:r>
              <a:rPr lang="zh-CN" altLang="en-US" sz="2000" b="1" dirty="0" smtClean="0">
                <a:latin typeface="Arial" panose="020B0604020202020204" pitchFamily="34" charset="0"/>
              </a:rPr>
              <a:t>服务器</a:t>
            </a:r>
            <a:r>
              <a:rPr lang="zh-CN" altLang="en-US" sz="2000" b="1" dirty="0">
                <a:latin typeface="Arial" panose="020B0604020202020204" pitchFamily="34" charset="0"/>
              </a:rPr>
              <a:t>（</a:t>
            </a:r>
            <a:r>
              <a:rPr lang="en-US" altLang="zh-CN" sz="2000" b="1" dirty="0" smtClean="0">
                <a:latin typeface="Arial" panose="020B0604020202020204" pitchFamily="34" charset="0"/>
              </a:rPr>
              <a:t>Web </a:t>
            </a:r>
            <a:r>
              <a:rPr lang="en-US" altLang="zh-CN" sz="2000" b="1" dirty="0">
                <a:latin typeface="Arial" panose="020B0604020202020204" pitchFamily="34" charset="0"/>
              </a:rPr>
              <a:t>Server</a:t>
            </a:r>
            <a:r>
              <a:rPr lang="zh-CN" altLang="en-US" sz="2000" b="1" dirty="0">
                <a:latin typeface="Arial" panose="020B0604020202020204" pitchFamily="34" charset="0"/>
              </a:rPr>
              <a:t>）</a:t>
            </a:r>
          </a:p>
          <a:p>
            <a:pPr lvl="1" algn="l" eaLnBrk="1" hangingPunct="1">
              <a:lnSpc>
                <a:spcPct val="120000"/>
              </a:lnSpc>
              <a:buClr>
                <a:srgbClr val="66FFFF"/>
              </a:buClr>
              <a:buSzTx/>
              <a:buFont typeface="Wingdings" panose="05000000000000000000" pitchFamily="2" charset="2"/>
              <a:buChar char="Ø"/>
            </a:pPr>
            <a:r>
              <a:rPr lang="zh-CN" altLang="en-US" sz="2000" dirty="0">
                <a:latin typeface="Arial" panose="020B0604020202020204" pitchFamily="34" charset="0"/>
              </a:rPr>
              <a:t> </a:t>
            </a:r>
            <a:r>
              <a:rPr lang="en-US" altLang="zh-CN" sz="2000" dirty="0" smtClean="0">
                <a:latin typeface="Arial" panose="020B0604020202020204" pitchFamily="34" charset="0"/>
              </a:rPr>
              <a:t>Web</a:t>
            </a:r>
            <a:r>
              <a:rPr lang="zh-CN" altLang="en-US" sz="2000" dirty="0" smtClean="0">
                <a:latin typeface="Arial" panose="020B0604020202020204" pitchFamily="34" charset="0"/>
              </a:rPr>
              <a:t>服务器</a:t>
            </a:r>
            <a:r>
              <a:rPr lang="zh-CN" altLang="en-US" sz="2000" dirty="0">
                <a:latin typeface="Arial" panose="020B0604020202020204" pitchFamily="34" charset="0"/>
              </a:rPr>
              <a:t>接收客户请求，然后向客户返回一些结果</a:t>
            </a:r>
          </a:p>
          <a:p>
            <a:pPr algn="l" eaLnBrk="1" hangingPunct="1">
              <a:lnSpc>
                <a:spcPct val="120000"/>
              </a:lnSpc>
              <a:spcBef>
                <a:spcPct val="50000"/>
              </a:spcBef>
              <a:buClr>
                <a:schemeClr val="hlink"/>
              </a:buClr>
              <a:buSzTx/>
              <a:buFont typeface="Wingdings" panose="05000000000000000000" pitchFamily="2" charset="2"/>
              <a:buChar char="ü"/>
            </a:pPr>
            <a:r>
              <a:rPr lang="zh-CN" altLang="en-US" sz="2000" b="1" dirty="0">
                <a:latin typeface="Arial" panose="020B0604020202020204" pitchFamily="34" charset="0"/>
              </a:rPr>
              <a:t> </a:t>
            </a:r>
            <a:r>
              <a:rPr lang="en-US" altLang="zh-CN" sz="2000" b="1" dirty="0">
                <a:latin typeface="Arial" panose="020B0604020202020204" pitchFamily="34" charset="0"/>
              </a:rPr>
              <a:t>W</a:t>
            </a:r>
            <a:r>
              <a:rPr lang="en-US" altLang="zh-CN" sz="2000" b="1" dirty="0" smtClean="0">
                <a:latin typeface="Arial" panose="020B0604020202020204" pitchFamily="34" charset="0"/>
              </a:rPr>
              <a:t>eb</a:t>
            </a:r>
            <a:r>
              <a:rPr lang="zh-CN" altLang="en-US" sz="2000" b="1" dirty="0" smtClean="0">
                <a:latin typeface="Arial" panose="020B0604020202020204" pitchFamily="34" charset="0"/>
              </a:rPr>
              <a:t>客户端</a:t>
            </a:r>
            <a:r>
              <a:rPr lang="zh-CN" altLang="en-US" sz="2000" b="1" dirty="0">
                <a:latin typeface="Arial" panose="020B0604020202020204" pitchFamily="34" charset="0"/>
              </a:rPr>
              <a:t>（</a:t>
            </a:r>
            <a:r>
              <a:rPr lang="en-US" altLang="zh-CN" sz="2000" b="1" dirty="0" smtClean="0">
                <a:latin typeface="Arial" panose="020B0604020202020204" pitchFamily="34" charset="0"/>
              </a:rPr>
              <a:t>Web </a:t>
            </a:r>
            <a:r>
              <a:rPr lang="en-US" altLang="zh-CN" sz="2000" b="1" dirty="0">
                <a:latin typeface="Arial" panose="020B0604020202020204" pitchFamily="34" charset="0"/>
              </a:rPr>
              <a:t>Client</a:t>
            </a:r>
            <a:r>
              <a:rPr lang="zh-CN" altLang="en-US" sz="2000" b="1" dirty="0">
                <a:latin typeface="Arial" panose="020B0604020202020204" pitchFamily="34" charset="0"/>
              </a:rPr>
              <a:t>）</a:t>
            </a:r>
          </a:p>
          <a:p>
            <a:pPr lvl="1" algn="l" eaLnBrk="1" hangingPunct="1">
              <a:lnSpc>
                <a:spcPct val="120000"/>
              </a:lnSpc>
              <a:buClr>
                <a:srgbClr val="66FFFF"/>
              </a:buClr>
              <a:buSzTx/>
              <a:buFont typeface="Wingdings" panose="05000000000000000000" pitchFamily="2" charset="2"/>
              <a:buChar char="Ø"/>
            </a:pPr>
            <a:r>
              <a:rPr lang="zh-CN" altLang="en-US" sz="2000" dirty="0">
                <a:latin typeface="Arial" panose="020B0604020202020204" pitchFamily="34" charset="0"/>
              </a:rPr>
              <a:t> </a:t>
            </a:r>
            <a:r>
              <a:rPr lang="en-US" altLang="zh-CN" sz="2000" dirty="0" smtClean="0">
                <a:latin typeface="Arial" panose="020B0604020202020204" pitchFamily="34" charset="0"/>
              </a:rPr>
              <a:t>Web</a:t>
            </a:r>
            <a:r>
              <a:rPr lang="zh-CN" altLang="en-US" sz="2000" dirty="0" smtClean="0">
                <a:latin typeface="Arial" panose="020B0604020202020204" pitchFamily="34" charset="0"/>
              </a:rPr>
              <a:t>客户端</a:t>
            </a:r>
            <a:r>
              <a:rPr lang="zh-CN" altLang="en-US" sz="2000" dirty="0">
                <a:latin typeface="Arial" panose="020B0604020202020204" pitchFamily="34" charset="0"/>
              </a:rPr>
              <a:t>允许用户请求服务器上的某个资源，并且向用户显示请求的结果</a:t>
            </a:r>
          </a:p>
          <a:p>
            <a:pPr algn="l" eaLnBrk="1" hangingPunct="1">
              <a:lnSpc>
                <a:spcPct val="120000"/>
              </a:lnSpc>
              <a:spcBef>
                <a:spcPct val="50000"/>
              </a:spcBef>
              <a:buClr>
                <a:schemeClr val="hlink"/>
              </a:buClr>
              <a:buSzTx/>
              <a:buFont typeface="Wingdings" panose="05000000000000000000" pitchFamily="2" charset="2"/>
              <a:buChar char="ü"/>
            </a:pPr>
            <a:r>
              <a:rPr lang="zh-CN" altLang="en-US" sz="2000" b="1" dirty="0">
                <a:latin typeface="Arial" panose="020B0604020202020204" pitchFamily="34" charset="0"/>
              </a:rPr>
              <a:t> </a:t>
            </a:r>
            <a:r>
              <a:rPr lang="en-US" altLang="zh-CN" sz="2000" b="1" dirty="0" smtClean="0">
                <a:latin typeface="Arial" panose="020B0604020202020204" pitchFamily="34" charset="0"/>
              </a:rPr>
              <a:t>Web</a:t>
            </a:r>
            <a:r>
              <a:rPr lang="zh-CN" altLang="en-US" sz="2000" b="1" dirty="0" smtClean="0">
                <a:latin typeface="Arial" panose="020B0604020202020204" pitchFamily="34" charset="0"/>
              </a:rPr>
              <a:t>浏览器</a:t>
            </a:r>
            <a:r>
              <a:rPr lang="zh-CN" altLang="en-US" sz="2000" b="1" dirty="0">
                <a:latin typeface="Arial" panose="020B0604020202020204" pitchFamily="34" charset="0"/>
              </a:rPr>
              <a:t>（</a:t>
            </a:r>
            <a:r>
              <a:rPr lang="en-US" altLang="zh-CN" sz="2000" b="1" dirty="0" smtClean="0">
                <a:latin typeface="Arial" panose="020B0604020202020204" pitchFamily="34" charset="0"/>
              </a:rPr>
              <a:t>Web </a:t>
            </a:r>
            <a:r>
              <a:rPr lang="en-US" altLang="zh-CN" sz="2000" b="1" dirty="0">
                <a:latin typeface="Arial" panose="020B0604020202020204" pitchFamily="34" charset="0"/>
              </a:rPr>
              <a:t>Browser</a:t>
            </a:r>
            <a:r>
              <a:rPr lang="zh-CN" altLang="en-US" sz="2000" b="1" dirty="0">
                <a:latin typeface="Arial" panose="020B0604020202020204" pitchFamily="34" charset="0"/>
              </a:rPr>
              <a:t>）</a:t>
            </a:r>
          </a:p>
        </p:txBody>
      </p:sp>
    </p:spTree>
    <p:extLst>
      <p:ext uri="{BB962C8B-B14F-4D97-AF65-F5344CB8AC3E}">
        <p14:creationId xmlns:p14="http://schemas.microsoft.com/office/powerpoint/2010/main" val="354792363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a:t>
            </a:r>
            <a:r>
              <a:rPr lang="en-US" altLang="zh-CN" dirty="0" smtClean="0"/>
              <a:t>1</a:t>
            </a:r>
            <a:r>
              <a:rPr lang="zh-CN" altLang="en-US" dirty="0" smtClean="0"/>
              <a:t> 必会术语</a:t>
            </a:r>
            <a:endParaRPr lang="zh-CN" altLang="en-US" dirty="0"/>
          </a:p>
        </p:txBody>
      </p:sp>
      <p:sp>
        <p:nvSpPr>
          <p:cNvPr id="3" name="内容占位符 2"/>
          <p:cNvSpPr>
            <a:spLocks noGrp="1"/>
          </p:cNvSpPr>
          <p:nvPr>
            <p:ph idx="1"/>
          </p:nvPr>
        </p:nvSpPr>
        <p:spPr/>
        <p:txBody>
          <a:bodyPr/>
          <a:lstStyle/>
          <a:p>
            <a:r>
              <a:rPr lang="en-US" altLang="zh-CN" dirty="0" smtClean="0"/>
              <a:t>Web</a:t>
            </a:r>
            <a:r>
              <a:rPr lang="zh-CN" altLang="en-US" dirty="0" smtClean="0"/>
              <a:t>核心 </a:t>
            </a:r>
            <a:r>
              <a:rPr lang="en-US" altLang="zh-CN" dirty="0"/>
              <a:t>— </a:t>
            </a:r>
            <a:r>
              <a:rPr lang="zh-CN" altLang="en-US" dirty="0"/>
              <a:t>三个</a:t>
            </a:r>
            <a:r>
              <a:rPr lang="zh-CN" altLang="en-US" dirty="0" smtClean="0"/>
              <a:t>标准</a:t>
            </a:r>
            <a:endParaRPr lang="en-US" altLang="zh-CN" dirty="0" smtClean="0"/>
          </a:p>
          <a:p>
            <a:pPr lvl="1"/>
            <a:r>
              <a:rPr lang="zh-CN" altLang="en-US" dirty="0"/>
              <a:t>统一资源标识符（</a:t>
            </a:r>
            <a:r>
              <a:rPr lang="en-US" altLang="zh-CN" dirty="0"/>
              <a:t>URL</a:t>
            </a:r>
            <a:r>
              <a:rPr lang="zh-CN" altLang="en-US" dirty="0"/>
              <a:t>），这是一个世界通用的负责给万维网上例如网页这样的资源定位的系统。</a:t>
            </a:r>
          </a:p>
          <a:p>
            <a:pPr lvl="1"/>
            <a:r>
              <a:rPr lang="zh-CN" altLang="en-US" dirty="0"/>
              <a:t>超文本传送协议（</a:t>
            </a:r>
            <a:r>
              <a:rPr lang="en-US" altLang="zh-CN" dirty="0"/>
              <a:t>HTTP</a:t>
            </a:r>
            <a:r>
              <a:rPr lang="zh-CN" altLang="en-US" dirty="0"/>
              <a:t>），它负责规定浏览器和服务器怎样互相交流。 </a:t>
            </a:r>
          </a:p>
          <a:p>
            <a:pPr lvl="1"/>
            <a:r>
              <a:rPr lang="zh-CN" altLang="en-US" dirty="0"/>
              <a:t>超文本标记语言（</a:t>
            </a:r>
            <a:r>
              <a:rPr lang="en-US" altLang="zh-CN" dirty="0"/>
              <a:t>HTML</a:t>
            </a:r>
            <a:r>
              <a:rPr lang="zh-CN" altLang="en-US" dirty="0"/>
              <a:t>），作用是告诉浏览器向用户显示什么样的内容。</a:t>
            </a:r>
          </a:p>
          <a:p>
            <a:endParaRPr lang="zh-CN" altLang="en-US" dirty="0"/>
          </a:p>
        </p:txBody>
      </p:sp>
    </p:spTree>
    <p:extLst>
      <p:ext uri="{BB962C8B-B14F-4D97-AF65-F5344CB8AC3E}">
        <p14:creationId xmlns:p14="http://schemas.microsoft.com/office/powerpoint/2010/main" val="1886788896"/>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a:t>
            </a:r>
            <a:r>
              <a:rPr lang="en-US" altLang="zh-CN" dirty="0" smtClean="0"/>
              <a:t>1</a:t>
            </a:r>
            <a:r>
              <a:rPr lang="zh-CN" altLang="en-US" dirty="0" smtClean="0"/>
              <a:t> 必会术语</a:t>
            </a:r>
            <a:endParaRPr lang="zh-CN" altLang="en-US" dirty="0"/>
          </a:p>
        </p:txBody>
      </p:sp>
      <p:sp>
        <p:nvSpPr>
          <p:cNvPr id="3" name="内容占位符 2"/>
          <p:cNvSpPr>
            <a:spLocks noGrp="1"/>
          </p:cNvSpPr>
          <p:nvPr>
            <p:ph idx="1"/>
          </p:nvPr>
        </p:nvSpPr>
        <p:spPr/>
        <p:txBody>
          <a:bodyPr/>
          <a:lstStyle/>
          <a:p>
            <a:r>
              <a:rPr lang="en-US" altLang="zh-CN" dirty="0"/>
              <a:t>Web</a:t>
            </a:r>
            <a:r>
              <a:rPr lang="zh-CN" altLang="en-US" dirty="0"/>
              <a:t>资源与</a:t>
            </a:r>
            <a:r>
              <a:rPr lang="en-US" altLang="zh-CN" dirty="0"/>
              <a:t>URL</a:t>
            </a:r>
            <a:endParaRPr lang="zh-CN" altLang="en-US" dirty="0"/>
          </a:p>
        </p:txBody>
      </p:sp>
      <p:grpSp>
        <p:nvGrpSpPr>
          <p:cNvPr id="4" name="组合 3"/>
          <p:cNvGrpSpPr/>
          <p:nvPr/>
        </p:nvGrpSpPr>
        <p:grpSpPr>
          <a:xfrm>
            <a:off x="899592" y="1484784"/>
            <a:ext cx="7258050" cy="4643437"/>
            <a:chOff x="762000" y="1423988"/>
            <a:chExt cx="7258050" cy="4643437"/>
          </a:xfrm>
        </p:grpSpPr>
        <p:sp>
          <p:nvSpPr>
            <p:cNvPr id="5" name="Rectangle 5"/>
            <p:cNvSpPr>
              <a:spLocks noChangeArrowheads="1"/>
            </p:cNvSpPr>
            <p:nvPr/>
          </p:nvSpPr>
          <p:spPr bwMode="black">
            <a:xfrm>
              <a:off x="1171575" y="1423988"/>
              <a:ext cx="62087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buClr>
                  <a:srgbClr val="1F3F5F"/>
                </a:buClr>
                <a:buSzTx/>
              </a:pPr>
              <a:r>
                <a:rPr lang="en-US" altLang="zh-CN" sz="2000" b="1">
                  <a:solidFill>
                    <a:schemeClr val="hlink"/>
                  </a:solidFill>
                  <a:ea typeface="宋体" panose="02010600030101010101" pitchFamily="2" charset="-122"/>
                </a:rPr>
                <a:t>  </a:t>
              </a:r>
              <a:r>
                <a:rPr lang="en-US" altLang="zh-CN" sz="2000" b="1">
                  <a:ea typeface="宋体" panose="02010600030101010101" pitchFamily="2" charset="-122"/>
                </a:rPr>
                <a:t>URL</a:t>
              </a:r>
              <a:r>
                <a:rPr lang="zh-CN" altLang="en-US" sz="2000" b="1">
                  <a:ea typeface="宋体" panose="02010600030101010101" pitchFamily="2" charset="-122"/>
                </a:rPr>
                <a:t>（</a:t>
              </a:r>
              <a:r>
                <a:rPr lang="en-US" altLang="zh-CN" sz="1800" b="1">
                  <a:solidFill>
                    <a:srgbClr val="FF3300"/>
                  </a:solidFill>
                  <a:latin typeface="Arial" panose="020B0604020202020204" pitchFamily="34" charset="0"/>
                  <a:ea typeface="宋体" panose="02010600030101010101" pitchFamily="2" charset="-122"/>
                </a:rPr>
                <a:t>U</a:t>
              </a:r>
              <a:r>
                <a:rPr lang="en-US" altLang="zh-CN" sz="1800">
                  <a:latin typeface="Arial" panose="020B0604020202020204" pitchFamily="34" charset="0"/>
                  <a:ea typeface="宋体" panose="02010600030101010101" pitchFamily="2" charset="-122"/>
                </a:rPr>
                <a:t>niform </a:t>
              </a:r>
              <a:r>
                <a:rPr lang="en-US" altLang="zh-CN" sz="1800" b="1">
                  <a:solidFill>
                    <a:srgbClr val="FF3300"/>
                  </a:solidFill>
                  <a:latin typeface="Arial" panose="020B0604020202020204" pitchFamily="34" charset="0"/>
                  <a:ea typeface="宋体" panose="02010600030101010101" pitchFamily="2" charset="-122"/>
                </a:rPr>
                <a:t>R</a:t>
              </a:r>
              <a:r>
                <a:rPr lang="en-US" altLang="zh-CN" sz="1800">
                  <a:latin typeface="Arial" panose="020B0604020202020204" pitchFamily="34" charset="0"/>
                  <a:ea typeface="宋体" panose="02010600030101010101" pitchFamily="2" charset="-122"/>
                </a:rPr>
                <a:t>esource </a:t>
              </a:r>
              <a:r>
                <a:rPr lang="en-US" altLang="zh-CN" sz="1800" b="1">
                  <a:solidFill>
                    <a:srgbClr val="FF3300"/>
                  </a:solidFill>
                  <a:latin typeface="Arial" panose="020B0604020202020204" pitchFamily="34" charset="0"/>
                  <a:ea typeface="宋体" panose="02010600030101010101" pitchFamily="2" charset="-122"/>
                </a:rPr>
                <a:t>L</a:t>
              </a:r>
              <a:r>
                <a:rPr lang="en-US" altLang="zh-CN" sz="1800">
                  <a:latin typeface="Arial" panose="020B0604020202020204" pitchFamily="34" charset="0"/>
                  <a:ea typeface="宋体" panose="02010600030101010101" pitchFamily="2" charset="-122"/>
                </a:rPr>
                <a:t>ocator</a:t>
              </a:r>
              <a:r>
                <a:rPr lang="zh-CN" altLang="en-US" sz="1800">
                  <a:latin typeface="Arial" panose="020B0604020202020204" pitchFamily="34" charset="0"/>
                  <a:ea typeface="宋体" panose="02010600030101010101" pitchFamily="2" charset="-122"/>
                </a:rPr>
                <a:t>）</a:t>
              </a:r>
              <a:r>
                <a:rPr lang="en-US" altLang="zh-CN" sz="2000" b="1">
                  <a:ea typeface="宋体" panose="02010600030101010101" pitchFamily="2" charset="-122"/>
                </a:rPr>
                <a:t>— </a:t>
              </a:r>
              <a:r>
                <a:rPr lang="zh-CN" altLang="en-US" sz="2000" b="1">
                  <a:latin typeface="Arial" panose="020B0604020202020204" pitchFamily="34" charset="0"/>
                  <a:ea typeface="宋体" panose="02010600030101010101" pitchFamily="2" charset="-122"/>
                </a:rPr>
                <a:t>统一资源定位符</a:t>
              </a:r>
            </a:p>
          </p:txBody>
        </p:sp>
        <p:sp>
          <p:nvSpPr>
            <p:cNvPr id="6" name="Freeform 7"/>
            <p:cNvSpPr>
              <a:spLocks/>
            </p:cNvSpPr>
            <p:nvPr/>
          </p:nvSpPr>
          <p:spPr bwMode="gray">
            <a:xfrm>
              <a:off x="990600" y="2819400"/>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 name="T21" fmla="*/ 0 w 2320"/>
                <a:gd name="T22" fmla="*/ 0 h 792"/>
                <a:gd name="T23" fmla="*/ 2320 w 2320"/>
                <a:gd name="T24" fmla="*/ 792 h 7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20" h="792">
                  <a:moveTo>
                    <a:pt x="88" y="696"/>
                  </a:moveTo>
                  <a:lnTo>
                    <a:pt x="88" y="0"/>
                  </a:lnTo>
                  <a:lnTo>
                    <a:pt x="0" y="0"/>
                  </a:lnTo>
                  <a:lnTo>
                    <a:pt x="0" y="792"/>
                  </a:lnTo>
                  <a:lnTo>
                    <a:pt x="2320" y="792"/>
                  </a:lnTo>
                  <a:lnTo>
                    <a:pt x="2320" y="696"/>
                  </a:lnTo>
                  <a:lnTo>
                    <a:pt x="88" y="696"/>
                  </a:lnTo>
                  <a:close/>
                </a:path>
              </a:pathLst>
            </a:custGeom>
            <a:solidFill>
              <a:schemeClr val="folHlink">
                <a:alpha val="50195"/>
              </a:schemeClr>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7" name="Freeform 8"/>
            <p:cNvSpPr>
              <a:spLocks/>
            </p:cNvSpPr>
            <p:nvPr/>
          </p:nvSpPr>
          <p:spPr bwMode="gray">
            <a:xfrm rot="10800000">
              <a:off x="6096000" y="1828800"/>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 name="T21" fmla="*/ 0 w 2320"/>
                <a:gd name="T22" fmla="*/ 0 h 792"/>
                <a:gd name="T23" fmla="*/ 2320 w 2320"/>
                <a:gd name="T24" fmla="*/ 792 h 7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20" h="792">
                  <a:moveTo>
                    <a:pt x="88" y="696"/>
                  </a:moveTo>
                  <a:lnTo>
                    <a:pt x="88" y="0"/>
                  </a:lnTo>
                  <a:lnTo>
                    <a:pt x="0" y="0"/>
                  </a:lnTo>
                  <a:lnTo>
                    <a:pt x="0" y="792"/>
                  </a:lnTo>
                  <a:lnTo>
                    <a:pt x="2320" y="792"/>
                  </a:lnTo>
                  <a:lnTo>
                    <a:pt x="2320" y="696"/>
                  </a:lnTo>
                  <a:lnTo>
                    <a:pt x="88" y="696"/>
                  </a:lnTo>
                  <a:close/>
                </a:path>
              </a:pathLst>
            </a:custGeom>
            <a:solidFill>
              <a:schemeClr val="folHlink">
                <a:alpha val="50195"/>
              </a:schemeClr>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8" name="AutoShape 9"/>
            <p:cNvSpPr>
              <a:spLocks noChangeArrowheads="1"/>
            </p:cNvSpPr>
            <p:nvPr/>
          </p:nvSpPr>
          <p:spPr bwMode="gray">
            <a:xfrm>
              <a:off x="1219200" y="2133600"/>
              <a:ext cx="6429375" cy="1447800"/>
            </a:xfrm>
            <a:prstGeom prst="roundRect">
              <a:avLst>
                <a:gd name="adj" fmla="val 16667"/>
              </a:avLst>
            </a:prstGeom>
            <a:gradFill rotWithShape="1">
              <a:gsLst>
                <a:gs pos="0">
                  <a:schemeClr val="folHlink">
                    <a:gamma/>
                    <a:tint val="75686"/>
                    <a:invGamma/>
                  </a:schemeClr>
                </a:gs>
                <a:gs pos="50000">
                  <a:schemeClr val="folHlink"/>
                </a:gs>
                <a:gs pos="100000">
                  <a:schemeClr val="folHlink">
                    <a:gamma/>
                    <a:tint val="75686"/>
                    <a:invGamma/>
                  </a:schemeClr>
                </a:gs>
              </a:gsLst>
              <a:lin ang="18900000" scaled="1"/>
            </a:gradFill>
            <a:ln w="9525">
              <a:noFill/>
              <a:round/>
              <a:headEnd/>
              <a:tailEnd/>
            </a:ln>
            <a:effectLst/>
            <a:scene3d>
              <a:camera prst="legacyObliqueTopRight"/>
              <a:lightRig rig="legacyFlat3" dir="b"/>
            </a:scene3d>
            <a:sp3d extrusionH="303200" prstMaterial="legacyMatte">
              <a:bevelT w="13500" h="13500" prst="angle"/>
              <a:bevelB w="13500" h="13500" prst="angle"/>
              <a:extrusionClr>
                <a:schemeClr val="folHlink"/>
              </a:extrusionClr>
            </a:sp3d>
          </p:spPr>
          <p:txBody>
            <a:bodyPr wrap="none" anchor="ctr">
              <a:flatTx/>
            </a:bodyPr>
            <a:lstStyle/>
            <a:p>
              <a:pPr>
                <a:buClr>
                  <a:schemeClr val="hlink"/>
                </a:buClr>
                <a:buFont typeface="Wingdings" pitchFamily="2" charset="2"/>
                <a:buChar char="ü"/>
                <a:defRPr/>
              </a:pPr>
              <a:r>
                <a:rPr lang="en-US" altLang="zh-CN" b="1"/>
                <a:t> </a:t>
              </a:r>
              <a:r>
                <a:rPr lang="zh-CN" altLang="en-US" b="1"/>
                <a:t>用于完整地描述</a:t>
              </a:r>
              <a:r>
                <a:rPr lang="en-US" altLang="zh-CN" b="1"/>
                <a:t>Internet</a:t>
              </a:r>
              <a:r>
                <a:rPr lang="zh-CN" altLang="en-US" b="1"/>
                <a:t>上网页和其他资源的地址的一种</a:t>
              </a:r>
            </a:p>
            <a:p>
              <a:pPr>
                <a:buClr>
                  <a:schemeClr val="hlink"/>
                </a:buClr>
                <a:buFont typeface="Wingdings" pitchFamily="2" charset="2"/>
                <a:buNone/>
                <a:defRPr/>
              </a:pPr>
              <a:r>
                <a:rPr lang="zh-CN" altLang="en-US" b="1"/>
                <a:t>    标识方法</a:t>
              </a:r>
            </a:p>
            <a:p>
              <a:pPr>
                <a:buClr>
                  <a:schemeClr val="hlink"/>
                </a:buClr>
                <a:buFont typeface="Wingdings" pitchFamily="2" charset="2"/>
                <a:buChar char="ü"/>
                <a:defRPr/>
              </a:pPr>
              <a:r>
                <a:rPr lang="zh-CN" altLang="en-US" b="1"/>
                <a:t> 组成：协议</a:t>
              </a:r>
              <a:r>
                <a:rPr lang="en-US" altLang="zh-CN" b="1"/>
                <a:t>+</a:t>
              </a:r>
              <a:r>
                <a:rPr lang="zh-CN" altLang="en-US" b="1"/>
                <a:t>服务器地址（端口）</a:t>
              </a:r>
              <a:r>
                <a:rPr lang="en-US" altLang="zh-CN" b="1"/>
                <a:t>+</a:t>
              </a:r>
              <a:r>
                <a:rPr lang="zh-CN" altLang="en-US" b="1"/>
                <a:t>具体资源路径</a:t>
              </a:r>
            </a:p>
            <a:p>
              <a:pPr>
                <a:buClr>
                  <a:schemeClr val="hlink"/>
                </a:buClr>
                <a:buFont typeface="Wingdings" pitchFamily="2" charset="2"/>
                <a:buChar char="ü"/>
                <a:defRPr/>
              </a:pPr>
              <a:r>
                <a:rPr lang="zh-CN" altLang="en-US"/>
                <a:t> </a:t>
              </a:r>
              <a:r>
                <a:rPr lang="zh-CN" altLang="en-US">
                  <a:ea typeface="黑体" pitchFamily="2" charset="-122"/>
                </a:rPr>
                <a:t>如果端口号是该协议的标准端口号，可以省略端口号</a:t>
              </a:r>
              <a:endParaRPr lang="zh-CN" altLang="en-US" b="1">
                <a:solidFill>
                  <a:srgbClr val="FF0000"/>
                </a:solidFill>
                <a:ea typeface="黑体" pitchFamily="2" charset="-122"/>
              </a:endParaRPr>
            </a:p>
          </p:txBody>
        </p:sp>
        <p:pic>
          <p:nvPicPr>
            <p:cNvPr id="9"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3429000"/>
              <a:ext cx="3457575" cy="371475"/>
            </a:xfrm>
            <a:prstGeom prst="rect">
              <a:avLst/>
            </a:prstGeom>
            <a:solidFill>
              <a:schemeClr val="folHlink"/>
            </a:solidFill>
            <a:ln>
              <a:noFill/>
            </a:ln>
            <a:extLst>
              <a:ext uri="{91240B29-F687-4F45-9708-019B960494DF}">
                <a14:hiddenLine xmlns:a14="http://schemas.microsoft.com/office/drawing/2010/main" w="9525" algn="ctr">
                  <a:solidFill>
                    <a:srgbClr val="000000"/>
                  </a:solidFill>
                  <a:miter lim="800000"/>
                  <a:headEnd/>
                  <a:tailEnd/>
                </a14:hiddenLine>
              </a:ext>
            </a:extLst>
          </p:spPr>
        </p:pic>
        <p:pic>
          <p:nvPicPr>
            <p:cNvPr id="10"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114800"/>
              <a:ext cx="655320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Line 14"/>
            <p:cNvSpPr>
              <a:spLocks noChangeShapeType="1"/>
            </p:cNvSpPr>
            <p:nvPr/>
          </p:nvSpPr>
          <p:spPr bwMode="blackWhite">
            <a:xfrm flipH="1">
              <a:off x="1676400" y="5105400"/>
              <a:ext cx="369888" cy="3063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2" name="Line 15"/>
            <p:cNvSpPr>
              <a:spLocks noChangeShapeType="1"/>
            </p:cNvSpPr>
            <p:nvPr/>
          </p:nvSpPr>
          <p:spPr bwMode="blackWhite">
            <a:xfrm>
              <a:off x="2819400" y="5105400"/>
              <a:ext cx="0" cy="3698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3" name="Line 16"/>
            <p:cNvSpPr>
              <a:spLocks noChangeShapeType="1"/>
            </p:cNvSpPr>
            <p:nvPr/>
          </p:nvSpPr>
          <p:spPr bwMode="blackWhite">
            <a:xfrm>
              <a:off x="3276600" y="5029200"/>
              <a:ext cx="1111250"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4" name="Line 17"/>
            <p:cNvSpPr>
              <a:spLocks noChangeShapeType="1"/>
            </p:cNvSpPr>
            <p:nvPr/>
          </p:nvSpPr>
          <p:spPr bwMode="blackWhite">
            <a:xfrm>
              <a:off x="3810000" y="5105400"/>
              <a:ext cx="0" cy="3698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5" name="Line 18"/>
            <p:cNvSpPr>
              <a:spLocks noChangeShapeType="1"/>
            </p:cNvSpPr>
            <p:nvPr/>
          </p:nvSpPr>
          <p:spPr bwMode="blackWhite">
            <a:xfrm>
              <a:off x="4495800" y="5029200"/>
              <a:ext cx="493713"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6" name="Line 19"/>
            <p:cNvSpPr>
              <a:spLocks noChangeShapeType="1"/>
            </p:cNvSpPr>
            <p:nvPr/>
          </p:nvSpPr>
          <p:spPr bwMode="blackWhite">
            <a:xfrm>
              <a:off x="4724400" y="5105400"/>
              <a:ext cx="184150" cy="43021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7" name="Line 20"/>
            <p:cNvSpPr>
              <a:spLocks noChangeShapeType="1"/>
            </p:cNvSpPr>
            <p:nvPr/>
          </p:nvSpPr>
          <p:spPr bwMode="blackWhite">
            <a:xfrm>
              <a:off x="5486400" y="5105400"/>
              <a:ext cx="679450" cy="43021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8" name="Line 21"/>
            <p:cNvSpPr>
              <a:spLocks noChangeShapeType="1"/>
            </p:cNvSpPr>
            <p:nvPr/>
          </p:nvSpPr>
          <p:spPr bwMode="blackWhite">
            <a:xfrm>
              <a:off x="5943600" y="5029200"/>
              <a:ext cx="1828800"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9" name="Line 22"/>
            <p:cNvSpPr>
              <a:spLocks noChangeShapeType="1"/>
            </p:cNvSpPr>
            <p:nvPr/>
          </p:nvSpPr>
          <p:spPr bwMode="blackWhite">
            <a:xfrm>
              <a:off x="6858000" y="5105400"/>
              <a:ext cx="185738" cy="24606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20" name="Rectangle 23"/>
            <p:cNvSpPr>
              <a:spLocks noChangeArrowheads="1"/>
            </p:cNvSpPr>
            <p:nvPr/>
          </p:nvSpPr>
          <p:spPr bwMode="blackWhite">
            <a:xfrm>
              <a:off x="762000" y="5486400"/>
              <a:ext cx="9874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lIns="78917" tIns="39459" rIns="78917" bIns="39459">
              <a:spAutoFit/>
            </a:bodyPr>
            <a:lstStyle>
              <a:lvl1pPr defTabSz="784225">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1pPr>
              <a:lvl2pPr marL="742950" indent="-285750" defTabSz="784225">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2pPr>
              <a:lvl3pPr marL="1143000" indent="-228600" defTabSz="784225">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3pPr>
              <a:lvl4pPr marL="1600200" indent="-228600" defTabSz="784225">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4pPr>
              <a:lvl5pPr marL="2057400" indent="-228600" defTabSz="784225">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5pPr>
              <a:lvl6pPr marL="2514600" indent="-228600" defTabSz="784225" eaLnBrk="0" fontAlgn="base" hangingPunct="0">
                <a:spcBef>
                  <a:spcPct val="0"/>
                </a:spcBef>
                <a:spcAft>
                  <a:spcPct val="0"/>
                </a:spcAft>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6pPr>
              <a:lvl7pPr marL="2971800" indent="-228600" defTabSz="784225" eaLnBrk="0" fontAlgn="base" hangingPunct="0">
                <a:spcBef>
                  <a:spcPct val="0"/>
                </a:spcBef>
                <a:spcAft>
                  <a:spcPct val="0"/>
                </a:spcAft>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7pPr>
              <a:lvl8pPr marL="3429000" indent="-228600" defTabSz="784225" eaLnBrk="0" fontAlgn="base" hangingPunct="0">
                <a:spcBef>
                  <a:spcPct val="0"/>
                </a:spcBef>
                <a:spcAft>
                  <a:spcPct val="0"/>
                </a:spcAft>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8pPr>
              <a:lvl9pPr marL="3886200" indent="-228600" defTabSz="784225" eaLnBrk="0" fontAlgn="base" hangingPunct="0">
                <a:spcBef>
                  <a:spcPct val="0"/>
                </a:spcBef>
                <a:spcAft>
                  <a:spcPct val="0"/>
                </a:spcAft>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9pPr>
            </a:lstStyle>
            <a:p>
              <a:pPr>
                <a:buClrTx/>
                <a:buSzTx/>
                <a:buFontTx/>
                <a:buNone/>
              </a:pPr>
              <a:r>
                <a:rPr lang="en-US" altLang="zh-CN" sz="1500" b="1">
                  <a:solidFill>
                    <a:srgbClr val="0B2E82"/>
                  </a:solidFill>
                  <a:latin typeface="华文黑体" charset="-122"/>
                  <a:ea typeface="宋体" panose="02010600030101010101" pitchFamily="2" charset="-122"/>
                </a:rPr>
                <a:t>http</a:t>
              </a:r>
              <a:r>
                <a:rPr lang="zh-CN" altLang="en-US" sz="1500" b="1">
                  <a:solidFill>
                    <a:srgbClr val="0B2E82"/>
                  </a:solidFill>
                  <a:latin typeface="华文黑体" charset="-122"/>
                  <a:ea typeface="宋体" panose="02010600030101010101" pitchFamily="2" charset="-122"/>
                </a:rPr>
                <a:t>协议</a:t>
              </a:r>
            </a:p>
          </p:txBody>
        </p:sp>
        <p:sp>
          <p:nvSpPr>
            <p:cNvPr id="21" name="Rectangle 24"/>
            <p:cNvSpPr>
              <a:spLocks noChangeArrowheads="1"/>
            </p:cNvSpPr>
            <p:nvPr/>
          </p:nvSpPr>
          <p:spPr bwMode="blackWhite">
            <a:xfrm>
              <a:off x="1905000" y="5562600"/>
              <a:ext cx="14033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78917" tIns="39459" rIns="78917" bIns="39459">
              <a:spAutoFit/>
            </a:bodyPr>
            <a:lstStyle>
              <a:lvl1pPr defTabSz="784225">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1pPr>
              <a:lvl2pPr marL="742950" indent="-285750" defTabSz="784225">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2pPr>
              <a:lvl3pPr marL="1143000" indent="-228600" defTabSz="784225">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3pPr>
              <a:lvl4pPr marL="1600200" indent="-228600" defTabSz="784225">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4pPr>
              <a:lvl5pPr marL="2057400" indent="-228600" defTabSz="784225">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5pPr>
              <a:lvl6pPr marL="2514600" indent="-228600" defTabSz="784225" eaLnBrk="0" fontAlgn="base" hangingPunct="0">
                <a:spcBef>
                  <a:spcPct val="0"/>
                </a:spcBef>
                <a:spcAft>
                  <a:spcPct val="0"/>
                </a:spcAft>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6pPr>
              <a:lvl7pPr marL="2971800" indent="-228600" defTabSz="784225" eaLnBrk="0" fontAlgn="base" hangingPunct="0">
                <a:spcBef>
                  <a:spcPct val="0"/>
                </a:spcBef>
                <a:spcAft>
                  <a:spcPct val="0"/>
                </a:spcAft>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7pPr>
              <a:lvl8pPr marL="3429000" indent="-228600" defTabSz="784225" eaLnBrk="0" fontAlgn="base" hangingPunct="0">
                <a:spcBef>
                  <a:spcPct val="0"/>
                </a:spcBef>
                <a:spcAft>
                  <a:spcPct val="0"/>
                </a:spcAft>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8pPr>
              <a:lvl9pPr marL="3886200" indent="-228600" defTabSz="784225" eaLnBrk="0" fontAlgn="base" hangingPunct="0">
                <a:spcBef>
                  <a:spcPct val="0"/>
                </a:spcBef>
                <a:spcAft>
                  <a:spcPct val="0"/>
                </a:spcAft>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9pPr>
            </a:lstStyle>
            <a:p>
              <a:pPr>
                <a:buClrTx/>
                <a:buSzTx/>
                <a:buFontTx/>
                <a:buNone/>
              </a:pPr>
              <a:r>
                <a:rPr lang="zh-CN" altLang="en-US" sz="1400" b="1">
                  <a:solidFill>
                    <a:srgbClr val="0B2E82"/>
                  </a:solidFill>
                  <a:latin typeface="华文黑体" charset="-122"/>
                  <a:ea typeface="宋体" panose="02010600030101010101" pitchFamily="2" charset="-122"/>
                </a:rPr>
                <a:t>万维网的服务器</a:t>
              </a:r>
            </a:p>
          </p:txBody>
        </p:sp>
        <p:sp>
          <p:nvSpPr>
            <p:cNvPr id="22" name="Rectangle 25"/>
            <p:cNvSpPr>
              <a:spLocks noChangeArrowheads="1"/>
            </p:cNvSpPr>
            <p:nvPr/>
          </p:nvSpPr>
          <p:spPr bwMode="blackWhite">
            <a:xfrm>
              <a:off x="3429000" y="5562600"/>
              <a:ext cx="10477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78917" tIns="39459" rIns="78917" bIns="39459">
              <a:spAutoFit/>
            </a:bodyPr>
            <a:lstStyle>
              <a:lvl1pPr defTabSz="784225">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1pPr>
              <a:lvl2pPr marL="742950" indent="-285750" defTabSz="784225">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2pPr>
              <a:lvl3pPr marL="1143000" indent="-228600" defTabSz="784225">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3pPr>
              <a:lvl4pPr marL="1600200" indent="-228600" defTabSz="784225">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4pPr>
              <a:lvl5pPr marL="2057400" indent="-228600" defTabSz="784225">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5pPr>
              <a:lvl6pPr marL="2514600" indent="-228600" defTabSz="784225" eaLnBrk="0" fontAlgn="base" hangingPunct="0">
                <a:spcBef>
                  <a:spcPct val="0"/>
                </a:spcBef>
                <a:spcAft>
                  <a:spcPct val="0"/>
                </a:spcAft>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6pPr>
              <a:lvl7pPr marL="2971800" indent="-228600" defTabSz="784225" eaLnBrk="0" fontAlgn="base" hangingPunct="0">
                <a:spcBef>
                  <a:spcPct val="0"/>
                </a:spcBef>
                <a:spcAft>
                  <a:spcPct val="0"/>
                </a:spcAft>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7pPr>
              <a:lvl8pPr marL="3429000" indent="-228600" defTabSz="784225" eaLnBrk="0" fontAlgn="base" hangingPunct="0">
                <a:spcBef>
                  <a:spcPct val="0"/>
                </a:spcBef>
                <a:spcAft>
                  <a:spcPct val="0"/>
                </a:spcAft>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8pPr>
              <a:lvl9pPr marL="3886200" indent="-228600" defTabSz="784225" eaLnBrk="0" fontAlgn="base" hangingPunct="0">
                <a:spcBef>
                  <a:spcPct val="0"/>
                </a:spcBef>
                <a:spcAft>
                  <a:spcPct val="0"/>
                </a:spcAft>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9pPr>
            </a:lstStyle>
            <a:p>
              <a:pPr>
                <a:buClrTx/>
                <a:buSzTx/>
                <a:buFontTx/>
                <a:buNone/>
              </a:pPr>
              <a:r>
                <a:rPr lang="zh-CN" altLang="en-US" sz="1400" b="1">
                  <a:solidFill>
                    <a:srgbClr val="0B2E82"/>
                  </a:solidFill>
                  <a:latin typeface="华文黑体" charset="-122"/>
                  <a:ea typeface="宋体" panose="02010600030101010101" pitchFamily="2" charset="-122"/>
                </a:rPr>
                <a:t>服务器域名</a:t>
              </a:r>
            </a:p>
          </p:txBody>
        </p:sp>
        <p:sp>
          <p:nvSpPr>
            <p:cNvPr id="23" name="Rectangle 26"/>
            <p:cNvSpPr>
              <a:spLocks noChangeArrowheads="1"/>
            </p:cNvSpPr>
            <p:nvPr/>
          </p:nvSpPr>
          <p:spPr bwMode="blackWhite">
            <a:xfrm>
              <a:off x="4419600" y="5562600"/>
              <a:ext cx="12255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lIns="78917" tIns="39459" rIns="78917" bIns="39459">
              <a:spAutoFit/>
            </a:bodyPr>
            <a:lstStyle>
              <a:lvl1pPr defTabSz="784225">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1pPr>
              <a:lvl2pPr marL="742950" indent="-285750" defTabSz="784225">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2pPr>
              <a:lvl3pPr marL="1143000" indent="-228600" defTabSz="784225">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3pPr>
              <a:lvl4pPr marL="1600200" indent="-228600" defTabSz="784225">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4pPr>
              <a:lvl5pPr marL="2057400" indent="-228600" defTabSz="784225">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5pPr>
              <a:lvl6pPr marL="2514600" indent="-228600" defTabSz="784225" eaLnBrk="0" fontAlgn="base" hangingPunct="0">
                <a:spcBef>
                  <a:spcPct val="0"/>
                </a:spcBef>
                <a:spcAft>
                  <a:spcPct val="0"/>
                </a:spcAft>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6pPr>
              <a:lvl7pPr marL="2971800" indent="-228600" defTabSz="784225" eaLnBrk="0" fontAlgn="base" hangingPunct="0">
                <a:spcBef>
                  <a:spcPct val="0"/>
                </a:spcBef>
                <a:spcAft>
                  <a:spcPct val="0"/>
                </a:spcAft>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7pPr>
              <a:lvl8pPr marL="3429000" indent="-228600" defTabSz="784225" eaLnBrk="0" fontAlgn="base" hangingPunct="0">
                <a:spcBef>
                  <a:spcPct val="0"/>
                </a:spcBef>
                <a:spcAft>
                  <a:spcPct val="0"/>
                </a:spcAft>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8pPr>
              <a:lvl9pPr marL="3886200" indent="-228600" defTabSz="784225" eaLnBrk="0" fontAlgn="base" hangingPunct="0">
                <a:spcBef>
                  <a:spcPct val="0"/>
                </a:spcBef>
                <a:spcAft>
                  <a:spcPct val="0"/>
                </a:spcAft>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9pPr>
            </a:lstStyle>
            <a:p>
              <a:pPr>
                <a:buClrTx/>
                <a:buSzTx/>
                <a:buFontTx/>
                <a:buNone/>
              </a:pPr>
              <a:r>
                <a:rPr lang="zh-CN" altLang="en-US" sz="1400" b="1">
                  <a:solidFill>
                    <a:srgbClr val="0B2E82"/>
                  </a:solidFill>
                  <a:latin typeface="华文黑体" charset="-122"/>
                  <a:ea typeface="宋体" panose="02010600030101010101" pitchFamily="2" charset="-122"/>
                </a:rPr>
                <a:t>服务器端口号</a:t>
              </a:r>
            </a:p>
          </p:txBody>
        </p:sp>
        <p:sp>
          <p:nvSpPr>
            <p:cNvPr id="24" name="Rectangle 27"/>
            <p:cNvSpPr>
              <a:spLocks noChangeArrowheads="1"/>
            </p:cNvSpPr>
            <p:nvPr/>
          </p:nvSpPr>
          <p:spPr bwMode="blackWhite">
            <a:xfrm>
              <a:off x="5791200" y="5562600"/>
              <a:ext cx="8699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78917" tIns="39459" rIns="78917" bIns="39459">
              <a:spAutoFit/>
            </a:bodyPr>
            <a:lstStyle>
              <a:lvl1pPr defTabSz="784225">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1pPr>
              <a:lvl2pPr marL="742950" indent="-285750" defTabSz="784225">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2pPr>
              <a:lvl3pPr marL="1143000" indent="-228600" defTabSz="784225">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3pPr>
              <a:lvl4pPr marL="1600200" indent="-228600" defTabSz="784225">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4pPr>
              <a:lvl5pPr marL="2057400" indent="-228600" defTabSz="784225">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5pPr>
              <a:lvl6pPr marL="2514600" indent="-228600" defTabSz="784225" eaLnBrk="0" fontAlgn="base" hangingPunct="0">
                <a:spcBef>
                  <a:spcPct val="0"/>
                </a:spcBef>
                <a:spcAft>
                  <a:spcPct val="0"/>
                </a:spcAft>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6pPr>
              <a:lvl7pPr marL="2971800" indent="-228600" defTabSz="784225" eaLnBrk="0" fontAlgn="base" hangingPunct="0">
                <a:spcBef>
                  <a:spcPct val="0"/>
                </a:spcBef>
                <a:spcAft>
                  <a:spcPct val="0"/>
                </a:spcAft>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7pPr>
              <a:lvl8pPr marL="3429000" indent="-228600" defTabSz="784225" eaLnBrk="0" fontAlgn="base" hangingPunct="0">
                <a:spcBef>
                  <a:spcPct val="0"/>
                </a:spcBef>
                <a:spcAft>
                  <a:spcPct val="0"/>
                </a:spcAft>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8pPr>
              <a:lvl9pPr marL="3886200" indent="-228600" defTabSz="784225" eaLnBrk="0" fontAlgn="base" hangingPunct="0">
                <a:spcBef>
                  <a:spcPct val="0"/>
                </a:spcBef>
                <a:spcAft>
                  <a:spcPct val="0"/>
                </a:spcAft>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9pPr>
            </a:lstStyle>
            <a:p>
              <a:pPr>
                <a:buClrTx/>
                <a:buSzTx/>
                <a:buFontTx/>
                <a:buNone/>
              </a:pPr>
              <a:r>
                <a:rPr lang="zh-CN" altLang="en-US" sz="1400" b="1">
                  <a:solidFill>
                    <a:srgbClr val="0B2E82"/>
                  </a:solidFill>
                  <a:latin typeface="华文黑体" charset="-122"/>
                  <a:ea typeface="宋体" panose="02010600030101010101" pitchFamily="2" charset="-122"/>
                </a:rPr>
                <a:t>服务器上</a:t>
              </a:r>
            </a:p>
            <a:p>
              <a:pPr>
                <a:buClrTx/>
                <a:buSzTx/>
                <a:buFontTx/>
                <a:buNone/>
              </a:pPr>
              <a:r>
                <a:rPr lang="zh-CN" altLang="en-US" sz="1400" b="1">
                  <a:solidFill>
                    <a:srgbClr val="0B2E82"/>
                  </a:solidFill>
                  <a:latin typeface="华文黑体" charset="-122"/>
                  <a:ea typeface="宋体" panose="02010600030101010101" pitchFamily="2" charset="-122"/>
                </a:rPr>
                <a:t> 子目录</a:t>
              </a:r>
            </a:p>
          </p:txBody>
        </p:sp>
        <p:sp>
          <p:nvSpPr>
            <p:cNvPr id="25" name="Rectangle 28"/>
            <p:cNvSpPr>
              <a:spLocks noChangeArrowheads="1"/>
            </p:cNvSpPr>
            <p:nvPr/>
          </p:nvSpPr>
          <p:spPr bwMode="blackWhite">
            <a:xfrm>
              <a:off x="6781800" y="5486400"/>
              <a:ext cx="9874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lIns="78917" tIns="39459" rIns="78917" bIns="39459">
              <a:spAutoFit/>
            </a:bodyPr>
            <a:lstStyle>
              <a:lvl1pPr defTabSz="784225">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1pPr>
              <a:lvl2pPr marL="742950" indent="-285750" defTabSz="784225">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2pPr>
              <a:lvl3pPr marL="1143000" indent="-228600" defTabSz="784225">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3pPr>
              <a:lvl4pPr marL="1600200" indent="-228600" defTabSz="784225">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4pPr>
              <a:lvl5pPr marL="2057400" indent="-228600" defTabSz="784225">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5pPr>
              <a:lvl6pPr marL="2514600" indent="-228600" defTabSz="784225" eaLnBrk="0" fontAlgn="base" hangingPunct="0">
                <a:spcBef>
                  <a:spcPct val="0"/>
                </a:spcBef>
                <a:spcAft>
                  <a:spcPct val="0"/>
                </a:spcAft>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6pPr>
              <a:lvl7pPr marL="2971800" indent="-228600" defTabSz="784225" eaLnBrk="0" fontAlgn="base" hangingPunct="0">
                <a:spcBef>
                  <a:spcPct val="0"/>
                </a:spcBef>
                <a:spcAft>
                  <a:spcPct val="0"/>
                </a:spcAft>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7pPr>
              <a:lvl8pPr marL="3429000" indent="-228600" defTabSz="784225" eaLnBrk="0" fontAlgn="base" hangingPunct="0">
                <a:spcBef>
                  <a:spcPct val="0"/>
                </a:spcBef>
                <a:spcAft>
                  <a:spcPct val="0"/>
                </a:spcAft>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8pPr>
              <a:lvl9pPr marL="3886200" indent="-228600" defTabSz="784225" eaLnBrk="0" fontAlgn="base" hangingPunct="0">
                <a:spcBef>
                  <a:spcPct val="0"/>
                </a:spcBef>
                <a:spcAft>
                  <a:spcPct val="0"/>
                </a:spcAft>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9pPr>
            </a:lstStyle>
            <a:p>
              <a:pPr>
                <a:buClrTx/>
                <a:buSzTx/>
                <a:buFontTx/>
                <a:buNone/>
              </a:pPr>
              <a:r>
                <a:rPr lang="en-US" altLang="zh-CN" sz="1500" b="1">
                  <a:solidFill>
                    <a:srgbClr val="0B2E82"/>
                  </a:solidFill>
                  <a:latin typeface="华文黑体" charset="-122"/>
                  <a:ea typeface="宋体" panose="02010600030101010101" pitchFamily="2" charset="-122"/>
                </a:rPr>
                <a:t>Html</a:t>
              </a:r>
              <a:r>
                <a:rPr lang="zh-CN" altLang="en-US" sz="1500" b="1">
                  <a:solidFill>
                    <a:srgbClr val="0B2E82"/>
                  </a:solidFill>
                  <a:latin typeface="华文黑体" charset="-122"/>
                  <a:ea typeface="宋体" panose="02010600030101010101" pitchFamily="2" charset="-122"/>
                </a:rPr>
                <a:t>文件</a:t>
              </a:r>
            </a:p>
          </p:txBody>
        </p:sp>
      </p:grpSp>
    </p:spTree>
    <p:extLst>
      <p:ext uri="{BB962C8B-B14F-4D97-AF65-F5344CB8AC3E}">
        <p14:creationId xmlns:p14="http://schemas.microsoft.com/office/powerpoint/2010/main" val="101260991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a:t>
            </a:r>
            <a:r>
              <a:rPr lang="en-US" altLang="zh-CN" dirty="0" smtClean="0"/>
              <a:t>1</a:t>
            </a:r>
            <a:r>
              <a:rPr lang="zh-CN" altLang="en-US" dirty="0" smtClean="0"/>
              <a:t> 必会术语</a:t>
            </a:r>
            <a:endParaRPr lang="zh-CN" altLang="en-US" dirty="0"/>
          </a:p>
        </p:txBody>
      </p:sp>
      <p:sp>
        <p:nvSpPr>
          <p:cNvPr id="3" name="内容占位符 2"/>
          <p:cNvSpPr>
            <a:spLocks noGrp="1"/>
          </p:cNvSpPr>
          <p:nvPr>
            <p:ph idx="1"/>
          </p:nvPr>
        </p:nvSpPr>
        <p:spPr/>
        <p:txBody>
          <a:bodyPr/>
          <a:lstStyle/>
          <a:p>
            <a:r>
              <a:rPr lang="zh-CN" altLang="en-US" dirty="0"/>
              <a:t>绝对</a:t>
            </a:r>
            <a:r>
              <a:rPr lang="zh-CN" altLang="en-US" dirty="0" smtClean="0"/>
              <a:t>路径</a:t>
            </a:r>
            <a:endParaRPr lang="en-US" altLang="zh-CN" dirty="0" smtClean="0"/>
          </a:p>
          <a:p>
            <a:pPr lvl="1"/>
            <a:r>
              <a:rPr lang="zh-CN" altLang="en-US" dirty="0"/>
              <a:t>格式：协议：</a:t>
            </a:r>
            <a:r>
              <a:rPr lang="en-US" altLang="zh-CN" dirty="0"/>
              <a:t>//</a:t>
            </a:r>
            <a:r>
              <a:rPr lang="zh-CN" altLang="en-US" dirty="0"/>
              <a:t>计算机</a:t>
            </a:r>
            <a:r>
              <a:rPr lang="en-US" altLang="zh-CN" dirty="0"/>
              <a:t>/</a:t>
            </a:r>
            <a:r>
              <a:rPr lang="zh-CN" altLang="en-US" dirty="0"/>
              <a:t>文档名</a:t>
            </a:r>
          </a:p>
          <a:p>
            <a:pPr lvl="1"/>
            <a:r>
              <a:rPr lang="zh-CN" altLang="en-US" dirty="0"/>
              <a:t>绝对</a:t>
            </a:r>
            <a:r>
              <a:rPr lang="en-US" altLang="zh-CN" dirty="0"/>
              <a:t>URL</a:t>
            </a:r>
            <a:r>
              <a:rPr lang="zh-CN" altLang="en-US" dirty="0"/>
              <a:t>是指资源的完整地址，在硬盘上的真正路径</a:t>
            </a:r>
          </a:p>
          <a:p>
            <a:pPr lvl="1"/>
            <a:endParaRPr lang="zh-CN" altLang="en-US" dirty="0"/>
          </a:p>
        </p:txBody>
      </p:sp>
      <p:pic>
        <p:nvPicPr>
          <p:cNvPr id="4" name="Picture 4" descr="ur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6525" y="2492896"/>
            <a:ext cx="6248400" cy="276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28092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a:t>
            </a:r>
            <a:r>
              <a:rPr lang="en-US" altLang="zh-CN" dirty="0" smtClean="0"/>
              <a:t>1</a:t>
            </a:r>
            <a:r>
              <a:rPr lang="zh-CN" altLang="en-US" dirty="0" smtClean="0"/>
              <a:t> 必会术语</a:t>
            </a:r>
            <a:endParaRPr lang="zh-CN" altLang="en-US" dirty="0"/>
          </a:p>
        </p:txBody>
      </p:sp>
      <p:sp>
        <p:nvSpPr>
          <p:cNvPr id="3" name="内容占位符 2"/>
          <p:cNvSpPr>
            <a:spLocks noGrp="1"/>
          </p:cNvSpPr>
          <p:nvPr>
            <p:ph idx="1"/>
          </p:nvPr>
        </p:nvSpPr>
        <p:spPr/>
        <p:txBody>
          <a:bodyPr/>
          <a:lstStyle/>
          <a:p>
            <a:r>
              <a:rPr lang="zh-CN" altLang="en-US" dirty="0"/>
              <a:t>相对</a:t>
            </a:r>
            <a:r>
              <a:rPr lang="zh-CN" altLang="en-US" dirty="0" smtClean="0"/>
              <a:t>路径</a:t>
            </a:r>
            <a:endParaRPr lang="en-US" altLang="zh-CN" dirty="0" smtClean="0"/>
          </a:p>
          <a:p>
            <a:pPr lvl="1"/>
            <a:r>
              <a:rPr lang="zh-CN" altLang="en-US" dirty="0"/>
              <a:t>相对</a:t>
            </a:r>
            <a:r>
              <a:rPr lang="en-US" altLang="zh-CN" dirty="0"/>
              <a:t>URL</a:t>
            </a:r>
            <a:r>
              <a:rPr lang="zh-CN" altLang="en-US" dirty="0"/>
              <a:t>是指资源相对于当前页面的地址，它包含从当前页面指向目标页面位置的</a:t>
            </a:r>
            <a:r>
              <a:rPr lang="zh-CN" altLang="en-US" dirty="0" smtClean="0"/>
              <a:t>路径</a:t>
            </a:r>
            <a:endParaRPr lang="en-US" altLang="zh-CN" dirty="0" smtClean="0"/>
          </a:p>
          <a:p>
            <a:pPr lvl="1"/>
            <a:r>
              <a:rPr lang="zh-CN" altLang="en-US" dirty="0"/>
              <a:t>	</a:t>
            </a:r>
          </a:p>
          <a:p>
            <a:pPr lvl="1"/>
            <a:r>
              <a:rPr lang="en-US" altLang="zh-CN" dirty="0" smtClean="0"/>
              <a:t>3</a:t>
            </a:r>
            <a:r>
              <a:rPr lang="zh-CN" altLang="en-US" dirty="0"/>
              <a:t>种写法</a:t>
            </a:r>
          </a:p>
          <a:p>
            <a:pPr lvl="2"/>
            <a:r>
              <a:rPr lang="zh-CN" altLang="en-US" dirty="0"/>
              <a:t>同一目录下 只需输入要链接的文件名</a:t>
            </a:r>
          </a:p>
          <a:p>
            <a:pPr lvl="2"/>
            <a:r>
              <a:rPr lang="zh-CN" altLang="en-US" dirty="0"/>
              <a:t>上一级目录 在目录名和文件名前加“</a:t>
            </a:r>
            <a:r>
              <a:rPr lang="en-US" altLang="zh-CN" dirty="0"/>
              <a:t>../”</a:t>
            </a:r>
          </a:p>
          <a:p>
            <a:pPr lvl="2"/>
            <a:r>
              <a:rPr lang="zh-CN" altLang="en-US" dirty="0"/>
              <a:t>下一级目录 输入目录名和文件名，之间用“</a:t>
            </a:r>
            <a:r>
              <a:rPr lang="en-US" altLang="zh-CN" dirty="0"/>
              <a:t>/”</a:t>
            </a:r>
            <a:r>
              <a:rPr lang="zh-CN" altLang="en-US" dirty="0"/>
              <a:t>隔开</a:t>
            </a:r>
          </a:p>
          <a:p>
            <a:pPr lvl="1"/>
            <a:endParaRPr lang="zh-CN" altLang="en-US" dirty="0"/>
          </a:p>
        </p:txBody>
      </p:sp>
    </p:spTree>
    <p:extLst>
      <p:ext uri="{BB962C8B-B14F-4D97-AF65-F5344CB8AC3E}">
        <p14:creationId xmlns:p14="http://schemas.microsoft.com/office/powerpoint/2010/main" val="1524475094"/>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a:t>
            </a:r>
            <a:r>
              <a:rPr lang="en-US" altLang="zh-CN" dirty="0" smtClean="0"/>
              <a:t>1</a:t>
            </a:r>
            <a:r>
              <a:rPr lang="zh-CN" altLang="en-US" dirty="0" smtClean="0"/>
              <a:t> 必会术语</a:t>
            </a:r>
            <a:endParaRPr lang="zh-CN" altLang="en-US" dirty="0"/>
          </a:p>
        </p:txBody>
      </p:sp>
      <p:sp>
        <p:nvSpPr>
          <p:cNvPr id="3" name="内容占位符 2"/>
          <p:cNvSpPr>
            <a:spLocks noGrp="1"/>
          </p:cNvSpPr>
          <p:nvPr>
            <p:ph idx="1"/>
          </p:nvPr>
        </p:nvSpPr>
        <p:spPr/>
        <p:txBody>
          <a:bodyPr/>
          <a:lstStyle/>
          <a:p>
            <a:r>
              <a:rPr lang="zh-CN" altLang="en-US" dirty="0"/>
              <a:t>相对路径与绝对路径</a:t>
            </a:r>
          </a:p>
        </p:txBody>
      </p:sp>
      <p:grpSp>
        <p:nvGrpSpPr>
          <p:cNvPr id="4" name="组合 6"/>
          <p:cNvGrpSpPr>
            <a:grpSpLocks/>
          </p:cNvGrpSpPr>
          <p:nvPr/>
        </p:nvGrpSpPr>
        <p:grpSpPr bwMode="auto">
          <a:xfrm>
            <a:off x="1835696" y="1844824"/>
            <a:ext cx="5750025" cy="3733800"/>
            <a:chOff x="2101338" y="1447800"/>
            <a:chExt cx="2913575" cy="312420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1338" y="1752600"/>
              <a:ext cx="2913575" cy="234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5"/>
            <p:cNvSpPr>
              <a:spLocks noChangeArrowheads="1"/>
            </p:cNvSpPr>
            <p:nvPr/>
          </p:nvSpPr>
          <p:spPr bwMode="blackWhite">
            <a:xfrm>
              <a:off x="3429000" y="1447800"/>
              <a:ext cx="1295400" cy="677863"/>
            </a:xfrm>
            <a:prstGeom prst="wedgeEllipseCallout">
              <a:avLst>
                <a:gd name="adj1" fmla="val -71632"/>
                <a:gd name="adj2" fmla="val 116281"/>
              </a:avLst>
            </a:prstGeom>
            <a:solidFill>
              <a:srgbClr val="FFFFCC"/>
            </a:solidFill>
            <a:ln w="25400" algn="ctr">
              <a:solidFill>
                <a:srgbClr val="000000"/>
              </a:solidFill>
              <a:miter lim="800000"/>
              <a:headEnd/>
              <a:tailEnd/>
            </a:ln>
          </p:spPr>
          <p:txBody>
            <a:bodyPr lIns="78917" tIns="39459" rIns="78917" bIns="39459" anchor="ctr"/>
            <a:lstStyle>
              <a:lvl1pPr defTabSz="784225">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1pPr>
              <a:lvl2pPr marL="742950" indent="-285750" defTabSz="784225">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2pPr>
              <a:lvl3pPr marL="1143000" indent="-228600" defTabSz="784225">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3pPr>
              <a:lvl4pPr marL="1600200" indent="-228600" defTabSz="784225">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4pPr>
              <a:lvl5pPr marL="2057400" indent="-228600" defTabSz="784225">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5pPr>
              <a:lvl6pPr marL="2514600" indent="-228600" defTabSz="784225" eaLnBrk="0" fontAlgn="base" hangingPunct="0">
                <a:spcBef>
                  <a:spcPct val="0"/>
                </a:spcBef>
                <a:spcAft>
                  <a:spcPct val="0"/>
                </a:spcAft>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6pPr>
              <a:lvl7pPr marL="2971800" indent="-228600" defTabSz="784225" eaLnBrk="0" fontAlgn="base" hangingPunct="0">
                <a:spcBef>
                  <a:spcPct val="0"/>
                </a:spcBef>
                <a:spcAft>
                  <a:spcPct val="0"/>
                </a:spcAft>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7pPr>
              <a:lvl8pPr marL="3429000" indent="-228600" defTabSz="784225" eaLnBrk="0" fontAlgn="base" hangingPunct="0">
                <a:spcBef>
                  <a:spcPct val="0"/>
                </a:spcBef>
                <a:spcAft>
                  <a:spcPct val="0"/>
                </a:spcAft>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8pPr>
              <a:lvl9pPr marL="3886200" indent="-228600" defTabSz="784225" eaLnBrk="0" fontAlgn="base" hangingPunct="0">
                <a:spcBef>
                  <a:spcPct val="0"/>
                </a:spcBef>
                <a:spcAft>
                  <a:spcPct val="0"/>
                </a:spcAft>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9pPr>
            </a:lstStyle>
            <a:p>
              <a:pPr algn="ctr">
                <a:buClrTx/>
                <a:buSzTx/>
                <a:buFontTx/>
                <a:buNone/>
              </a:pPr>
              <a:r>
                <a:rPr lang="zh-CN" altLang="en-US" sz="1400" b="1">
                  <a:solidFill>
                    <a:srgbClr val="FF6600"/>
                  </a:solidFill>
                  <a:latin typeface="华文黑体" charset="-122"/>
                  <a:ea typeface="宋体" panose="02010600030101010101" pitchFamily="2" charset="-122"/>
                </a:rPr>
                <a:t>相对</a:t>
              </a:r>
              <a:r>
                <a:rPr lang="en-US" altLang="zh-CN" sz="1400" b="1">
                  <a:solidFill>
                    <a:srgbClr val="FF6600"/>
                  </a:solidFill>
                  <a:latin typeface="华文黑体" charset="-122"/>
                  <a:ea typeface="宋体" panose="02010600030101010101" pitchFamily="2" charset="-122"/>
                </a:rPr>
                <a:t>URL</a:t>
              </a:r>
            </a:p>
            <a:p>
              <a:pPr algn="ctr">
                <a:buClrTx/>
                <a:buSzTx/>
                <a:buFontTx/>
                <a:buNone/>
              </a:pPr>
              <a:r>
                <a:rPr lang="zh-CN" altLang="en-US" sz="1400" b="1">
                  <a:latin typeface="华文黑体" charset="-122"/>
                  <a:ea typeface="宋体" panose="02010600030101010101" pitchFamily="2" charset="-122"/>
                </a:rPr>
                <a:t>位于同一目录</a:t>
              </a:r>
            </a:p>
          </p:txBody>
        </p:sp>
        <p:sp>
          <p:nvSpPr>
            <p:cNvPr id="7" name="AutoShape 6"/>
            <p:cNvSpPr>
              <a:spLocks noChangeArrowheads="1"/>
            </p:cNvSpPr>
            <p:nvPr/>
          </p:nvSpPr>
          <p:spPr bwMode="blackWhite">
            <a:xfrm>
              <a:off x="2971800" y="3810000"/>
              <a:ext cx="1905000" cy="762000"/>
            </a:xfrm>
            <a:prstGeom prst="wedgeEllipseCallout">
              <a:avLst>
                <a:gd name="adj1" fmla="val -38393"/>
                <a:gd name="adj2" fmla="val -121887"/>
              </a:avLst>
            </a:prstGeom>
            <a:solidFill>
              <a:srgbClr val="FFFFCC"/>
            </a:solidFill>
            <a:ln w="25400" algn="ctr">
              <a:solidFill>
                <a:srgbClr val="000000"/>
              </a:solidFill>
              <a:miter lim="800000"/>
              <a:headEnd/>
              <a:tailEnd/>
            </a:ln>
          </p:spPr>
          <p:txBody>
            <a:bodyPr lIns="78917" tIns="39459" rIns="78917" bIns="39459" anchor="ctr"/>
            <a:lstStyle>
              <a:lvl1pPr defTabSz="784225">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1pPr>
              <a:lvl2pPr marL="742950" indent="-285750" defTabSz="784225">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2pPr>
              <a:lvl3pPr marL="1143000" indent="-228600" defTabSz="784225">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3pPr>
              <a:lvl4pPr marL="1600200" indent="-228600" defTabSz="784225">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4pPr>
              <a:lvl5pPr marL="2057400" indent="-228600" defTabSz="784225">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5pPr>
              <a:lvl6pPr marL="2514600" indent="-228600" defTabSz="784225" eaLnBrk="0" fontAlgn="base" hangingPunct="0">
                <a:spcBef>
                  <a:spcPct val="0"/>
                </a:spcBef>
                <a:spcAft>
                  <a:spcPct val="0"/>
                </a:spcAft>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6pPr>
              <a:lvl7pPr marL="2971800" indent="-228600" defTabSz="784225" eaLnBrk="0" fontAlgn="base" hangingPunct="0">
                <a:spcBef>
                  <a:spcPct val="0"/>
                </a:spcBef>
                <a:spcAft>
                  <a:spcPct val="0"/>
                </a:spcAft>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7pPr>
              <a:lvl8pPr marL="3429000" indent="-228600" defTabSz="784225" eaLnBrk="0" fontAlgn="base" hangingPunct="0">
                <a:spcBef>
                  <a:spcPct val="0"/>
                </a:spcBef>
                <a:spcAft>
                  <a:spcPct val="0"/>
                </a:spcAft>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8pPr>
              <a:lvl9pPr marL="3886200" indent="-228600" defTabSz="784225" eaLnBrk="0" fontAlgn="base" hangingPunct="0">
                <a:spcBef>
                  <a:spcPct val="0"/>
                </a:spcBef>
                <a:spcAft>
                  <a:spcPct val="0"/>
                </a:spcAft>
                <a:buClr>
                  <a:srgbClr val="777777"/>
                </a:buClr>
                <a:buSzPct val="85000"/>
                <a:buChar char="»"/>
                <a:tabLst>
                  <a:tab pos="1028700" algn="l"/>
                </a:tabLst>
                <a:defRPr sz="2200">
                  <a:solidFill>
                    <a:schemeClr val="tx1"/>
                  </a:solidFill>
                  <a:latin typeface="Times New Roman" panose="02020603050405020304" pitchFamily="18" charset="0"/>
                  <a:ea typeface="黑体" panose="02010609060101010101" pitchFamily="49" charset="-122"/>
                </a:defRPr>
              </a:lvl9pPr>
            </a:lstStyle>
            <a:p>
              <a:pPr algn="ctr">
                <a:buClrTx/>
                <a:buSzTx/>
                <a:buFontTx/>
                <a:buNone/>
              </a:pPr>
              <a:r>
                <a:rPr lang="zh-CN" altLang="en-US" sz="1400" b="1">
                  <a:solidFill>
                    <a:srgbClr val="FF6600"/>
                  </a:solidFill>
                  <a:latin typeface="华文黑体" charset="-122"/>
                  <a:ea typeface="宋体" panose="02010600030101010101" pitchFamily="2" charset="-122"/>
                </a:rPr>
                <a:t>绝对</a:t>
              </a:r>
              <a:r>
                <a:rPr lang="en-US" altLang="zh-CN" sz="1400" b="1">
                  <a:solidFill>
                    <a:srgbClr val="FF6600"/>
                  </a:solidFill>
                  <a:latin typeface="华文黑体" charset="-122"/>
                  <a:ea typeface="宋体" panose="02010600030101010101" pitchFamily="2" charset="-122"/>
                </a:rPr>
                <a:t>URL</a:t>
              </a:r>
            </a:p>
            <a:p>
              <a:pPr algn="ctr">
                <a:buClrTx/>
                <a:buSzTx/>
                <a:buFontTx/>
                <a:buNone/>
              </a:pPr>
              <a:r>
                <a:rPr lang="zh-CN" altLang="en-US" sz="1400" b="1">
                  <a:latin typeface="华文黑体" charset="-122"/>
                  <a:ea typeface="宋体" panose="02010600030101010101" pitchFamily="2" charset="-122"/>
                </a:rPr>
                <a:t>不在同一目录下</a:t>
              </a:r>
            </a:p>
          </p:txBody>
        </p:sp>
      </p:grpSp>
    </p:spTree>
    <p:extLst>
      <p:ext uri="{BB962C8B-B14F-4D97-AF65-F5344CB8AC3E}">
        <p14:creationId xmlns:p14="http://schemas.microsoft.com/office/powerpoint/2010/main" val="283469576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a:t>
            </a:r>
            <a:r>
              <a:rPr lang="en-US" altLang="zh-CN" dirty="0" smtClean="0"/>
              <a:t>1</a:t>
            </a:r>
            <a:r>
              <a:rPr lang="zh-CN" altLang="en-US" dirty="0" smtClean="0"/>
              <a:t> 必会术语</a:t>
            </a:r>
            <a:endParaRPr lang="zh-CN" altLang="en-US" dirty="0"/>
          </a:p>
        </p:txBody>
      </p:sp>
      <p:sp>
        <p:nvSpPr>
          <p:cNvPr id="3" name="内容占位符 2"/>
          <p:cNvSpPr>
            <a:spLocks noGrp="1"/>
          </p:cNvSpPr>
          <p:nvPr>
            <p:ph idx="1"/>
          </p:nvPr>
        </p:nvSpPr>
        <p:spPr/>
        <p:txBody>
          <a:bodyPr/>
          <a:lstStyle/>
          <a:p>
            <a:r>
              <a:rPr lang="en-US" altLang="zh-CN" dirty="0"/>
              <a:t> HTTP</a:t>
            </a:r>
            <a:r>
              <a:rPr lang="zh-CN" altLang="en-US" dirty="0"/>
              <a:t>协议</a:t>
            </a:r>
          </a:p>
          <a:p>
            <a:endParaRPr lang="zh-CN" altLang="en-US" dirty="0"/>
          </a:p>
        </p:txBody>
      </p:sp>
      <p:grpSp>
        <p:nvGrpSpPr>
          <p:cNvPr id="4" name="组合 3"/>
          <p:cNvGrpSpPr/>
          <p:nvPr/>
        </p:nvGrpSpPr>
        <p:grpSpPr>
          <a:xfrm>
            <a:off x="767622" y="1772816"/>
            <a:ext cx="7760356" cy="4018384"/>
            <a:chOff x="779939" y="1371600"/>
            <a:chExt cx="7906863" cy="4419600"/>
          </a:xfrm>
        </p:grpSpPr>
        <p:grpSp>
          <p:nvGrpSpPr>
            <p:cNvPr id="5" name="Group 3"/>
            <p:cNvGrpSpPr>
              <a:grpSpLocks/>
            </p:cNvGrpSpPr>
            <p:nvPr/>
          </p:nvGrpSpPr>
          <p:grpSpPr bwMode="auto">
            <a:xfrm>
              <a:off x="779939" y="3048000"/>
              <a:ext cx="2649061" cy="2743200"/>
              <a:chOff x="643" y="1998"/>
              <a:chExt cx="1517" cy="1680"/>
            </a:xfrm>
          </p:grpSpPr>
          <p:sp>
            <p:nvSpPr>
              <p:cNvPr id="22" name="AutoShape 4"/>
              <p:cNvSpPr>
                <a:spLocks noChangeArrowheads="1"/>
              </p:cNvSpPr>
              <p:nvPr/>
            </p:nvSpPr>
            <p:spPr bwMode="auto">
              <a:xfrm>
                <a:off x="720" y="1998"/>
                <a:ext cx="1440" cy="1680"/>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algn="ctr">
                  <a:buClrTx/>
                  <a:buSzTx/>
                  <a:buFontTx/>
                  <a:buNone/>
                </a:pPr>
                <a:endParaRPr lang="zh-CN" altLang="zh-CN" sz="1800">
                  <a:latin typeface="Verdana" panose="020B0604030504040204" pitchFamily="34" charset="0"/>
                  <a:ea typeface="宋体" panose="02010600030101010101" pitchFamily="2" charset="-122"/>
                </a:endParaRPr>
              </a:p>
            </p:txBody>
          </p:sp>
          <p:sp>
            <p:nvSpPr>
              <p:cNvPr id="23" name="Text Box 5"/>
              <p:cNvSpPr txBox="1">
                <a:spLocks noChangeArrowheads="1"/>
              </p:cNvSpPr>
              <p:nvPr/>
            </p:nvSpPr>
            <p:spPr bwMode="auto">
              <a:xfrm>
                <a:off x="643" y="2124"/>
                <a:ext cx="1421" cy="1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lvl="1" algn="l" eaLnBrk="1" hangingPunct="1">
                  <a:buClr>
                    <a:schemeClr val="hlink"/>
                  </a:buClr>
                  <a:buSzTx/>
                  <a:buFont typeface="Wingdings" panose="05000000000000000000" pitchFamily="2" charset="2"/>
                  <a:buChar char="ü"/>
                </a:pPr>
                <a:r>
                  <a:rPr lang="en-US" altLang="zh-CN" sz="1800" b="1" dirty="0">
                    <a:latin typeface="Arial" panose="020B0604020202020204" pitchFamily="34" charset="0"/>
                    <a:ea typeface="宋体" panose="02010600030101010101" pitchFamily="2" charset="-122"/>
                  </a:rPr>
                  <a:t> </a:t>
                </a:r>
                <a:r>
                  <a:rPr lang="zh-CN" altLang="en-US" sz="1800" b="1" dirty="0">
                    <a:latin typeface="Arial" panose="020B0604020202020204" pitchFamily="34" charset="0"/>
                    <a:ea typeface="宋体" panose="02010600030101010101" pitchFamily="2" charset="-122"/>
                  </a:rPr>
                  <a:t>从</a:t>
                </a:r>
                <a:r>
                  <a:rPr lang="en-US" altLang="zh-CN" sz="1800" b="1" dirty="0">
                    <a:latin typeface="Arial" panose="020B0604020202020204" pitchFamily="34" charset="0"/>
                    <a:ea typeface="宋体" panose="02010600030101010101" pitchFamily="2" charset="-122"/>
                  </a:rPr>
                  <a:t>WWW</a:t>
                </a:r>
                <a:r>
                  <a:rPr lang="zh-CN" altLang="en-US" sz="1800" b="1" dirty="0">
                    <a:latin typeface="Arial" panose="020B0604020202020204" pitchFamily="34" charset="0"/>
                    <a:ea typeface="宋体" panose="02010600030101010101" pitchFamily="2" charset="-122"/>
                  </a:rPr>
                  <a:t>服务器传输超文本到本地浏览器的传送协议 </a:t>
                </a:r>
              </a:p>
              <a:p>
                <a:pPr lvl="1" eaLnBrk="1" hangingPunct="1">
                  <a:buClrTx/>
                  <a:buSzTx/>
                  <a:buFontTx/>
                  <a:buNone/>
                </a:pPr>
                <a:endParaRPr lang="zh-CN" altLang="en-US" sz="1800" b="1" dirty="0">
                  <a:latin typeface="Arial" panose="020B0604020202020204" pitchFamily="34" charset="0"/>
                  <a:ea typeface="宋体" panose="02010600030101010101" pitchFamily="2" charset="-122"/>
                </a:endParaRPr>
              </a:p>
              <a:p>
                <a:pPr lvl="1" algn="l" eaLnBrk="1" hangingPunct="1">
                  <a:buClr>
                    <a:schemeClr val="hlink"/>
                  </a:buClr>
                  <a:buSzTx/>
                  <a:buFont typeface="Wingdings" panose="05000000000000000000" pitchFamily="2" charset="2"/>
                  <a:buChar char="ü"/>
                </a:pPr>
                <a:r>
                  <a:rPr lang="zh-CN" altLang="en-US" sz="1800" b="1" dirty="0">
                    <a:latin typeface="Arial" panose="020B0604020202020204" pitchFamily="34" charset="0"/>
                    <a:ea typeface="宋体" panose="02010600030101010101" pitchFamily="2" charset="-122"/>
                  </a:rPr>
                  <a:t> </a:t>
                </a:r>
                <a:r>
                  <a:rPr lang="en-US" altLang="zh-CN" sz="1800" b="1" dirty="0" smtClean="0">
                    <a:latin typeface="Arial" panose="020B0604020202020204" pitchFamily="34" charset="0"/>
                    <a:ea typeface="宋体" panose="02010600030101010101" pitchFamily="2" charset="-122"/>
                  </a:rPr>
                  <a:t>Web</a:t>
                </a:r>
                <a:r>
                  <a:rPr lang="zh-CN" altLang="en-US" sz="1800" b="1" dirty="0" smtClean="0">
                    <a:latin typeface="Arial" panose="020B0604020202020204" pitchFamily="34" charset="0"/>
                    <a:ea typeface="宋体" panose="02010600030101010101" pitchFamily="2" charset="-122"/>
                  </a:rPr>
                  <a:t>开发</a:t>
                </a:r>
                <a:r>
                  <a:rPr lang="zh-CN" altLang="en-US" sz="1800" b="1" dirty="0">
                    <a:latin typeface="Arial" panose="020B0604020202020204" pitchFamily="34" charset="0"/>
                    <a:ea typeface="宋体" panose="02010600030101010101" pitchFamily="2" charset="-122"/>
                  </a:rPr>
                  <a:t>的三个标准之一</a:t>
                </a:r>
              </a:p>
            </p:txBody>
          </p:sp>
        </p:grpSp>
        <p:sp>
          <p:nvSpPr>
            <p:cNvPr id="6" name="Freeform 6"/>
            <p:cNvSpPr>
              <a:spLocks/>
            </p:cNvSpPr>
            <p:nvPr/>
          </p:nvSpPr>
          <p:spPr bwMode="gray">
            <a:xfrm>
              <a:off x="3200400" y="2819400"/>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w="0">
              <a:noFill/>
              <a:prstDash val="solid"/>
              <a:round/>
              <a:headEnd/>
              <a:tailEnd/>
            </a:ln>
          </p:spPr>
          <p:txBody>
            <a:bodyPr/>
            <a:lstStyle/>
            <a:p>
              <a:pPr eaLnBrk="1" hangingPunct="1">
                <a:defRPr/>
              </a:pPr>
              <a:endParaRPr lang="zh-CN" altLang="en-US"/>
            </a:p>
          </p:txBody>
        </p:sp>
        <p:sp>
          <p:nvSpPr>
            <p:cNvPr id="7" name="AutoShape 7"/>
            <p:cNvSpPr>
              <a:spLocks noChangeAspect="1" noChangeArrowheads="1" noTextEdit="1"/>
            </p:cNvSpPr>
            <p:nvPr/>
          </p:nvSpPr>
          <p:spPr bwMode="gray">
            <a:xfrm flipH="1">
              <a:off x="4868863" y="3071813"/>
              <a:ext cx="909637"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8" name="Group 8"/>
            <p:cNvGrpSpPr>
              <a:grpSpLocks/>
            </p:cNvGrpSpPr>
            <p:nvPr/>
          </p:nvGrpSpPr>
          <p:grpSpPr bwMode="auto">
            <a:xfrm>
              <a:off x="2057400" y="1371600"/>
              <a:ext cx="4800600" cy="1600200"/>
              <a:chOff x="1660" y="912"/>
              <a:chExt cx="2350" cy="1009"/>
            </a:xfrm>
          </p:grpSpPr>
          <p:grpSp>
            <p:nvGrpSpPr>
              <p:cNvPr id="13" name="Group 9"/>
              <p:cNvGrpSpPr>
                <a:grpSpLocks/>
              </p:cNvGrpSpPr>
              <p:nvPr/>
            </p:nvGrpSpPr>
            <p:grpSpPr bwMode="auto">
              <a:xfrm>
                <a:off x="1920" y="912"/>
                <a:ext cx="1889" cy="1009"/>
                <a:chOff x="1997" y="1314"/>
                <a:chExt cx="1889" cy="1009"/>
              </a:xfrm>
            </p:grpSpPr>
            <p:grpSp>
              <p:nvGrpSpPr>
                <p:cNvPr id="15" name="Group 10"/>
                <p:cNvGrpSpPr>
                  <a:grpSpLocks/>
                </p:cNvGrpSpPr>
                <p:nvPr/>
              </p:nvGrpSpPr>
              <p:grpSpPr bwMode="auto">
                <a:xfrm>
                  <a:off x="1997" y="1404"/>
                  <a:ext cx="1889" cy="919"/>
                  <a:chOff x="1973" y="1027"/>
                  <a:chExt cx="1926" cy="937"/>
                </a:xfrm>
              </p:grpSpPr>
              <p:sp>
                <p:nvSpPr>
                  <p:cNvPr id="20" name="Oval 11"/>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pPr eaLnBrk="1" hangingPunct="1">
                      <a:defRPr/>
                    </a:pPr>
                    <a:endParaRPr lang="zh-CN" altLang="en-US"/>
                  </a:p>
                </p:txBody>
              </p:sp>
              <p:sp>
                <p:nvSpPr>
                  <p:cNvPr id="21" name="Oval 12"/>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pPr eaLnBrk="1" hangingPunct="1">
                      <a:defRPr/>
                    </a:pPr>
                    <a:endParaRPr lang="zh-CN" altLang="en-US"/>
                  </a:p>
                </p:txBody>
              </p:sp>
            </p:grpSp>
            <p:sp>
              <p:nvSpPr>
                <p:cNvPr id="16" name="Oval 13"/>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pPr eaLnBrk="1" hangingPunct="1">
                    <a:defRPr/>
                  </a:pPr>
                  <a:endParaRPr lang="zh-CN" altLang="en-US"/>
                </a:p>
              </p:txBody>
            </p:sp>
            <p:sp>
              <p:nvSpPr>
                <p:cNvPr id="17" name="Oval 14"/>
                <p:cNvSpPr>
                  <a:spLocks noChangeArrowheads="1"/>
                </p:cNvSpPr>
                <p:nvPr/>
              </p:nvSpPr>
              <p:spPr bwMode="gray">
                <a:xfrm>
                  <a:off x="2108" y="1319"/>
                  <a:ext cx="1644"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pPr eaLnBrk="1" hangingPunct="1">
                    <a:defRPr/>
                  </a:pPr>
                  <a:endParaRPr lang="zh-CN" altLang="en-US"/>
                </a:p>
              </p:txBody>
            </p:sp>
            <p:sp>
              <p:nvSpPr>
                <p:cNvPr id="18" name="Oval 15"/>
                <p:cNvSpPr>
                  <a:spLocks noChangeArrowheads="1"/>
                </p:cNvSpPr>
                <p:nvPr/>
              </p:nvSpPr>
              <p:spPr bwMode="gray">
                <a:xfrm>
                  <a:off x="2126" y="1327"/>
                  <a:ext cx="1567"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pPr eaLnBrk="1" hangingPunct="1">
                    <a:defRPr/>
                  </a:pPr>
                  <a:endParaRPr lang="zh-CN" altLang="en-US"/>
                </a:p>
              </p:txBody>
            </p:sp>
            <p:sp>
              <p:nvSpPr>
                <p:cNvPr id="19" name="Oval 16"/>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pPr eaLnBrk="1" hangingPunct="1">
                    <a:defRPr/>
                  </a:pPr>
                  <a:endParaRPr lang="zh-CN" altLang="en-US"/>
                </a:p>
              </p:txBody>
            </p:sp>
          </p:grpSp>
          <p:sp>
            <p:nvSpPr>
              <p:cNvPr id="14" name="Text Box 17"/>
              <p:cNvSpPr txBox="1">
                <a:spLocks noChangeArrowheads="1"/>
              </p:cNvSpPr>
              <p:nvPr/>
            </p:nvSpPr>
            <p:spPr bwMode="auto">
              <a:xfrm>
                <a:off x="1660" y="1084"/>
                <a:ext cx="2350" cy="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algn="ctr">
                  <a:buClrTx/>
                  <a:buSzTx/>
                  <a:buFontTx/>
                  <a:buNone/>
                </a:pPr>
                <a:r>
                  <a:rPr lang="en-US" altLang="zh-CN" sz="1800" b="1" dirty="0">
                    <a:solidFill>
                      <a:srgbClr val="0000CC"/>
                    </a:solidFill>
                    <a:latin typeface="Arial" panose="020B0604020202020204" pitchFamily="34" charset="0"/>
                    <a:ea typeface="宋体" panose="02010600030101010101" pitchFamily="2" charset="-122"/>
                  </a:rPr>
                  <a:t>HTTP</a:t>
                </a:r>
              </a:p>
              <a:p>
                <a:pPr algn="ctr">
                  <a:buClrTx/>
                  <a:buSzTx/>
                  <a:buFontTx/>
                  <a:buNone/>
                </a:pPr>
                <a:r>
                  <a:rPr lang="en-US" altLang="zh-CN" sz="1800" b="1" dirty="0">
                    <a:latin typeface="Arial" panose="020B0604020202020204" pitchFamily="34" charset="0"/>
                    <a:ea typeface="宋体" panose="02010600030101010101" pitchFamily="2" charset="-122"/>
                  </a:rPr>
                  <a:t> </a:t>
                </a:r>
                <a:r>
                  <a:rPr lang="zh-CN" altLang="en-US" sz="1800" b="1" dirty="0">
                    <a:latin typeface="Arial" panose="020B0604020202020204" pitchFamily="34" charset="0"/>
                    <a:ea typeface="宋体" panose="02010600030101010101" pitchFamily="2" charset="-122"/>
                  </a:rPr>
                  <a:t>（</a:t>
                </a:r>
                <a:r>
                  <a:rPr lang="en-US" altLang="zh-CN" sz="1800" b="1" dirty="0" err="1">
                    <a:solidFill>
                      <a:srgbClr val="FF3300"/>
                    </a:solidFill>
                    <a:latin typeface="Arial" panose="020B0604020202020204" pitchFamily="34" charset="0"/>
                    <a:ea typeface="宋体" panose="02010600030101010101" pitchFamily="2" charset="-122"/>
                  </a:rPr>
                  <a:t>H</a:t>
                </a:r>
                <a:r>
                  <a:rPr lang="en-US" altLang="zh-CN" sz="1800" b="1" dirty="0" err="1">
                    <a:latin typeface="Arial" panose="020B0604020202020204" pitchFamily="34" charset="0"/>
                    <a:ea typeface="宋体" panose="02010600030101010101" pitchFamily="2" charset="-122"/>
                  </a:rPr>
                  <a:t>yper</a:t>
                </a:r>
                <a:r>
                  <a:rPr lang="en-US" altLang="zh-CN" sz="1800" b="1" dirty="0" err="1">
                    <a:solidFill>
                      <a:srgbClr val="FF3300"/>
                    </a:solidFill>
                    <a:latin typeface="Arial" panose="020B0604020202020204" pitchFamily="34" charset="0"/>
                    <a:ea typeface="宋体" panose="02010600030101010101" pitchFamily="2" charset="-122"/>
                  </a:rPr>
                  <a:t>T</a:t>
                </a:r>
                <a:r>
                  <a:rPr lang="en-US" altLang="zh-CN" sz="1800" b="1" dirty="0" err="1">
                    <a:latin typeface="Arial" panose="020B0604020202020204" pitchFamily="34" charset="0"/>
                    <a:ea typeface="宋体" panose="02010600030101010101" pitchFamily="2" charset="-122"/>
                  </a:rPr>
                  <a:t>ext</a:t>
                </a:r>
                <a:r>
                  <a:rPr lang="en-US" altLang="zh-CN" sz="1800" b="1" dirty="0">
                    <a:latin typeface="Arial" panose="020B0604020202020204" pitchFamily="34" charset="0"/>
                    <a:ea typeface="宋体" panose="02010600030101010101" pitchFamily="2" charset="-122"/>
                  </a:rPr>
                  <a:t> </a:t>
                </a:r>
                <a:r>
                  <a:rPr lang="en-US" altLang="zh-CN" sz="1800" b="1" dirty="0">
                    <a:solidFill>
                      <a:srgbClr val="FF3300"/>
                    </a:solidFill>
                    <a:latin typeface="Arial" panose="020B0604020202020204" pitchFamily="34" charset="0"/>
                    <a:ea typeface="宋体" panose="02010600030101010101" pitchFamily="2" charset="-122"/>
                  </a:rPr>
                  <a:t>T</a:t>
                </a:r>
                <a:r>
                  <a:rPr lang="en-US" altLang="zh-CN" sz="1800" b="1" dirty="0">
                    <a:latin typeface="Arial" panose="020B0604020202020204" pitchFamily="34" charset="0"/>
                    <a:ea typeface="宋体" panose="02010600030101010101" pitchFamily="2" charset="-122"/>
                  </a:rPr>
                  <a:t>ransfer </a:t>
                </a:r>
                <a:r>
                  <a:rPr lang="en-US" altLang="zh-CN" sz="1800" b="1" dirty="0">
                    <a:solidFill>
                      <a:srgbClr val="FF3300"/>
                    </a:solidFill>
                    <a:latin typeface="Arial" panose="020B0604020202020204" pitchFamily="34" charset="0"/>
                    <a:ea typeface="宋体" panose="02010600030101010101" pitchFamily="2" charset="-122"/>
                  </a:rPr>
                  <a:t>P</a:t>
                </a:r>
                <a:r>
                  <a:rPr lang="en-US" altLang="zh-CN" sz="1800" b="1" dirty="0">
                    <a:latin typeface="Arial" panose="020B0604020202020204" pitchFamily="34" charset="0"/>
                    <a:ea typeface="宋体" panose="02010600030101010101" pitchFamily="2" charset="-122"/>
                  </a:rPr>
                  <a:t>rotocol</a:t>
                </a:r>
                <a:r>
                  <a:rPr lang="zh-CN" altLang="en-US" sz="1800" b="1" dirty="0">
                    <a:latin typeface="Arial" panose="020B0604020202020204" pitchFamily="34" charset="0"/>
                    <a:ea typeface="宋体" panose="02010600030101010101" pitchFamily="2" charset="-122"/>
                  </a:rPr>
                  <a:t>）</a:t>
                </a:r>
              </a:p>
              <a:p>
                <a:pPr algn="ctr">
                  <a:buClrTx/>
                  <a:buSzTx/>
                  <a:buFontTx/>
                  <a:buNone/>
                </a:pPr>
                <a:r>
                  <a:rPr lang="zh-CN" altLang="en-US" sz="1800" b="1" dirty="0">
                    <a:latin typeface="Arial" panose="020B0604020202020204" pitchFamily="34" charset="0"/>
                    <a:ea typeface="宋体" panose="02010600030101010101" pitchFamily="2" charset="-122"/>
                  </a:rPr>
                  <a:t>超文本传输协议</a:t>
                </a:r>
              </a:p>
            </p:txBody>
          </p:sp>
        </p:grpSp>
        <p:grpSp>
          <p:nvGrpSpPr>
            <p:cNvPr id="9" name="Group 18"/>
            <p:cNvGrpSpPr>
              <a:grpSpLocks/>
            </p:cNvGrpSpPr>
            <p:nvPr/>
          </p:nvGrpSpPr>
          <p:grpSpPr bwMode="auto">
            <a:xfrm>
              <a:off x="5636579" y="2895600"/>
              <a:ext cx="3050223" cy="2844800"/>
              <a:chOff x="3466" y="1998"/>
              <a:chExt cx="1478" cy="1680"/>
            </a:xfrm>
          </p:grpSpPr>
          <p:sp>
            <p:nvSpPr>
              <p:cNvPr id="11" name="AutoShape 19"/>
              <p:cNvSpPr>
                <a:spLocks noChangeArrowheads="1"/>
              </p:cNvSpPr>
              <p:nvPr/>
            </p:nvSpPr>
            <p:spPr bwMode="auto">
              <a:xfrm>
                <a:off x="3504" y="1998"/>
                <a:ext cx="1440" cy="1680"/>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algn="ctr">
                  <a:buClrTx/>
                  <a:buSzTx/>
                  <a:buFontTx/>
                  <a:buNone/>
                </a:pPr>
                <a:endParaRPr lang="zh-CN" altLang="zh-CN" sz="1800">
                  <a:latin typeface="Verdana" panose="020B0604030504040204" pitchFamily="34" charset="0"/>
                  <a:ea typeface="宋体" panose="02010600030101010101" pitchFamily="2" charset="-122"/>
                </a:endParaRPr>
              </a:p>
            </p:txBody>
          </p:sp>
          <p:sp>
            <p:nvSpPr>
              <p:cNvPr id="12" name="Text Box 20"/>
              <p:cNvSpPr txBox="1">
                <a:spLocks noChangeArrowheads="1"/>
              </p:cNvSpPr>
              <p:nvPr/>
            </p:nvSpPr>
            <p:spPr bwMode="auto">
              <a:xfrm>
                <a:off x="3466" y="2124"/>
                <a:ext cx="1418" cy="1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lvl="1" algn="l" eaLnBrk="1" hangingPunct="1">
                  <a:buClr>
                    <a:schemeClr val="hlink"/>
                  </a:buClr>
                  <a:buSzTx/>
                  <a:buFont typeface="Wingdings" panose="05000000000000000000" pitchFamily="2" charset="2"/>
                  <a:buChar char="ü"/>
                </a:pPr>
                <a:r>
                  <a:rPr lang="en-US" altLang="zh-CN" sz="1800" b="1" dirty="0">
                    <a:latin typeface="Arial" panose="020B0604020202020204" pitchFamily="34" charset="0"/>
                    <a:ea typeface="宋体" panose="02010600030101010101" pitchFamily="2" charset="-122"/>
                  </a:rPr>
                  <a:t> </a:t>
                </a:r>
                <a:r>
                  <a:rPr lang="zh-CN" altLang="en-US" sz="1800" b="1" dirty="0">
                    <a:latin typeface="Arial" panose="020B0604020202020204" pitchFamily="34" charset="0"/>
                    <a:ea typeface="宋体" panose="02010600030101010101" pitchFamily="2" charset="-122"/>
                  </a:rPr>
                  <a:t>通过</a:t>
                </a:r>
                <a:r>
                  <a:rPr lang="en-US" altLang="zh-CN" sz="1800" b="1" dirty="0">
                    <a:latin typeface="Arial" panose="020B0604020202020204" pitchFamily="34" charset="0"/>
                    <a:ea typeface="宋体" panose="02010600030101010101" pitchFamily="2" charset="-122"/>
                  </a:rPr>
                  <a:t>HTTP</a:t>
                </a:r>
                <a:r>
                  <a:rPr lang="zh-CN" altLang="en-US" sz="1800" b="1" dirty="0">
                    <a:latin typeface="Arial" panose="020B0604020202020204" pitchFamily="34" charset="0"/>
                    <a:ea typeface="宋体" panose="02010600030101010101" pitchFamily="2" charset="-122"/>
                  </a:rPr>
                  <a:t>协议，使</a:t>
                </a:r>
                <a:r>
                  <a:rPr lang="en-US" altLang="zh-CN" sz="1800" b="1" dirty="0">
                    <a:latin typeface="Arial" panose="020B0604020202020204" pitchFamily="34" charset="0"/>
                    <a:ea typeface="宋体" panose="02010600030101010101" pitchFamily="2" charset="-122"/>
                  </a:rPr>
                  <a:t>HTTP</a:t>
                </a:r>
                <a:r>
                  <a:rPr lang="zh-CN" altLang="en-US" sz="1800" b="1" dirty="0">
                    <a:latin typeface="Arial" panose="020B0604020202020204" pitchFamily="34" charset="0"/>
                    <a:ea typeface="宋体" panose="02010600030101010101" pitchFamily="2" charset="-122"/>
                  </a:rPr>
                  <a:t>客户（如</a:t>
                </a:r>
                <a:r>
                  <a:rPr lang="en-US" altLang="zh-CN" sz="1800" b="1" dirty="0">
                    <a:latin typeface="Arial" panose="020B0604020202020204" pitchFamily="34" charset="0"/>
                    <a:ea typeface="宋体" panose="02010600030101010101" pitchFamily="2" charset="-122"/>
                  </a:rPr>
                  <a:t>Web</a:t>
                </a:r>
                <a:r>
                  <a:rPr lang="zh-CN" altLang="en-US" sz="1800" b="1" dirty="0">
                    <a:latin typeface="Arial" panose="020B0604020202020204" pitchFamily="34" charset="0"/>
                    <a:ea typeface="宋体" panose="02010600030101010101" pitchFamily="2" charset="-122"/>
                  </a:rPr>
                  <a:t>浏览器）能够从</a:t>
                </a:r>
                <a:r>
                  <a:rPr lang="en-US" altLang="zh-CN" sz="1800" b="1" dirty="0">
                    <a:latin typeface="Arial" panose="020B0604020202020204" pitchFamily="34" charset="0"/>
                    <a:ea typeface="宋体" panose="02010600030101010101" pitchFamily="2" charset="-122"/>
                  </a:rPr>
                  <a:t>HTTP</a:t>
                </a:r>
                <a:r>
                  <a:rPr lang="zh-CN" altLang="en-US" sz="1800" b="1" dirty="0">
                    <a:latin typeface="Arial" panose="020B0604020202020204" pitchFamily="34" charset="0"/>
                    <a:ea typeface="宋体" panose="02010600030101010101" pitchFamily="2" charset="-122"/>
                  </a:rPr>
                  <a:t>服务器（如</a:t>
                </a:r>
                <a:r>
                  <a:rPr lang="en-US" altLang="zh-CN" sz="1800" b="1" dirty="0">
                    <a:latin typeface="Arial" panose="020B0604020202020204" pitchFamily="34" charset="0"/>
                    <a:ea typeface="宋体" panose="02010600030101010101" pitchFamily="2" charset="-122"/>
                  </a:rPr>
                  <a:t>Web</a:t>
                </a:r>
                <a:r>
                  <a:rPr lang="zh-CN" altLang="en-US" sz="1800" b="1" dirty="0">
                    <a:latin typeface="Arial" panose="020B0604020202020204" pitchFamily="34" charset="0"/>
                    <a:ea typeface="宋体" panose="02010600030101010101" pitchFamily="2" charset="-122"/>
                  </a:rPr>
                  <a:t>服务器）请求信息和服务</a:t>
                </a:r>
              </a:p>
              <a:p>
                <a:pPr lvl="1" algn="l" eaLnBrk="1" hangingPunct="1">
                  <a:buClr>
                    <a:schemeClr val="hlink"/>
                  </a:buClr>
                  <a:buSzTx/>
                  <a:buFont typeface="Wingdings" panose="05000000000000000000" pitchFamily="2" charset="2"/>
                  <a:buChar char="ü"/>
                </a:pPr>
                <a:r>
                  <a:rPr lang="zh-CN" altLang="en-US" sz="1800" b="1" dirty="0">
                    <a:latin typeface="Arial" panose="020B0604020202020204" pitchFamily="34" charset="0"/>
                    <a:ea typeface="宋体" panose="02010600030101010101" pitchFamily="2" charset="-122"/>
                  </a:rPr>
                  <a:t> 使浏览器更加高效，使网络传输减少</a:t>
                </a:r>
              </a:p>
            </p:txBody>
          </p:sp>
        </p:grpSp>
        <p:sp>
          <p:nvSpPr>
            <p:cNvPr id="10" name="Freeform 21"/>
            <p:cNvSpPr>
              <a:spLocks/>
            </p:cNvSpPr>
            <p:nvPr/>
          </p:nvSpPr>
          <p:spPr bwMode="gray">
            <a:xfrm flipH="1">
              <a:off x="4800600" y="2895600"/>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w="0">
              <a:noFill/>
              <a:prstDash val="solid"/>
              <a:round/>
              <a:headEnd/>
              <a:tailEnd/>
            </a:ln>
          </p:spPr>
          <p:txBody>
            <a:bodyPr/>
            <a:lstStyle/>
            <a:p>
              <a:pPr eaLnBrk="1" hangingPunct="1">
                <a:defRPr/>
              </a:pPr>
              <a:endParaRPr lang="zh-CN" altLang="en-US"/>
            </a:p>
          </p:txBody>
        </p:sp>
      </p:grpSp>
    </p:spTree>
    <p:extLst>
      <p:ext uri="{BB962C8B-B14F-4D97-AF65-F5344CB8AC3E}">
        <p14:creationId xmlns:p14="http://schemas.microsoft.com/office/powerpoint/2010/main" val="1647712274"/>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a:t>
            </a:r>
            <a:r>
              <a:rPr lang="en-US" altLang="zh-CN" dirty="0" smtClean="0"/>
              <a:t>1</a:t>
            </a:r>
            <a:r>
              <a:rPr lang="zh-CN" altLang="en-US" dirty="0" smtClean="0"/>
              <a:t> 必会术语</a:t>
            </a:r>
            <a:endParaRPr lang="zh-CN" altLang="en-US" dirty="0"/>
          </a:p>
        </p:txBody>
      </p:sp>
      <p:sp>
        <p:nvSpPr>
          <p:cNvPr id="3" name="内容占位符 2"/>
          <p:cNvSpPr>
            <a:spLocks noGrp="1"/>
          </p:cNvSpPr>
          <p:nvPr>
            <p:ph idx="1"/>
          </p:nvPr>
        </p:nvSpPr>
        <p:spPr/>
        <p:txBody>
          <a:bodyPr/>
          <a:lstStyle/>
          <a:p>
            <a:r>
              <a:rPr lang="en-US" altLang="zh-CN" dirty="0"/>
              <a:t> HTTP</a:t>
            </a:r>
            <a:r>
              <a:rPr lang="zh-CN" altLang="en-US" dirty="0"/>
              <a:t>请求</a:t>
            </a:r>
            <a:r>
              <a:rPr lang="zh-CN" altLang="en-US" dirty="0" smtClean="0"/>
              <a:t>格式</a:t>
            </a:r>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a:t> HTTP</a:t>
            </a:r>
            <a:r>
              <a:rPr lang="zh-CN" altLang="en-US" dirty="0"/>
              <a:t>应答格式</a:t>
            </a:r>
          </a:p>
          <a:p>
            <a:endParaRPr lang="zh-CN" altLang="en-US" dirty="0"/>
          </a:p>
        </p:txBody>
      </p:sp>
      <p:pic>
        <p:nvPicPr>
          <p:cNvPr id="4"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1484784"/>
            <a:ext cx="6172200" cy="174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组合 8"/>
          <p:cNvGrpSpPr/>
          <p:nvPr/>
        </p:nvGrpSpPr>
        <p:grpSpPr>
          <a:xfrm>
            <a:off x="1475656" y="3733800"/>
            <a:ext cx="6705600" cy="2157413"/>
            <a:chOff x="914400" y="3733800"/>
            <a:chExt cx="6705600" cy="2157413"/>
          </a:xfrm>
        </p:grpSpPr>
        <p:pic>
          <p:nvPicPr>
            <p:cNvPr id="10" name="Picture 5"/>
            <p:cNvPicPr>
              <a:picLocks noGrp="1" noChangeAspect="1" noChangeArrowheads="1"/>
            </p:cNvPicPr>
            <p:nvPr>
              <p:ph type="body" idx="4294967295"/>
            </p:nvPr>
          </p:nvPicPr>
          <p:blipFill>
            <a:blip r:embed="rId4" cstate="print">
              <a:extLst>
                <a:ext uri="{28A0092B-C50C-407E-A947-70E740481C1C}">
                  <a14:useLocalDpi xmlns:a14="http://schemas.microsoft.com/office/drawing/2010/main" val="0"/>
                </a:ext>
              </a:extLst>
            </a:blip>
            <a:srcRect/>
            <a:stretch>
              <a:fillRect/>
            </a:stretch>
          </p:blipFill>
          <p:spPr>
            <a:xfrm>
              <a:off x="914400" y="4267200"/>
              <a:ext cx="3124200" cy="1131888"/>
            </a:xfrm>
            <a:noFill/>
          </p:spPr>
        </p:pic>
        <p:graphicFrame>
          <p:nvGraphicFramePr>
            <p:cNvPr id="11" name="Object 6"/>
            <p:cNvGraphicFramePr>
              <a:graphicFrameLocks noGrp="1" noChangeAspect="1"/>
            </p:cNvGraphicFramePr>
            <p:nvPr>
              <p:ph idx="1"/>
              <p:extLst>
                <p:ext uri="{D42A27DB-BD31-4B8C-83A1-F6EECF244321}">
                  <p14:modId xmlns:p14="http://schemas.microsoft.com/office/powerpoint/2010/main" val="860698149"/>
                </p:ext>
              </p:extLst>
            </p:nvPr>
          </p:nvGraphicFramePr>
          <p:xfrm>
            <a:off x="4648200" y="3733800"/>
            <a:ext cx="2971800" cy="2157413"/>
          </p:xfrm>
          <a:graphic>
            <a:graphicData uri="http://schemas.openxmlformats.org/presentationml/2006/ole">
              <mc:AlternateContent xmlns:mc="http://schemas.openxmlformats.org/markup-compatibility/2006">
                <mc:Choice xmlns:v="urn:schemas-microsoft-com:vml" Requires="v">
                  <p:oleObj spid="_x0000_s2083" name="位图图像" r:id="rId5" imgW="8164065" imgH="5923810" progId="Paint.Picture">
                    <p:embed/>
                  </p:oleObj>
                </mc:Choice>
                <mc:Fallback>
                  <p:oleObj name="位图图像" r:id="rId5" imgW="8164065" imgH="5923810"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3733800"/>
                          <a:ext cx="2971800" cy="21574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Line 26"/>
            <p:cNvSpPr>
              <a:spLocks noChangeShapeType="1"/>
            </p:cNvSpPr>
            <p:nvPr/>
          </p:nvSpPr>
          <p:spPr bwMode="auto">
            <a:xfrm>
              <a:off x="3962400" y="4876800"/>
              <a:ext cx="685800" cy="22860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97922832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a:t>
            </a:r>
            <a:r>
              <a:rPr lang="en-US" altLang="zh-CN" dirty="0" smtClean="0"/>
              <a:t>1</a:t>
            </a:r>
            <a:r>
              <a:rPr lang="zh-CN" altLang="en-US" dirty="0" smtClean="0"/>
              <a:t> 必会术语</a:t>
            </a:r>
            <a:endParaRPr lang="zh-CN" altLang="en-US" dirty="0"/>
          </a:p>
        </p:txBody>
      </p:sp>
      <p:sp>
        <p:nvSpPr>
          <p:cNvPr id="3" name="内容占位符 2"/>
          <p:cNvSpPr>
            <a:spLocks noGrp="1"/>
          </p:cNvSpPr>
          <p:nvPr>
            <p:ph idx="1"/>
          </p:nvPr>
        </p:nvSpPr>
        <p:spPr/>
        <p:txBody>
          <a:bodyPr/>
          <a:lstStyle/>
          <a:p>
            <a:r>
              <a:rPr lang="zh-CN" altLang="en-US" dirty="0"/>
              <a:t>分布式应用（</a:t>
            </a:r>
            <a:r>
              <a:rPr lang="en-US" altLang="zh-CN" dirty="0"/>
              <a:t>distributed application </a:t>
            </a:r>
            <a:r>
              <a:rPr lang="zh-CN" altLang="en-US" dirty="0"/>
              <a:t>）</a:t>
            </a:r>
          </a:p>
          <a:p>
            <a:pPr lvl="1"/>
            <a:r>
              <a:rPr lang="zh-CN" altLang="en-US" dirty="0"/>
              <a:t>由不同的运行于分离的运行环境下的组件构成的应用程序，通常是在不同的平台上通过网络互联起来 </a:t>
            </a:r>
          </a:p>
          <a:p>
            <a:pPr lvl="1"/>
            <a:r>
              <a:rPr lang="zh-CN" altLang="en-US" dirty="0"/>
              <a:t>建立在网络之上的软件系统 </a:t>
            </a:r>
          </a:p>
          <a:p>
            <a:endParaRPr lang="zh-CN" altLang="en-US" dirty="0"/>
          </a:p>
          <a:p>
            <a:r>
              <a:rPr lang="zh-CN" altLang="en-US" dirty="0"/>
              <a:t>典型的分布式应用</a:t>
            </a:r>
          </a:p>
          <a:p>
            <a:pPr lvl="1"/>
            <a:r>
              <a:rPr lang="zh-CN" altLang="en-US" dirty="0"/>
              <a:t>双端式（客户机－服务器 </a:t>
            </a:r>
            <a:r>
              <a:rPr lang="en-US" altLang="zh-CN" dirty="0"/>
              <a:t>Client/Server</a:t>
            </a:r>
            <a:r>
              <a:rPr lang="zh-CN" altLang="en-US" dirty="0"/>
              <a:t>）</a:t>
            </a:r>
          </a:p>
          <a:p>
            <a:pPr lvl="1"/>
            <a:r>
              <a:rPr lang="zh-CN" altLang="en-US" dirty="0"/>
              <a:t>三端式（客户机－中间件－服务器 </a:t>
            </a:r>
            <a:r>
              <a:rPr lang="en-US" altLang="zh-CN" dirty="0"/>
              <a:t>Client/Middleware/Server</a:t>
            </a:r>
            <a:r>
              <a:rPr lang="zh-CN" altLang="en-US" dirty="0"/>
              <a:t>） </a:t>
            </a:r>
          </a:p>
          <a:p>
            <a:pPr lvl="1"/>
            <a:r>
              <a:rPr lang="zh-CN" altLang="en-US" dirty="0"/>
              <a:t>多端式（客户机－多组件－多服务器 </a:t>
            </a:r>
            <a:r>
              <a:rPr lang="en-US" altLang="zh-CN" dirty="0"/>
              <a:t>Client/Multiple Middleware/Multiple server</a:t>
            </a:r>
            <a:r>
              <a:rPr lang="zh-CN" altLang="en-US" dirty="0"/>
              <a:t>） </a:t>
            </a: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a:t>
            </a:r>
            <a:r>
              <a:rPr lang="en-US" altLang="zh-CN" dirty="0" smtClean="0"/>
              <a:t>1</a:t>
            </a:r>
            <a:r>
              <a:rPr lang="zh-CN" altLang="en-US" dirty="0" smtClean="0"/>
              <a:t> 必会术语</a:t>
            </a:r>
            <a:endParaRPr lang="zh-CN" altLang="en-US" dirty="0"/>
          </a:p>
        </p:txBody>
      </p:sp>
      <p:sp>
        <p:nvSpPr>
          <p:cNvPr id="3" name="内容占位符 2"/>
          <p:cNvSpPr>
            <a:spLocks noGrp="1"/>
          </p:cNvSpPr>
          <p:nvPr>
            <p:ph idx="1"/>
          </p:nvPr>
        </p:nvSpPr>
        <p:spPr/>
        <p:txBody>
          <a:bodyPr/>
          <a:lstStyle/>
          <a:p>
            <a:r>
              <a:rPr lang="en-US" altLang="zh-CN" dirty="0" smtClean="0"/>
              <a:t>Web</a:t>
            </a:r>
            <a:r>
              <a:rPr lang="zh-CN" altLang="en-US" dirty="0" smtClean="0"/>
              <a:t>应用</a:t>
            </a:r>
            <a:r>
              <a:rPr lang="zh-CN" altLang="en-US" dirty="0"/>
              <a:t>（</a:t>
            </a:r>
            <a:r>
              <a:rPr lang="en-US" altLang="zh-CN" dirty="0"/>
              <a:t>Web Application</a:t>
            </a:r>
            <a:r>
              <a:rPr lang="zh-CN" altLang="en-US" dirty="0"/>
              <a:t>）</a:t>
            </a:r>
          </a:p>
          <a:p>
            <a:pPr lvl="1"/>
            <a:r>
              <a:rPr lang="zh-CN" altLang="en-US" dirty="0"/>
              <a:t>基于</a:t>
            </a:r>
            <a:r>
              <a:rPr lang="en-US" altLang="zh-CN" dirty="0"/>
              <a:t>HTTP</a:t>
            </a:r>
            <a:r>
              <a:rPr lang="zh-CN" altLang="en-US" dirty="0"/>
              <a:t>协议的应用程序</a:t>
            </a:r>
          </a:p>
          <a:p>
            <a:pPr lvl="1"/>
            <a:r>
              <a:rPr lang="en-US" altLang="zh-CN" dirty="0"/>
              <a:t>Brower/Server</a:t>
            </a:r>
            <a:r>
              <a:rPr lang="zh-CN" altLang="en-US" dirty="0"/>
              <a:t>的结构</a:t>
            </a:r>
          </a:p>
          <a:p>
            <a:pPr lvl="2"/>
            <a:r>
              <a:rPr lang="zh-CN" altLang="en-US" dirty="0"/>
              <a:t>浏览器客户端：通过</a:t>
            </a:r>
            <a:r>
              <a:rPr lang="en-US" altLang="zh-CN" dirty="0"/>
              <a:t>HTTP</a:t>
            </a:r>
            <a:r>
              <a:rPr lang="zh-CN" altLang="en-US" dirty="0"/>
              <a:t>请求发送数据</a:t>
            </a:r>
          </a:p>
          <a:p>
            <a:pPr lvl="2"/>
            <a:r>
              <a:rPr lang="zh-CN" altLang="en-US" dirty="0"/>
              <a:t>服务器：处理，并通过</a:t>
            </a:r>
            <a:r>
              <a:rPr lang="en-US" altLang="zh-CN" dirty="0"/>
              <a:t>HTTP</a:t>
            </a:r>
            <a:r>
              <a:rPr lang="zh-CN" altLang="en-US" dirty="0"/>
              <a:t>响应将结果显示给客户</a:t>
            </a:r>
          </a:p>
          <a:p>
            <a:pPr lvl="1"/>
            <a:r>
              <a:rPr lang="zh-CN" altLang="en-US" dirty="0"/>
              <a:t>交互过程：</a:t>
            </a:r>
            <a:r>
              <a:rPr lang="en-US" altLang="zh-CN" dirty="0"/>
              <a:t>HTTP</a:t>
            </a:r>
            <a:r>
              <a:rPr lang="zh-CN" altLang="en-US" dirty="0"/>
              <a:t>请求与响应的过程</a:t>
            </a:r>
          </a:p>
          <a:p>
            <a:pPr lvl="1"/>
            <a:endParaRPr lang="zh-CN" altLang="en-US" dirty="0"/>
          </a:p>
        </p:txBody>
      </p:sp>
    </p:spTree>
    <p:extLst>
      <p:ext uri="{BB962C8B-B14F-4D97-AF65-F5344CB8AC3E}">
        <p14:creationId xmlns:p14="http://schemas.microsoft.com/office/powerpoint/2010/main" val="2981214055"/>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a:t>
            </a:r>
            <a:r>
              <a:rPr lang="en-US" altLang="zh-CN" dirty="0" smtClean="0"/>
              <a:t>1</a:t>
            </a:r>
            <a:r>
              <a:rPr lang="zh-CN" altLang="en-US" dirty="0" smtClean="0"/>
              <a:t> 必会术语</a:t>
            </a:r>
            <a:endParaRPr lang="zh-CN" altLang="en-US" dirty="0"/>
          </a:p>
        </p:txBody>
      </p:sp>
      <p:sp>
        <p:nvSpPr>
          <p:cNvPr id="3" name="内容占位符 2"/>
          <p:cNvSpPr>
            <a:spLocks noGrp="1"/>
          </p:cNvSpPr>
          <p:nvPr>
            <p:ph idx="1"/>
          </p:nvPr>
        </p:nvSpPr>
        <p:spPr/>
        <p:txBody>
          <a:bodyPr/>
          <a:lstStyle/>
          <a:p>
            <a:r>
              <a:rPr lang="en-US" altLang="zh-CN" dirty="0"/>
              <a:t> </a:t>
            </a:r>
            <a:r>
              <a:rPr lang="en-US" altLang="zh-CN" dirty="0" smtClean="0"/>
              <a:t>Web</a:t>
            </a:r>
            <a:r>
              <a:rPr lang="zh-CN" altLang="en-US" dirty="0" smtClean="0"/>
              <a:t>应用技术</a:t>
            </a:r>
            <a:endParaRPr lang="zh-CN" altLang="en-US" dirty="0"/>
          </a:p>
          <a:p>
            <a:endParaRPr lang="zh-CN" altLang="en-US" dirty="0"/>
          </a:p>
        </p:txBody>
      </p:sp>
      <p:grpSp>
        <p:nvGrpSpPr>
          <p:cNvPr id="4" name="组合 3"/>
          <p:cNvGrpSpPr/>
          <p:nvPr/>
        </p:nvGrpSpPr>
        <p:grpSpPr>
          <a:xfrm>
            <a:off x="539552" y="1700808"/>
            <a:ext cx="8144643" cy="4225345"/>
            <a:chOff x="531813" y="1309688"/>
            <a:chExt cx="8154987" cy="4620625"/>
          </a:xfrm>
        </p:grpSpPr>
        <p:sp>
          <p:nvSpPr>
            <p:cNvPr id="5" name="AutoShape 6"/>
            <p:cNvSpPr>
              <a:spLocks noChangeArrowheads="1"/>
            </p:cNvSpPr>
            <p:nvPr/>
          </p:nvSpPr>
          <p:spPr bwMode="gray">
            <a:xfrm>
              <a:off x="531813" y="1309688"/>
              <a:ext cx="8154987" cy="1381125"/>
            </a:xfrm>
            <a:prstGeom prst="roundRect">
              <a:avLst>
                <a:gd name="adj" fmla="val 10889"/>
              </a:avLst>
            </a:prstGeom>
            <a:gradFill rotWithShape="1">
              <a:gsLst>
                <a:gs pos="0">
                  <a:srgbClr val="DDDDDD"/>
                </a:gs>
                <a:gs pos="50000">
                  <a:srgbClr val="F3F3F3"/>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AutoShape 8"/>
            <p:cNvSpPr>
              <a:spLocks noChangeArrowheads="1"/>
            </p:cNvSpPr>
            <p:nvPr/>
          </p:nvSpPr>
          <p:spPr bwMode="gray">
            <a:xfrm>
              <a:off x="711200" y="1436688"/>
              <a:ext cx="1587500" cy="1130300"/>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a:solidFill>
                <a:schemeClr val="bg1"/>
              </a:solidFill>
              <a:round/>
              <a:headEnd/>
              <a:tailEnd/>
            </a:ln>
            <a:effectLst/>
          </p:spPr>
          <p:txBody>
            <a:bodyPr wrap="none" anchor="ctr"/>
            <a:lstStyle/>
            <a:p>
              <a:pPr eaLnBrk="1" hangingPunct="1">
                <a:defRPr/>
              </a:pPr>
              <a:endParaRPr lang="zh-CN" altLang="en-US"/>
            </a:p>
          </p:txBody>
        </p:sp>
        <p:sp>
          <p:nvSpPr>
            <p:cNvPr id="7" name="Freeform 9"/>
            <p:cNvSpPr>
              <a:spLocks/>
            </p:cNvSpPr>
            <p:nvPr/>
          </p:nvSpPr>
          <p:spPr bwMode="gray">
            <a:xfrm>
              <a:off x="811213" y="1509713"/>
              <a:ext cx="790575" cy="565150"/>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54510"/>
                    <a:invGamma/>
                  </a:schemeClr>
                </a:gs>
                <a:gs pos="50000">
                  <a:schemeClr val="accent1">
                    <a:alpha val="0"/>
                  </a:schemeClr>
                </a:gs>
                <a:gs pos="100000">
                  <a:schemeClr val="accent1">
                    <a:gamma/>
                    <a:tint val="54510"/>
                    <a:invGamma/>
                  </a:schemeClr>
                </a:gs>
              </a:gsLst>
              <a:lin ang="2700000" scaled="1"/>
            </a:gradFill>
            <a:ln w="0">
              <a:noFill/>
              <a:prstDash val="solid"/>
              <a:round/>
              <a:headEnd/>
              <a:tailEnd/>
            </a:ln>
          </p:spPr>
          <p:txBody>
            <a:bodyPr/>
            <a:lstStyle/>
            <a:p>
              <a:pPr eaLnBrk="1" hangingPunct="1">
                <a:defRPr/>
              </a:pPr>
              <a:endParaRPr lang="zh-CN" altLang="en-US"/>
            </a:p>
          </p:txBody>
        </p:sp>
        <p:sp>
          <p:nvSpPr>
            <p:cNvPr id="8" name="Text Box 10"/>
            <p:cNvSpPr txBox="1">
              <a:spLocks noChangeArrowheads="1"/>
            </p:cNvSpPr>
            <p:nvPr/>
          </p:nvSpPr>
          <p:spPr bwMode="gray">
            <a:xfrm>
              <a:off x="857899" y="1792288"/>
              <a:ext cx="1252829" cy="437540"/>
            </a:xfrm>
            <a:prstGeom prst="rect">
              <a:avLst/>
            </a:prstGeom>
            <a:noFill/>
            <a:ln w="9525" algn="ctr">
              <a:noFill/>
              <a:miter lim="800000"/>
              <a:headEnd/>
              <a:tailEnd/>
            </a:ln>
            <a:effectLst/>
          </p:spPr>
          <p:txBody>
            <a:bodyPr wrap="none">
              <a:spAutoFit/>
            </a:bodyPr>
            <a:lstStyle/>
            <a:p>
              <a:pPr algn="ctr">
                <a:defRPr/>
              </a:pPr>
              <a:r>
                <a:rPr lang="en-US" altLang="zh-CN" sz="2000" dirty="0" smtClean="0">
                  <a:solidFill>
                    <a:srgbClr val="FFFFFF"/>
                  </a:solidFill>
                  <a:effectLst>
                    <a:outerShdw blurRad="38100" dist="38100" dir="2700000" algn="tl">
                      <a:srgbClr val="C0C0C0"/>
                    </a:outerShdw>
                  </a:effectLst>
                  <a:ea typeface="黑体" pitchFamily="2" charset="-122"/>
                </a:rPr>
                <a:t>ASP.NET</a:t>
              </a:r>
              <a:endParaRPr lang="en-US" altLang="zh-CN" sz="2400" dirty="0">
                <a:solidFill>
                  <a:srgbClr val="FFFFFF"/>
                </a:solidFill>
                <a:effectLst>
                  <a:outerShdw blurRad="38100" dist="38100" dir="2700000" algn="tl">
                    <a:srgbClr val="C0C0C0"/>
                  </a:outerShdw>
                </a:effectLst>
                <a:ea typeface="黑体" pitchFamily="2" charset="-122"/>
              </a:endParaRPr>
            </a:p>
          </p:txBody>
        </p:sp>
        <p:sp>
          <p:nvSpPr>
            <p:cNvPr id="9" name="Text Box 11"/>
            <p:cNvSpPr txBox="1">
              <a:spLocks noChangeArrowheads="1"/>
            </p:cNvSpPr>
            <p:nvPr/>
          </p:nvSpPr>
          <p:spPr bwMode="gray">
            <a:xfrm>
              <a:off x="2514600" y="1447800"/>
              <a:ext cx="6048375" cy="959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algn="l">
                <a:buClr>
                  <a:srgbClr val="00FFFF"/>
                </a:buClr>
                <a:buSzTx/>
                <a:buFont typeface="Wingdings" panose="05000000000000000000" pitchFamily="2" charset="2"/>
                <a:buChar char="ü"/>
              </a:pPr>
              <a:r>
                <a:rPr lang="en-US" altLang="zh-CN" sz="1700" dirty="0">
                  <a:latin typeface="黑体" panose="02010609060101010101" pitchFamily="49" charset="-122"/>
                </a:rPr>
                <a:t> </a:t>
              </a:r>
              <a:r>
                <a:rPr lang="en-US" altLang="zh-CN" sz="1700" dirty="0" smtClean="0">
                  <a:latin typeface="黑体" panose="02010609060101010101" pitchFamily="49" charset="-122"/>
                </a:rPr>
                <a:t>ASP.NET</a:t>
              </a:r>
              <a:r>
                <a:rPr lang="zh-CN" altLang="en-US" sz="1700" dirty="0">
                  <a:latin typeface="黑体" panose="02010609060101010101" pitchFamily="49" charset="-122"/>
                </a:rPr>
                <a:t>，</a:t>
              </a:r>
              <a:r>
                <a:rPr lang="zh-CN" altLang="en-US" sz="1700" dirty="0" smtClean="0">
                  <a:latin typeface="黑体" panose="02010609060101010101" pitchFamily="49" charset="-122"/>
                </a:rPr>
                <a:t>即</a:t>
              </a:r>
              <a:r>
                <a:rPr lang="en-US" altLang="zh-CN" sz="1700" dirty="0" err="1">
                  <a:latin typeface="黑体" panose="02010609060101010101" pitchFamily="49" charset="-122"/>
                </a:rPr>
                <a:t>.net</a:t>
              </a:r>
              <a:r>
                <a:rPr lang="zh-CN" altLang="en-US" sz="1700" dirty="0">
                  <a:latin typeface="黑体" panose="02010609060101010101" pitchFamily="49" charset="-122"/>
                </a:rPr>
                <a:t>框架下的</a:t>
              </a:r>
              <a:r>
                <a:rPr lang="en-US" altLang="zh-CN" sz="1700" dirty="0">
                  <a:latin typeface="黑体" panose="02010609060101010101" pitchFamily="49" charset="-122"/>
                </a:rPr>
                <a:t>asp </a:t>
              </a:r>
              <a:r>
                <a:rPr lang="zh-CN" altLang="en-US" sz="1700" dirty="0" smtClean="0">
                  <a:latin typeface="黑体" panose="02010609060101010101" pitchFamily="49" charset="-122"/>
                </a:rPr>
                <a:t>技术，可以</a:t>
              </a:r>
              <a:r>
                <a:rPr lang="zh-CN" altLang="en-US" sz="1700" dirty="0">
                  <a:latin typeface="黑体" panose="02010609060101010101" pitchFamily="49" charset="-122"/>
                </a:rPr>
                <a:t>用</a:t>
              </a:r>
              <a:r>
                <a:rPr lang="en-US" altLang="zh-CN" sz="1700" dirty="0">
                  <a:latin typeface="黑体" panose="02010609060101010101" pitchFamily="49" charset="-122"/>
                </a:rPr>
                <a:t>.NET</a:t>
              </a:r>
              <a:r>
                <a:rPr lang="zh-CN" altLang="en-US" sz="1700" dirty="0">
                  <a:latin typeface="黑体" panose="02010609060101010101" pitchFamily="49" charset="-122"/>
                </a:rPr>
                <a:t>支持的任何一种语言编写</a:t>
              </a:r>
              <a:r>
                <a:rPr lang="zh-CN" altLang="en-US" sz="1700" dirty="0" smtClean="0">
                  <a:latin typeface="黑体" panose="02010609060101010101" pitchFamily="49" charset="-122"/>
                </a:rPr>
                <a:t>。</a:t>
              </a:r>
              <a:endParaRPr lang="en-US" altLang="zh-CN" sz="1700" dirty="0" smtClean="0">
                <a:latin typeface="黑体" panose="02010609060101010101" pitchFamily="49" charset="-122"/>
              </a:endParaRPr>
            </a:p>
            <a:p>
              <a:pPr algn="l">
                <a:buClr>
                  <a:srgbClr val="00FFFF"/>
                </a:buClr>
                <a:buSzTx/>
                <a:buFont typeface="Wingdings" panose="05000000000000000000" pitchFamily="2" charset="2"/>
                <a:buChar char="ü"/>
              </a:pPr>
              <a:r>
                <a:rPr lang="zh-CN" altLang="en-US" sz="1700" dirty="0" smtClean="0">
                  <a:latin typeface="黑体" panose="02010609060101010101" pitchFamily="49" charset="-122"/>
                </a:rPr>
                <a:t> 缺点：不能跨平台</a:t>
              </a:r>
              <a:endParaRPr lang="zh-CN" altLang="en-US" sz="1700" dirty="0">
                <a:latin typeface="黑体" panose="02010609060101010101" pitchFamily="49" charset="-122"/>
              </a:endParaRPr>
            </a:p>
          </p:txBody>
        </p:sp>
        <p:sp>
          <p:nvSpPr>
            <p:cNvPr id="10" name="AutoShape 13"/>
            <p:cNvSpPr>
              <a:spLocks noChangeArrowheads="1"/>
            </p:cNvSpPr>
            <p:nvPr/>
          </p:nvSpPr>
          <p:spPr bwMode="gray">
            <a:xfrm>
              <a:off x="533400" y="2895600"/>
              <a:ext cx="8153400" cy="1384300"/>
            </a:xfrm>
            <a:prstGeom prst="roundRect">
              <a:avLst>
                <a:gd name="adj" fmla="val 10889"/>
              </a:avLst>
            </a:prstGeom>
            <a:gradFill rotWithShape="1">
              <a:gsLst>
                <a:gs pos="0">
                  <a:srgbClr val="DDDDDD"/>
                </a:gs>
                <a:gs pos="50000">
                  <a:srgbClr val="F2F2F2"/>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 name="AutoShape 15"/>
            <p:cNvSpPr>
              <a:spLocks noChangeArrowheads="1"/>
            </p:cNvSpPr>
            <p:nvPr/>
          </p:nvSpPr>
          <p:spPr bwMode="gray">
            <a:xfrm>
              <a:off x="685800" y="3048000"/>
              <a:ext cx="1557338" cy="1131888"/>
            </a:xfrm>
            <a:prstGeom prst="roundRect">
              <a:avLst>
                <a:gd name="adj" fmla="val 11921"/>
              </a:avLst>
            </a:prstGeom>
            <a:gradFill rotWithShape="1">
              <a:gsLst>
                <a:gs pos="0">
                  <a:schemeClr val="hlink">
                    <a:gamma/>
                    <a:tint val="72549"/>
                    <a:invGamma/>
                  </a:schemeClr>
                </a:gs>
                <a:gs pos="100000">
                  <a:schemeClr val="hlink"/>
                </a:gs>
              </a:gsLst>
              <a:lin ang="5400000" scaled="1"/>
            </a:gradFill>
            <a:ln w="38100">
              <a:solidFill>
                <a:schemeClr val="bg1"/>
              </a:solidFill>
              <a:round/>
              <a:headEnd/>
              <a:tailEnd/>
            </a:ln>
            <a:effectLst/>
          </p:spPr>
          <p:txBody>
            <a:bodyPr wrap="none" anchor="ctr"/>
            <a:lstStyle/>
            <a:p>
              <a:pPr eaLnBrk="1" hangingPunct="1">
                <a:defRPr/>
              </a:pPr>
              <a:endParaRPr lang="zh-CN" altLang="en-US"/>
            </a:p>
          </p:txBody>
        </p:sp>
        <p:sp>
          <p:nvSpPr>
            <p:cNvPr id="12" name="Freeform 16"/>
            <p:cNvSpPr>
              <a:spLocks/>
            </p:cNvSpPr>
            <p:nvPr/>
          </p:nvSpPr>
          <p:spPr bwMode="gray">
            <a:xfrm>
              <a:off x="685800" y="3048000"/>
              <a:ext cx="777875" cy="565150"/>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2353"/>
                    <a:invGamma/>
                  </a:schemeClr>
                </a:gs>
                <a:gs pos="100000">
                  <a:schemeClr val="hlink">
                    <a:alpha val="0"/>
                  </a:schemeClr>
                </a:gs>
              </a:gsLst>
              <a:lin ang="2700000" scaled="1"/>
            </a:gradFill>
            <a:ln w="0">
              <a:noFill/>
              <a:prstDash val="solid"/>
              <a:round/>
              <a:headEnd/>
              <a:tailEnd/>
            </a:ln>
          </p:spPr>
          <p:txBody>
            <a:bodyPr/>
            <a:lstStyle/>
            <a:p>
              <a:pPr eaLnBrk="1" hangingPunct="1">
                <a:defRPr/>
              </a:pPr>
              <a:endParaRPr lang="zh-CN" altLang="en-US"/>
            </a:p>
          </p:txBody>
        </p:sp>
        <p:sp>
          <p:nvSpPr>
            <p:cNvPr id="13" name="Text Box 17"/>
            <p:cNvSpPr txBox="1">
              <a:spLocks noChangeArrowheads="1"/>
            </p:cNvSpPr>
            <p:nvPr/>
          </p:nvSpPr>
          <p:spPr bwMode="gray">
            <a:xfrm>
              <a:off x="1019175" y="3194050"/>
              <a:ext cx="811213" cy="457200"/>
            </a:xfrm>
            <a:prstGeom prst="rect">
              <a:avLst/>
            </a:prstGeom>
            <a:noFill/>
            <a:ln w="9525" algn="ctr">
              <a:noFill/>
              <a:miter lim="800000"/>
              <a:headEnd/>
              <a:tailEnd/>
            </a:ln>
            <a:effectLst/>
          </p:spPr>
          <p:txBody>
            <a:bodyPr wrap="none">
              <a:spAutoFit/>
            </a:bodyPr>
            <a:lstStyle/>
            <a:p>
              <a:pPr algn="ctr">
                <a:defRPr/>
              </a:pPr>
              <a:r>
                <a:rPr lang="en-US" altLang="zh-CN" sz="2400" dirty="0">
                  <a:solidFill>
                    <a:srgbClr val="FFFFFF"/>
                  </a:solidFill>
                  <a:effectLst>
                    <a:outerShdw blurRad="38100" dist="38100" dir="2700000" algn="tl">
                      <a:srgbClr val="C0C0C0"/>
                    </a:outerShdw>
                  </a:effectLst>
                  <a:ea typeface="黑体" pitchFamily="2" charset="-122"/>
                </a:rPr>
                <a:t>PHP</a:t>
              </a:r>
            </a:p>
          </p:txBody>
        </p:sp>
        <p:sp>
          <p:nvSpPr>
            <p:cNvPr id="14" name="Text Box 18"/>
            <p:cNvSpPr txBox="1">
              <a:spLocks noChangeArrowheads="1"/>
            </p:cNvSpPr>
            <p:nvPr/>
          </p:nvSpPr>
          <p:spPr bwMode="gray">
            <a:xfrm>
              <a:off x="2514600" y="2971801"/>
              <a:ext cx="5934075" cy="959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algn="l">
                <a:buClr>
                  <a:srgbClr val="00FFFF"/>
                </a:buClr>
                <a:buSzTx/>
                <a:buFont typeface="Wingdings" panose="05000000000000000000" pitchFamily="2" charset="2"/>
                <a:buChar char="ü"/>
              </a:pPr>
              <a:r>
                <a:rPr lang="en-US" altLang="zh-CN" sz="1700" dirty="0" smtClean="0">
                  <a:latin typeface="黑体" panose="02010609060101010101" pitchFamily="49" charset="-122"/>
                </a:rPr>
                <a:t> PHP</a:t>
              </a:r>
              <a:r>
                <a:rPr lang="zh-CN" altLang="en-US" sz="1700" dirty="0">
                  <a:latin typeface="黑体" panose="02010609060101010101" pitchFamily="49" charset="-122"/>
                </a:rPr>
                <a:t>是一种通用开源脚本语言。语法吸收了</a:t>
              </a:r>
              <a:r>
                <a:rPr lang="en-US" altLang="zh-CN" sz="1700" dirty="0">
                  <a:latin typeface="黑体" panose="02010609060101010101" pitchFamily="49" charset="-122"/>
                </a:rPr>
                <a:t>C</a:t>
              </a:r>
              <a:r>
                <a:rPr lang="zh-CN" altLang="en-US" sz="1700" dirty="0">
                  <a:latin typeface="黑体" panose="02010609060101010101" pitchFamily="49" charset="-122"/>
                </a:rPr>
                <a:t>语言、</a:t>
              </a:r>
              <a:r>
                <a:rPr lang="en-US" altLang="zh-CN" sz="1700" dirty="0">
                  <a:latin typeface="黑体" panose="02010609060101010101" pitchFamily="49" charset="-122"/>
                </a:rPr>
                <a:t>Java</a:t>
              </a:r>
              <a:r>
                <a:rPr lang="zh-CN" altLang="en-US" sz="1700" dirty="0">
                  <a:latin typeface="黑体" panose="02010609060101010101" pitchFamily="49" charset="-122"/>
                </a:rPr>
                <a:t>和</a:t>
              </a:r>
              <a:r>
                <a:rPr lang="en-US" altLang="zh-CN" sz="1700" dirty="0">
                  <a:latin typeface="黑体" panose="02010609060101010101" pitchFamily="49" charset="-122"/>
                </a:rPr>
                <a:t>Perl</a:t>
              </a:r>
              <a:r>
                <a:rPr lang="zh-CN" altLang="en-US" sz="1700" dirty="0">
                  <a:latin typeface="黑体" panose="02010609060101010101" pitchFamily="49" charset="-122"/>
                </a:rPr>
                <a:t>的特点，利于学习，使用广泛，主要适用于</a:t>
              </a:r>
              <a:r>
                <a:rPr lang="en-US" altLang="zh-CN" sz="1700" dirty="0">
                  <a:latin typeface="黑体" panose="02010609060101010101" pitchFamily="49" charset="-122"/>
                </a:rPr>
                <a:t>Web</a:t>
              </a:r>
              <a:r>
                <a:rPr lang="zh-CN" altLang="en-US" sz="1700" dirty="0">
                  <a:latin typeface="黑体" panose="02010609060101010101" pitchFamily="49" charset="-122"/>
                </a:rPr>
                <a:t>开发领域</a:t>
              </a:r>
              <a:r>
                <a:rPr lang="zh-CN" altLang="en-US" sz="1700" dirty="0" smtClean="0">
                  <a:latin typeface="黑体" panose="02010609060101010101" pitchFamily="49" charset="-122"/>
                </a:rPr>
                <a:t>。</a:t>
              </a:r>
              <a:endParaRPr lang="en-US" altLang="zh-CN" sz="1700" dirty="0" smtClean="0">
                <a:latin typeface="黑体" panose="02010609060101010101" pitchFamily="49" charset="-122"/>
              </a:endParaRPr>
            </a:p>
            <a:p>
              <a:pPr algn="l">
                <a:buClr>
                  <a:srgbClr val="00FFFF"/>
                </a:buClr>
                <a:buSzTx/>
                <a:buFont typeface="Wingdings" panose="05000000000000000000" pitchFamily="2" charset="2"/>
                <a:buChar char="ü"/>
              </a:pPr>
              <a:r>
                <a:rPr lang="zh-CN" altLang="en-US" sz="1700" dirty="0" smtClean="0">
                  <a:latin typeface="黑体" panose="02010609060101010101" pitchFamily="49" charset="-122"/>
                </a:rPr>
                <a:t> </a:t>
              </a:r>
              <a:r>
                <a:rPr lang="zh-CN" altLang="en-US" sz="1700" dirty="0">
                  <a:latin typeface="黑体" panose="02010609060101010101" pitchFamily="49" charset="-122"/>
                </a:rPr>
                <a:t>缺点</a:t>
              </a:r>
              <a:r>
                <a:rPr lang="zh-CN" altLang="en-US" sz="1700" dirty="0" smtClean="0">
                  <a:latin typeface="黑体" panose="02010609060101010101" pitchFamily="49" charset="-122"/>
                </a:rPr>
                <a:t>：缺少</a:t>
              </a:r>
              <a:r>
                <a:rPr lang="zh-CN" altLang="en-US" sz="1700" dirty="0">
                  <a:latin typeface="黑体" panose="02010609060101010101" pitchFamily="49" charset="-122"/>
                </a:rPr>
                <a:t>企业支持。</a:t>
              </a:r>
            </a:p>
          </p:txBody>
        </p:sp>
        <p:grpSp>
          <p:nvGrpSpPr>
            <p:cNvPr id="15" name="Group 19"/>
            <p:cNvGrpSpPr>
              <a:grpSpLocks/>
            </p:cNvGrpSpPr>
            <p:nvPr/>
          </p:nvGrpSpPr>
          <p:grpSpPr bwMode="auto">
            <a:xfrm>
              <a:off x="533400" y="4495798"/>
              <a:ext cx="8151813" cy="1434515"/>
              <a:chOff x="912" y="3036"/>
              <a:chExt cx="3984" cy="944"/>
            </a:xfrm>
          </p:grpSpPr>
          <p:sp>
            <p:nvSpPr>
              <p:cNvPr id="16" name="AutoShape 20"/>
              <p:cNvSpPr>
                <a:spLocks noChangeArrowheads="1"/>
              </p:cNvSpPr>
              <p:nvPr/>
            </p:nvSpPr>
            <p:spPr bwMode="gray">
              <a:xfrm>
                <a:off x="912" y="3036"/>
                <a:ext cx="3984" cy="912"/>
              </a:xfrm>
              <a:prstGeom prst="roundRect">
                <a:avLst>
                  <a:gd name="adj" fmla="val 10889"/>
                </a:avLst>
              </a:prstGeom>
              <a:gradFill rotWithShape="1">
                <a:gsLst>
                  <a:gs pos="0">
                    <a:srgbClr val="DDDDDD"/>
                  </a:gs>
                  <a:gs pos="50000">
                    <a:srgbClr val="EEEEEE"/>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7" name="Group 21"/>
              <p:cNvGrpSpPr>
                <a:grpSpLocks/>
              </p:cNvGrpSpPr>
              <p:nvPr/>
            </p:nvGrpSpPr>
            <p:grpSpPr bwMode="auto">
              <a:xfrm>
                <a:off x="999" y="3120"/>
                <a:ext cx="768" cy="746"/>
                <a:chOff x="999" y="3120"/>
                <a:chExt cx="768" cy="746"/>
              </a:xfrm>
            </p:grpSpPr>
            <p:sp>
              <p:nvSpPr>
                <p:cNvPr id="19" name="AutoShape 22"/>
                <p:cNvSpPr>
                  <a:spLocks noChangeArrowheads="1"/>
                </p:cNvSpPr>
                <p:nvPr/>
              </p:nvSpPr>
              <p:spPr bwMode="gray">
                <a:xfrm>
                  <a:off x="999" y="3120"/>
                  <a:ext cx="768" cy="753"/>
                </a:xfrm>
                <a:prstGeom prst="roundRect">
                  <a:avLst>
                    <a:gd name="adj" fmla="val 11921"/>
                  </a:avLst>
                </a:prstGeom>
                <a:gradFill rotWithShape="1">
                  <a:gsLst>
                    <a:gs pos="0">
                      <a:schemeClr val="folHlink">
                        <a:gamma/>
                        <a:tint val="63529"/>
                        <a:invGamma/>
                      </a:schemeClr>
                    </a:gs>
                    <a:gs pos="100000">
                      <a:schemeClr val="folHlink"/>
                    </a:gs>
                  </a:gsLst>
                  <a:lin ang="5400000" scaled="1"/>
                </a:gradFill>
                <a:ln w="38100">
                  <a:solidFill>
                    <a:schemeClr val="bg1"/>
                  </a:solidFill>
                  <a:round/>
                  <a:headEnd/>
                  <a:tailEnd/>
                </a:ln>
                <a:effectLst/>
              </p:spPr>
              <p:txBody>
                <a:bodyPr wrap="none" anchor="ctr"/>
                <a:lstStyle/>
                <a:p>
                  <a:pPr algn="ctr" eaLnBrk="1" hangingPunct="1">
                    <a:defRPr/>
                  </a:pPr>
                  <a:r>
                    <a:rPr lang="en-US" altLang="zh-CN" sz="2000" b="1" dirty="0" smtClean="0">
                      <a:solidFill>
                        <a:schemeClr val="bg1"/>
                      </a:solidFill>
                    </a:rPr>
                    <a:t>JSP/Servlet</a:t>
                  </a:r>
                  <a:endParaRPr lang="en-US" altLang="zh-CN" sz="2000" b="1" dirty="0">
                    <a:solidFill>
                      <a:schemeClr val="bg1"/>
                    </a:solidFill>
                  </a:endParaRPr>
                </a:p>
              </p:txBody>
            </p:sp>
            <p:sp>
              <p:nvSpPr>
                <p:cNvPr id="20" name="Freeform 23"/>
                <p:cNvSpPr>
                  <a:spLocks/>
                </p:cNvSpPr>
                <p:nvPr/>
              </p:nvSpPr>
              <p:spPr bwMode="gray">
                <a:xfrm>
                  <a:off x="1047" y="3168"/>
                  <a:ext cx="383" cy="374"/>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48627"/>
                        <a:invGamma/>
                      </a:schemeClr>
                    </a:gs>
                    <a:gs pos="100000">
                      <a:schemeClr val="folHlink">
                        <a:alpha val="0"/>
                      </a:schemeClr>
                    </a:gs>
                  </a:gsLst>
                  <a:lin ang="2700000" scaled="1"/>
                </a:gradFill>
                <a:ln w="0">
                  <a:noFill/>
                  <a:prstDash val="solid"/>
                  <a:round/>
                  <a:headEnd/>
                  <a:tailEnd/>
                </a:ln>
              </p:spPr>
              <p:txBody>
                <a:bodyPr/>
                <a:lstStyle/>
                <a:p>
                  <a:pPr eaLnBrk="1" hangingPunct="1">
                    <a:defRPr/>
                  </a:pPr>
                  <a:endParaRPr lang="zh-CN" altLang="en-US"/>
                </a:p>
              </p:txBody>
            </p:sp>
            <p:sp>
              <p:nvSpPr>
                <p:cNvPr id="21" name="Text Box 24"/>
                <p:cNvSpPr txBox="1">
                  <a:spLocks noChangeArrowheads="1"/>
                </p:cNvSpPr>
                <p:nvPr/>
              </p:nvSpPr>
              <p:spPr bwMode="gray">
                <a:xfrm>
                  <a:off x="1327" y="3310"/>
                  <a:ext cx="91" cy="348"/>
                </a:xfrm>
                <a:prstGeom prst="rect">
                  <a:avLst/>
                </a:prstGeom>
                <a:noFill/>
                <a:ln w="9525" algn="ctr">
                  <a:noFill/>
                  <a:miter lim="800000"/>
                  <a:headEnd/>
                  <a:tailEnd/>
                </a:ln>
                <a:effectLst/>
              </p:spPr>
              <p:txBody>
                <a:bodyPr wrap="none">
                  <a:spAutoFit/>
                </a:bodyPr>
                <a:lstStyle/>
                <a:p>
                  <a:pPr algn="ctr">
                    <a:defRPr/>
                  </a:pPr>
                  <a:endParaRPr lang="zh-CN" altLang="zh-CN" sz="2800">
                    <a:solidFill>
                      <a:srgbClr val="FFFFFF"/>
                    </a:solidFill>
                    <a:effectLst>
                      <a:outerShdw blurRad="38100" dist="38100" dir="2700000" algn="tl">
                        <a:srgbClr val="C0C0C0"/>
                      </a:outerShdw>
                    </a:effectLst>
                    <a:ea typeface="黑体" pitchFamily="2" charset="-122"/>
                  </a:endParaRPr>
                </a:p>
              </p:txBody>
            </p:sp>
          </p:grpSp>
          <p:sp>
            <p:nvSpPr>
              <p:cNvPr id="18" name="Text Box 25"/>
              <p:cNvSpPr txBox="1">
                <a:spLocks noChangeArrowheads="1"/>
              </p:cNvSpPr>
              <p:nvPr/>
            </p:nvSpPr>
            <p:spPr bwMode="gray">
              <a:xfrm>
                <a:off x="1872" y="3161"/>
                <a:ext cx="2928" cy="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algn="l" eaLnBrk="1" hangingPunct="1">
                  <a:buClr>
                    <a:srgbClr val="00FFFF"/>
                  </a:buClr>
                  <a:buSzTx/>
                  <a:buFont typeface="Wingdings" panose="05000000000000000000" pitchFamily="2" charset="2"/>
                  <a:buChar char="ü"/>
                </a:pPr>
                <a:r>
                  <a:rPr lang="en-US" altLang="zh-CN" sz="1700" dirty="0" smtClean="0">
                    <a:latin typeface="黑体" panose="02010609060101010101" pitchFamily="49" charset="-122"/>
                  </a:rPr>
                  <a:t> JSP</a:t>
                </a:r>
                <a:r>
                  <a:rPr lang="zh-CN" altLang="en-US" sz="1700" dirty="0">
                    <a:latin typeface="黑体" panose="02010609060101010101" pitchFamily="49" charset="-122"/>
                  </a:rPr>
                  <a:t>全名为</a:t>
                </a:r>
                <a:r>
                  <a:rPr lang="en-US" altLang="zh-CN" sz="1700" dirty="0">
                    <a:latin typeface="黑体" panose="02010609060101010101" pitchFamily="49" charset="-122"/>
                  </a:rPr>
                  <a:t>Java Server Pages</a:t>
                </a:r>
                <a:r>
                  <a:rPr lang="zh-CN" altLang="en-US" sz="1700" dirty="0">
                    <a:latin typeface="黑体" panose="02010609060101010101" pitchFamily="49" charset="-122"/>
                  </a:rPr>
                  <a:t>，其根本是一个简化的</a:t>
                </a:r>
                <a:r>
                  <a:rPr lang="en-US" altLang="zh-CN" sz="1700" dirty="0">
                    <a:latin typeface="黑体" panose="02010609060101010101" pitchFamily="49" charset="-122"/>
                  </a:rPr>
                  <a:t>Servlet</a:t>
                </a:r>
                <a:r>
                  <a:rPr lang="zh-CN" altLang="en-US" sz="1700" dirty="0">
                    <a:latin typeface="黑体" panose="02010609060101010101" pitchFamily="49" charset="-122"/>
                  </a:rPr>
                  <a:t>设计，它是由</a:t>
                </a:r>
                <a:r>
                  <a:rPr lang="en-US" altLang="zh-CN" sz="1700" dirty="0">
                    <a:latin typeface="黑体" panose="02010609060101010101" pitchFamily="49" charset="-122"/>
                  </a:rPr>
                  <a:t>Sun</a:t>
                </a:r>
                <a:r>
                  <a:rPr lang="zh-CN" altLang="en-US" sz="1700" dirty="0">
                    <a:latin typeface="黑体" panose="02010609060101010101" pitchFamily="49" charset="-122"/>
                  </a:rPr>
                  <a:t>公司（现在已经被</a:t>
                </a:r>
                <a:r>
                  <a:rPr lang="en-US" altLang="zh-CN" sz="1700" dirty="0">
                    <a:latin typeface="黑体" panose="02010609060101010101" pitchFamily="49" charset="-122"/>
                  </a:rPr>
                  <a:t>Oracle</a:t>
                </a:r>
                <a:r>
                  <a:rPr lang="zh-CN" altLang="en-US" sz="1700" dirty="0">
                    <a:latin typeface="黑体" panose="02010609060101010101" pitchFamily="49" charset="-122"/>
                  </a:rPr>
                  <a:t>收购）倡导、许多公司参与一起建立的一种动态网页技术标准</a:t>
                </a:r>
                <a:r>
                  <a:rPr lang="zh-CN" altLang="en-US" sz="1700" dirty="0" smtClean="0">
                    <a:latin typeface="黑体" panose="02010609060101010101" pitchFamily="49" charset="-122"/>
                  </a:rPr>
                  <a:t>。</a:t>
                </a:r>
                <a:endParaRPr lang="en-US" altLang="zh-CN" sz="1700" dirty="0" smtClean="0">
                  <a:latin typeface="黑体" panose="02010609060101010101" pitchFamily="49" charset="-122"/>
                </a:endParaRPr>
              </a:p>
              <a:p>
                <a:pPr algn="l" eaLnBrk="1" hangingPunct="1">
                  <a:buClr>
                    <a:srgbClr val="00FFFF"/>
                  </a:buClr>
                  <a:buSzTx/>
                  <a:buFont typeface="Wingdings" panose="05000000000000000000" pitchFamily="2" charset="2"/>
                  <a:buChar char="ü"/>
                </a:pPr>
                <a:r>
                  <a:rPr lang="zh-CN" altLang="en-US" sz="1700" dirty="0" smtClean="0">
                    <a:latin typeface="黑体" panose="02010609060101010101" pitchFamily="49" charset="-122"/>
                  </a:rPr>
                  <a:t> </a:t>
                </a:r>
                <a:r>
                  <a:rPr lang="zh-CN" altLang="en-US" sz="1700" dirty="0">
                    <a:latin typeface="黑体" panose="02010609060101010101" pitchFamily="49" charset="-122"/>
                  </a:rPr>
                  <a:t>缺点：复杂度高、机器配置高。</a:t>
                </a:r>
              </a:p>
            </p:txBody>
          </p:sp>
        </p:grpSp>
      </p:grpSp>
    </p:spTree>
    <p:extLst>
      <p:ext uri="{BB962C8B-B14F-4D97-AF65-F5344CB8AC3E}">
        <p14:creationId xmlns:p14="http://schemas.microsoft.com/office/powerpoint/2010/main" val="2174769963"/>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问题交流</a:t>
            </a:r>
            <a:endParaRPr lang="zh-CN" altLang="en-US" dirty="0"/>
          </a:p>
        </p:txBody>
      </p:sp>
      <p:sp>
        <p:nvSpPr>
          <p:cNvPr id="3" name="内容占位符 2"/>
          <p:cNvSpPr>
            <a:spLocks noGrp="1"/>
          </p:cNvSpPr>
          <p:nvPr>
            <p:ph idx="1"/>
          </p:nvPr>
        </p:nvSpPr>
        <p:spPr/>
        <p:txBody>
          <a:bodyPr/>
          <a:lstStyle/>
          <a:p>
            <a:r>
              <a:rPr lang="en-US" altLang="zh-CN" dirty="0"/>
              <a:t>Web</a:t>
            </a:r>
            <a:r>
              <a:rPr lang="zh-CN" altLang="en-US" dirty="0"/>
              <a:t>核心的三个标准是什么？</a:t>
            </a:r>
          </a:p>
          <a:p>
            <a:r>
              <a:rPr lang="en-US" altLang="zh-CN" dirty="0"/>
              <a:t>URL</a:t>
            </a:r>
            <a:r>
              <a:rPr lang="zh-CN" altLang="en-US" dirty="0"/>
              <a:t>的组成是什么？</a:t>
            </a:r>
          </a:p>
          <a:p>
            <a:r>
              <a:rPr lang="zh-CN" altLang="en-US" dirty="0"/>
              <a:t>服务器哪个端口号可以省略？</a:t>
            </a:r>
          </a:p>
          <a:p>
            <a:r>
              <a:rPr lang="zh-CN" altLang="en-US" dirty="0"/>
              <a:t>什么是绝对路径？</a:t>
            </a:r>
          </a:p>
          <a:p>
            <a:r>
              <a:rPr lang="zh-CN" altLang="en-US" dirty="0"/>
              <a:t>什么是相对路径？</a:t>
            </a:r>
          </a:p>
          <a:p>
            <a:endParaRPr lang="zh-CN" altLang="en-US" dirty="0"/>
          </a:p>
        </p:txBody>
      </p:sp>
    </p:spTree>
    <p:extLst>
      <p:ext uri="{BB962C8B-B14F-4D97-AF65-F5344CB8AC3E}">
        <p14:creationId xmlns:p14="http://schemas.microsoft.com/office/powerpoint/2010/main" val="709458410"/>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a:t>
            </a:r>
            <a:r>
              <a:rPr lang="en-US" altLang="zh-CN" dirty="0" smtClean="0"/>
              <a:t>2</a:t>
            </a:r>
            <a:r>
              <a:rPr lang="zh-CN" altLang="en-US" dirty="0" smtClean="0"/>
              <a:t> </a:t>
            </a:r>
            <a:r>
              <a:rPr lang="en-US" altLang="zh-CN" dirty="0" smtClean="0"/>
              <a:t>Web</a:t>
            </a:r>
            <a:r>
              <a:rPr lang="zh-CN" altLang="en-US" dirty="0" smtClean="0"/>
              <a:t>应用程序结构</a:t>
            </a:r>
            <a:endParaRPr lang="zh-CN" altLang="en-US" dirty="0"/>
          </a:p>
        </p:txBody>
      </p:sp>
      <p:sp>
        <p:nvSpPr>
          <p:cNvPr id="3" name="内容占位符 2"/>
          <p:cNvSpPr>
            <a:spLocks noGrp="1"/>
          </p:cNvSpPr>
          <p:nvPr>
            <p:ph idx="1"/>
          </p:nvPr>
        </p:nvSpPr>
        <p:spPr>
          <a:xfrm>
            <a:off x="457200" y="1052513"/>
            <a:ext cx="8075240" cy="4968875"/>
          </a:xfrm>
        </p:spPr>
        <p:txBody>
          <a:bodyPr/>
          <a:lstStyle/>
          <a:p>
            <a:r>
              <a:rPr lang="en-US" altLang="zh-CN" dirty="0" smtClean="0"/>
              <a:t>Tomcat</a:t>
            </a:r>
            <a:r>
              <a:rPr lang="zh-CN" altLang="en-US" dirty="0"/>
              <a:t>简介</a:t>
            </a:r>
          </a:p>
          <a:p>
            <a:pPr lvl="1"/>
            <a:r>
              <a:rPr lang="zh-CN" altLang="en-US" dirty="0"/>
              <a:t>免费的开放源代码的</a:t>
            </a:r>
            <a:r>
              <a:rPr lang="en-US" altLang="zh-CN" dirty="0"/>
              <a:t>Java Web </a:t>
            </a:r>
            <a:r>
              <a:rPr lang="zh-CN" altLang="en-US" dirty="0"/>
              <a:t>应用服务器</a:t>
            </a:r>
          </a:p>
          <a:p>
            <a:pPr lvl="1"/>
            <a:r>
              <a:rPr lang="zh-CN" altLang="en-US" dirty="0"/>
              <a:t>一种</a:t>
            </a:r>
            <a:r>
              <a:rPr lang="en-US" altLang="zh-CN" dirty="0" err="1"/>
              <a:t>Servlet&amp;JSP</a:t>
            </a:r>
            <a:r>
              <a:rPr lang="zh-CN" altLang="en-US" dirty="0"/>
              <a:t>的容器</a:t>
            </a:r>
          </a:p>
          <a:p>
            <a:pPr lvl="1"/>
            <a:r>
              <a:rPr lang="en-US" altLang="zh-CN" dirty="0"/>
              <a:t>Apache </a:t>
            </a:r>
            <a:r>
              <a:rPr lang="zh-CN" altLang="en-US" dirty="0"/>
              <a:t>软件基金会（</a:t>
            </a:r>
            <a:r>
              <a:rPr lang="en-US" altLang="zh-CN" dirty="0"/>
              <a:t>Apache Software Foundation</a:t>
            </a:r>
            <a:r>
              <a:rPr lang="zh-CN" altLang="en-US" dirty="0"/>
              <a:t>）的</a:t>
            </a:r>
            <a:r>
              <a:rPr lang="en-US" altLang="zh-CN" dirty="0"/>
              <a:t>Jakarta </a:t>
            </a:r>
            <a:r>
              <a:rPr lang="zh-CN" altLang="en-US" dirty="0"/>
              <a:t>项目中的一个核心项目，由</a:t>
            </a:r>
            <a:r>
              <a:rPr lang="en-US" altLang="zh-CN" dirty="0"/>
              <a:t>Apache</a:t>
            </a:r>
            <a:r>
              <a:rPr lang="zh-CN" altLang="en-US" dirty="0"/>
              <a:t>、</a:t>
            </a:r>
            <a:r>
              <a:rPr lang="en-US" altLang="zh-CN" dirty="0"/>
              <a:t>Sun </a:t>
            </a:r>
            <a:r>
              <a:rPr lang="zh-CN" altLang="en-US" dirty="0"/>
              <a:t>和其他一些公司及个人支持</a:t>
            </a:r>
            <a:r>
              <a:rPr lang="zh-CN" altLang="en-US" dirty="0" smtClean="0"/>
              <a:t>。</a:t>
            </a:r>
            <a:endParaRPr lang="en-US" altLang="zh-CN" dirty="0" smtClean="0"/>
          </a:p>
          <a:p>
            <a:pPr lvl="1"/>
            <a:endParaRPr lang="zh-CN" altLang="en-US" dirty="0"/>
          </a:p>
          <a:p>
            <a:r>
              <a:rPr lang="en-US" altLang="zh-CN" dirty="0" smtClean="0"/>
              <a:t>Tomcat</a:t>
            </a:r>
            <a:r>
              <a:rPr lang="zh-CN" altLang="en-US" dirty="0" smtClean="0"/>
              <a:t>作用</a:t>
            </a:r>
            <a:endParaRPr lang="zh-CN" altLang="en-US" dirty="0"/>
          </a:p>
          <a:p>
            <a:pPr lvl="1"/>
            <a:r>
              <a:rPr lang="en-US" altLang="zh-CN" dirty="0"/>
              <a:t>Servlet</a:t>
            </a:r>
            <a:r>
              <a:rPr lang="zh-CN" altLang="en-US" dirty="0"/>
              <a:t>容器：处理客户的</a:t>
            </a:r>
            <a:r>
              <a:rPr lang="en-US" altLang="zh-CN" dirty="0"/>
              <a:t>HTTP</a:t>
            </a:r>
            <a:r>
              <a:rPr lang="zh-CN" altLang="en-US" dirty="0"/>
              <a:t>请求</a:t>
            </a:r>
            <a:r>
              <a:rPr lang="zh-CN" altLang="en-US" dirty="0" smtClean="0"/>
              <a:t>，把</a:t>
            </a:r>
            <a:r>
              <a:rPr lang="zh-CN" altLang="en-US" dirty="0"/>
              <a:t>请求传给</a:t>
            </a:r>
            <a:r>
              <a:rPr lang="en-US" altLang="zh-CN" dirty="0"/>
              <a:t>Servlet</a:t>
            </a:r>
            <a:r>
              <a:rPr lang="zh-CN" altLang="en-US" dirty="0"/>
              <a:t>，并把结果返回</a:t>
            </a:r>
            <a:r>
              <a:rPr lang="zh-CN" altLang="en-US" dirty="0" smtClean="0"/>
              <a:t>给客户</a:t>
            </a:r>
            <a:r>
              <a:rPr lang="zh-CN" altLang="en-US" dirty="0"/>
              <a:t>。</a:t>
            </a:r>
          </a:p>
          <a:p>
            <a:pPr lvl="1"/>
            <a:endParaRPr lang="zh-CN" altLang="en-US" dirty="0"/>
          </a:p>
        </p:txBody>
      </p:sp>
      <p:pic>
        <p:nvPicPr>
          <p:cNvPr id="5" name="Picture 4" descr="u=1702373006,208940365&amp;fm=0&amp;g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264" y="1075280"/>
            <a:ext cx="12382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6826270"/>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a:t>
            </a:r>
            <a:r>
              <a:rPr lang="en-US" altLang="zh-CN" dirty="0" smtClean="0"/>
              <a:t>2</a:t>
            </a:r>
            <a:r>
              <a:rPr lang="zh-CN" altLang="en-US" dirty="0" smtClean="0"/>
              <a:t> </a:t>
            </a:r>
            <a:r>
              <a:rPr lang="en-US" altLang="zh-CN" dirty="0" smtClean="0"/>
              <a:t>Web</a:t>
            </a:r>
            <a:r>
              <a:rPr lang="zh-CN" altLang="en-US" dirty="0" smtClean="0"/>
              <a:t>应用程序结构</a:t>
            </a:r>
            <a:endParaRPr lang="zh-CN" altLang="en-US" dirty="0"/>
          </a:p>
        </p:txBody>
      </p:sp>
      <p:sp>
        <p:nvSpPr>
          <p:cNvPr id="3" name="内容占位符 2"/>
          <p:cNvSpPr>
            <a:spLocks noGrp="1"/>
          </p:cNvSpPr>
          <p:nvPr>
            <p:ph idx="1"/>
          </p:nvPr>
        </p:nvSpPr>
        <p:spPr>
          <a:xfrm>
            <a:off x="457200" y="1052513"/>
            <a:ext cx="8075240" cy="4968875"/>
          </a:xfrm>
        </p:spPr>
        <p:txBody>
          <a:bodyPr/>
          <a:lstStyle/>
          <a:p>
            <a:r>
              <a:rPr lang="en-US" altLang="zh-CN" dirty="0" smtClean="0"/>
              <a:t>Tomcat</a:t>
            </a:r>
            <a:r>
              <a:rPr lang="zh-CN" altLang="en-US" dirty="0" smtClean="0"/>
              <a:t>配置</a:t>
            </a:r>
            <a:endParaRPr lang="zh-CN" altLang="en-US" dirty="0"/>
          </a:p>
        </p:txBody>
      </p:sp>
      <p:grpSp>
        <p:nvGrpSpPr>
          <p:cNvPr id="6" name="组合 5"/>
          <p:cNvGrpSpPr/>
          <p:nvPr/>
        </p:nvGrpSpPr>
        <p:grpSpPr>
          <a:xfrm>
            <a:off x="623888" y="1524000"/>
            <a:ext cx="8062912" cy="4330700"/>
            <a:chOff x="623888" y="1524000"/>
            <a:chExt cx="8062912" cy="4330700"/>
          </a:xfrm>
        </p:grpSpPr>
        <p:sp>
          <p:nvSpPr>
            <p:cNvPr id="7" name="Rectangle 3"/>
            <p:cNvSpPr>
              <a:spLocks noChangeArrowheads="1"/>
            </p:cNvSpPr>
            <p:nvPr/>
          </p:nvSpPr>
          <p:spPr bwMode="gray">
            <a:xfrm>
              <a:off x="4862513" y="3443288"/>
              <a:ext cx="1835150" cy="431800"/>
            </a:xfrm>
            <a:prstGeom prst="rect">
              <a:avLst/>
            </a:prstGeom>
            <a:gradFill rotWithShape="1">
              <a:gsLst>
                <a:gs pos="0">
                  <a:schemeClr val="folHlink"/>
                </a:gs>
                <a:gs pos="100000">
                  <a:schemeClr val="folHlink">
                    <a:gamma/>
                    <a:tint val="0"/>
                    <a:invGamma/>
                  </a:schemeClr>
                </a:gs>
              </a:gsLst>
              <a:lin ang="5400000" scaled="1"/>
            </a:gradFill>
            <a:ln w="9525">
              <a:noFill/>
              <a:miter lim="800000"/>
              <a:headEnd/>
              <a:tailEnd/>
            </a:ln>
            <a:effectLst/>
          </p:spPr>
          <p:txBody>
            <a:bodyPr wrap="none" anchor="ctr"/>
            <a:lstStyle/>
            <a:p>
              <a:pPr eaLnBrk="1" hangingPunct="1">
                <a:defRPr/>
              </a:pPr>
              <a:endParaRPr lang="zh-CN" altLang="en-US"/>
            </a:p>
          </p:txBody>
        </p:sp>
        <p:sp>
          <p:nvSpPr>
            <p:cNvPr id="8" name="Rectangle 4"/>
            <p:cNvSpPr>
              <a:spLocks noChangeArrowheads="1"/>
            </p:cNvSpPr>
            <p:nvPr/>
          </p:nvSpPr>
          <p:spPr bwMode="gray">
            <a:xfrm>
              <a:off x="3055938" y="3932238"/>
              <a:ext cx="1806575" cy="431800"/>
            </a:xfrm>
            <a:prstGeom prst="rect">
              <a:avLst/>
            </a:prstGeom>
            <a:gradFill rotWithShape="1">
              <a:gsLst>
                <a:gs pos="0">
                  <a:schemeClr val="accent1"/>
                </a:gs>
                <a:gs pos="100000">
                  <a:schemeClr val="accent1">
                    <a:gamma/>
                    <a:tint val="0"/>
                    <a:invGamma/>
                  </a:schemeClr>
                </a:gs>
              </a:gsLst>
              <a:lin ang="5400000" scaled="1"/>
            </a:gradFill>
            <a:ln w="9525">
              <a:noFill/>
              <a:miter lim="800000"/>
              <a:headEnd/>
              <a:tailEnd/>
            </a:ln>
            <a:effectLst/>
          </p:spPr>
          <p:txBody>
            <a:bodyPr wrap="none" anchor="ctr"/>
            <a:lstStyle/>
            <a:p>
              <a:pPr eaLnBrk="1" hangingPunct="1">
                <a:defRPr/>
              </a:pPr>
              <a:endParaRPr lang="zh-CN" altLang="en-US"/>
            </a:p>
          </p:txBody>
        </p:sp>
        <p:sp>
          <p:nvSpPr>
            <p:cNvPr id="9" name="Rectangle 5"/>
            <p:cNvSpPr>
              <a:spLocks noChangeArrowheads="1"/>
            </p:cNvSpPr>
            <p:nvPr/>
          </p:nvSpPr>
          <p:spPr bwMode="gray">
            <a:xfrm>
              <a:off x="1227138" y="4425950"/>
              <a:ext cx="1825625" cy="431800"/>
            </a:xfrm>
            <a:prstGeom prst="rect">
              <a:avLst/>
            </a:prstGeom>
            <a:gradFill rotWithShape="1">
              <a:gsLst>
                <a:gs pos="0">
                  <a:schemeClr val="folHlink"/>
                </a:gs>
                <a:gs pos="100000">
                  <a:schemeClr val="folHlink">
                    <a:gamma/>
                    <a:tint val="0"/>
                    <a:invGamma/>
                  </a:schemeClr>
                </a:gs>
              </a:gsLst>
              <a:lin ang="5400000" scaled="1"/>
            </a:gradFill>
            <a:ln w="9525">
              <a:noFill/>
              <a:miter lim="800000"/>
              <a:headEnd/>
              <a:tailEnd/>
            </a:ln>
            <a:effectLst/>
          </p:spPr>
          <p:txBody>
            <a:bodyPr wrap="none" anchor="ctr"/>
            <a:lstStyle/>
            <a:p>
              <a:pPr algn="ctr" eaLnBrk="1" hangingPunct="1">
                <a:defRPr/>
              </a:pPr>
              <a:endParaRPr lang="zh-CN" altLang="zh-CN"/>
            </a:p>
          </p:txBody>
        </p:sp>
        <p:sp>
          <p:nvSpPr>
            <p:cNvPr id="10" name="AutoShape 6"/>
            <p:cNvSpPr>
              <a:spLocks noChangeArrowheads="1"/>
            </p:cNvSpPr>
            <p:nvPr/>
          </p:nvSpPr>
          <p:spPr bwMode="gray">
            <a:xfrm flipH="1">
              <a:off x="623888" y="3813175"/>
              <a:ext cx="2428875" cy="615950"/>
            </a:xfrm>
            <a:prstGeom prst="parallelogram">
              <a:avLst>
                <a:gd name="adj" fmla="val 98582"/>
              </a:avLst>
            </a:prstGeom>
            <a:gradFill rotWithShape="1">
              <a:gsLst>
                <a:gs pos="0">
                  <a:schemeClr val="folHlink">
                    <a:gamma/>
                    <a:tint val="54510"/>
                    <a:invGamma/>
                    <a:alpha val="82001"/>
                  </a:schemeClr>
                </a:gs>
                <a:gs pos="100000">
                  <a:schemeClr val="folHlink">
                    <a:alpha val="50000"/>
                  </a:schemeClr>
                </a:gs>
              </a:gsLst>
              <a:lin ang="18900000" scaled="1"/>
            </a:gradFill>
            <a:ln w="9525">
              <a:noFill/>
              <a:miter lim="800000"/>
              <a:headEnd/>
              <a:tailEnd/>
            </a:ln>
            <a:effectLst/>
          </p:spPr>
          <p:txBody>
            <a:bodyPr wrap="none" anchor="ctr"/>
            <a:lstStyle/>
            <a:p>
              <a:pPr eaLnBrk="1" hangingPunct="1">
                <a:defRPr/>
              </a:pPr>
              <a:endParaRPr lang="zh-CN" altLang="en-US"/>
            </a:p>
          </p:txBody>
        </p:sp>
        <p:sp>
          <p:nvSpPr>
            <p:cNvPr id="11" name="AutoShape 7"/>
            <p:cNvSpPr>
              <a:spLocks noChangeArrowheads="1"/>
            </p:cNvSpPr>
            <p:nvPr/>
          </p:nvSpPr>
          <p:spPr bwMode="gray">
            <a:xfrm flipH="1">
              <a:off x="2436813" y="3303588"/>
              <a:ext cx="2428875" cy="646112"/>
            </a:xfrm>
            <a:prstGeom prst="parallelogram">
              <a:avLst>
                <a:gd name="adj" fmla="val 96330"/>
              </a:avLst>
            </a:prstGeom>
            <a:gradFill rotWithShape="1">
              <a:gsLst>
                <a:gs pos="0">
                  <a:schemeClr val="accent1"/>
                </a:gs>
                <a:gs pos="100000">
                  <a:schemeClr val="accent1">
                    <a:gamma/>
                    <a:tint val="53725"/>
                    <a:invGamma/>
                  </a:schemeClr>
                </a:gs>
              </a:gsLst>
              <a:lin ang="0" scaled="1"/>
            </a:gradFill>
            <a:ln w="9525">
              <a:noFill/>
              <a:miter lim="800000"/>
              <a:headEnd/>
              <a:tailEnd/>
            </a:ln>
            <a:effectLst/>
          </p:spPr>
          <p:txBody>
            <a:bodyPr wrap="none" anchor="ctr"/>
            <a:lstStyle/>
            <a:p>
              <a:pPr eaLnBrk="1" hangingPunct="1">
                <a:defRPr/>
              </a:pPr>
              <a:endParaRPr lang="zh-CN" altLang="en-US"/>
            </a:p>
          </p:txBody>
        </p:sp>
        <p:sp>
          <p:nvSpPr>
            <p:cNvPr id="12" name="Freeform 8"/>
            <p:cNvSpPr>
              <a:spLocks/>
            </p:cNvSpPr>
            <p:nvPr/>
          </p:nvSpPr>
          <p:spPr bwMode="gray">
            <a:xfrm>
              <a:off x="2443163" y="3305175"/>
              <a:ext cx="612775" cy="1130300"/>
            </a:xfrm>
            <a:custGeom>
              <a:avLst/>
              <a:gdLst/>
              <a:ahLst/>
              <a:cxnLst>
                <a:cxn ang="0">
                  <a:pos x="0" y="167"/>
                </a:cxn>
                <a:cxn ang="0">
                  <a:pos x="201" y="370"/>
                </a:cxn>
                <a:cxn ang="0">
                  <a:pos x="201" y="210"/>
                </a:cxn>
                <a:cxn ang="0">
                  <a:pos x="0" y="0"/>
                </a:cxn>
                <a:cxn ang="0">
                  <a:pos x="0" y="167"/>
                </a:cxn>
              </a:cxnLst>
              <a:rect l="0" t="0" r="r" b="b"/>
              <a:pathLst>
                <a:path w="201" h="370">
                  <a:moveTo>
                    <a:pt x="0" y="167"/>
                  </a:moveTo>
                  <a:lnTo>
                    <a:pt x="201" y="370"/>
                  </a:lnTo>
                  <a:lnTo>
                    <a:pt x="201" y="210"/>
                  </a:lnTo>
                  <a:lnTo>
                    <a:pt x="0" y="0"/>
                  </a:lnTo>
                  <a:lnTo>
                    <a:pt x="0" y="167"/>
                  </a:lnTo>
                  <a:close/>
                </a:path>
              </a:pathLst>
            </a:custGeom>
            <a:gradFill rotWithShape="1">
              <a:gsLst>
                <a:gs pos="0">
                  <a:schemeClr val="accent1">
                    <a:gamma/>
                    <a:shade val="46275"/>
                    <a:invGamma/>
                  </a:schemeClr>
                </a:gs>
                <a:gs pos="100000">
                  <a:schemeClr val="accent1"/>
                </a:gs>
              </a:gsLst>
              <a:lin ang="2700000" scaled="1"/>
            </a:gradFill>
            <a:ln w="9525">
              <a:noFill/>
              <a:round/>
              <a:headEnd/>
              <a:tailEnd/>
            </a:ln>
            <a:effectLst/>
          </p:spPr>
          <p:txBody>
            <a:bodyPr/>
            <a:lstStyle/>
            <a:p>
              <a:pPr eaLnBrk="1" hangingPunct="1">
                <a:defRPr/>
              </a:pPr>
              <a:endParaRPr lang="zh-CN" altLang="en-US"/>
            </a:p>
          </p:txBody>
        </p:sp>
        <p:sp>
          <p:nvSpPr>
            <p:cNvPr id="13" name="AutoShape 9"/>
            <p:cNvSpPr>
              <a:spLocks noChangeArrowheads="1"/>
            </p:cNvSpPr>
            <p:nvPr/>
          </p:nvSpPr>
          <p:spPr bwMode="gray">
            <a:xfrm flipH="1">
              <a:off x="4249738" y="2787650"/>
              <a:ext cx="2438400" cy="657225"/>
            </a:xfrm>
            <a:prstGeom prst="parallelogram">
              <a:avLst>
                <a:gd name="adj" fmla="val 92256"/>
              </a:avLst>
            </a:prstGeom>
            <a:gradFill rotWithShape="1">
              <a:gsLst>
                <a:gs pos="0">
                  <a:schemeClr val="folHlink"/>
                </a:gs>
                <a:gs pos="100000">
                  <a:schemeClr val="folHlink">
                    <a:gamma/>
                    <a:tint val="53725"/>
                    <a:invGamma/>
                  </a:schemeClr>
                </a:gs>
              </a:gsLst>
              <a:lin ang="0" scaled="1"/>
            </a:gradFill>
            <a:ln w="9525">
              <a:noFill/>
              <a:miter lim="800000"/>
              <a:headEnd/>
              <a:tailEnd/>
            </a:ln>
            <a:effectLst/>
          </p:spPr>
          <p:txBody>
            <a:bodyPr wrap="none" anchor="ctr"/>
            <a:lstStyle/>
            <a:p>
              <a:pPr eaLnBrk="1" hangingPunct="1">
                <a:defRPr/>
              </a:pPr>
              <a:endParaRPr lang="zh-CN" altLang="en-US"/>
            </a:p>
          </p:txBody>
        </p:sp>
        <p:sp>
          <p:nvSpPr>
            <p:cNvPr id="14" name="Freeform 10"/>
            <p:cNvSpPr>
              <a:spLocks/>
            </p:cNvSpPr>
            <p:nvPr/>
          </p:nvSpPr>
          <p:spPr bwMode="gray">
            <a:xfrm>
              <a:off x="4246563" y="2782888"/>
              <a:ext cx="615950" cy="1163637"/>
            </a:xfrm>
            <a:custGeom>
              <a:avLst/>
              <a:gdLst/>
              <a:ahLst/>
              <a:cxnLst>
                <a:cxn ang="0">
                  <a:pos x="0" y="167"/>
                </a:cxn>
                <a:cxn ang="0">
                  <a:pos x="201" y="370"/>
                </a:cxn>
                <a:cxn ang="0">
                  <a:pos x="201" y="210"/>
                </a:cxn>
                <a:cxn ang="0">
                  <a:pos x="0" y="0"/>
                </a:cxn>
                <a:cxn ang="0">
                  <a:pos x="0" y="167"/>
                </a:cxn>
              </a:cxnLst>
              <a:rect l="0" t="0" r="r" b="b"/>
              <a:pathLst>
                <a:path w="201" h="370">
                  <a:moveTo>
                    <a:pt x="0" y="167"/>
                  </a:moveTo>
                  <a:lnTo>
                    <a:pt x="201" y="370"/>
                  </a:lnTo>
                  <a:lnTo>
                    <a:pt x="201" y="210"/>
                  </a:lnTo>
                  <a:lnTo>
                    <a:pt x="0" y="0"/>
                  </a:lnTo>
                  <a:lnTo>
                    <a:pt x="0" y="167"/>
                  </a:lnTo>
                  <a:close/>
                </a:path>
              </a:pathLst>
            </a:custGeom>
            <a:gradFill rotWithShape="1">
              <a:gsLst>
                <a:gs pos="0">
                  <a:schemeClr val="folHlink">
                    <a:gamma/>
                    <a:shade val="46275"/>
                    <a:invGamma/>
                  </a:schemeClr>
                </a:gs>
                <a:gs pos="100000">
                  <a:schemeClr val="folHlink"/>
                </a:gs>
              </a:gsLst>
              <a:lin ang="2700000" scaled="1"/>
            </a:gradFill>
            <a:ln w="9525">
              <a:noFill/>
              <a:round/>
              <a:headEnd/>
              <a:tailEnd/>
            </a:ln>
            <a:effectLst/>
          </p:spPr>
          <p:txBody>
            <a:bodyPr/>
            <a:lstStyle/>
            <a:p>
              <a:pPr eaLnBrk="1" hangingPunct="1">
                <a:defRPr/>
              </a:pPr>
              <a:endParaRPr lang="zh-CN" altLang="en-US"/>
            </a:p>
          </p:txBody>
        </p:sp>
        <p:pic>
          <p:nvPicPr>
            <p:cNvPr id="15" name="Picture 11" descr="light_shadow"/>
            <p:cNvPicPr>
              <a:picLocks noChangeAspect="1" noChangeArrowheads="1"/>
            </p:cNvPicPr>
            <p:nvPr/>
          </p:nvPicPr>
          <p:blipFill>
            <a:blip r:embed="rId2" cstate="print">
              <a:lum bright="-76000" contrast="-4000"/>
              <a:grayscl/>
              <a:extLst>
                <a:ext uri="{28A0092B-C50C-407E-A947-70E740481C1C}">
                  <a14:useLocalDpi xmlns:a14="http://schemas.microsoft.com/office/drawing/2010/main" val="0"/>
                </a:ext>
              </a:extLst>
            </a:blip>
            <a:srcRect/>
            <a:stretch>
              <a:fillRect/>
            </a:stretch>
          </p:blipFill>
          <p:spPr bwMode="gray">
            <a:xfrm>
              <a:off x="1243013" y="3967163"/>
              <a:ext cx="1008062"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2" descr="circuler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155700" y="3006725"/>
              <a:ext cx="1152525"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Oval 13"/>
            <p:cNvSpPr>
              <a:spLocks noChangeArrowheads="1"/>
            </p:cNvSpPr>
            <p:nvPr/>
          </p:nvSpPr>
          <p:spPr bwMode="gray">
            <a:xfrm>
              <a:off x="1155700" y="3006725"/>
              <a:ext cx="1144588" cy="1143000"/>
            </a:xfrm>
            <a:prstGeom prst="ellipse">
              <a:avLst/>
            </a:prstGeom>
            <a:gradFill rotWithShape="1">
              <a:gsLst>
                <a:gs pos="0">
                  <a:schemeClr val="folHlink">
                    <a:alpha val="45000"/>
                  </a:schemeClr>
                </a:gs>
                <a:gs pos="50000">
                  <a:schemeClr val="folHlink">
                    <a:gamma/>
                    <a:tint val="54510"/>
                    <a:invGamma/>
                    <a:alpha val="89999"/>
                  </a:schemeClr>
                </a:gs>
                <a:gs pos="100000">
                  <a:schemeClr val="folHlink">
                    <a:alpha val="45000"/>
                  </a:schemeClr>
                </a:gs>
              </a:gsLst>
              <a:lin ang="5400000" scaled="1"/>
            </a:gradFill>
            <a:ln w="9525" algn="ctr">
              <a:noFill/>
              <a:round/>
              <a:headEnd/>
              <a:tailEnd/>
            </a:ln>
            <a:effectLst/>
          </p:spPr>
          <p:txBody>
            <a:bodyPr wrap="none" anchor="ctr"/>
            <a:lstStyle/>
            <a:p>
              <a:pPr eaLnBrk="1" hangingPunct="1">
                <a:defRPr/>
              </a:pPr>
              <a:endParaRPr lang="zh-CN" altLang="en-US"/>
            </a:p>
          </p:txBody>
        </p:sp>
        <p:sp>
          <p:nvSpPr>
            <p:cNvPr id="18" name="Freeform 14"/>
            <p:cNvSpPr>
              <a:spLocks/>
            </p:cNvSpPr>
            <p:nvPr/>
          </p:nvSpPr>
          <p:spPr bwMode="gray">
            <a:xfrm>
              <a:off x="1274763" y="3030538"/>
              <a:ext cx="898525" cy="395287"/>
            </a:xfrm>
            <a:custGeom>
              <a:avLst/>
              <a:gdLst>
                <a:gd name="T0" fmla="*/ 601910402 w 1321"/>
                <a:gd name="T1" fmla="*/ 123597695 h 712"/>
                <a:gd name="T2" fmla="*/ 609312861 w 1321"/>
                <a:gd name="T3" fmla="*/ 136234665 h 712"/>
                <a:gd name="T4" fmla="*/ 611163645 w 1321"/>
                <a:gd name="T5" fmla="*/ 148255387 h 712"/>
                <a:gd name="T6" fmla="*/ 608387809 w 1321"/>
                <a:gd name="T7" fmla="*/ 159043058 h 712"/>
                <a:gd name="T8" fmla="*/ 600522824 w 1321"/>
                <a:gd name="T9" fmla="*/ 169522605 h 712"/>
                <a:gd name="T10" fmla="*/ 588493744 w 1321"/>
                <a:gd name="T11" fmla="*/ 178460977 h 712"/>
                <a:gd name="T12" fmla="*/ 573226301 w 1321"/>
                <a:gd name="T13" fmla="*/ 186166853 h 712"/>
                <a:gd name="T14" fmla="*/ 553332237 w 1321"/>
                <a:gd name="T15" fmla="*/ 193564049 h 712"/>
                <a:gd name="T16" fmla="*/ 530662335 w 1321"/>
                <a:gd name="T17" fmla="*/ 200036874 h 712"/>
                <a:gd name="T18" fmla="*/ 505216597 w 1321"/>
                <a:gd name="T19" fmla="*/ 205584771 h 712"/>
                <a:gd name="T20" fmla="*/ 476994342 w 1321"/>
                <a:gd name="T21" fmla="*/ 210516421 h 712"/>
                <a:gd name="T22" fmla="*/ 447384508 w 1321"/>
                <a:gd name="T23" fmla="*/ 213906895 h 712"/>
                <a:gd name="T24" fmla="*/ 414536311 w 1321"/>
                <a:gd name="T25" fmla="*/ 216989246 h 712"/>
                <a:gd name="T26" fmla="*/ 381225588 w 1321"/>
                <a:gd name="T27" fmla="*/ 218838545 h 712"/>
                <a:gd name="T28" fmla="*/ 367808250 w 1321"/>
                <a:gd name="T29" fmla="*/ 219454793 h 712"/>
                <a:gd name="T30" fmla="*/ 220222288 w 1321"/>
                <a:gd name="T31" fmla="*/ 219454793 h 712"/>
                <a:gd name="T32" fmla="*/ 218372183 w 1321"/>
                <a:gd name="T33" fmla="*/ 219454793 h 712"/>
                <a:gd name="T34" fmla="*/ 189224876 w 1321"/>
                <a:gd name="T35" fmla="*/ 218221741 h 712"/>
                <a:gd name="T36" fmla="*/ 161003301 w 1321"/>
                <a:gd name="T37" fmla="*/ 216989246 h 712"/>
                <a:gd name="T38" fmla="*/ 134169304 w 1321"/>
                <a:gd name="T39" fmla="*/ 214523143 h 712"/>
                <a:gd name="T40" fmla="*/ 108723566 w 1321"/>
                <a:gd name="T41" fmla="*/ 212365720 h 712"/>
                <a:gd name="T42" fmla="*/ 86052984 w 1321"/>
                <a:gd name="T43" fmla="*/ 208667122 h 712"/>
                <a:gd name="T44" fmla="*/ 65233867 w 1321"/>
                <a:gd name="T45" fmla="*/ 204351720 h 712"/>
                <a:gd name="T46" fmla="*/ 47190587 w 1321"/>
                <a:gd name="T47" fmla="*/ 199728750 h 712"/>
                <a:gd name="T48" fmla="*/ 30997412 w 1321"/>
                <a:gd name="T49" fmla="*/ 194180297 h 712"/>
                <a:gd name="T50" fmla="*/ 18043280 w 1321"/>
                <a:gd name="T51" fmla="*/ 187399349 h 712"/>
                <a:gd name="T52" fmla="*/ 8327511 w 1321"/>
                <a:gd name="T53" fmla="*/ 179694028 h 712"/>
                <a:gd name="T54" fmla="*/ 2775837 w 1321"/>
                <a:gd name="T55" fmla="*/ 170755656 h 712"/>
                <a:gd name="T56" fmla="*/ 0 w 1321"/>
                <a:gd name="T57" fmla="*/ 161509161 h 712"/>
                <a:gd name="T58" fmla="*/ 0 w 1321"/>
                <a:gd name="T59" fmla="*/ 160276109 h 712"/>
                <a:gd name="T60" fmla="*/ 1850785 w 1321"/>
                <a:gd name="T61" fmla="*/ 150104686 h 712"/>
                <a:gd name="T62" fmla="*/ 7402458 w 1321"/>
                <a:gd name="T63" fmla="*/ 137467716 h 712"/>
                <a:gd name="T64" fmla="*/ 23594954 w 1321"/>
                <a:gd name="T65" fmla="*/ 114042520 h 712"/>
                <a:gd name="T66" fmla="*/ 43489018 w 1321"/>
                <a:gd name="T67" fmla="*/ 92158499 h 712"/>
                <a:gd name="T68" fmla="*/ 68009704 w 1321"/>
                <a:gd name="T69" fmla="*/ 72432457 h 712"/>
                <a:gd name="T70" fmla="*/ 94381175 w 1321"/>
                <a:gd name="T71" fmla="*/ 54247034 h 712"/>
                <a:gd name="T72" fmla="*/ 124916061 w 1321"/>
                <a:gd name="T73" fmla="*/ 38527713 h 712"/>
                <a:gd name="T74" fmla="*/ 157764257 w 1321"/>
                <a:gd name="T75" fmla="*/ 25274495 h 712"/>
                <a:gd name="T76" fmla="*/ 192000713 w 1321"/>
                <a:gd name="T77" fmla="*/ 14486269 h 712"/>
                <a:gd name="T78" fmla="*/ 229938057 w 1321"/>
                <a:gd name="T79" fmla="*/ 6472825 h 712"/>
                <a:gd name="T80" fmla="*/ 268801134 w 1321"/>
                <a:gd name="T81" fmla="*/ 1849299 h 712"/>
                <a:gd name="T82" fmla="*/ 308589263 w 1321"/>
                <a:gd name="T83" fmla="*/ 0 h 712"/>
                <a:gd name="T84" fmla="*/ 308589263 w 1321"/>
                <a:gd name="T85" fmla="*/ 0 h 712"/>
                <a:gd name="T86" fmla="*/ 351153229 w 1321"/>
                <a:gd name="T87" fmla="*/ 1849299 h 712"/>
                <a:gd name="T88" fmla="*/ 391866410 w 1321"/>
                <a:gd name="T89" fmla="*/ 7089073 h 712"/>
                <a:gd name="T90" fmla="*/ 431192013 w 1321"/>
                <a:gd name="T91" fmla="*/ 16335568 h 712"/>
                <a:gd name="T92" fmla="*/ 467278572 w 1321"/>
                <a:gd name="T93" fmla="*/ 27740042 h 712"/>
                <a:gd name="T94" fmla="*/ 500589975 w 1321"/>
                <a:gd name="T95" fmla="*/ 42226312 h 712"/>
                <a:gd name="T96" fmla="*/ 531587387 w 1321"/>
                <a:gd name="T97" fmla="*/ 59795486 h 712"/>
                <a:gd name="T98" fmla="*/ 558883910 w 1321"/>
                <a:gd name="T99" fmla="*/ 78905281 h 712"/>
                <a:gd name="T100" fmla="*/ 582016338 w 1321"/>
                <a:gd name="T101" fmla="*/ 100172499 h 712"/>
                <a:gd name="T102" fmla="*/ 601910402 w 1321"/>
                <a:gd name="T103" fmla="*/ 123597695 h 712"/>
                <a:gd name="T104" fmla="*/ 601910402 w 1321"/>
                <a:gd name="T105" fmla="*/ 123597695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folHlink">
                    <a:alpha val="17998"/>
                  </a:schemeClr>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pic>
          <p:nvPicPr>
            <p:cNvPr id="19" name="Picture 15" descr="light_shadow"/>
            <p:cNvPicPr>
              <a:picLocks noChangeAspect="1" noChangeArrowheads="1"/>
            </p:cNvPicPr>
            <p:nvPr/>
          </p:nvPicPr>
          <p:blipFill>
            <a:blip r:embed="rId2" cstate="print">
              <a:lum bright="-76000" contrast="-4000"/>
              <a:grayscl/>
              <a:extLst>
                <a:ext uri="{28A0092B-C50C-407E-A947-70E740481C1C}">
                  <a14:useLocalDpi xmlns:a14="http://schemas.microsoft.com/office/drawing/2010/main" val="0"/>
                </a:ext>
              </a:extLst>
            </a:blip>
            <a:srcRect/>
            <a:stretch>
              <a:fillRect/>
            </a:stretch>
          </p:blipFill>
          <p:spPr bwMode="gray">
            <a:xfrm>
              <a:off x="3086100" y="3463925"/>
              <a:ext cx="1008063"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6" descr="circuler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998788" y="2503488"/>
              <a:ext cx="1152525"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Oval 17"/>
            <p:cNvSpPr>
              <a:spLocks noChangeArrowheads="1"/>
            </p:cNvSpPr>
            <p:nvPr/>
          </p:nvSpPr>
          <p:spPr bwMode="gray">
            <a:xfrm>
              <a:off x="2998788" y="2503488"/>
              <a:ext cx="1144587" cy="1143000"/>
            </a:xfrm>
            <a:prstGeom prst="ellipse">
              <a:avLst/>
            </a:prstGeom>
            <a:gradFill rotWithShape="1">
              <a:gsLst>
                <a:gs pos="0">
                  <a:schemeClr val="accent1">
                    <a:gamma/>
                    <a:shade val="26275"/>
                    <a:invGamma/>
                    <a:alpha val="89999"/>
                  </a:schemeClr>
                </a:gs>
                <a:gs pos="50000">
                  <a:schemeClr val="accent1">
                    <a:alpha val="45000"/>
                  </a:schemeClr>
                </a:gs>
                <a:gs pos="100000">
                  <a:schemeClr val="accent1">
                    <a:gamma/>
                    <a:shade val="26275"/>
                    <a:invGamma/>
                    <a:alpha val="89999"/>
                  </a:schemeClr>
                </a:gs>
              </a:gsLst>
              <a:lin ang="5400000" scaled="1"/>
            </a:gradFill>
            <a:ln w="9525" algn="ctr">
              <a:noFill/>
              <a:round/>
              <a:headEnd/>
              <a:tailEnd/>
            </a:ln>
            <a:effectLst/>
          </p:spPr>
          <p:txBody>
            <a:bodyPr wrap="none" anchor="ctr"/>
            <a:lstStyle/>
            <a:p>
              <a:pPr eaLnBrk="1" hangingPunct="1">
                <a:defRPr/>
              </a:pPr>
              <a:endParaRPr lang="zh-CN" altLang="en-US"/>
            </a:p>
          </p:txBody>
        </p:sp>
        <p:sp>
          <p:nvSpPr>
            <p:cNvPr id="22" name="Freeform 18"/>
            <p:cNvSpPr>
              <a:spLocks/>
            </p:cNvSpPr>
            <p:nvPr/>
          </p:nvSpPr>
          <p:spPr bwMode="gray">
            <a:xfrm>
              <a:off x="3117850" y="2527300"/>
              <a:ext cx="898525" cy="395288"/>
            </a:xfrm>
            <a:custGeom>
              <a:avLst/>
              <a:gdLst>
                <a:gd name="T0" fmla="*/ 601910402 w 1321"/>
                <a:gd name="T1" fmla="*/ 123598008 h 712"/>
                <a:gd name="T2" fmla="*/ 609312861 w 1321"/>
                <a:gd name="T3" fmla="*/ 136235010 h 712"/>
                <a:gd name="T4" fmla="*/ 611163645 w 1321"/>
                <a:gd name="T5" fmla="*/ 148255762 h 712"/>
                <a:gd name="T6" fmla="*/ 608387809 w 1321"/>
                <a:gd name="T7" fmla="*/ 159044016 h 712"/>
                <a:gd name="T8" fmla="*/ 600522824 w 1321"/>
                <a:gd name="T9" fmla="*/ 169523589 h 712"/>
                <a:gd name="T10" fmla="*/ 588493744 w 1321"/>
                <a:gd name="T11" fmla="*/ 178461984 h 712"/>
                <a:gd name="T12" fmla="*/ 573226301 w 1321"/>
                <a:gd name="T13" fmla="*/ 186167879 h 712"/>
                <a:gd name="T14" fmla="*/ 553332237 w 1321"/>
                <a:gd name="T15" fmla="*/ 193565094 h 712"/>
                <a:gd name="T16" fmla="*/ 530662335 w 1321"/>
                <a:gd name="T17" fmla="*/ 200037935 h 712"/>
                <a:gd name="T18" fmla="*/ 505216597 w 1321"/>
                <a:gd name="T19" fmla="*/ 205585847 h 712"/>
                <a:gd name="T20" fmla="*/ 476994342 w 1321"/>
                <a:gd name="T21" fmla="*/ 210517509 h 712"/>
                <a:gd name="T22" fmla="*/ 447384508 w 1321"/>
                <a:gd name="T23" fmla="*/ 213907992 h 712"/>
                <a:gd name="T24" fmla="*/ 414536311 w 1321"/>
                <a:gd name="T25" fmla="*/ 216990350 h 712"/>
                <a:gd name="T26" fmla="*/ 381225588 w 1321"/>
                <a:gd name="T27" fmla="*/ 218839653 h 712"/>
                <a:gd name="T28" fmla="*/ 367808250 w 1321"/>
                <a:gd name="T29" fmla="*/ 219455903 h 712"/>
                <a:gd name="T30" fmla="*/ 220222288 w 1321"/>
                <a:gd name="T31" fmla="*/ 219455903 h 712"/>
                <a:gd name="T32" fmla="*/ 218372183 w 1321"/>
                <a:gd name="T33" fmla="*/ 219455903 h 712"/>
                <a:gd name="T34" fmla="*/ 189224876 w 1321"/>
                <a:gd name="T35" fmla="*/ 218222849 h 712"/>
                <a:gd name="T36" fmla="*/ 161003301 w 1321"/>
                <a:gd name="T37" fmla="*/ 216990350 h 712"/>
                <a:gd name="T38" fmla="*/ 134169304 w 1321"/>
                <a:gd name="T39" fmla="*/ 214524241 h 712"/>
                <a:gd name="T40" fmla="*/ 108723566 w 1321"/>
                <a:gd name="T41" fmla="*/ 212366812 h 712"/>
                <a:gd name="T42" fmla="*/ 86052984 w 1321"/>
                <a:gd name="T43" fmla="*/ 208668205 h 712"/>
                <a:gd name="T44" fmla="*/ 65233867 w 1321"/>
                <a:gd name="T45" fmla="*/ 204352792 h 712"/>
                <a:gd name="T46" fmla="*/ 47190587 w 1321"/>
                <a:gd name="T47" fmla="*/ 199729810 h 712"/>
                <a:gd name="T48" fmla="*/ 30997412 w 1321"/>
                <a:gd name="T49" fmla="*/ 194181344 h 712"/>
                <a:gd name="T50" fmla="*/ 18043280 w 1321"/>
                <a:gd name="T51" fmla="*/ 187400378 h 712"/>
                <a:gd name="T52" fmla="*/ 8327511 w 1321"/>
                <a:gd name="T53" fmla="*/ 179695038 h 712"/>
                <a:gd name="T54" fmla="*/ 2775837 w 1321"/>
                <a:gd name="T55" fmla="*/ 170756643 h 712"/>
                <a:gd name="T56" fmla="*/ 0 w 1321"/>
                <a:gd name="T57" fmla="*/ 161509569 h 712"/>
                <a:gd name="T58" fmla="*/ 0 w 1321"/>
                <a:gd name="T59" fmla="*/ 160277070 h 712"/>
                <a:gd name="T60" fmla="*/ 1850785 w 1321"/>
                <a:gd name="T61" fmla="*/ 150105621 h 712"/>
                <a:gd name="T62" fmla="*/ 7402458 w 1321"/>
                <a:gd name="T63" fmla="*/ 137468064 h 712"/>
                <a:gd name="T64" fmla="*/ 23594954 w 1321"/>
                <a:gd name="T65" fmla="*/ 114043364 h 712"/>
                <a:gd name="T66" fmla="*/ 43489018 w 1321"/>
                <a:gd name="T67" fmla="*/ 92159288 h 712"/>
                <a:gd name="T68" fmla="*/ 68009704 w 1321"/>
                <a:gd name="T69" fmla="*/ 72432640 h 712"/>
                <a:gd name="T70" fmla="*/ 94381175 w 1321"/>
                <a:gd name="T71" fmla="*/ 54247726 h 712"/>
                <a:gd name="T72" fmla="*/ 124916061 w 1321"/>
                <a:gd name="T73" fmla="*/ 38527811 h 712"/>
                <a:gd name="T74" fmla="*/ 157764257 w 1321"/>
                <a:gd name="T75" fmla="*/ 25274559 h 712"/>
                <a:gd name="T76" fmla="*/ 192000713 w 1321"/>
                <a:gd name="T77" fmla="*/ 14486306 h 712"/>
                <a:gd name="T78" fmla="*/ 229938057 w 1321"/>
                <a:gd name="T79" fmla="*/ 6472841 h 712"/>
                <a:gd name="T80" fmla="*/ 268801134 w 1321"/>
                <a:gd name="T81" fmla="*/ 1849304 h 712"/>
                <a:gd name="T82" fmla="*/ 308589263 w 1321"/>
                <a:gd name="T83" fmla="*/ 0 h 712"/>
                <a:gd name="T84" fmla="*/ 308589263 w 1321"/>
                <a:gd name="T85" fmla="*/ 0 h 712"/>
                <a:gd name="T86" fmla="*/ 351153229 w 1321"/>
                <a:gd name="T87" fmla="*/ 1849304 h 712"/>
                <a:gd name="T88" fmla="*/ 391866410 w 1321"/>
                <a:gd name="T89" fmla="*/ 7089091 h 712"/>
                <a:gd name="T90" fmla="*/ 431192013 w 1321"/>
                <a:gd name="T91" fmla="*/ 16336165 h 712"/>
                <a:gd name="T92" fmla="*/ 467278572 w 1321"/>
                <a:gd name="T93" fmla="*/ 27740113 h 712"/>
                <a:gd name="T94" fmla="*/ 500589975 w 1321"/>
                <a:gd name="T95" fmla="*/ 42226974 h 712"/>
                <a:gd name="T96" fmla="*/ 531587387 w 1321"/>
                <a:gd name="T97" fmla="*/ 59795638 h 712"/>
                <a:gd name="T98" fmla="*/ 558883910 w 1321"/>
                <a:gd name="T99" fmla="*/ 78905481 h 712"/>
                <a:gd name="T100" fmla="*/ 582016338 w 1321"/>
                <a:gd name="T101" fmla="*/ 100172752 h 712"/>
                <a:gd name="T102" fmla="*/ 601910402 w 1321"/>
                <a:gd name="T103" fmla="*/ 123598008 h 712"/>
                <a:gd name="T104" fmla="*/ 601910402 w 1321"/>
                <a:gd name="T105" fmla="*/ 123598008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alpha val="17998"/>
                  </a:schemeClr>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pic>
          <p:nvPicPr>
            <p:cNvPr id="23" name="Picture 19" descr="light_shadow"/>
            <p:cNvPicPr>
              <a:picLocks noChangeAspect="1" noChangeArrowheads="1"/>
            </p:cNvPicPr>
            <p:nvPr/>
          </p:nvPicPr>
          <p:blipFill>
            <a:blip r:embed="rId2" cstate="print">
              <a:lum bright="-76000" contrast="-4000"/>
              <a:grayscl/>
              <a:extLst>
                <a:ext uri="{28A0092B-C50C-407E-A947-70E740481C1C}">
                  <a14:useLocalDpi xmlns:a14="http://schemas.microsoft.com/office/drawing/2010/main" val="0"/>
                </a:ext>
              </a:extLst>
            </a:blip>
            <a:srcRect/>
            <a:stretch>
              <a:fillRect/>
            </a:stretch>
          </p:blipFill>
          <p:spPr bwMode="gray">
            <a:xfrm>
              <a:off x="5006975" y="2976563"/>
              <a:ext cx="1008063"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0" descr="circuler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891088" y="2055813"/>
              <a:ext cx="11430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Oval 21"/>
            <p:cNvSpPr>
              <a:spLocks noChangeArrowheads="1"/>
            </p:cNvSpPr>
            <p:nvPr/>
          </p:nvSpPr>
          <p:spPr bwMode="gray">
            <a:xfrm>
              <a:off x="4891088" y="2055813"/>
              <a:ext cx="1143000" cy="1143000"/>
            </a:xfrm>
            <a:prstGeom prst="ellipse">
              <a:avLst/>
            </a:prstGeom>
            <a:gradFill rotWithShape="1">
              <a:gsLst>
                <a:gs pos="0">
                  <a:schemeClr val="folHlink">
                    <a:gamma/>
                    <a:shade val="26275"/>
                    <a:invGamma/>
                    <a:alpha val="89999"/>
                  </a:schemeClr>
                </a:gs>
                <a:gs pos="50000">
                  <a:schemeClr val="folHlink">
                    <a:alpha val="45000"/>
                  </a:schemeClr>
                </a:gs>
                <a:gs pos="100000">
                  <a:schemeClr val="folHlink">
                    <a:gamma/>
                    <a:shade val="26275"/>
                    <a:invGamma/>
                    <a:alpha val="89999"/>
                  </a:schemeClr>
                </a:gs>
              </a:gsLst>
              <a:lin ang="5400000" scaled="1"/>
            </a:gradFill>
            <a:ln w="9525" algn="ctr">
              <a:noFill/>
              <a:round/>
              <a:headEnd/>
              <a:tailEnd/>
            </a:ln>
            <a:effectLst/>
          </p:spPr>
          <p:txBody>
            <a:bodyPr wrap="none" anchor="ctr"/>
            <a:lstStyle/>
            <a:p>
              <a:pPr eaLnBrk="1" hangingPunct="1">
                <a:defRPr/>
              </a:pPr>
              <a:endParaRPr lang="zh-CN" altLang="en-US"/>
            </a:p>
          </p:txBody>
        </p:sp>
        <p:sp>
          <p:nvSpPr>
            <p:cNvPr id="26" name="Freeform 22"/>
            <p:cNvSpPr>
              <a:spLocks/>
            </p:cNvSpPr>
            <p:nvPr/>
          </p:nvSpPr>
          <p:spPr bwMode="gray">
            <a:xfrm>
              <a:off x="4953000" y="2055813"/>
              <a:ext cx="990600" cy="395287"/>
            </a:xfrm>
            <a:custGeom>
              <a:avLst/>
              <a:gdLst>
                <a:gd name="T0" fmla="*/ 731590720 w 1321"/>
                <a:gd name="T1" fmla="*/ 123597695 h 712"/>
                <a:gd name="T2" fmla="*/ 740587858 w 1321"/>
                <a:gd name="T3" fmla="*/ 136234665 h 712"/>
                <a:gd name="T4" fmla="*/ 742837517 w 1321"/>
                <a:gd name="T5" fmla="*/ 148255387 h 712"/>
                <a:gd name="T6" fmla="*/ 739463778 w 1321"/>
                <a:gd name="T7" fmla="*/ 159043058 h 712"/>
                <a:gd name="T8" fmla="*/ 729904225 w 1321"/>
                <a:gd name="T9" fmla="*/ 169522605 h 712"/>
                <a:gd name="T10" fmla="*/ 715283689 w 1321"/>
                <a:gd name="T11" fmla="*/ 178460977 h 712"/>
                <a:gd name="T12" fmla="*/ 696726249 w 1321"/>
                <a:gd name="T13" fmla="*/ 186166853 h 712"/>
                <a:gd name="T14" fmla="*/ 672546161 w 1321"/>
                <a:gd name="T15" fmla="*/ 193564049 h 712"/>
                <a:gd name="T16" fmla="*/ 644992333 w 1321"/>
                <a:gd name="T17" fmla="*/ 200036874 h 712"/>
                <a:gd name="T18" fmla="*/ 614064016 w 1321"/>
                <a:gd name="T19" fmla="*/ 205584771 h 712"/>
                <a:gd name="T20" fmla="*/ 579761960 w 1321"/>
                <a:gd name="T21" fmla="*/ 210516421 h 712"/>
                <a:gd name="T22" fmla="*/ 543772660 w 1321"/>
                <a:gd name="T23" fmla="*/ 213906895 h 712"/>
                <a:gd name="T24" fmla="*/ 503847206 w 1321"/>
                <a:gd name="T25" fmla="*/ 216989246 h 712"/>
                <a:gd name="T26" fmla="*/ 463359337 w 1321"/>
                <a:gd name="T27" fmla="*/ 218838545 h 712"/>
                <a:gd name="T28" fmla="*/ 447052306 w 1321"/>
                <a:gd name="T29" fmla="*/ 219454793 h 712"/>
                <a:gd name="T30" fmla="*/ 267668969 w 1321"/>
                <a:gd name="T31" fmla="*/ 219454793 h 712"/>
                <a:gd name="T32" fmla="*/ 265419309 w 1321"/>
                <a:gd name="T33" fmla="*/ 219454793 h 712"/>
                <a:gd name="T34" fmla="*/ 229993174 w 1321"/>
                <a:gd name="T35" fmla="*/ 218221741 h 712"/>
                <a:gd name="T36" fmla="*/ 195690368 w 1321"/>
                <a:gd name="T37" fmla="*/ 216989246 h 712"/>
                <a:gd name="T38" fmla="*/ 163075557 w 1321"/>
                <a:gd name="T39" fmla="*/ 214523143 h 712"/>
                <a:gd name="T40" fmla="*/ 132147240 w 1321"/>
                <a:gd name="T41" fmla="*/ 212365720 h 712"/>
                <a:gd name="T42" fmla="*/ 104593412 w 1321"/>
                <a:gd name="T43" fmla="*/ 208667122 h 712"/>
                <a:gd name="T44" fmla="*/ 79288494 w 1321"/>
                <a:gd name="T45" fmla="*/ 204351720 h 712"/>
                <a:gd name="T46" fmla="*/ 57357315 w 1321"/>
                <a:gd name="T47" fmla="*/ 199728750 h 712"/>
                <a:gd name="T48" fmla="*/ 37675795 w 1321"/>
                <a:gd name="T49" fmla="*/ 194180297 h 712"/>
                <a:gd name="T50" fmla="*/ 21931179 w 1321"/>
                <a:gd name="T51" fmla="*/ 187399349 h 712"/>
                <a:gd name="T52" fmla="*/ 10121967 w 1321"/>
                <a:gd name="T53" fmla="*/ 179694028 h 712"/>
                <a:gd name="T54" fmla="*/ 3373739 w 1321"/>
                <a:gd name="T55" fmla="*/ 170755656 h 712"/>
                <a:gd name="T56" fmla="*/ 0 w 1321"/>
                <a:gd name="T57" fmla="*/ 161509161 h 712"/>
                <a:gd name="T58" fmla="*/ 0 w 1321"/>
                <a:gd name="T59" fmla="*/ 160276109 h 712"/>
                <a:gd name="T60" fmla="*/ 2249659 w 1321"/>
                <a:gd name="T61" fmla="*/ 150104686 h 712"/>
                <a:gd name="T62" fmla="*/ 8997138 w 1321"/>
                <a:gd name="T63" fmla="*/ 137467716 h 712"/>
                <a:gd name="T64" fmla="*/ 28678657 w 1321"/>
                <a:gd name="T65" fmla="*/ 114042520 h 712"/>
                <a:gd name="T66" fmla="*/ 52858746 w 1321"/>
                <a:gd name="T67" fmla="*/ 92158499 h 712"/>
                <a:gd name="T68" fmla="*/ 82662233 w 1321"/>
                <a:gd name="T69" fmla="*/ 72432457 h 712"/>
                <a:gd name="T70" fmla="*/ 114715379 w 1321"/>
                <a:gd name="T71" fmla="*/ 54247034 h 712"/>
                <a:gd name="T72" fmla="*/ 151828760 w 1321"/>
                <a:gd name="T73" fmla="*/ 38527713 h 712"/>
                <a:gd name="T74" fmla="*/ 191754214 w 1321"/>
                <a:gd name="T75" fmla="*/ 25274495 h 712"/>
                <a:gd name="T76" fmla="*/ 233366913 w 1321"/>
                <a:gd name="T77" fmla="*/ 14486269 h 712"/>
                <a:gd name="T78" fmla="*/ 279478180 w 1321"/>
                <a:gd name="T79" fmla="*/ 6472825 h 712"/>
                <a:gd name="T80" fmla="*/ 326713528 w 1321"/>
                <a:gd name="T81" fmla="*/ 1849299 h 712"/>
                <a:gd name="T82" fmla="*/ 375073705 w 1321"/>
                <a:gd name="T83" fmla="*/ 0 h 712"/>
                <a:gd name="T84" fmla="*/ 375073705 w 1321"/>
                <a:gd name="T85" fmla="*/ 0 h 712"/>
                <a:gd name="T86" fmla="*/ 426808371 w 1321"/>
                <a:gd name="T87" fmla="*/ 1849299 h 712"/>
                <a:gd name="T88" fmla="*/ 476293378 w 1321"/>
                <a:gd name="T89" fmla="*/ 7089073 h 712"/>
                <a:gd name="T90" fmla="*/ 524091140 w 1321"/>
                <a:gd name="T91" fmla="*/ 16335568 h 712"/>
                <a:gd name="T92" fmla="*/ 567952749 w 1321"/>
                <a:gd name="T93" fmla="*/ 27740042 h 712"/>
                <a:gd name="T94" fmla="*/ 608440618 w 1321"/>
                <a:gd name="T95" fmla="*/ 42226312 h 712"/>
                <a:gd name="T96" fmla="*/ 646117163 w 1321"/>
                <a:gd name="T97" fmla="*/ 59795486 h 712"/>
                <a:gd name="T98" fmla="*/ 679294389 w 1321"/>
                <a:gd name="T99" fmla="*/ 78905281 h 712"/>
                <a:gd name="T100" fmla="*/ 707410631 w 1321"/>
                <a:gd name="T101" fmla="*/ 100172499 h 712"/>
                <a:gd name="T102" fmla="*/ 731590720 w 1321"/>
                <a:gd name="T103" fmla="*/ 123597695 h 712"/>
                <a:gd name="T104" fmla="*/ 731590720 w 1321"/>
                <a:gd name="T105" fmla="*/ 123597695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folHlink">
                    <a:alpha val="17998"/>
                  </a:schemeClr>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27" name="Text Box 23"/>
            <p:cNvSpPr txBox="1">
              <a:spLocks noChangeArrowheads="1"/>
            </p:cNvSpPr>
            <p:nvPr/>
          </p:nvSpPr>
          <p:spPr bwMode="auto">
            <a:xfrm>
              <a:off x="1254125" y="3275013"/>
              <a:ext cx="9556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a:spcBef>
                  <a:spcPct val="50000"/>
                </a:spcBef>
                <a:buClrTx/>
                <a:buSzTx/>
                <a:buFontTx/>
                <a:buNone/>
              </a:pPr>
              <a:r>
                <a:rPr lang="en-US" altLang="zh-CN" sz="1600" b="1">
                  <a:solidFill>
                    <a:srgbClr val="D13F11"/>
                  </a:solidFill>
                  <a:latin typeface="Arial" panose="020B0604020202020204" pitchFamily="34" charset="0"/>
                  <a:ea typeface="宋体" panose="02010600030101010101" pitchFamily="2" charset="-122"/>
                </a:rPr>
                <a:t>  </a:t>
              </a:r>
              <a:r>
                <a:rPr lang="zh-CN" altLang="en-US" sz="1600" b="1">
                  <a:solidFill>
                    <a:srgbClr val="D13F11"/>
                  </a:solidFill>
                  <a:latin typeface="Arial" panose="020B0604020202020204" pitchFamily="34" charset="0"/>
                  <a:ea typeface="宋体" panose="02010600030101010101" pitchFamily="2" charset="-122"/>
                </a:rPr>
                <a:t>下载   </a:t>
              </a:r>
              <a:r>
                <a:rPr lang="en-US" altLang="zh-CN" sz="1600" b="1">
                  <a:solidFill>
                    <a:srgbClr val="0000CC"/>
                  </a:solidFill>
                  <a:latin typeface="Arial" panose="020B0604020202020204" pitchFamily="34" charset="0"/>
                  <a:ea typeface="宋体" panose="02010600030101010101" pitchFamily="2" charset="-122"/>
                </a:rPr>
                <a:t>Tomcat</a:t>
              </a:r>
            </a:p>
          </p:txBody>
        </p:sp>
        <p:sp>
          <p:nvSpPr>
            <p:cNvPr id="28" name="Text Box 24"/>
            <p:cNvSpPr txBox="1">
              <a:spLocks noChangeArrowheads="1"/>
            </p:cNvSpPr>
            <p:nvPr/>
          </p:nvSpPr>
          <p:spPr bwMode="auto">
            <a:xfrm>
              <a:off x="3046413" y="2817813"/>
              <a:ext cx="11223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a:buClrTx/>
                <a:buSzTx/>
                <a:buFontTx/>
                <a:buNone/>
              </a:pPr>
              <a:r>
                <a:rPr lang="zh-CN" altLang="en-US" sz="1600" b="1" dirty="0" smtClean="0">
                  <a:solidFill>
                    <a:srgbClr val="D13F11"/>
                  </a:solidFill>
                  <a:ea typeface="宋体" panose="02010600030101010101" pitchFamily="2" charset="-122"/>
                </a:rPr>
                <a:t>安装</a:t>
              </a:r>
              <a:r>
                <a:rPr lang="en-US" altLang="zh-CN" sz="1600" b="1" dirty="0" smtClean="0">
                  <a:solidFill>
                    <a:srgbClr val="0000CC"/>
                  </a:solidFill>
                  <a:ea typeface="宋体" panose="02010600030101010101" pitchFamily="2" charset="-122"/>
                </a:rPr>
                <a:t>Tomcat</a:t>
              </a:r>
              <a:endParaRPr lang="en-US" altLang="zh-CN" sz="1600" b="1" dirty="0">
                <a:solidFill>
                  <a:srgbClr val="0000CC"/>
                </a:solidFill>
                <a:ea typeface="宋体" panose="02010600030101010101" pitchFamily="2" charset="-122"/>
              </a:endParaRPr>
            </a:p>
          </p:txBody>
        </p:sp>
        <p:sp>
          <p:nvSpPr>
            <p:cNvPr id="29" name="Text Box 25"/>
            <p:cNvSpPr txBox="1">
              <a:spLocks noChangeArrowheads="1"/>
            </p:cNvSpPr>
            <p:nvPr/>
          </p:nvSpPr>
          <p:spPr bwMode="black">
            <a:xfrm>
              <a:off x="1143000" y="4572000"/>
              <a:ext cx="205740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0650" indent="-1206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eaLnBrk="1" hangingPunct="1">
                <a:lnSpc>
                  <a:spcPct val="120000"/>
                </a:lnSpc>
                <a:buClr>
                  <a:srgbClr val="00FFFF"/>
                </a:buClr>
                <a:buSzTx/>
                <a:buFont typeface="Wingdings" panose="05000000000000000000" pitchFamily="2" charset="2"/>
                <a:buChar char="Ø"/>
              </a:pPr>
              <a:r>
                <a:rPr lang="en-US" altLang="zh-CN" sz="1300" b="1" dirty="0">
                  <a:latin typeface="Arial" panose="020B0604020202020204" pitchFamily="34" charset="0"/>
                  <a:ea typeface="宋体" panose="02010600030101010101" pitchFamily="2" charset="-122"/>
                  <a:hlinkClick r:id="rId5"/>
                </a:rPr>
                <a:t>http://tomcat.apache.org/</a:t>
              </a:r>
              <a:endParaRPr lang="en-US" altLang="zh-CN" sz="1300" b="1" dirty="0">
                <a:latin typeface="Arial" panose="020B0604020202020204" pitchFamily="34" charset="0"/>
                <a:ea typeface="宋体" panose="02010600030101010101" pitchFamily="2" charset="-122"/>
              </a:endParaRPr>
            </a:p>
            <a:p>
              <a:pPr eaLnBrk="1" hangingPunct="1">
                <a:lnSpc>
                  <a:spcPct val="120000"/>
                </a:lnSpc>
                <a:buClr>
                  <a:srgbClr val="00FFFF"/>
                </a:buClr>
                <a:buFont typeface="Wingdings" panose="05000000000000000000" pitchFamily="2" charset="2"/>
                <a:buChar char="Ø"/>
              </a:pPr>
              <a:r>
                <a:rPr lang="zh-CN" altLang="en-US" sz="1300" b="1" dirty="0">
                  <a:latin typeface="Arial" panose="020B0604020202020204" pitchFamily="34" charset="0"/>
                  <a:ea typeface="宋体" panose="02010600030101010101" pitchFamily="2" charset="-122"/>
                </a:rPr>
                <a:t>最新版本</a:t>
              </a:r>
              <a:r>
                <a:rPr lang="en-US" altLang="zh-CN" sz="1300" b="1" dirty="0">
                  <a:solidFill>
                    <a:srgbClr val="0000CC"/>
                  </a:solidFill>
                  <a:latin typeface="Arial" panose="020B0604020202020204" pitchFamily="34" charset="0"/>
                  <a:ea typeface="宋体" panose="02010600030101010101" pitchFamily="2" charset="-122"/>
                </a:rPr>
                <a:t>Tomcat </a:t>
              </a:r>
              <a:r>
                <a:rPr lang="en-US" altLang="zh-CN" sz="1300" b="1" dirty="0" smtClean="0">
                  <a:solidFill>
                    <a:srgbClr val="0000CC"/>
                  </a:solidFill>
                  <a:latin typeface="Arial" panose="020B0604020202020204" pitchFamily="34" charset="0"/>
                  <a:ea typeface="宋体" panose="02010600030101010101" pitchFamily="2" charset="-122"/>
                </a:rPr>
                <a:t>8.0</a:t>
              </a:r>
              <a:r>
                <a:rPr lang="zh-CN" altLang="en-US" sz="1300" b="1" dirty="0">
                  <a:latin typeface="Arial" panose="020B0604020202020204" pitchFamily="34" charset="0"/>
                  <a:ea typeface="宋体" panose="02010600030101010101" pitchFamily="2" charset="-122"/>
                </a:rPr>
                <a:t>，支持</a:t>
              </a:r>
              <a:r>
                <a:rPr lang="en-US" altLang="zh-CN" sz="1300" b="1" dirty="0">
                  <a:latin typeface="Arial" panose="020B0604020202020204" pitchFamily="34" charset="0"/>
                  <a:ea typeface="宋体" panose="02010600030101010101" pitchFamily="2" charset="-122"/>
                </a:rPr>
                <a:t>Servlet3.0/JSP2.2</a:t>
              </a:r>
            </a:p>
            <a:p>
              <a:pPr eaLnBrk="1" hangingPunct="1">
                <a:lnSpc>
                  <a:spcPct val="120000"/>
                </a:lnSpc>
                <a:buClr>
                  <a:srgbClr val="00FFFF"/>
                </a:buClr>
                <a:buFont typeface="Wingdings" panose="05000000000000000000" pitchFamily="2" charset="2"/>
                <a:buChar char="Ø"/>
              </a:pPr>
              <a:r>
                <a:rPr lang="en-US" altLang="zh-CN" sz="1300" b="1" dirty="0" smtClean="0">
                  <a:latin typeface="Arial" panose="020B0604020202020204" pitchFamily="34" charset="0"/>
                  <a:ea typeface="宋体" panose="02010600030101010101" pitchFamily="2" charset="-122"/>
                </a:rPr>
                <a:t>apache-tomcat-7.X</a:t>
              </a:r>
              <a:r>
                <a:rPr lang="en-US" altLang="zh-CN" sz="1300" b="1" dirty="0" smtClean="0">
                  <a:solidFill>
                    <a:srgbClr val="0000CC"/>
                  </a:solidFill>
                  <a:latin typeface="Arial" panose="020B0604020202020204" pitchFamily="34" charset="0"/>
                  <a:ea typeface="宋体" panose="02010600030101010101" pitchFamily="2" charset="-122"/>
                </a:rPr>
                <a:t>.zip</a:t>
              </a:r>
              <a:endParaRPr lang="en-US" altLang="zh-CN" sz="1300" b="1" dirty="0">
                <a:solidFill>
                  <a:srgbClr val="0000CC"/>
                </a:solidFill>
                <a:latin typeface="Arial" panose="020B0604020202020204" pitchFamily="34" charset="0"/>
                <a:ea typeface="宋体" panose="02010600030101010101" pitchFamily="2" charset="-122"/>
              </a:endParaRPr>
            </a:p>
          </p:txBody>
        </p:sp>
        <p:sp>
          <p:nvSpPr>
            <p:cNvPr id="30" name="Text Box 26"/>
            <p:cNvSpPr txBox="1">
              <a:spLocks noChangeArrowheads="1"/>
            </p:cNvSpPr>
            <p:nvPr/>
          </p:nvSpPr>
          <p:spPr bwMode="black">
            <a:xfrm>
              <a:off x="2971800" y="4114800"/>
              <a:ext cx="190500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0650" indent="-1206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buClr>
                  <a:srgbClr val="00FFFF"/>
                </a:buClr>
                <a:buSzTx/>
                <a:buFont typeface="Wingdings" panose="05000000000000000000" pitchFamily="2" charset="2"/>
                <a:buChar char="Ø"/>
              </a:pPr>
              <a:r>
                <a:rPr lang="en-US" altLang="zh-CN" sz="1300" b="1" dirty="0">
                  <a:solidFill>
                    <a:srgbClr val="333333"/>
                  </a:solidFill>
                  <a:ea typeface="宋体" panose="02010600030101010101" pitchFamily="2" charset="-122"/>
                </a:rPr>
                <a:t> </a:t>
              </a:r>
              <a:r>
                <a:rPr lang="zh-CN" altLang="en-US" sz="1300" b="1" dirty="0">
                  <a:solidFill>
                    <a:srgbClr val="333333"/>
                  </a:solidFill>
                  <a:ea typeface="宋体" panose="02010600030101010101" pitchFamily="2" charset="-122"/>
                </a:rPr>
                <a:t>在安装</a:t>
              </a:r>
              <a:r>
                <a:rPr lang="en-US" altLang="zh-CN" sz="1300" b="1" dirty="0">
                  <a:solidFill>
                    <a:srgbClr val="333333"/>
                  </a:solidFill>
                  <a:ea typeface="宋体" panose="02010600030101010101" pitchFamily="2" charset="-122"/>
                </a:rPr>
                <a:t>Tomcat</a:t>
              </a:r>
              <a:r>
                <a:rPr lang="zh-CN" altLang="en-US" sz="1300" b="1" dirty="0">
                  <a:solidFill>
                    <a:srgbClr val="333333"/>
                  </a:solidFill>
                  <a:ea typeface="宋体" panose="02010600030101010101" pitchFamily="2" charset="-122"/>
                </a:rPr>
                <a:t>之前，首先要安装</a:t>
              </a:r>
              <a:r>
                <a:rPr lang="en-US" altLang="zh-CN" sz="1300" b="1" dirty="0">
                  <a:solidFill>
                    <a:srgbClr val="333333"/>
                  </a:solidFill>
                  <a:ea typeface="宋体" panose="02010600030101010101" pitchFamily="2" charset="-122"/>
                </a:rPr>
                <a:t>JDK</a:t>
              </a:r>
              <a:r>
                <a:rPr lang="zh-CN" altLang="en-US" sz="1300" b="1" dirty="0">
                  <a:solidFill>
                    <a:srgbClr val="333333"/>
                  </a:solidFill>
                  <a:ea typeface="宋体" panose="02010600030101010101" pitchFamily="2" charset="-122"/>
                </a:rPr>
                <a:t>。</a:t>
              </a:r>
            </a:p>
            <a:p>
              <a:pPr eaLnBrk="1" hangingPunct="1">
                <a:spcBef>
                  <a:spcPct val="50000"/>
                </a:spcBef>
                <a:buClr>
                  <a:srgbClr val="00FFFF"/>
                </a:buClr>
                <a:buSzTx/>
                <a:buFont typeface="Wingdings" panose="05000000000000000000" pitchFamily="2" charset="2"/>
                <a:buChar char="Ø"/>
              </a:pPr>
              <a:r>
                <a:rPr lang="zh-CN" altLang="en-US" sz="1300" b="1" dirty="0">
                  <a:solidFill>
                    <a:schemeClr val="tx2"/>
                  </a:solidFill>
                  <a:ea typeface="宋体" panose="02010600030101010101" pitchFamily="2" charset="-122"/>
                </a:rPr>
                <a:t> 将</a:t>
              </a:r>
              <a:r>
                <a:rPr lang="en-US" altLang="zh-CN" sz="1300" b="1" dirty="0">
                  <a:solidFill>
                    <a:schemeClr val="tx2"/>
                  </a:solidFill>
                  <a:latin typeface="Arial" panose="020B0604020202020204" pitchFamily="34" charset="0"/>
                  <a:ea typeface="宋体" panose="02010600030101010101" pitchFamily="2" charset="-122"/>
                </a:rPr>
                <a:t>apache-tomcat- </a:t>
              </a:r>
              <a:r>
                <a:rPr lang="en-US" altLang="zh-CN" sz="1300" b="1" dirty="0" smtClean="0">
                  <a:solidFill>
                    <a:schemeClr val="tx2"/>
                  </a:solidFill>
                  <a:latin typeface="Arial" panose="020B0604020202020204" pitchFamily="34" charset="0"/>
                  <a:ea typeface="宋体" panose="02010600030101010101" pitchFamily="2" charset="-122"/>
                </a:rPr>
                <a:t>7.X.zip</a:t>
              </a:r>
              <a:r>
                <a:rPr lang="zh-CN" altLang="en-US" sz="1300" b="1" dirty="0">
                  <a:solidFill>
                    <a:schemeClr val="tx2"/>
                  </a:solidFill>
                  <a:latin typeface="Arial" panose="020B0604020202020204" pitchFamily="34" charset="0"/>
                  <a:ea typeface="宋体" panose="02010600030101010101" pitchFamily="2" charset="-122"/>
                </a:rPr>
                <a:t>解压到当前文件夹</a:t>
              </a:r>
              <a:endParaRPr lang="zh-CN" altLang="en-US" sz="1300" b="1" dirty="0">
                <a:solidFill>
                  <a:schemeClr val="tx2"/>
                </a:solidFill>
                <a:ea typeface="宋体" panose="02010600030101010101" pitchFamily="2" charset="-122"/>
              </a:endParaRPr>
            </a:p>
            <a:p>
              <a:pPr eaLnBrk="1" hangingPunct="1">
                <a:buClrTx/>
                <a:buSzTx/>
                <a:buFontTx/>
                <a:buNone/>
              </a:pPr>
              <a:r>
                <a:rPr lang="zh-CN" altLang="en-US" sz="1400" dirty="0">
                  <a:ea typeface="宋体" panose="02010600030101010101" pitchFamily="2" charset="-122"/>
                </a:rPr>
                <a:t>      </a:t>
              </a:r>
            </a:p>
          </p:txBody>
        </p:sp>
        <p:sp>
          <p:nvSpPr>
            <p:cNvPr id="31" name="Text Box 27"/>
            <p:cNvSpPr txBox="1">
              <a:spLocks noChangeArrowheads="1"/>
            </p:cNvSpPr>
            <p:nvPr/>
          </p:nvSpPr>
          <p:spPr bwMode="black">
            <a:xfrm>
              <a:off x="4800600" y="3503613"/>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0650" indent="-1206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eaLnBrk="1" hangingPunct="1">
                <a:buClrTx/>
                <a:buSzTx/>
                <a:buFontTx/>
                <a:buNone/>
              </a:pPr>
              <a:endParaRPr lang="en-US" altLang="zh-CN" sz="1200" b="1">
                <a:solidFill>
                  <a:srgbClr val="333333"/>
                </a:solidFill>
                <a:latin typeface="Arial" panose="020B0604020202020204" pitchFamily="34" charset="0"/>
                <a:ea typeface="宋体" panose="02010600030101010101" pitchFamily="2" charset="-122"/>
              </a:endParaRPr>
            </a:p>
            <a:p>
              <a:pPr eaLnBrk="1" hangingPunct="1">
                <a:buClrTx/>
                <a:buSzTx/>
              </a:pPr>
              <a:endParaRPr lang="en-US" altLang="zh-CN" sz="1200" b="1">
                <a:solidFill>
                  <a:srgbClr val="333333"/>
                </a:solidFill>
                <a:latin typeface="Arial" panose="020B0604020202020204" pitchFamily="34" charset="0"/>
                <a:ea typeface="宋体" panose="02010600030101010101" pitchFamily="2" charset="-122"/>
              </a:endParaRPr>
            </a:p>
          </p:txBody>
        </p:sp>
        <p:grpSp>
          <p:nvGrpSpPr>
            <p:cNvPr id="32" name="Group 28"/>
            <p:cNvGrpSpPr>
              <a:grpSpLocks/>
            </p:cNvGrpSpPr>
            <p:nvPr/>
          </p:nvGrpSpPr>
          <p:grpSpPr bwMode="auto">
            <a:xfrm rot="20302575" flipH="1" flipV="1">
              <a:off x="1222375" y="3844925"/>
              <a:ext cx="1062038" cy="254000"/>
              <a:chOff x="2532" y="1051"/>
              <a:chExt cx="893" cy="246"/>
            </a:xfrm>
          </p:grpSpPr>
          <p:grpSp>
            <p:nvGrpSpPr>
              <p:cNvPr id="78" name="Group 29"/>
              <p:cNvGrpSpPr>
                <a:grpSpLocks/>
              </p:cNvGrpSpPr>
              <p:nvPr/>
            </p:nvGrpSpPr>
            <p:grpSpPr bwMode="auto">
              <a:xfrm>
                <a:off x="2532" y="1051"/>
                <a:ext cx="743" cy="185"/>
                <a:chOff x="1565" y="2568"/>
                <a:chExt cx="1118" cy="279"/>
              </a:xfrm>
            </p:grpSpPr>
            <p:sp>
              <p:nvSpPr>
                <p:cNvPr id="84" name="AutoShape 30"/>
                <p:cNvSpPr>
                  <a:spLocks noChangeArrowheads="1"/>
                </p:cNvSpPr>
                <p:nvPr/>
              </p:nvSpPr>
              <p:spPr bwMode="white">
                <a:xfrm rot="5263130">
                  <a:off x="1859" y="2274"/>
                  <a:ext cx="227" cy="816"/>
                </a:xfrm>
                <a:prstGeom prst="moon">
                  <a:avLst>
                    <a:gd name="adj" fmla="val 49773"/>
                  </a:avLst>
                </a:prstGeom>
                <a:solidFill>
                  <a:schemeClr val="bg1">
                    <a:alpha val="392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eaLnBrk="1" hangingPunct="1">
                    <a:buClrTx/>
                    <a:buSzTx/>
                    <a:buFontTx/>
                    <a:buNone/>
                  </a:pPr>
                  <a:endParaRPr lang="zh-CN" altLang="en-US" sz="1800">
                    <a:latin typeface="Arial" panose="020B0604020202020204" pitchFamily="34" charset="0"/>
                    <a:ea typeface="宋体" panose="02010600030101010101" pitchFamily="2" charset="-122"/>
                  </a:endParaRPr>
                </a:p>
              </p:txBody>
            </p:sp>
            <p:sp>
              <p:nvSpPr>
                <p:cNvPr id="85" name="AutoShape 31"/>
                <p:cNvSpPr>
                  <a:spLocks noChangeArrowheads="1"/>
                </p:cNvSpPr>
                <p:nvPr/>
              </p:nvSpPr>
              <p:spPr bwMode="white">
                <a:xfrm rot="6078281">
                  <a:off x="1995" y="2274"/>
                  <a:ext cx="227" cy="816"/>
                </a:xfrm>
                <a:prstGeom prst="moon">
                  <a:avLst>
                    <a:gd name="adj" fmla="val 49773"/>
                  </a:avLst>
                </a:prstGeom>
                <a:solidFill>
                  <a:schemeClr val="bg1">
                    <a:alpha val="392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eaLnBrk="1" hangingPunct="1">
                    <a:buClrTx/>
                    <a:buSzTx/>
                    <a:buFontTx/>
                    <a:buNone/>
                  </a:pPr>
                  <a:endParaRPr lang="zh-CN" altLang="en-US" sz="1800">
                    <a:latin typeface="Arial" panose="020B0604020202020204" pitchFamily="34" charset="0"/>
                    <a:ea typeface="宋体" panose="02010600030101010101" pitchFamily="2" charset="-122"/>
                  </a:endParaRPr>
                </a:p>
              </p:txBody>
            </p:sp>
            <p:sp>
              <p:nvSpPr>
                <p:cNvPr id="86" name="AutoShape 32"/>
                <p:cNvSpPr>
                  <a:spLocks noChangeArrowheads="1"/>
                </p:cNvSpPr>
                <p:nvPr/>
              </p:nvSpPr>
              <p:spPr bwMode="white">
                <a:xfrm rot="6373927">
                  <a:off x="2071" y="2296"/>
                  <a:ext cx="227" cy="816"/>
                </a:xfrm>
                <a:prstGeom prst="moon">
                  <a:avLst>
                    <a:gd name="adj" fmla="val 49773"/>
                  </a:avLst>
                </a:prstGeom>
                <a:solidFill>
                  <a:schemeClr val="bg1">
                    <a:alpha val="392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eaLnBrk="1" hangingPunct="1">
                    <a:buClrTx/>
                    <a:buSzTx/>
                    <a:buFontTx/>
                    <a:buNone/>
                  </a:pPr>
                  <a:endParaRPr lang="zh-CN" altLang="en-US" sz="1800">
                    <a:latin typeface="Arial" panose="020B0604020202020204" pitchFamily="34" charset="0"/>
                    <a:ea typeface="宋体" panose="02010600030101010101" pitchFamily="2" charset="-122"/>
                  </a:endParaRPr>
                </a:p>
              </p:txBody>
            </p:sp>
            <p:sp>
              <p:nvSpPr>
                <p:cNvPr id="87" name="AutoShape 33"/>
                <p:cNvSpPr>
                  <a:spLocks noChangeArrowheads="1"/>
                </p:cNvSpPr>
                <p:nvPr/>
              </p:nvSpPr>
              <p:spPr bwMode="white">
                <a:xfrm rot="6906312">
                  <a:off x="2161" y="2326"/>
                  <a:ext cx="227" cy="816"/>
                </a:xfrm>
                <a:prstGeom prst="moon">
                  <a:avLst>
                    <a:gd name="adj" fmla="val 49773"/>
                  </a:avLst>
                </a:prstGeom>
                <a:solidFill>
                  <a:schemeClr val="bg1">
                    <a:alpha val="392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eaLnBrk="1" hangingPunct="1">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79" name="Group 34"/>
              <p:cNvGrpSpPr>
                <a:grpSpLocks/>
              </p:cNvGrpSpPr>
              <p:nvPr/>
            </p:nvGrpSpPr>
            <p:grpSpPr bwMode="auto">
              <a:xfrm rot="1353540">
                <a:off x="2682" y="1111"/>
                <a:ext cx="743" cy="186"/>
                <a:chOff x="1565" y="2568"/>
                <a:chExt cx="1118" cy="279"/>
              </a:xfrm>
            </p:grpSpPr>
            <p:sp>
              <p:nvSpPr>
                <p:cNvPr id="80" name="AutoShape 35"/>
                <p:cNvSpPr>
                  <a:spLocks noChangeArrowheads="1"/>
                </p:cNvSpPr>
                <p:nvPr/>
              </p:nvSpPr>
              <p:spPr bwMode="white">
                <a:xfrm rot="5263130">
                  <a:off x="1859" y="2274"/>
                  <a:ext cx="227" cy="816"/>
                </a:xfrm>
                <a:prstGeom prst="moon">
                  <a:avLst>
                    <a:gd name="adj" fmla="val 49773"/>
                  </a:avLst>
                </a:prstGeom>
                <a:solidFill>
                  <a:schemeClr val="bg1">
                    <a:alpha val="392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eaLnBrk="1" hangingPunct="1">
                    <a:buClrTx/>
                    <a:buSzTx/>
                    <a:buFontTx/>
                    <a:buNone/>
                  </a:pPr>
                  <a:endParaRPr lang="zh-CN" altLang="en-US" sz="1800">
                    <a:latin typeface="Arial" panose="020B0604020202020204" pitchFamily="34" charset="0"/>
                    <a:ea typeface="宋体" panose="02010600030101010101" pitchFamily="2" charset="-122"/>
                  </a:endParaRPr>
                </a:p>
              </p:txBody>
            </p:sp>
            <p:sp>
              <p:nvSpPr>
                <p:cNvPr id="81" name="AutoShape 36"/>
                <p:cNvSpPr>
                  <a:spLocks noChangeArrowheads="1"/>
                </p:cNvSpPr>
                <p:nvPr/>
              </p:nvSpPr>
              <p:spPr bwMode="white">
                <a:xfrm rot="6078281">
                  <a:off x="1995" y="2274"/>
                  <a:ext cx="227" cy="816"/>
                </a:xfrm>
                <a:prstGeom prst="moon">
                  <a:avLst>
                    <a:gd name="adj" fmla="val 49773"/>
                  </a:avLst>
                </a:prstGeom>
                <a:solidFill>
                  <a:schemeClr val="bg1">
                    <a:alpha val="392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eaLnBrk="1" hangingPunct="1">
                    <a:buClrTx/>
                    <a:buSzTx/>
                    <a:buFontTx/>
                    <a:buNone/>
                  </a:pPr>
                  <a:endParaRPr lang="zh-CN" altLang="en-US" sz="1800">
                    <a:latin typeface="Arial" panose="020B0604020202020204" pitchFamily="34" charset="0"/>
                    <a:ea typeface="宋体" panose="02010600030101010101" pitchFamily="2" charset="-122"/>
                  </a:endParaRPr>
                </a:p>
              </p:txBody>
            </p:sp>
            <p:sp>
              <p:nvSpPr>
                <p:cNvPr id="82" name="AutoShape 37"/>
                <p:cNvSpPr>
                  <a:spLocks noChangeArrowheads="1"/>
                </p:cNvSpPr>
                <p:nvPr/>
              </p:nvSpPr>
              <p:spPr bwMode="white">
                <a:xfrm rot="6373927">
                  <a:off x="2071" y="2296"/>
                  <a:ext cx="227" cy="816"/>
                </a:xfrm>
                <a:prstGeom prst="moon">
                  <a:avLst>
                    <a:gd name="adj" fmla="val 49773"/>
                  </a:avLst>
                </a:prstGeom>
                <a:solidFill>
                  <a:schemeClr val="bg1">
                    <a:alpha val="392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eaLnBrk="1" hangingPunct="1">
                    <a:buClrTx/>
                    <a:buSzTx/>
                    <a:buFontTx/>
                    <a:buNone/>
                  </a:pPr>
                  <a:endParaRPr lang="zh-CN" altLang="en-US" sz="1800">
                    <a:latin typeface="Arial" panose="020B0604020202020204" pitchFamily="34" charset="0"/>
                    <a:ea typeface="宋体" panose="02010600030101010101" pitchFamily="2" charset="-122"/>
                  </a:endParaRPr>
                </a:p>
              </p:txBody>
            </p:sp>
            <p:sp>
              <p:nvSpPr>
                <p:cNvPr id="83" name="AutoShape 38"/>
                <p:cNvSpPr>
                  <a:spLocks noChangeArrowheads="1"/>
                </p:cNvSpPr>
                <p:nvPr/>
              </p:nvSpPr>
              <p:spPr bwMode="white">
                <a:xfrm rot="6906312">
                  <a:off x="2161" y="2326"/>
                  <a:ext cx="227" cy="816"/>
                </a:xfrm>
                <a:prstGeom prst="moon">
                  <a:avLst>
                    <a:gd name="adj" fmla="val 49773"/>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eaLnBrk="1" hangingPunct="1">
                    <a:buClrTx/>
                    <a:buSzTx/>
                    <a:buFontTx/>
                    <a:buNone/>
                  </a:pPr>
                  <a:endParaRPr lang="zh-CN" altLang="en-US" sz="1800">
                    <a:latin typeface="Arial" panose="020B0604020202020204" pitchFamily="34" charset="0"/>
                    <a:ea typeface="宋体" panose="02010600030101010101" pitchFamily="2" charset="-122"/>
                  </a:endParaRPr>
                </a:p>
              </p:txBody>
            </p:sp>
          </p:grpSp>
        </p:grpSp>
        <p:grpSp>
          <p:nvGrpSpPr>
            <p:cNvPr id="33" name="Group 39"/>
            <p:cNvGrpSpPr>
              <a:grpSpLocks/>
            </p:cNvGrpSpPr>
            <p:nvPr/>
          </p:nvGrpSpPr>
          <p:grpSpPr bwMode="auto">
            <a:xfrm rot="20302575" flipH="1" flipV="1">
              <a:off x="3113088" y="3370263"/>
              <a:ext cx="1062037" cy="254000"/>
              <a:chOff x="2532" y="1051"/>
              <a:chExt cx="893" cy="246"/>
            </a:xfrm>
          </p:grpSpPr>
          <p:grpSp>
            <p:nvGrpSpPr>
              <p:cNvPr id="68" name="Group 40"/>
              <p:cNvGrpSpPr>
                <a:grpSpLocks/>
              </p:cNvGrpSpPr>
              <p:nvPr/>
            </p:nvGrpSpPr>
            <p:grpSpPr bwMode="auto">
              <a:xfrm>
                <a:off x="2532" y="1051"/>
                <a:ext cx="743" cy="185"/>
                <a:chOff x="1565" y="2568"/>
                <a:chExt cx="1118" cy="279"/>
              </a:xfrm>
            </p:grpSpPr>
            <p:sp>
              <p:nvSpPr>
                <p:cNvPr id="74" name="AutoShape 41"/>
                <p:cNvSpPr>
                  <a:spLocks noChangeArrowheads="1"/>
                </p:cNvSpPr>
                <p:nvPr/>
              </p:nvSpPr>
              <p:spPr bwMode="white">
                <a:xfrm rot="5263130">
                  <a:off x="1859" y="2274"/>
                  <a:ext cx="227" cy="816"/>
                </a:xfrm>
                <a:prstGeom prst="moon">
                  <a:avLst>
                    <a:gd name="adj" fmla="val 49773"/>
                  </a:avLst>
                </a:prstGeom>
                <a:solidFill>
                  <a:srgbClr val="5F5F5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eaLnBrk="1" hangingPunct="1">
                    <a:buClrTx/>
                    <a:buSzTx/>
                    <a:buFontTx/>
                    <a:buNone/>
                  </a:pPr>
                  <a:endParaRPr lang="zh-CN" altLang="en-US" sz="1800">
                    <a:latin typeface="Arial" panose="020B0604020202020204" pitchFamily="34" charset="0"/>
                    <a:ea typeface="宋体" panose="02010600030101010101" pitchFamily="2" charset="-122"/>
                  </a:endParaRPr>
                </a:p>
              </p:txBody>
            </p:sp>
            <p:sp>
              <p:nvSpPr>
                <p:cNvPr id="75" name="AutoShape 42"/>
                <p:cNvSpPr>
                  <a:spLocks noChangeArrowheads="1"/>
                </p:cNvSpPr>
                <p:nvPr/>
              </p:nvSpPr>
              <p:spPr bwMode="white">
                <a:xfrm rot="6078281">
                  <a:off x="1995" y="2274"/>
                  <a:ext cx="227" cy="816"/>
                </a:xfrm>
                <a:prstGeom prst="moon">
                  <a:avLst>
                    <a:gd name="adj" fmla="val 49773"/>
                  </a:avLst>
                </a:prstGeom>
                <a:solidFill>
                  <a:srgbClr val="5F5F5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eaLnBrk="1" hangingPunct="1">
                    <a:buClrTx/>
                    <a:buSzTx/>
                    <a:buFontTx/>
                    <a:buNone/>
                  </a:pPr>
                  <a:endParaRPr lang="zh-CN" altLang="en-US" sz="1800">
                    <a:latin typeface="Arial" panose="020B0604020202020204" pitchFamily="34" charset="0"/>
                    <a:ea typeface="宋体" panose="02010600030101010101" pitchFamily="2" charset="-122"/>
                  </a:endParaRPr>
                </a:p>
              </p:txBody>
            </p:sp>
            <p:sp>
              <p:nvSpPr>
                <p:cNvPr id="76" name="AutoShape 43"/>
                <p:cNvSpPr>
                  <a:spLocks noChangeArrowheads="1"/>
                </p:cNvSpPr>
                <p:nvPr/>
              </p:nvSpPr>
              <p:spPr bwMode="white">
                <a:xfrm rot="6373927">
                  <a:off x="2071" y="2296"/>
                  <a:ext cx="227" cy="816"/>
                </a:xfrm>
                <a:prstGeom prst="moon">
                  <a:avLst>
                    <a:gd name="adj" fmla="val 49773"/>
                  </a:avLst>
                </a:prstGeom>
                <a:solidFill>
                  <a:srgbClr val="5F5F5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eaLnBrk="1" hangingPunct="1">
                    <a:buClrTx/>
                    <a:buSzTx/>
                    <a:buFontTx/>
                    <a:buNone/>
                  </a:pPr>
                  <a:endParaRPr lang="zh-CN" altLang="en-US" sz="1800">
                    <a:latin typeface="Arial" panose="020B0604020202020204" pitchFamily="34" charset="0"/>
                    <a:ea typeface="宋体" panose="02010600030101010101" pitchFamily="2" charset="-122"/>
                  </a:endParaRPr>
                </a:p>
              </p:txBody>
            </p:sp>
            <p:sp>
              <p:nvSpPr>
                <p:cNvPr id="77" name="AutoShape 44"/>
                <p:cNvSpPr>
                  <a:spLocks noChangeArrowheads="1"/>
                </p:cNvSpPr>
                <p:nvPr/>
              </p:nvSpPr>
              <p:spPr bwMode="white">
                <a:xfrm rot="6906312">
                  <a:off x="2161" y="2326"/>
                  <a:ext cx="227" cy="816"/>
                </a:xfrm>
                <a:prstGeom prst="moon">
                  <a:avLst>
                    <a:gd name="adj" fmla="val 49773"/>
                  </a:avLst>
                </a:prstGeom>
                <a:solidFill>
                  <a:srgbClr val="5F5F5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eaLnBrk="1" hangingPunct="1">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69" name="Group 45"/>
              <p:cNvGrpSpPr>
                <a:grpSpLocks/>
              </p:cNvGrpSpPr>
              <p:nvPr/>
            </p:nvGrpSpPr>
            <p:grpSpPr bwMode="auto">
              <a:xfrm rot="1353540">
                <a:off x="2682" y="1111"/>
                <a:ext cx="743" cy="186"/>
                <a:chOff x="1565" y="2568"/>
                <a:chExt cx="1118" cy="279"/>
              </a:xfrm>
            </p:grpSpPr>
            <p:sp>
              <p:nvSpPr>
                <p:cNvPr id="70" name="AutoShape 46"/>
                <p:cNvSpPr>
                  <a:spLocks noChangeArrowheads="1"/>
                </p:cNvSpPr>
                <p:nvPr/>
              </p:nvSpPr>
              <p:spPr bwMode="white">
                <a:xfrm rot="5263130">
                  <a:off x="1859" y="2274"/>
                  <a:ext cx="227" cy="816"/>
                </a:xfrm>
                <a:prstGeom prst="moon">
                  <a:avLst>
                    <a:gd name="adj" fmla="val 49773"/>
                  </a:avLst>
                </a:prstGeom>
                <a:solidFill>
                  <a:srgbClr val="5F5F5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eaLnBrk="1" hangingPunct="1">
                    <a:buClrTx/>
                    <a:buSzTx/>
                    <a:buFontTx/>
                    <a:buNone/>
                  </a:pPr>
                  <a:endParaRPr lang="zh-CN" altLang="en-US" sz="1800">
                    <a:latin typeface="Arial" panose="020B0604020202020204" pitchFamily="34" charset="0"/>
                    <a:ea typeface="宋体" panose="02010600030101010101" pitchFamily="2" charset="-122"/>
                  </a:endParaRPr>
                </a:p>
              </p:txBody>
            </p:sp>
            <p:sp>
              <p:nvSpPr>
                <p:cNvPr id="71" name="AutoShape 47"/>
                <p:cNvSpPr>
                  <a:spLocks noChangeArrowheads="1"/>
                </p:cNvSpPr>
                <p:nvPr/>
              </p:nvSpPr>
              <p:spPr bwMode="white">
                <a:xfrm rot="6078281">
                  <a:off x="1995" y="2274"/>
                  <a:ext cx="227" cy="816"/>
                </a:xfrm>
                <a:prstGeom prst="moon">
                  <a:avLst>
                    <a:gd name="adj" fmla="val 49773"/>
                  </a:avLst>
                </a:prstGeom>
                <a:solidFill>
                  <a:srgbClr val="5F5F5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eaLnBrk="1" hangingPunct="1">
                    <a:buClrTx/>
                    <a:buSzTx/>
                    <a:buFontTx/>
                    <a:buNone/>
                  </a:pPr>
                  <a:endParaRPr lang="zh-CN" altLang="en-US" sz="1800">
                    <a:latin typeface="Arial" panose="020B0604020202020204" pitchFamily="34" charset="0"/>
                    <a:ea typeface="宋体" panose="02010600030101010101" pitchFamily="2" charset="-122"/>
                  </a:endParaRPr>
                </a:p>
              </p:txBody>
            </p:sp>
            <p:sp>
              <p:nvSpPr>
                <p:cNvPr id="72" name="AutoShape 48"/>
                <p:cNvSpPr>
                  <a:spLocks noChangeArrowheads="1"/>
                </p:cNvSpPr>
                <p:nvPr/>
              </p:nvSpPr>
              <p:spPr bwMode="white">
                <a:xfrm rot="6373927">
                  <a:off x="2071" y="2296"/>
                  <a:ext cx="227" cy="816"/>
                </a:xfrm>
                <a:prstGeom prst="moon">
                  <a:avLst>
                    <a:gd name="adj" fmla="val 49773"/>
                  </a:avLst>
                </a:prstGeom>
                <a:solidFill>
                  <a:srgbClr val="5F5F5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eaLnBrk="1" hangingPunct="1">
                    <a:buClrTx/>
                    <a:buSzTx/>
                    <a:buFontTx/>
                    <a:buNone/>
                  </a:pPr>
                  <a:endParaRPr lang="zh-CN" altLang="en-US" sz="1800">
                    <a:latin typeface="Arial" panose="020B0604020202020204" pitchFamily="34" charset="0"/>
                    <a:ea typeface="宋体" panose="02010600030101010101" pitchFamily="2" charset="-122"/>
                  </a:endParaRPr>
                </a:p>
              </p:txBody>
            </p:sp>
            <p:sp>
              <p:nvSpPr>
                <p:cNvPr id="73" name="AutoShape 49"/>
                <p:cNvSpPr>
                  <a:spLocks noChangeArrowheads="1"/>
                </p:cNvSpPr>
                <p:nvPr/>
              </p:nvSpPr>
              <p:spPr bwMode="white">
                <a:xfrm rot="6906312">
                  <a:off x="2161" y="2326"/>
                  <a:ext cx="227" cy="816"/>
                </a:xfrm>
                <a:prstGeom prst="moon">
                  <a:avLst>
                    <a:gd name="adj" fmla="val 49773"/>
                  </a:avLst>
                </a:prstGeom>
                <a:solidFill>
                  <a:srgbClr val="5F5F5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eaLnBrk="1" hangingPunct="1">
                    <a:buClrTx/>
                    <a:buSzTx/>
                    <a:buFontTx/>
                    <a:buNone/>
                  </a:pPr>
                  <a:endParaRPr lang="zh-CN" altLang="en-US" sz="1800">
                    <a:latin typeface="Arial" panose="020B0604020202020204" pitchFamily="34" charset="0"/>
                    <a:ea typeface="宋体" panose="02010600030101010101" pitchFamily="2" charset="-122"/>
                  </a:endParaRPr>
                </a:p>
              </p:txBody>
            </p:sp>
          </p:grpSp>
        </p:grpSp>
        <p:grpSp>
          <p:nvGrpSpPr>
            <p:cNvPr id="34" name="Group 50"/>
            <p:cNvGrpSpPr>
              <a:grpSpLocks/>
            </p:cNvGrpSpPr>
            <p:nvPr/>
          </p:nvGrpSpPr>
          <p:grpSpPr bwMode="auto">
            <a:xfrm rot="20302575" flipH="1" flipV="1">
              <a:off x="4962525" y="2867025"/>
              <a:ext cx="1062038" cy="254000"/>
              <a:chOff x="2532" y="1051"/>
              <a:chExt cx="893" cy="246"/>
            </a:xfrm>
          </p:grpSpPr>
          <p:grpSp>
            <p:nvGrpSpPr>
              <p:cNvPr id="58" name="Group 51"/>
              <p:cNvGrpSpPr>
                <a:grpSpLocks/>
              </p:cNvGrpSpPr>
              <p:nvPr/>
            </p:nvGrpSpPr>
            <p:grpSpPr bwMode="auto">
              <a:xfrm>
                <a:off x="2532" y="1051"/>
                <a:ext cx="743" cy="185"/>
                <a:chOff x="1565" y="2568"/>
                <a:chExt cx="1118" cy="279"/>
              </a:xfrm>
            </p:grpSpPr>
            <p:sp>
              <p:nvSpPr>
                <p:cNvPr id="64" name="AutoShape 52"/>
                <p:cNvSpPr>
                  <a:spLocks noChangeArrowheads="1"/>
                </p:cNvSpPr>
                <p:nvPr/>
              </p:nvSpPr>
              <p:spPr bwMode="white">
                <a:xfrm rot="5263130">
                  <a:off x="1859" y="2274"/>
                  <a:ext cx="227" cy="816"/>
                </a:xfrm>
                <a:prstGeom prst="moon">
                  <a:avLst>
                    <a:gd name="adj" fmla="val 49773"/>
                  </a:avLst>
                </a:prstGeom>
                <a:solidFill>
                  <a:srgbClr val="5F5F5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eaLnBrk="1" hangingPunct="1">
                    <a:buClrTx/>
                    <a:buSzTx/>
                    <a:buFontTx/>
                    <a:buNone/>
                  </a:pPr>
                  <a:endParaRPr lang="zh-CN" altLang="en-US" sz="1800">
                    <a:latin typeface="Arial" panose="020B0604020202020204" pitchFamily="34" charset="0"/>
                    <a:ea typeface="宋体" panose="02010600030101010101" pitchFamily="2" charset="-122"/>
                  </a:endParaRPr>
                </a:p>
              </p:txBody>
            </p:sp>
            <p:sp>
              <p:nvSpPr>
                <p:cNvPr id="65" name="AutoShape 53"/>
                <p:cNvSpPr>
                  <a:spLocks noChangeArrowheads="1"/>
                </p:cNvSpPr>
                <p:nvPr/>
              </p:nvSpPr>
              <p:spPr bwMode="white">
                <a:xfrm rot="6078281">
                  <a:off x="1995" y="2274"/>
                  <a:ext cx="227" cy="816"/>
                </a:xfrm>
                <a:prstGeom prst="moon">
                  <a:avLst>
                    <a:gd name="adj" fmla="val 49773"/>
                  </a:avLst>
                </a:prstGeom>
                <a:solidFill>
                  <a:srgbClr val="5F5F5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eaLnBrk="1" hangingPunct="1">
                    <a:buClrTx/>
                    <a:buSzTx/>
                    <a:buFontTx/>
                    <a:buNone/>
                  </a:pPr>
                  <a:endParaRPr lang="zh-CN" altLang="en-US" sz="1800">
                    <a:latin typeface="Arial" panose="020B0604020202020204" pitchFamily="34" charset="0"/>
                    <a:ea typeface="宋体" panose="02010600030101010101" pitchFamily="2" charset="-122"/>
                  </a:endParaRPr>
                </a:p>
              </p:txBody>
            </p:sp>
            <p:sp>
              <p:nvSpPr>
                <p:cNvPr id="66" name="AutoShape 54"/>
                <p:cNvSpPr>
                  <a:spLocks noChangeArrowheads="1"/>
                </p:cNvSpPr>
                <p:nvPr/>
              </p:nvSpPr>
              <p:spPr bwMode="white">
                <a:xfrm rot="6373927">
                  <a:off x="2071" y="2296"/>
                  <a:ext cx="227" cy="816"/>
                </a:xfrm>
                <a:prstGeom prst="moon">
                  <a:avLst>
                    <a:gd name="adj" fmla="val 49773"/>
                  </a:avLst>
                </a:prstGeom>
                <a:solidFill>
                  <a:srgbClr val="5F5F5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eaLnBrk="1" hangingPunct="1">
                    <a:buClrTx/>
                    <a:buSzTx/>
                    <a:buFontTx/>
                    <a:buNone/>
                  </a:pPr>
                  <a:endParaRPr lang="zh-CN" altLang="en-US" sz="1800">
                    <a:latin typeface="Arial" panose="020B0604020202020204" pitchFamily="34" charset="0"/>
                    <a:ea typeface="宋体" panose="02010600030101010101" pitchFamily="2" charset="-122"/>
                  </a:endParaRPr>
                </a:p>
              </p:txBody>
            </p:sp>
            <p:sp>
              <p:nvSpPr>
                <p:cNvPr id="67" name="AutoShape 55"/>
                <p:cNvSpPr>
                  <a:spLocks noChangeArrowheads="1"/>
                </p:cNvSpPr>
                <p:nvPr/>
              </p:nvSpPr>
              <p:spPr bwMode="white">
                <a:xfrm rot="6906312">
                  <a:off x="2161" y="2326"/>
                  <a:ext cx="227" cy="816"/>
                </a:xfrm>
                <a:prstGeom prst="moon">
                  <a:avLst>
                    <a:gd name="adj" fmla="val 49773"/>
                  </a:avLst>
                </a:prstGeom>
                <a:solidFill>
                  <a:srgbClr val="5F5F5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eaLnBrk="1" hangingPunct="1">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9" name="Group 56"/>
              <p:cNvGrpSpPr>
                <a:grpSpLocks/>
              </p:cNvGrpSpPr>
              <p:nvPr/>
            </p:nvGrpSpPr>
            <p:grpSpPr bwMode="auto">
              <a:xfrm rot="1353540">
                <a:off x="2682" y="1111"/>
                <a:ext cx="743" cy="186"/>
                <a:chOff x="1565" y="2568"/>
                <a:chExt cx="1118" cy="279"/>
              </a:xfrm>
            </p:grpSpPr>
            <p:sp>
              <p:nvSpPr>
                <p:cNvPr id="60" name="AutoShape 57"/>
                <p:cNvSpPr>
                  <a:spLocks noChangeArrowheads="1"/>
                </p:cNvSpPr>
                <p:nvPr/>
              </p:nvSpPr>
              <p:spPr bwMode="white">
                <a:xfrm rot="5263130">
                  <a:off x="1859" y="2274"/>
                  <a:ext cx="227" cy="816"/>
                </a:xfrm>
                <a:prstGeom prst="moon">
                  <a:avLst>
                    <a:gd name="adj" fmla="val 49773"/>
                  </a:avLst>
                </a:prstGeom>
                <a:solidFill>
                  <a:srgbClr val="5F5F5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eaLnBrk="1" hangingPunct="1">
                    <a:buClrTx/>
                    <a:buSzTx/>
                    <a:buFontTx/>
                    <a:buNone/>
                  </a:pPr>
                  <a:endParaRPr lang="zh-CN" altLang="en-US" sz="1800">
                    <a:latin typeface="Arial" panose="020B0604020202020204" pitchFamily="34" charset="0"/>
                    <a:ea typeface="宋体" panose="02010600030101010101" pitchFamily="2" charset="-122"/>
                  </a:endParaRPr>
                </a:p>
              </p:txBody>
            </p:sp>
            <p:sp>
              <p:nvSpPr>
                <p:cNvPr id="61" name="AutoShape 58"/>
                <p:cNvSpPr>
                  <a:spLocks noChangeArrowheads="1"/>
                </p:cNvSpPr>
                <p:nvPr/>
              </p:nvSpPr>
              <p:spPr bwMode="white">
                <a:xfrm rot="6078281">
                  <a:off x="1995" y="2274"/>
                  <a:ext cx="227" cy="816"/>
                </a:xfrm>
                <a:prstGeom prst="moon">
                  <a:avLst>
                    <a:gd name="adj" fmla="val 49773"/>
                  </a:avLst>
                </a:prstGeom>
                <a:solidFill>
                  <a:srgbClr val="5F5F5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eaLnBrk="1" hangingPunct="1">
                    <a:buClrTx/>
                    <a:buSzTx/>
                    <a:buFontTx/>
                    <a:buNone/>
                  </a:pPr>
                  <a:endParaRPr lang="zh-CN" altLang="en-US" sz="1800">
                    <a:latin typeface="Arial" panose="020B0604020202020204" pitchFamily="34" charset="0"/>
                    <a:ea typeface="宋体" panose="02010600030101010101" pitchFamily="2" charset="-122"/>
                  </a:endParaRPr>
                </a:p>
              </p:txBody>
            </p:sp>
            <p:sp>
              <p:nvSpPr>
                <p:cNvPr id="62" name="AutoShape 59"/>
                <p:cNvSpPr>
                  <a:spLocks noChangeArrowheads="1"/>
                </p:cNvSpPr>
                <p:nvPr/>
              </p:nvSpPr>
              <p:spPr bwMode="white">
                <a:xfrm rot="6373927">
                  <a:off x="2071" y="2296"/>
                  <a:ext cx="227" cy="816"/>
                </a:xfrm>
                <a:prstGeom prst="moon">
                  <a:avLst>
                    <a:gd name="adj" fmla="val 49773"/>
                  </a:avLst>
                </a:prstGeom>
                <a:solidFill>
                  <a:srgbClr val="5F5F5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eaLnBrk="1" hangingPunct="1">
                    <a:buClrTx/>
                    <a:buSzTx/>
                    <a:buFontTx/>
                    <a:buNone/>
                  </a:pPr>
                  <a:endParaRPr lang="zh-CN" altLang="en-US" sz="1800">
                    <a:latin typeface="Arial" panose="020B0604020202020204" pitchFamily="34" charset="0"/>
                    <a:ea typeface="宋体" panose="02010600030101010101" pitchFamily="2" charset="-122"/>
                  </a:endParaRPr>
                </a:p>
              </p:txBody>
            </p:sp>
            <p:sp>
              <p:nvSpPr>
                <p:cNvPr id="63" name="AutoShape 60"/>
                <p:cNvSpPr>
                  <a:spLocks noChangeArrowheads="1"/>
                </p:cNvSpPr>
                <p:nvPr/>
              </p:nvSpPr>
              <p:spPr bwMode="white">
                <a:xfrm rot="6906312">
                  <a:off x="2161" y="2326"/>
                  <a:ext cx="227" cy="816"/>
                </a:xfrm>
                <a:prstGeom prst="moon">
                  <a:avLst>
                    <a:gd name="adj" fmla="val 49773"/>
                  </a:avLst>
                </a:prstGeom>
                <a:solidFill>
                  <a:srgbClr val="5F5F5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eaLnBrk="1" hangingPunct="1">
                    <a:buClrTx/>
                    <a:buSzTx/>
                    <a:buFontTx/>
                    <a:buNone/>
                  </a:pPr>
                  <a:endParaRPr lang="zh-CN" altLang="en-US" sz="1800">
                    <a:latin typeface="Arial" panose="020B0604020202020204" pitchFamily="34" charset="0"/>
                    <a:ea typeface="宋体" panose="02010600030101010101" pitchFamily="2" charset="-122"/>
                  </a:endParaRPr>
                </a:p>
              </p:txBody>
            </p:sp>
          </p:grpSp>
        </p:grpSp>
        <p:sp>
          <p:nvSpPr>
            <p:cNvPr id="35" name="Freeform 62"/>
            <p:cNvSpPr>
              <a:spLocks/>
            </p:cNvSpPr>
            <p:nvPr/>
          </p:nvSpPr>
          <p:spPr bwMode="gray">
            <a:xfrm>
              <a:off x="623888" y="3797300"/>
              <a:ext cx="612775" cy="1130300"/>
            </a:xfrm>
            <a:custGeom>
              <a:avLst/>
              <a:gdLst/>
              <a:ahLst/>
              <a:cxnLst>
                <a:cxn ang="0">
                  <a:pos x="3" y="292"/>
                </a:cxn>
                <a:cxn ang="0">
                  <a:pos x="386" y="712"/>
                </a:cxn>
                <a:cxn ang="0">
                  <a:pos x="386" y="404"/>
                </a:cxn>
                <a:cxn ang="0">
                  <a:pos x="0" y="0"/>
                </a:cxn>
                <a:cxn ang="0">
                  <a:pos x="3" y="292"/>
                </a:cxn>
              </a:cxnLst>
              <a:rect l="0" t="0" r="r" b="b"/>
              <a:pathLst>
                <a:path w="386" h="712">
                  <a:moveTo>
                    <a:pt x="3" y="292"/>
                  </a:moveTo>
                  <a:lnTo>
                    <a:pt x="386" y="712"/>
                  </a:lnTo>
                  <a:lnTo>
                    <a:pt x="386" y="404"/>
                  </a:lnTo>
                  <a:lnTo>
                    <a:pt x="0" y="0"/>
                  </a:lnTo>
                  <a:lnTo>
                    <a:pt x="3" y="292"/>
                  </a:lnTo>
                  <a:close/>
                </a:path>
              </a:pathLst>
            </a:custGeom>
            <a:gradFill rotWithShape="1">
              <a:gsLst>
                <a:gs pos="0">
                  <a:schemeClr val="folHlink">
                    <a:alpha val="80000"/>
                  </a:schemeClr>
                </a:gs>
                <a:gs pos="100000">
                  <a:schemeClr val="folHlink">
                    <a:gamma/>
                    <a:tint val="48627"/>
                    <a:invGamma/>
                  </a:schemeClr>
                </a:gs>
              </a:gsLst>
              <a:lin ang="2700000" scaled="1"/>
            </a:gradFill>
            <a:ln w="9525">
              <a:noFill/>
              <a:round/>
              <a:headEnd/>
              <a:tailEnd/>
            </a:ln>
            <a:effectLst/>
          </p:spPr>
          <p:txBody>
            <a:bodyPr/>
            <a:lstStyle/>
            <a:p>
              <a:pPr eaLnBrk="1" hangingPunct="1">
                <a:defRPr/>
              </a:pPr>
              <a:endParaRPr lang="zh-CN" altLang="en-US"/>
            </a:p>
          </p:txBody>
        </p:sp>
        <p:sp>
          <p:nvSpPr>
            <p:cNvPr id="36" name="Text Box 63"/>
            <p:cNvSpPr txBox="1">
              <a:spLocks noChangeArrowheads="1"/>
            </p:cNvSpPr>
            <p:nvPr/>
          </p:nvSpPr>
          <p:spPr bwMode="auto">
            <a:xfrm>
              <a:off x="4875213" y="2284413"/>
              <a:ext cx="1295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a:buClrTx/>
                <a:buSzTx/>
                <a:buFontTx/>
                <a:buNone/>
              </a:pPr>
              <a:r>
                <a:rPr lang="en-US" altLang="zh-CN" sz="1400" b="1" dirty="0">
                  <a:solidFill>
                    <a:srgbClr val="D13F11"/>
                  </a:solidFill>
                  <a:ea typeface="宋体" panose="02010600030101010101" pitchFamily="2" charset="-122"/>
                </a:rPr>
                <a:t> </a:t>
              </a:r>
              <a:r>
                <a:rPr lang="zh-CN" altLang="en-US" sz="1600" b="1" dirty="0" smtClean="0">
                  <a:solidFill>
                    <a:srgbClr val="D13F11"/>
                  </a:solidFill>
                  <a:ea typeface="宋体" panose="02010600030101010101" pitchFamily="2" charset="-122"/>
                </a:rPr>
                <a:t>配置</a:t>
              </a:r>
              <a:endParaRPr lang="zh-CN" altLang="en-US" sz="1600" b="1" dirty="0">
                <a:solidFill>
                  <a:srgbClr val="D13F11"/>
                </a:solidFill>
                <a:ea typeface="宋体" panose="02010600030101010101" pitchFamily="2" charset="-122"/>
              </a:endParaRPr>
            </a:p>
            <a:p>
              <a:pPr>
                <a:buClrTx/>
                <a:buSzTx/>
                <a:buFontTx/>
                <a:buNone/>
              </a:pPr>
              <a:r>
                <a:rPr lang="zh-CN" altLang="en-US" sz="1600" dirty="0">
                  <a:solidFill>
                    <a:srgbClr val="0000CC"/>
                  </a:solidFill>
                  <a:ea typeface="宋体" panose="02010600030101010101" pitchFamily="2" charset="-122"/>
                </a:rPr>
                <a:t> </a:t>
              </a:r>
              <a:r>
                <a:rPr lang="en-US" altLang="zh-CN" sz="1600" b="1" dirty="0" smtClean="0">
                  <a:solidFill>
                    <a:srgbClr val="0000CC"/>
                  </a:solidFill>
                  <a:ea typeface="宋体" panose="02010600030101010101" pitchFamily="2" charset="-122"/>
                </a:rPr>
                <a:t>Tomcat</a:t>
              </a:r>
              <a:endParaRPr lang="en-US" altLang="zh-CN" sz="1600" b="1" dirty="0">
                <a:solidFill>
                  <a:srgbClr val="0000CC"/>
                </a:solidFill>
                <a:ea typeface="宋体" panose="02010600030101010101" pitchFamily="2" charset="-122"/>
              </a:endParaRPr>
            </a:p>
          </p:txBody>
        </p:sp>
        <p:sp>
          <p:nvSpPr>
            <p:cNvPr id="37" name="Rectangle 66"/>
            <p:cNvSpPr>
              <a:spLocks noChangeArrowheads="1"/>
            </p:cNvSpPr>
            <p:nvPr/>
          </p:nvSpPr>
          <p:spPr bwMode="gray">
            <a:xfrm>
              <a:off x="6705600" y="2970213"/>
              <a:ext cx="1806575" cy="431800"/>
            </a:xfrm>
            <a:prstGeom prst="rect">
              <a:avLst/>
            </a:prstGeom>
            <a:gradFill rotWithShape="1">
              <a:gsLst>
                <a:gs pos="0">
                  <a:schemeClr val="accent1"/>
                </a:gs>
                <a:gs pos="100000">
                  <a:schemeClr val="accent1">
                    <a:gamma/>
                    <a:tint val="0"/>
                    <a:invGamma/>
                  </a:schemeClr>
                </a:gs>
              </a:gsLst>
              <a:lin ang="5400000" scaled="1"/>
            </a:gradFill>
            <a:ln w="9525">
              <a:noFill/>
              <a:miter lim="800000"/>
              <a:headEnd/>
              <a:tailEnd/>
            </a:ln>
            <a:effectLst/>
          </p:spPr>
          <p:txBody>
            <a:bodyPr wrap="none" anchor="ctr"/>
            <a:lstStyle/>
            <a:p>
              <a:pPr eaLnBrk="1" hangingPunct="1">
                <a:defRPr/>
              </a:pPr>
              <a:endParaRPr lang="zh-CN" altLang="en-US"/>
            </a:p>
          </p:txBody>
        </p:sp>
        <p:sp>
          <p:nvSpPr>
            <p:cNvPr id="38" name="AutoShape 67"/>
            <p:cNvSpPr>
              <a:spLocks noChangeArrowheads="1"/>
            </p:cNvSpPr>
            <p:nvPr/>
          </p:nvSpPr>
          <p:spPr bwMode="gray">
            <a:xfrm flipH="1">
              <a:off x="6096000" y="2360613"/>
              <a:ext cx="2428875" cy="646112"/>
            </a:xfrm>
            <a:prstGeom prst="parallelogram">
              <a:avLst>
                <a:gd name="adj" fmla="val 96330"/>
              </a:avLst>
            </a:prstGeom>
            <a:gradFill rotWithShape="1">
              <a:gsLst>
                <a:gs pos="0">
                  <a:schemeClr val="accent1"/>
                </a:gs>
                <a:gs pos="100000">
                  <a:schemeClr val="accent1">
                    <a:gamma/>
                    <a:tint val="53725"/>
                    <a:invGamma/>
                  </a:schemeClr>
                </a:gs>
              </a:gsLst>
              <a:lin ang="0" scaled="1"/>
            </a:gradFill>
            <a:ln w="9525">
              <a:noFill/>
              <a:miter lim="800000"/>
              <a:headEnd/>
              <a:tailEnd/>
            </a:ln>
            <a:effectLst/>
          </p:spPr>
          <p:txBody>
            <a:bodyPr wrap="none" anchor="ctr"/>
            <a:lstStyle/>
            <a:p>
              <a:pPr eaLnBrk="1" hangingPunct="1">
                <a:defRPr/>
              </a:pPr>
              <a:endParaRPr lang="zh-CN" altLang="en-US"/>
            </a:p>
          </p:txBody>
        </p:sp>
        <p:sp>
          <p:nvSpPr>
            <p:cNvPr id="39" name="Freeform 68"/>
            <p:cNvSpPr>
              <a:spLocks/>
            </p:cNvSpPr>
            <p:nvPr/>
          </p:nvSpPr>
          <p:spPr bwMode="gray">
            <a:xfrm>
              <a:off x="6096000" y="2360613"/>
              <a:ext cx="612775" cy="1130300"/>
            </a:xfrm>
            <a:custGeom>
              <a:avLst/>
              <a:gdLst/>
              <a:ahLst/>
              <a:cxnLst>
                <a:cxn ang="0">
                  <a:pos x="0" y="167"/>
                </a:cxn>
                <a:cxn ang="0">
                  <a:pos x="201" y="370"/>
                </a:cxn>
                <a:cxn ang="0">
                  <a:pos x="201" y="210"/>
                </a:cxn>
                <a:cxn ang="0">
                  <a:pos x="0" y="0"/>
                </a:cxn>
                <a:cxn ang="0">
                  <a:pos x="0" y="167"/>
                </a:cxn>
              </a:cxnLst>
              <a:rect l="0" t="0" r="r" b="b"/>
              <a:pathLst>
                <a:path w="201" h="370">
                  <a:moveTo>
                    <a:pt x="0" y="167"/>
                  </a:moveTo>
                  <a:lnTo>
                    <a:pt x="201" y="370"/>
                  </a:lnTo>
                  <a:lnTo>
                    <a:pt x="201" y="210"/>
                  </a:lnTo>
                  <a:lnTo>
                    <a:pt x="0" y="0"/>
                  </a:lnTo>
                  <a:lnTo>
                    <a:pt x="0" y="167"/>
                  </a:lnTo>
                  <a:close/>
                </a:path>
              </a:pathLst>
            </a:custGeom>
            <a:gradFill rotWithShape="1">
              <a:gsLst>
                <a:gs pos="0">
                  <a:schemeClr val="accent1">
                    <a:gamma/>
                    <a:shade val="46275"/>
                    <a:invGamma/>
                  </a:schemeClr>
                </a:gs>
                <a:gs pos="100000">
                  <a:schemeClr val="accent1"/>
                </a:gs>
              </a:gsLst>
              <a:lin ang="2700000" scaled="1"/>
            </a:gradFill>
            <a:ln w="9525">
              <a:noFill/>
              <a:round/>
              <a:headEnd/>
              <a:tailEnd/>
            </a:ln>
            <a:effectLst/>
          </p:spPr>
          <p:txBody>
            <a:bodyPr/>
            <a:lstStyle/>
            <a:p>
              <a:pPr eaLnBrk="1" hangingPunct="1">
                <a:defRPr/>
              </a:pPr>
              <a:endParaRPr lang="zh-CN" altLang="en-US"/>
            </a:p>
          </p:txBody>
        </p:sp>
        <p:pic>
          <p:nvPicPr>
            <p:cNvPr id="40" name="Picture 70" descr="light_shadow"/>
            <p:cNvPicPr>
              <a:picLocks noChangeAspect="1" noChangeArrowheads="1"/>
            </p:cNvPicPr>
            <p:nvPr/>
          </p:nvPicPr>
          <p:blipFill>
            <a:blip r:embed="rId2" cstate="print">
              <a:lum bright="-76000" contrast="-4000"/>
              <a:grayscl/>
              <a:extLst>
                <a:ext uri="{28A0092B-C50C-407E-A947-70E740481C1C}">
                  <a14:useLocalDpi xmlns:a14="http://schemas.microsoft.com/office/drawing/2010/main" val="0"/>
                </a:ext>
              </a:extLst>
            </a:blip>
            <a:srcRect/>
            <a:stretch>
              <a:fillRect/>
            </a:stretch>
          </p:blipFill>
          <p:spPr bwMode="gray">
            <a:xfrm>
              <a:off x="6934200" y="2436813"/>
              <a:ext cx="1008063"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71" descr="circuler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6734175" y="1524000"/>
              <a:ext cx="1152525"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Oval 72"/>
            <p:cNvSpPr>
              <a:spLocks noChangeArrowheads="1"/>
            </p:cNvSpPr>
            <p:nvPr/>
          </p:nvSpPr>
          <p:spPr bwMode="gray">
            <a:xfrm>
              <a:off x="6734175" y="1524000"/>
              <a:ext cx="1144588" cy="1143000"/>
            </a:xfrm>
            <a:prstGeom prst="ellipse">
              <a:avLst/>
            </a:prstGeom>
            <a:gradFill rotWithShape="1">
              <a:gsLst>
                <a:gs pos="0">
                  <a:schemeClr val="accent1">
                    <a:gamma/>
                    <a:shade val="26275"/>
                    <a:invGamma/>
                    <a:alpha val="89999"/>
                  </a:schemeClr>
                </a:gs>
                <a:gs pos="50000">
                  <a:schemeClr val="accent1">
                    <a:alpha val="45000"/>
                  </a:schemeClr>
                </a:gs>
                <a:gs pos="100000">
                  <a:schemeClr val="accent1">
                    <a:gamma/>
                    <a:shade val="26275"/>
                    <a:invGamma/>
                    <a:alpha val="89999"/>
                  </a:schemeClr>
                </a:gs>
              </a:gsLst>
              <a:lin ang="5400000" scaled="1"/>
            </a:gradFill>
            <a:ln w="9525" algn="ctr">
              <a:noFill/>
              <a:round/>
              <a:headEnd/>
              <a:tailEnd/>
            </a:ln>
            <a:effectLst/>
          </p:spPr>
          <p:txBody>
            <a:bodyPr wrap="none" anchor="ctr"/>
            <a:lstStyle/>
            <a:p>
              <a:pPr eaLnBrk="1" hangingPunct="1">
                <a:defRPr/>
              </a:pPr>
              <a:endParaRPr lang="zh-CN" altLang="en-US"/>
            </a:p>
          </p:txBody>
        </p:sp>
        <p:sp>
          <p:nvSpPr>
            <p:cNvPr id="43" name="Freeform 73"/>
            <p:cNvSpPr>
              <a:spLocks/>
            </p:cNvSpPr>
            <p:nvPr/>
          </p:nvSpPr>
          <p:spPr bwMode="gray">
            <a:xfrm>
              <a:off x="6853238" y="1547813"/>
              <a:ext cx="898525" cy="395287"/>
            </a:xfrm>
            <a:custGeom>
              <a:avLst/>
              <a:gdLst>
                <a:gd name="T0" fmla="*/ 601910402 w 1321"/>
                <a:gd name="T1" fmla="*/ 123597695 h 712"/>
                <a:gd name="T2" fmla="*/ 609312861 w 1321"/>
                <a:gd name="T3" fmla="*/ 136234665 h 712"/>
                <a:gd name="T4" fmla="*/ 611163645 w 1321"/>
                <a:gd name="T5" fmla="*/ 148255387 h 712"/>
                <a:gd name="T6" fmla="*/ 608387809 w 1321"/>
                <a:gd name="T7" fmla="*/ 159043058 h 712"/>
                <a:gd name="T8" fmla="*/ 600522824 w 1321"/>
                <a:gd name="T9" fmla="*/ 169522605 h 712"/>
                <a:gd name="T10" fmla="*/ 588493744 w 1321"/>
                <a:gd name="T11" fmla="*/ 178460977 h 712"/>
                <a:gd name="T12" fmla="*/ 573226301 w 1321"/>
                <a:gd name="T13" fmla="*/ 186166853 h 712"/>
                <a:gd name="T14" fmla="*/ 553332237 w 1321"/>
                <a:gd name="T15" fmla="*/ 193564049 h 712"/>
                <a:gd name="T16" fmla="*/ 530662335 w 1321"/>
                <a:gd name="T17" fmla="*/ 200036874 h 712"/>
                <a:gd name="T18" fmla="*/ 505216597 w 1321"/>
                <a:gd name="T19" fmla="*/ 205584771 h 712"/>
                <a:gd name="T20" fmla="*/ 476994342 w 1321"/>
                <a:gd name="T21" fmla="*/ 210516421 h 712"/>
                <a:gd name="T22" fmla="*/ 447384508 w 1321"/>
                <a:gd name="T23" fmla="*/ 213906895 h 712"/>
                <a:gd name="T24" fmla="*/ 414536311 w 1321"/>
                <a:gd name="T25" fmla="*/ 216989246 h 712"/>
                <a:gd name="T26" fmla="*/ 381225588 w 1321"/>
                <a:gd name="T27" fmla="*/ 218838545 h 712"/>
                <a:gd name="T28" fmla="*/ 367808250 w 1321"/>
                <a:gd name="T29" fmla="*/ 219454793 h 712"/>
                <a:gd name="T30" fmla="*/ 220222288 w 1321"/>
                <a:gd name="T31" fmla="*/ 219454793 h 712"/>
                <a:gd name="T32" fmla="*/ 218372183 w 1321"/>
                <a:gd name="T33" fmla="*/ 219454793 h 712"/>
                <a:gd name="T34" fmla="*/ 189224876 w 1321"/>
                <a:gd name="T35" fmla="*/ 218221741 h 712"/>
                <a:gd name="T36" fmla="*/ 161003301 w 1321"/>
                <a:gd name="T37" fmla="*/ 216989246 h 712"/>
                <a:gd name="T38" fmla="*/ 134169304 w 1321"/>
                <a:gd name="T39" fmla="*/ 214523143 h 712"/>
                <a:gd name="T40" fmla="*/ 108723566 w 1321"/>
                <a:gd name="T41" fmla="*/ 212365720 h 712"/>
                <a:gd name="T42" fmla="*/ 86052984 w 1321"/>
                <a:gd name="T43" fmla="*/ 208667122 h 712"/>
                <a:gd name="T44" fmla="*/ 65233867 w 1321"/>
                <a:gd name="T45" fmla="*/ 204351720 h 712"/>
                <a:gd name="T46" fmla="*/ 47190587 w 1321"/>
                <a:gd name="T47" fmla="*/ 199728750 h 712"/>
                <a:gd name="T48" fmla="*/ 30997412 w 1321"/>
                <a:gd name="T49" fmla="*/ 194180297 h 712"/>
                <a:gd name="T50" fmla="*/ 18043280 w 1321"/>
                <a:gd name="T51" fmla="*/ 187399349 h 712"/>
                <a:gd name="T52" fmla="*/ 8327511 w 1321"/>
                <a:gd name="T53" fmla="*/ 179694028 h 712"/>
                <a:gd name="T54" fmla="*/ 2775837 w 1321"/>
                <a:gd name="T55" fmla="*/ 170755656 h 712"/>
                <a:gd name="T56" fmla="*/ 0 w 1321"/>
                <a:gd name="T57" fmla="*/ 161509161 h 712"/>
                <a:gd name="T58" fmla="*/ 0 w 1321"/>
                <a:gd name="T59" fmla="*/ 160276109 h 712"/>
                <a:gd name="T60" fmla="*/ 1850785 w 1321"/>
                <a:gd name="T61" fmla="*/ 150104686 h 712"/>
                <a:gd name="T62" fmla="*/ 7402458 w 1321"/>
                <a:gd name="T63" fmla="*/ 137467716 h 712"/>
                <a:gd name="T64" fmla="*/ 23594954 w 1321"/>
                <a:gd name="T65" fmla="*/ 114042520 h 712"/>
                <a:gd name="T66" fmla="*/ 43489018 w 1321"/>
                <a:gd name="T67" fmla="*/ 92158499 h 712"/>
                <a:gd name="T68" fmla="*/ 68009704 w 1321"/>
                <a:gd name="T69" fmla="*/ 72432457 h 712"/>
                <a:gd name="T70" fmla="*/ 94381175 w 1321"/>
                <a:gd name="T71" fmla="*/ 54247034 h 712"/>
                <a:gd name="T72" fmla="*/ 124916061 w 1321"/>
                <a:gd name="T73" fmla="*/ 38527713 h 712"/>
                <a:gd name="T74" fmla="*/ 157764257 w 1321"/>
                <a:gd name="T75" fmla="*/ 25274495 h 712"/>
                <a:gd name="T76" fmla="*/ 192000713 w 1321"/>
                <a:gd name="T77" fmla="*/ 14486269 h 712"/>
                <a:gd name="T78" fmla="*/ 229938057 w 1321"/>
                <a:gd name="T79" fmla="*/ 6472825 h 712"/>
                <a:gd name="T80" fmla="*/ 268801134 w 1321"/>
                <a:gd name="T81" fmla="*/ 1849299 h 712"/>
                <a:gd name="T82" fmla="*/ 308589263 w 1321"/>
                <a:gd name="T83" fmla="*/ 0 h 712"/>
                <a:gd name="T84" fmla="*/ 308589263 w 1321"/>
                <a:gd name="T85" fmla="*/ 0 h 712"/>
                <a:gd name="T86" fmla="*/ 351153229 w 1321"/>
                <a:gd name="T87" fmla="*/ 1849299 h 712"/>
                <a:gd name="T88" fmla="*/ 391866410 w 1321"/>
                <a:gd name="T89" fmla="*/ 7089073 h 712"/>
                <a:gd name="T90" fmla="*/ 431192013 w 1321"/>
                <a:gd name="T91" fmla="*/ 16335568 h 712"/>
                <a:gd name="T92" fmla="*/ 467278572 w 1321"/>
                <a:gd name="T93" fmla="*/ 27740042 h 712"/>
                <a:gd name="T94" fmla="*/ 500589975 w 1321"/>
                <a:gd name="T95" fmla="*/ 42226312 h 712"/>
                <a:gd name="T96" fmla="*/ 531587387 w 1321"/>
                <a:gd name="T97" fmla="*/ 59795486 h 712"/>
                <a:gd name="T98" fmla="*/ 558883910 w 1321"/>
                <a:gd name="T99" fmla="*/ 78905281 h 712"/>
                <a:gd name="T100" fmla="*/ 582016338 w 1321"/>
                <a:gd name="T101" fmla="*/ 100172499 h 712"/>
                <a:gd name="T102" fmla="*/ 601910402 w 1321"/>
                <a:gd name="T103" fmla="*/ 123597695 h 712"/>
                <a:gd name="T104" fmla="*/ 601910402 w 1321"/>
                <a:gd name="T105" fmla="*/ 123597695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alpha val="17998"/>
                  </a:schemeClr>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44" name="Text Box 74"/>
            <p:cNvSpPr txBox="1">
              <a:spLocks noChangeArrowheads="1"/>
            </p:cNvSpPr>
            <p:nvPr/>
          </p:nvSpPr>
          <p:spPr bwMode="auto">
            <a:xfrm>
              <a:off x="6781800" y="1827213"/>
              <a:ext cx="11223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a:buClrTx/>
                <a:buSzTx/>
                <a:buFontTx/>
                <a:buNone/>
              </a:pPr>
              <a:r>
                <a:rPr lang="en-US" altLang="zh-CN" sz="1400" b="1" dirty="0">
                  <a:solidFill>
                    <a:srgbClr val="D13F11"/>
                  </a:solidFill>
                  <a:ea typeface="宋体" panose="02010600030101010101" pitchFamily="2" charset="-122"/>
                </a:rPr>
                <a:t>  </a:t>
              </a:r>
              <a:r>
                <a:rPr lang="zh-CN" altLang="en-US" sz="1600" b="1" dirty="0" smtClean="0">
                  <a:solidFill>
                    <a:srgbClr val="D13F11"/>
                  </a:solidFill>
                  <a:ea typeface="宋体" panose="02010600030101010101" pitchFamily="2" charset="-122"/>
                </a:rPr>
                <a:t>测试</a:t>
              </a:r>
              <a:endParaRPr lang="zh-CN" altLang="en-US" sz="1600" b="1" dirty="0">
                <a:solidFill>
                  <a:srgbClr val="D13F11"/>
                </a:solidFill>
                <a:ea typeface="宋体" panose="02010600030101010101" pitchFamily="2" charset="-122"/>
              </a:endParaRPr>
            </a:p>
            <a:p>
              <a:pPr>
                <a:buClrTx/>
                <a:buSzTx/>
                <a:buFontTx/>
                <a:buNone/>
              </a:pPr>
              <a:r>
                <a:rPr lang="zh-CN" altLang="en-US" sz="1600" b="1" dirty="0">
                  <a:solidFill>
                    <a:srgbClr val="0000CC"/>
                  </a:solidFill>
                  <a:ea typeface="宋体" panose="02010600030101010101" pitchFamily="2" charset="-122"/>
                </a:rPr>
                <a:t>  </a:t>
              </a:r>
              <a:r>
                <a:rPr lang="en-US" altLang="zh-CN" sz="1600" b="1" dirty="0">
                  <a:solidFill>
                    <a:srgbClr val="0000CC"/>
                  </a:solidFill>
                  <a:ea typeface="宋体" panose="02010600030101010101" pitchFamily="2" charset="-122"/>
                </a:rPr>
                <a:t>Tomcat</a:t>
              </a:r>
            </a:p>
          </p:txBody>
        </p:sp>
        <p:grpSp>
          <p:nvGrpSpPr>
            <p:cNvPr id="45" name="Group 75"/>
            <p:cNvGrpSpPr>
              <a:grpSpLocks/>
            </p:cNvGrpSpPr>
            <p:nvPr/>
          </p:nvGrpSpPr>
          <p:grpSpPr bwMode="auto">
            <a:xfrm rot="20302575" flipH="1" flipV="1">
              <a:off x="6781800" y="2438400"/>
              <a:ext cx="1062038" cy="254000"/>
              <a:chOff x="2532" y="1051"/>
              <a:chExt cx="893" cy="246"/>
            </a:xfrm>
          </p:grpSpPr>
          <p:grpSp>
            <p:nvGrpSpPr>
              <p:cNvPr id="48" name="Group 76"/>
              <p:cNvGrpSpPr>
                <a:grpSpLocks/>
              </p:cNvGrpSpPr>
              <p:nvPr/>
            </p:nvGrpSpPr>
            <p:grpSpPr bwMode="auto">
              <a:xfrm>
                <a:off x="2532" y="1051"/>
                <a:ext cx="743" cy="185"/>
                <a:chOff x="1565" y="2568"/>
                <a:chExt cx="1118" cy="279"/>
              </a:xfrm>
            </p:grpSpPr>
            <p:sp>
              <p:nvSpPr>
                <p:cNvPr id="54" name="AutoShape 77"/>
                <p:cNvSpPr>
                  <a:spLocks noChangeArrowheads="1"/>
                </p:cNvSpPr>
                <p:nvPr/>
              </p:nvSpPr>
              <p:spPr bwMode="white">
                <a:xfrm rot="5263130">
                  <a:off x="1859" y="2274"/>
                  <a:ext cx="227" cy="816"/>
                </a:xfrm>
                <a:prstGeom prst="moon">
                  <a:avLst>
                    <a:gd name="adj" fmla="val 49773"/>
                  </a:avLst>
                </a:prstGeom>
                <a:solidFill>
                  <a:srgbClr val="5F5F5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eaLnBrk="1" hangingPunct="1">
                    <a:buClrTx/>
                    <a:buSzTx/>
                    <a:buFontTx/>
                    <a:buNone/>
                  </a:pPr>
                  <a:endParaRPr lang="zh-CN" altLang="en-US" sz="1800">
                    <a:latin typeface="Arial" panose="020B0604020202020204" pitchFamily="34" charset="0"/>
                    <a:ea typeface="宋体" panose="02010600030101010101" pitchFamily="2" charset="-122"/>
                  </a:endParaRPr>
                </a:p>
              </p:txBody>
            </p:sp>
            <p:sp>
              <p:nvSpPr>
                <p:cNvPr id="55" name="AutoShape 78"/>
                <p:cNvSpPr>
                  <a:spLocks noChangeArrowheads="1"/>
                </p:cNvSpPr>
                <p:nvPr/>
              </p:nvSpPr>
              <p:spPr bwMode="white">
                <a:xfrm rot="6078281">
                  <a:off x="1995" y="2274"/>
                  <a:ext cx="227" cy="816"/>
                </a:xfrm>
                <a:prstGeom prst="moon">
                  <a:avLst>
                    <a:gd name="adj" fmla="val 49773"/>
                  </a:avLst>
                </a:prstGeom>
                <a:solidFill>
                  <a:srgbClr val="5F5F5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eaLnBrk="1" hangingPunct="1">
                    <a:buClrTx/>
                    <a:buSzTx/>
                    <a:buFontTx/>
                    <a:buNone/>
                  </a:pPr>
                  <a:endParaRPr lang="zh-CN" altLang="en-US" sz="1800">
                    <a:latin typeface="Arial" panose="020B0604020202020204" pitchFamily="34" charset="0"/>
                    <a:ea typeface="宋体" panose="02010600030101010101" pitchFamily="2" charset="-122"/>
                  </a:endParaRPr>
                </a:p>
              </p:txBody>
            </p:sp>
            <p:sp>
              <p:nvSpPr>
                <p:cNvPr id="56" name="AutoShape 79"/>
                <p:cNvSpPr>
                  <a:spLocks noChangeArrowheads="1"/>
                </p:cNvSpPr>
                <p:nvPr/>
              </p:nvSpPr>
              <p:spPr bwMode="white">
                <a:xfrm rot="6373927">
                  <a:off x="2071" y="2296"/>
                  <a:ext cx="227" cy="816"/>
                </a:xfrm>
                <a:prstGeom prst="moon">
                  <a:avLst>
                    <a:gd name="adj" fmla="val 49773"/>
                  </a:avLst>
                </a:prstGeom>
                <a:solidFill>
                  <a:srgbClr val="5F5F5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eaLnBrk="1" hangingPunct="1">
                    <a:buClrTx/>
                    <a:buSzTx/>
                    <a:buFontTx/>
                    <a:buNone/>
                  </a:pPr>
                  <a:endParaRPr lang="zh-CN" altLang="en-US" sz="1800">
                    <a:latin typeface="Arial" panose="020B0604020202020204" pitchFamily="34" charset="0"/>
                    <a:ea typeface="宋体" panose="02010600030101010101" pitchFamily="2" charset="-122"/>
                  </a:endParaRPr>
                </a:p>
              </p:txBody>
            </p:sp>
            <p:sp>
              <p:nvSpPr>
                <p:cNvPr id="57" name="AutoShape 80"/>
                <p:cNvSpPr>
                  <a:spLocks noChangeArrowheads="1"/>
                </p:cNvSpPr>
                <p:nvPr/>
              </p:nvSpPr>
              <p:spPr bwMode="white">
                <a:xfrm rot="6906312">
                  <a:off x="2161" y="2326"/>
                  <a:ext cx="227" cy="816"/>
                </a:xfrm>
                <a:prstGeom prst="moon">
                  <a:avLst>
                    <a:gd name="adj" fmla="val 49773"/>
                  </a:avLst>
                </a:prstGeom>
                <a:solidFill>
                  <a:srgbClr val="5F5F5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eaLnBrk="1" hangingPunct="1">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9" name="Group 81"/>
              <p:cNvGrpSpPr>
                <a:grpSpLocks/>
              </p:cNvGrpSpPr>
              <p:nvPr/>
            </p:nvGrpSpPr>
            <p:grpSpPr bwMode="auto">
              <a:xfrm rot="1353540">
                <a:off x="2682" y="1111"/>
                <a:ext cx="743" cy="186"/>
                <a:chOff x="1565" y="2568"/>
                <a:chExt cx="1118" cy="279"/>
              </a:xfrm>
            </p:grpSpPr>
            <p:sp>
              <p:nvSpPr>
                <p:cNvPr id="50" name="AutoShape 82"/>
                <p:cNvSpPr>
                  <a:spLocks noChangeArrowheads="1"/>
                </p:cNvSpPr>
                <p:nvPr/>
              </p:nvSpPr>
              <p:spPr bwMode="white">
                <a:xfrm rot="5263130">
                  <a:off x="1859" y="2274"/>
                  <a:ext cx="227" cy="816"/>
                </a:xfrm>
                <a:prstGeom prst="moon">
                  <a:avLst>
                    <a:gd name="adj" fmla="val 49773"/>
                  </a:avLst>
                </a:prstGeom>
                <a:solidFill>
                  <a:srgbClr val="5F5F5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eaLnBrk="1" hangingPunct="1">
                    <a:buClrTx/>
                    <a:buSzTx/>
                    <a:buFontTx/>
                    <a:buNone/>
                  </a:pPr>
                  <a:endParaRPr lang="zh-CN" altLang="en-US" sz="1800">
                    <a:latin typeface="Arial" panose="020B0604020202020204" pitchFamily="34" charset="0"/>
                    <a:ea typeface="宋体" panose="02010600030101010101" pitchFamily="2" charset="-122"/>
                  </a:endParaRPr>
                </a:p>
              </p:txBody>
            </p:sp>
            <p:sp>
              <p:nvSpPr>
                <p:cNvPr id="51" name="AutoShape 83"/>
                <p:cNvSpPr>
                  <a:spLocks noChangeArrowheads="1"/>
                </p:cNvSpPr>
                <p:nvPr/>
              </p:nvSpPr>
              <p:spPr bwMode="white">
                <a:xfrm rot="6078281">
                  <a:off x="1995" y="2274"/>
                  <a:ext cx="227" cy="816"/>
                </a:xfrm>
                <a:prstGeom prst="moon">
                  <a:avLst>
                    <a:gd name="adj" fmla="val 49773"/>
                  </a:avLst>
                </a:prstGeom>
                <a:solidFill>
                  <a:srgbClr val="5F5F5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eaLnBrk="1" hangingPunct="1">
                    <a:buClrTx/>
                    <a:buSzTx/>
                    <a:buFontTx/>
                    <a:buNone/>
                  </a:pPr>
                  <a:endParaRPr lang="zh-CN" altLang="en-US" sz="1800">
                    <a:latin typeface="Arial" panose="020B0604020202020204" pitchFamily="34" charset="0"/>
                    <a:ea typeface="宋体" panose="02010600030101010101" pitchFamily="2" charset="-122"/>
                  </a:endParaRPr>
                </a:p>
              </p:txBody>
            </p:sp>
            <p:sp>
              <p:nvSpPr>
                <p:cNvPr id="52" name="AutoShape 84"/>
                <p:cNvSpPr>
                  <a:spLocks noChangeArrowheads="1"/>
                </p:cNvSpPr>
                <p:nvPr/>
              </p:nvSpPr>
              <p:spPr bwMode="white">
                <a:xfrm rot="6373927">
                  <a:off x="2071" y="2296"/>
                  <a:ext cx="227" cy="816"/>
                </a:xfrm>
                <a:prstGeom prst="moon">
                  <a:avLst>
                    <a:gd name="adj" fmla="val 49773"/>
                  </a:avLst>
                </a:prstGeom>
                <a:solidFill>
                  <a:srgbClr val="5F5F5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eaLnBrk="1" hangingPunct="1">
                    <a:buClrTx/>
                    <a:buSzTx/>
                    <a:buFontTx/>
                    <a:buNone/>
                  </a:pPr>
                  <a:endParaRPr lang="zh-CN" altLang="en-US" sz="1800">
                    <a:latin typeface="Arial" panose="020B0604020202020204" pitchFamily="34" charset="0"/>
                    <a:ea typeface="宋体" panose="02010600030101010101" pitchFamily="2" charset="-122"/>
                  </a:endParaRPr>
                </a:p>
              </p:txBody>
            </p:sp>
            <p:sp>
              <p:nvSpPr>
                <p:cNvPr id="53" name="AutoShape 85"/>
                <p:cNvSpPr>
                  <a:spLocks noChangeArrowheads="1"/>
                </p:cNvSpPr>
                <p:nvPr/>
              </p:nvSpPr>
              <p:spPr bwMode="white">
                <a:xfrm rot="6906312">
                  <a:off x="2161" y="2326"/>
                  <a:ext cx="227" cy="816"/>
                </a:xfrm>
                <a:prstGeom prst="moon">
                  <a:avLst>
                    <a:gd name="adj" fmla="val 49773"/>
                  </a:avLst>
                </a:prstGeom>
                <a:solidFill>
                  <a:srgbClr val="5F5F5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eaLnBrk="1" hangingPunct="1">
                    <a:buClrTx/>
                    <a:buSzTx/>
                    <a:buFontTx/>
                    <a:buNone/>
                  </a:pPr>
                  <a:endParaRPr lang="zh-CN" altLang="en-US" sz="1800">
                    <a:latin typeface="Arial" panose="020B0604020202020204" pitchFamily="34" charset="0"/>
                    <a:ea typeface="宋体" panose="02010600030101010101" pitchFamily="2" charset="-122"/>
                  </a:endParaRPr>
                </a:p>
              </p:txBody>
            </p:sp>
          </p:grpSp>
        </p:grpSp>
        <p:sp>
          <p:nvSpPr>
            <p:cNvPr id="46" name="Text Box 88"/>
            <p:cNvSpPr txBox="1">
              <a:spLocks noChangeArrowheads="1"/>
            </p:cNvSpPr>
            <p:nvPr/>
          </p:nvSpPr>
          <p:spPr bwMode="black">
            <a:xfrm>
              <a:off x="4800600" y="3733800"/>
              <a:ext cx="2133600" cy="210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0650" indent="-1206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eaLnBrk="1" hangingPunct="1">
                <a:lnSpc>
                  <a:spcPct val="120000"/>
                </a:lnSpc>
                <a:buClr>
                  <a:srgbClr val="00FFFF"/>
                </a:buClr>
                <a:buSzTx/>
                <a:buFont typeface="Wingdings" panose="05000000000000000000" pitchFamily="2" charset="2"/>
                <a:buChar char="Ø"/>
              </a:pPr>
              <a:r>
                <a:rPr lang="en-US" altLang="zh-CN" sz="1300" b="1" dirty="0">
                  <a:solidFill>
                    <a:srgbClr val="333333"/>
                  </a:solidFill>
                  <a:ea typeface="宋体" panose="02010600030101010101" pitchFamily="2" charset="-122"/>
                </a:rPr>
                <a:t> </a:t>
              </a:r>
              <a:r>
                <a:rPr lang="zh-CN" altLang="en-US" sz="1300" b="1" dirty="0">
                  <a:solidFill>
                    <a:srgbClr val="0000CC"/>
                  </a:solidFill>
                  <a:ea typeface="宋体" panose="02010600030101010101" pitchFamily="2" charset="-122"/>
                </a:rPr>
                <a:t>配置环境变量</a:t>
              </a:r>
            </a:p>
            <a:p>
              <a:pPr eaLnBrk="1" hangingPunct="1">
                <a:lnSpc>
                  <a:spcPct val="120000"/>
                </a:lnSpc>
                <a:buClr>
                  <a:srgbClr val="00FFFF"/>
                </a:buClr>
                <a:buSzTx/>
                <a:buFont typeface="Wingdings" panose="05000000000000000000" pitchFamily="2" charset="2"/>
                <a:buNone/>
              </a:pPr>
              <a:r>
                <a:rPr lang="zh-CN" altLang="en-US" sz="1300" b="1" dirty="0">
                  <a:solidFill>
                    <a:schemeClr val="tx2"/>
                  </a:solidFill>
                  <a:ea typeface="宋体" panose="02010600030101010101" pitchFamily="2" charset="-122"/>
                </a:rPr>
                <a:t>   变量名：</a:t>
              </a:r>
              <a:r>
                <a:rPr lang="en-US" altLang="zh-CN" sz="1300" b="1" dirty="0">
                  <a:solidFill>
                    <a:srgbClr val="FF0000"/>
                  </a:solidFill>
                  <a:ea typeface="宋体" panose="02010600030101010101" pitchFamily="2" charset="-122"/>
                </a:rPr>
                <a:t>JAVA_HOME</a:t>
              </a:r>
            </a:p>
            <a:p>
              <a:pPr eaLnBrk="1" hangingPunct="1">
                <a:lnSpc>
                  <a:spcPct val="120000"/>
                </a:lnSpc>
                <a:buClr>
                  <a:srgbClr val="00FFFF"/>
                </a:buClr>
                <a:buSzTx/>
                <a:buFont typeface="Wingdings" panose="05000000000000000000" pitchFamily="2" charset="2"/>
                <a:buNone/>
              </a:pPr>
              <a:r>
                <a:rPr lang="en-US" altLang="zh-CN" sz="1300" b="1" dirty="0">
                  <a:solidFill>
                    <a:schemeClr val="tx2"/>
                  </a:solidFill>
                  <a:ea typeface="宋体" panose="02010600030101010101" pitchFamily="2" charset="-122"/>
                </a:rPr>
                <a:t>   </a:t>
              </a:r>
              <a:r>
                <a:rPr lang="zh-CN" altLang="en-US" sz="1300" b="1" dirty="0">
                  <a:solidFill>
                    <a:schemeClr val="tx2"/>
                  </a:solidFill>
                  <a:ea typeface="宋体" panose="02010600030101010101" pitchFamily="2" charset="-122"/>
                </a:rPr>
                <a:t>变量值：</a:t>
              </a:r>
              <a:r>
                <a:rPr lang="en-US" altLang="zh-CN" sz="1300" b="1" dirty="0">
                  <a:solidFill>
                    <a:schemeClr val="tx2"/>
                  </a:solidFill>
                  <a:ea typeface="宋体" panose="02010600030101010101" pitchFamily="2" charset="-122"/>
                </a:rPr>
                <a:t>JDK</a:t>
              </a:r>
              <a:r>
                <a:rPr lang="zh-CN" altLang="en-US" sz="1300" b="1" dirty="0">
                  <a:solidFill>
                    <a:schemeClr val="tx2"/>
                  </a:solidFill>
                  <a:ea typeface="宋体" panose="02010600030101010101" pitchFamily="2" charset="-122"/>
                </a:rPr>
                <a:t>安装目录</a:t>
              </a:r>
              <a:r>
                <a:rPr lang="zh-CN" altLang="en-US" sz="1400" dirty="0">
                  <a:ea typeface="宋体" panose="02010600030101010101" pitchFamily="2" charset="-122"/>
                </a:rPr>
                <a:t> </a:t>
              </a:r>
            </a:p>
            <a:p>
              <a:pPr eaLnBrk="1" hangingPunct="1">
                <a:lnSpc>
                  <a:spcPct val="120000"/>
                </a:lnSpc>
                <a:buClr>
                  <a:srgbClr val="00FFFF"/>
                </a:buClr>
                <a:buSzTx/>
                <a:buFont typeface="Wingdings" panose="05000000000000000000" pitchFamily="2" charset="2"/>
                <a:buChar char="Ø"/>
              </a:pPr>
              <a:r>
                <a:rPr lang="zh-CN" altLang="en-US" sz="1300" b="1" dirty="0">
                  <a:solidFill>
                    <a:srgbClr val="0000CC"/>
                  </a:solidFill>
                  <a:latin typeface="宋体" panose="02010600030101010101" pitchFamily="2" charset="-122"/>
                  <a:ea typeface="宋体" panose="02010600030101010101" pitchFamily="2" charset="-122"/>
                </a:rPr>
                <a:t>配置</a:t>
              </a:r>
              <a:r>
                <a:rPr lang="zh-CN" altLang="en-US" sz="1300" b="1" dirty="0">
                  <a:solidFill>
                    <a:srgbClr val="0000CC"/>
                  </a:solidFill>
                  <a:latin typeface="Arial" panose="020B0604020202020204" pitchFamily="34" charset="0"/>
                  <a:ea typeface="宋体" panose="02010600030101010101" pitchFamily="2" charset="-122"/>
                </a:rPr>
                <a:t>环境变量</a:t>
              </a:r>
              <a:r>
                <a:rPr lang="zh-CN" altLang="en-US" sz="1800" dirty="0">
                  <a:latin typeface="Arial" panose="020B0604020202020204" pitchFamily="34" charset="0"/>
                  <a:ea typeface="宋体" panose="02010600030101010101" pitchFamily="2" charset="-122"/>
                </a:rPr>
                <a:t>     </a:t>
              </a:r>
            </a:p>
            <a:p>
              <a:pPr eaLnBrk="1" hangingPunct="1">
                <a:lnSpc>
                  <a:spcPct val="120000"/>
                </a:lnSpc>
                <a:buClr>
                  <a:srgbClr val="00FFFF"/>
                </a:buClr>
                <a:buSzTx/>
                <a:buFont typeface="Wingdings" panose="05000000000000000000" pitchFamily="2" charset="2"/>
                <a:buNone/>
              </a:pPr>
              <a:r>
                <a:rPr lang="zh-CN" altLang="en-US" sz="1300" b="1" dirty="0">
                  <a:ea typeface="宋体" panose="02010600030101010101" pitchFamily="2" charset="-122"/>
                </a:rPr>
                <a:t>   变量名：</a:t>
              </a:r>
              <a:r>
                <a:rPr lang="en-US" altLang="zh-CN" sz="1300" b="1" dirty="0">
                  <a:solidFill>
                    <a:srgbClr val="FF0000"/>
                  </a:solidFill>
                  <a:ea typeface="宋体" panose="02010600030101010101" pitchFamily="2" charset="-122"/>
                </a:rPr>
                <a:t>CATALINA_HOME</a:t>
              </a:r>
            </a:p>
            <a:p>
              <a:pPr eaLnBrk="1" hangingPunct="1">
                <a:lnSpc>
                  <a:spcPct val="120000"/>
                </a:lnSpc>
                <a:buClr>
                  <a:srgbClr val="00FFFF"/>
                </a:buClr>
                <a:buSzTx/>
                <a:buFont typeface="Wingdings" panose="05000000000000000000" pitchFamily="2" charset="2"/>
                <a:buNone/>
              </a:pPr>
              <a:r>
                <a:rPr lang="en-US" altLang="zh-CN" sz="1300" b="1" dirty="0">
                  <a:ea typeface="宋体" panose="02010600030101010101" pitchFamily="2" charset="-122"/>
                </a:rPr>
                <a:t>   </a:t>
              </a:r>
              <a:r>
                <a:rPr lang="zh-CN" altLang="en-US" sz="1300" b="1" dirty="0">
                  <a:ea typeface="宋体" panose="02010600030101010101" pitchFamily="2" charset="-122"/>
                </a:rPr>
                <a:t>变量值：</a:t>
              </a:r>
            </a:p>
            <a:p>
              <a:pPr eaLnBrk="1" hangingPunct="1">
                <a:lnSpc>
                  <a:spcPct val="120000"/>
                </a:lnSpc>
                <a:buClr>
                  <a:srgbClr val="00FFFF"/>
                </a:buClr>
                <a:buSzTx/>
                <a:buFont typeface="Wingdings" panose="05000000000000000000" pitchFamily="2" charset="2"/>
                <a:buNone/>
              </a:pPr>
              <a:r>
                <a:rPr lang="zh-CN" altLang="en-US" sz="1300" b="1" dirty="0">
                  <a:ea typeface="宋体" panose="02010600030101010101" pitchFamily="2" charset="-122"/>
                </a:rPr>
                <a:t>   </a:t>
              </a:r>
              <a:r>
                <a:rPr lang="en-US" altLang="zh-CN" sz="1300" b="1" dirty="0">
                  <a:ea typeface="宋体" panose="02010600030101010101" pitchFamily="2" charset="-122"/>
                </a:rPr>
                <a:t>TOMCAT</a:t>
              </a:r>
              <a:r>
                <a:rPr lang="zh-CN" altLang="en-US" sz="1300" b="1" dirty="0">
                  <a:ea typeface="宋体" panose="02010600030101010101" pitchFamily="2" charset="-122"/>
                </a:rPr>
                <a:t>安装文件夹</a:t>
              </a:r>
            </a:p>
          </p:txBody>
        </p:sp>
        <p:sp>
          <p:nvSpPr>
            <p:cNvPr id="47" name="Text Box 89"/>
            <p:cNvSpPr txBox="1">
              <a:spLocks noChangeArrowheads="1"/>
            </p:cNvSpPr>
            <p:nvPr/>
          </p:nvSpPr>
          <p:spPr bwMode="black">
            <a:xfrm>
              <a:off x="6705600" y="3200400"/>
              <a:ext cx="1981200"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0650" indent="-1206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eaLnBrk="1" hangingPunct="1">
                <a:lnSpc>
                  <a:spcPct val="120000"/>
                </a:lnSpc>
                <a:buClr>
                  <a:srgbClr val="00FFFF"/>
                </a:buClr>
                <a:buSzTx/>
                <a:buFont typeface="Wingdings" panose="05000000000000000000" pitchFamily="2" charset="2"/>
                <a:buChar char="Ø"/>
              </a:pPr>
              <a:r>
                <a:rPr lang="en-US" altLang="zh-CN" sz="1300" b="1">
                  <a:solidFill>
                    <a:srgbClr val="333333"/>
                  </a:solidFill>
                  <a:ea typeface="宋体" panose="02010600030101010101" pitchFamily="2" charset="-122"/>
                </a:rPr>
                <a:t> </a:t>
              </a:r>
              <a:r>
                <a:rPr lang="zh-CN" altLang="en-US" sz="1300" b="1">
                  <a:solidFill>
                    <a:srgbClr val="333333"/>
                  </a:solidFill>
                  <a:ea typeface="宋体" panose="02010600030101010101" pitchFamily="2" charset="-122"/>
                </a:rPr>
                <a:t>启动</a:t>
              </a:r>
              <a:r>
                <a:rPr lang="en-US" altLang="zh-CN" sz="1300" b="1">
                  <a:solidFill>
                    <a:srgbClr val="333333"/>
                  </a:solidFill>
                  <a:ea typeface="宋体" panose="02010600030101010101" pitchFamily="2" charset="-122"/>
                </a:rPr>
                <a:t>Tomcat</a:t>
              </a:r>
            </a:p>
            <a:p>
              <a:pPr eaLnBrk="1" hangingPunct="1">
                <a:lnSpc>
                  <a:spcPct val="120000"/>
                </a:lnSpc>
                <a:buClr>
                  <a:srgbClr val="00FFFF"/>
                </a:buClr>
                <a:buSzTx/>
                <a:buFont typeface="Wingdings" panose="05000000000000000000" pitchFamily="2" charset="2"/>
                <a:buNone/>
              </a:pPr>
              <a:r>
                <a:rPr lang="en-US" altLang="zh-CN" sz="1300">
                  <a:ea typeface="宋体" panose="02010600030101010101" pitchFamily="2" charset="-122"/>
                </a:rPr>
                <a:t>  </a:t>
              </a:r>
              <a:r>
                <a:rPr lang="en-US" altLang="zh-CN" sz="1300" b="1">
                  <a:solidFill>
                    <a:srgbClr val="FF6600"/>
                  </a:solidFill>
                  <a:ea typeface="宋体" panose="02010600030101010101" pitchFamily="2" charset="-122"/>
                </a:rPr>
                <a:t> &gt;</a:t>
              </a:r>
              <a:r>
                <a:rPr lang="en-US" altLang="zh-CN" sz="1300" b="1">
                  <a:latin typeface="Arial" panose="020B0604020202020204" pitchFamily="34" charset="0"/>
                  <a:ea typeface="宋体" panose="02010600030101010101" pitchFamily="2" charset="-122"/>
                </a:rPr>
                <a:t>CATALINA_HOME/bin/</a:t>
              </a:r>
              <a:r>
                <a:rPr lang="en-US" altLang="zh-CN" sz="1300" b="1">
                  <a:solidFill>
                    <a:srgbClr val="FF0000"/>
                  </a:solidFill>
                  <a:latin typeface="Arial" panose="020B0604020202020204" pitchFamily="34" charset="0"/>
                  <a:ea typeface="宋体" panose="02010600030101010101" pitchFamily="2" charset="-122"/>
                </a:rPr>
                <a:t>startup.bat</a:t>
              </a:r>
            </a:p>
            <a:p>
              <a:pPr eaLnBrk="1" hangingPunct="1">
                <a:lnSpc>
                  <a:spcPct val="120000"/>
                </a:lnSpc>
                <a:buClr>
                  <a:srgbClr val="00FFFF"/>
                </a:buClr>
                <a:buSzTx/>
                <a:buFont typeface="Wingdings" panose="05000000000000000000" pitchFamily="2" charset="2"/>
                <a:buNone/>
              </a:pPr>
              <a:endParaRPr lang="en-US" altLang="zh-CN" sz="1300" b="1">
                <a:latin typeface="Arial" panose="020B0604020202020204" pitchFamily="34" charset="0"/>
                <a:ea typeface="宋体" panose="02010600030101010101" pitchFamily="2" charset="-122"/>
              </a:endParaRPr>
            </a:p>
            <a:p>
              <a:pPr eaLnBrk="1" hangingPunct="1">
                <a:lnSpc>
                  <a:spcPct val="120000"/>
                </a:lnSpc>
                <a:buClr>
                  <a:srgbClr val="00FFFF"/>
                </a:buClr>
                <a:buSzTx/>
                <a:buFont typeface="Wingdings" panose="05000000000000000000" pitchFamily="2" charset="2"/>
                <a:buChar char="Ø"/>
              </a:pPr>
              <a:r>
                <a:rPr lang="zh-CN" altLang="en-US" sz="1300" b="1">
                  <a:ea typeface="宋体" panose="02010600030101010101" pitchFamily="2" charset="-122"/>
                </a:rPr>
                <a:t>访问：</a:t>
              </a:r>
            </a:p>
            <a:p>
              <a:pPr eaLnBrk="1" hangingPunct="1">
                <a:lnSpc>
                  <a:spcPct val="120000"/>
                </a:lnSpc>
                <a:buClr>
                  <a:srgbClr val="00FFFF"/>
                </a:buClr>
                <a:buSzTx/>
                <a:buFont typeface="Wingdings" panose="05000000000000000000" pitchFamily="2" charset="2"/>
                <a:buNone/>
              </a:pPr>
              <a:r>
                <a:rPr lang="zh-CN" altLang="en-US" sz="1300" b="1">
                  <a:solidFill>
                    <a:srgbClr val="FF0000"/>
                  </a:solidFill>
                  <a:ea typeface="宋体" panose="02010600030101010101" pitchFamily="2" charset="-122"/>
                </a:rPr>
                <a:t>   </a:t>
              </a:r>
              <a:r>
                <a:rPr lang="en-US" altLang="zh-CN" sz="1300" b="1">
                  <a:solidFill>
                    <a:srgbClr val="FF0000"/>
                  </a:solidFill>
                  <a:latin typeface="Arial" panose="020B0604020202020204" pitchFamily="34" charset="0"/>
                  <a:ea typeface="宋体" panose="02010600030101010101" pitchFamily="2" charset="-122"/>
                </a:rPr>
                <a:t>http://localhost:8080/</a:t>
              </a:r>
            </a:p>
          </p:txBody>
        </p:sp>
      </p:grpSp>
    </p:spTree>
    <p:extLst>
      <p:ext uri="{BB962C8B-B14F-4D97-AF65-F5344CB8AC3E}">
        <p14:creationId xmlns:p14="http://schemas.microsoft.com/office/powerpoint/2010/main" val="2514898589"/>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问题交流</a:t>
            </a:r>
            <a:endParaRPr lang="zh-CN" altLang="en-US" dirty="0"/>
          </a:p>
        </p:txBody>
      </p:sp>
      <p:sp>
        <p:nvSpPr>
          <p:cNvPr id="3" name="内容占位符 2"/>
          <p:cNvSpPr>
            <a:spLocks noGrp="1"/>
          </p:cNvSpPr>
          <p:nvPr>
            <p:ph idx="1"/>
          </p:nvPr>
        </p:nvSpPr>
        <p:spPr/>
        <p:txBody>
          <a:bodyPr/>
          <a:lstStyle/>
          <a:p>
            <a:r>
              <a:rPr lang="en-US" altLang="zh-CN" dirty="0"/>
              <a:t>Tomcat7</a:t>
            </a:r>
            <a:r>
              <a:rPr lang="zh-CN" altLang="en-US" dirty="0"/>
              <a:t>与</a:t>
            </a:r>
            <a:r>
              <a:rPr lang="en-US" altLang="zh-CN" dirty="0"/>
              <a:t>Tomcat6</a:t>
            </a:r>
            <a:r>
              <a:rPr lang="zh-CN" altLang="en-US" dirty="0"/>
              <a:t>相比有什么特点？</a:t>
            </a:r>
          </a:p>
          <a:p>
            <a:r>
              <a:rPr lang="en-US" altLang="zh-CN" dirty="0"/>
              <a:t>Tomcat</a:t>
            </a:r>
            <a:r>
              <a:rPr lang="zh-CN" altLang="en-US" dirty="0"/>
              <a:t>最新版本是什么？</a:t>
            </a:r>
          </a:p>
          <a:p>
            <a:r>
              <a:rPr lang="en-US" altLang="zh-CN" dirty="0"/>
              <a:t>Tomcat</a:t>
            </a:r>
            <a:r>
              <a:rPr lang="zh-CN" altLang="en-US" dirty="0"/>
              <a:t>如何安装？</a:t>
            </a:r>
          </a:p>
          <a:p>
            <a:endParaRPr lang="zh-CN" altLang="en-US" dirty="0"/>
          </a:p>
        </p:txBody>
      </p:sp>
    </p:spTree>
    <p:extLst>
      <p:ext uri="{BB962C8B-B14F-4D97-AF65-F5344CB8AC3E}">
        <p14:creationId xmlns:p14="http://schemas.microsoft.com/office/powerpoint/2010/main" val="1796196854"/>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a:t>
            </a:r>
            <a:r>
              <a:rPr lang="en-US" altLang="zh-CN" dirty="0" smtClean="0"/>
              <a:t>2</a:t>
            </a:r>
            <a:r>
              <a:rPr lang="zh-CN" altLang="en-US" dirty="0" smtClean="0"/>
              <a:t> </a:t>
            </a:r>
            <a:r>
              <a:rPr lang="en-US" altLang="zh-CN" dirty="0" smtClean="0"/>
              <a:t>Web</a:t>
            </a:r>
            <a:r>
              <a:rPr lang="zh-CN" altLang="en-US" dirty="0" smtClean="0"/>
              <a:t>应用程序结构</a:t>
            </a:r>
            <a:endParaRPr lang="zh-CN" altLang="en-US" dirty="0"/>
          </a:p>
        </p:txBody>
      </p:sp>
      <p:sp>
        <p:nvSpPr>
          <p:cNvPr id="3" name="内容占位符 2"/>
          <p:cNvSpPr>
            <a:spLocks noGrp="1"/>
          </p:cNvSpPr>
          <p:nvPr>
            <p:ph idx="1"/>
          </p:nvPr>
        </p:nvSpPr>
        <p:spPr/>
        <p:txBody>
          <a:bodyPr/>
          <a:lstStyle/>
          <a:p>
            <a:r>
              <a:rPr lang="en-US" altLang="zh-CN" dirty="0"/>
              <a:t>Tomcat</a:t>
            </a:r>
            <a:r>
              <a:rPr lang="zh-CN" altLang="en-US" dirty="0"/>
              <a:t>目录结构</a:t>
            </a:r>
          </a:p>
        </p:txBody>
      </p:sp>
      <p:pic>
        <p:nvPicPr>
          <p:cNvPr id="5" name="图片 4"/>
          <p:cNvPicPr>
            <a:picLocks noChangeAspect="1"/>
          </p:cNvPicPr>
          <p:nvPr/>
        </p:nvPicPr>
        <p:blipFill>
          <a:blip r:embed="rId2"/>
          <a:stretch>
            <a:fillRect/>
          </a:stretch>
        </p:blipFill>
        <p:spPr>
          <a:xfrm>
            <a:off x="3006704" y="1988840"/>
            <a:ext cx="3048042" cy="3784367"/>
          </a:xfrm>
          <a:prstGeom prst="rect">
            <a:avLst/>
          </a:prstGeom>
        </p:spPr>
      </p:pic>
    </p:spTree>
    <p:extLst>
      <p:ext uri="{BB962C8B-B14F-4D97-AF65-F5344CB8AC3E}">
        <p14:creationId xmlns:p14="http://schemas.microsoft.com/office/powerpoint/2010/main" val="209308736"/>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a:t>
            </a:r>
            <a:r>
              <a:rPr lang="en-US" altLang="zh-CN" dirty="0" smtClean="0"/>
              <a:t>2</a:t>
            </a:r>
            <a:r>
              <a:rPr lang="zh-CN" altLang="en-US" dirty="0" smtClean="0"/>
              <a:t> </a:t>
            </a:r>
            <a:r>
              <a:rPr lang="en-US" altLang="zh-CN" dirty="0" smtClean="0"/>
              <a:t>Web</a:t>
            </a:r>
            <a:r>
              <a:rPr lang="zh-CN" altLang="en-US" dirty="0" smtClean="0"/>
              <a:t>应用程序结构</a:t>
            </a:r>
            <a:endParaRPr lang="zh-CN" altLang="en-US" dirty="0"/>
          </a:p>
        </p:txBody>
      </p:sp>
      <p:sp>
        <p:nvSpPr>
          <p:cNvPr id="3" name="内容占位符 2"/>
          <p:cNvSpPr>
            <a:spLocks noGrp="1"/>
          </p:cNvSpPr>
          <p:nvPr>
            <p:ph idx="1"/>
          </p:nvPr>
        </p:nvSpPr>
        <p:spPr>
          <a:xfrm>
            <a:off x="457200" y="1052513"/>
            <a:ext cx="8075240" cy="4968875"/>
          </a:xfrm>
        </p:spPr>
        <p:txBody>
          <a:bodyPr/>
          <a:lstStyle/>
          <a:p>
            <a:r>
              <a:rPr lang="en-US" altLang="zh-CN" dirty="0"/>
              <a:t>Tomcat</a:t>
            </a:r>
            <a:r>
              <a:rPr lang="zh-CN" altLang="en-US" dirty="0"/>
              <a:t>目录结构</a:t>
            </a:r>
          </a:p>
        </p:txBody>
      </p:sp>
      <p:graphicFrame>
        <p:nvGraphicFramePr>
          <p:cNvPr id="88" name="Group 79"/>
          <p:cNvGraphicFramePr>
            <a:graphicFrameLocks/>
          </p:cNvGraphicFramePr>
          <p:nvPr/>
        </p:nvGraphicFramePr>
        <p:xfrm>
          <a:off x="762000" y="1981200"/>
          <a:ext cx="7543800" cy="3135312"/>
        </p:xfrm>
        <a:graphic>
          <a:graphicData uri="http://schemas.openxmlformats.org/drawingml/2006/table">
            <a:tbl>
              <a:tblPr/>
              <a:tblGrid>
                <a:gridCol w="1865313"/>
                <a:gridCol w="5678487"/>
              </a:tblGrid>
              <a:tr h="368001">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宋体" pitchFamily="2" charset="-122"/>
                        </a:rPr>
                        <a:t>文件名</a:t>
                      </a:r>
                      <a:endParaRPr kumimoji="0" lang="zh-CN" altLang="en-US" sz="1800" b="1" i="0" u="none" strike="noStrike" cap="none" normalizeH="0" baseline="0" dirty="0" smtClean="0">
                        <a:ln>
                          <a:noFill/>
                        </a:ln>
                        <a:solidFill>
                          <a:schemeClr val="tx1"/>
                        </a:solidFill>
                        <a:effectLst/>
                        <a:latin typeface="Times"/>
                        <a:ea typeface="黑体" pitchFamily="2" charset="-122"/>
                      </a:endParaRPr>
                    </a:p>
                  </a:txBody>
                  <a:tcPr marL="90000" marR="90000" marT="46810" marB="4681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rPr>
                        <a:t>说明</a:t>
                      </a:r>
                      <a:endParaRPr kumimoji="0" lang="zh-CN" altLang="en-US" sz="1800" b="1" i="0" u="none" strike="noStrike" cap="none" normalizeH="0" baseline="0" smtClean="0">
                        <a:ln>
                          <a:noFill/>
                        </a:ln>
                        <a:solidFill>
                          <a:schemeClr val="tx1"/>
                        </a:solidFill>
                        <a:effectLst/>
                        <a:latin typeface="Times"/>
                        <a:ea typeface="黑体" pitchFamily="2" charset="-122"/>
                      </a:endParaRPr>
                    </a:p>
                  </a:txBody>
                  <a:tcPr marL="90000" marR="90000" marT="46810" marB="4681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r>
              <a:tr h="471592">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CC"/>
                          </a:solidFill>
                          <a:effectLst/>
                          <a:latin typeface="Arial" pitchFamily="34" charset="0"/>
                          <a:ea typeface="黑体" pitchFamily="2" charset="-122"/>
                        </a:rPr>
                        <a:t>/bin</a:t>
                      </a:r>
                    </a:p>
                  </a:txBody>
                  <a:tcPr marL="90000" marR="90000" marT="46810" marB="4681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黑体" pitchFamily="2" charset="-122"/>
                        </a:rPr>
                        <a:t>存放</a:t>
                      </a:r>
                      <a:r>
                        <a:rPr kumimoji="0" lang="en-US" altLang="zh-CN" sz="1800" b="0" i="0" u="none" strike="noStrike" cap="none" normalizeH="0" baseline="0" smtClean="0">
                          <a:ln>
                            <a:noFill/>
                          </a:ln>
                          <a:solidFill>
                            <a:schemeClr val="tx1"/>
                          </a:solidFill>
                          <a:effectLst/>
                          <a:latin typeface="Arial" pitchFamily="34" charset="0"/>
                          <a:ea typeface="黑体" pitchFamily="2" charset="-122"/>
                        </a:rPr>
                        <a:t>tomcat</a:t>
                      </a:r>
                      <a:r>
                        <a:rPr kumimoji="0" lang="zh-CN" altLang="en-US" sz="1800" b="0" i="0" u="none" strike="noStrike" cap="none" normalizeH="0" baseline="0" smtClean="0">
                          <a:ln>
                            <a:noFill/>
                          </a:ln>
                          <a:solidFill>
                            <a:schemeClr val="tx1"/>
                          </a:solidFill>
                          <a:effectLst/>
                          <a:latin typeface="Arial" pitchFamily="34" charset="0"/>
                          <a:ea typeface="黑体" pitchFamily="2" charset="-122"/>
                        </a:rPr>
                        <a:t>的脚本文件和</a:t>
                      </a:r>
                      <a:r>
                        <a:rPr kumimoji="0" lang="en-US" altLang="zh-CN" sz="1800" b="0" i="0" u="none" strike="noStrike" cap="none" normalizeH="0" baseline="0" smtClean="0">
                          <a:ln>
                            <a:noFill/>
                          </a:ln>
                          <a:solidFill>
                            <a:schemeClr val="tx1"/>
                          </a:solidFill>
                          <a:effectLst/>
                          <a:latin typeface="Arial" pitchFamily="34" charset="0"/>
                          <a:ea typeface="黑体" pitchFamily="2" charset="-122"/>
                        </a:rPr>
                        <a:t>tomcat</a:t>
                      </a:r>
                      <a:r>
                        <a:rPr kumimoji="0" lang="zh-CN" altLang="en-US" sz="1800" b="0" i="0" u="none" strike="noStrike" cap="none" normalizeH="0" baseline="0" smtClean="0">
                          <a:ln>
                            <a:noFill/>
                          </a:ln>
                          <a:solidFill>
                            <a:schemeClr val="tx1"/>
                          </a:solidFill>
                          <a:effectLst/>
                          <a:latin typeface="Arial" pitchFamily="34" charset="0"/>
                          <a:ea typeface="黑体" pitchFamily="2" charset="-122"/>
                        </a:rPr>
                        <a:t>运行必须的核心文件</a:t>
                      </a:r>
                    </a:p>
                  </a:txBody>
                  <a:tcPr marL="90000" marR="90000" marT="46810" marB="4681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5714">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CC"/>
                          </a:solidFill>
                          <a:effectLst/>
                          <a:latin typeface="Arial" pitchFamily="34" charset="0"/>
                          <a:ea typeface="黑体" pitchFamily="2" charset="-122"/>
                        </a:rPr>
                        <a:t>/lib</a:t>
                      </a:r>
                    </a:p>
                  </a:txBody>
                  <a:tcPr marL="90000" marR="90000" marT="46810" marB="4681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黑体" pitchFamily="2" charset="-122"/>
                        </a:rPr>
                        <a:t>存放</a:t>
                      </a:r>
                      <a:r>
                        <a:rPr kumimoji="0" lang="en-US" altLang="zh-CN" sz="1800" b="0" i="0" u="none" strike="noStrike" cap="none" normalizeH="0" baseline="0" smtClean="0">
                          <a:ln>
                            <a:noFill/>
                          </a:ln>
                          <a:solidFill>
                            <a:schemeClr val="tx1"/>
                          </a:solidFill>
                          <a:effectLst/>
                          <a:latin typeface="Arial" pitchFamily="34" charset="0"/>
                          <a:ea typeface="黑体" pitchFamily="2" charset="-122"/>
                        </a:rPr>
                        <a:t>tomcat</a:t>
                      </a:r>
                      <a:r>
                        <a:rPr kumimoji="0" lang="zh-CN" altLang="en-US" sz="1800" b="0" i="0" u="none" strike="noStrike" cap="none" normalizeH="0" baseline="0" smtClean="0">
                          <a:ln>
                            <a:noFill/>
                          </a:ln>
                          <a:solidFill>
                            <a:schemeClr val="tx1"/>
                          </a:solidFill>
                          <a:effectLst/>
                          <a:latin typeface="Arial" pitchFamily="34" charset="0"/>
                          <a:ea typeface="黑体" pitchFamily="2" charset="-122"/>
                        </a:rPr>
                        <a:t>服务器所需的各种</a:t>
                      </a:r>
                      <a:r>
                        <a:rPr kumimoji="0" lang="en-US" altLang="zh-CN" sz="1800" b="0" i="0" u="none" strike="noStrike" cap="none" normalizeH="0" baseline="0" smtClean="0">
                          <a:ln>
                            <a:noFill/>
                          </a:ln>
                          <a:solidFill>
                            <a:schemeClr val="tx1"/>
                          </a:solidFill>
                          <a:effectLst/>
                          <a:latin typeface="Arial" pitchFamily="34" charset="0"/>
                          <a:ea typeface="黑体" pitchFamily="2" charset="-122"/>
                        </a:rPr>
                        <a:t>jar</a:t>
                      </a:r>
                      <a:r>
                        <a:rPr kumimoji="0" lang="zh-CN" altLang="en-US" sz="1800" b="0" i="0" u="none" strike="noStrike" cap="none" normalizeH="0" baseline="0" smtClean="0">
                          <a:ln>
                            <a:noFill/>
                          </a:ln>
                          <a:solidFill>
                            <a:schemeClr val="tx1"/>
                          </a:solidFill>
                          <a:effectLst/>
                          <a:latin typeface="Arial" pitchFamily="34" charset="0"/>
                          <a:ea typeface="黑体" pitchFamily="2" charset="-122"/>
                        </a:rPr>
                        <a:t>文件</a:t>
                      </a:r>
                    </a:p>
                  </a:txBody>
                  <a:tcPr marL="90000" marR="90000" marT="46810" marB="4681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r>
              <a:tr h="368001">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CC"/>
                          </a:solidFill>
                          <a:effectLst/>
                          <a:latin typeface="Arial" pitchFamily="34" charset="0"/>
                          <a:ea typeface="黑体" pitchFamily="2" charset="-122"/>
                        </a:rPr>
                        <a:t>/conf</a:t>
                      </a:r>
                    </a:p>
                  </a:txBody>
                  <a:tcPr marL="90000" marR="90000" marT="46810" marB="4681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黑体" pitchFamily="2" charset="-122"/>
                        </a:rPr>
                        <a:t>存放</a:t>
                      </a:r>
                      <a:r>
                        <a:rPr kumimoji="0" lang="en-US" altLang="zh-CN" sz="1800" b="0" i="0" u="none" strike="noStrike" cap="none" normalizeH="0" baseline="0" smtClean="0">
                          <a:ln>
                            <a:noFill/>
                          </a:ln>
                          <a:solidFill>
                            <a:schemeClr val="tx1"/>
                          </a:solidFill>
                          <a:effectLst/>
                          <a:latin typeface="Arial" pitchFamily="34" charset="0"/>
                          <a:ea typeface="黑体" pitchFamily="2" charset="-122"/>
                        </a:rPr>
                        <a:t>tomcat</a:t>
                      </a:r>
                      <a:r>
                        <a:rPr kumimoji="0" lang="zh-CN" altLang="en-US" sz="1800" b="0" i="0" u="none" strike="noStrike" cap="none" normalizeH="0" baseline="0" smtClean="0">
                          <a:ln>
                            <a:noFill/>
                          </a:ln>
                          <a:solidFill>
                            <a:schemeClr val="tx1"/>
                          </a:solidFill>
                          <a:effectLst/>
                          <a:latin typeface="Arial" pitchFamily="34" charset="0"/>
                          <a:ea typeface="黑体" pitchFamily="2" charset="-122"/>
                        </a:rPr>
                        <a:t>的各种配置文件</a:t>
                      </a:r>
                    </a:p>
                  </a:txBody>
                  <a:tcPr marL="90000" marR="90000" marT="46810" marB="4681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8001">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CC"/>
                          </a:solidFill>
                          <a:effectLst/>
                          <a:latin typeface="Arial" pitchFamily="34" charset="0"/>
                          <a:ea typeface="黑体" pitchFamily="2" charset="-122"/>
                        </a:rPr>
                        <a:t>/logs</a:t>
                      </a:r>
                    </a:p>
                  </a:txBody>
                  <a:tcPr marL="90000" marR="90000" marT="46810" marB="4681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黑体" pitchFamily="2" charset="-122"/>
                        </a:rPr>
                        <a:t>存放</a:t>
                      </a:r>
                      <a:r>
                        <a:rPr kumimoji="0" lang="en-US" altLang="zh-CN" sz="1800" b="0" i="0" u="none" strike="noStrike" cap="none" normalizeH="0" baseline="0" smtClean="0">
                          <a:ln>
                            <a:noFill/>
                          </a:ln>
                          <a:solidFill>
                            <a:schemeClr val="tx1"/>
                          </a:solidFill>
                          <a:effectLst/>
                          <a:latin typeface="Arial" pitchFamily="34" charset="0"/>
                          <a:ea typeface="黑体" pitchFamily="2" charset="-122"/>
                        </a:rPr>
                        <a:t>tomcat</a:t>
                      </a:r>
                      <a:r>
                        <a:rPr kumimoji="0" lang="zh-CN" altLang="en-US" sz="1800" b="0" i="0" u="none" strike="noStrike" cap="none" normalizeH="0" baseline="0" smtClean="0">
                          <a:ln>
                            <a:noFill/>
                          </a:ln>
                          <a:solidFill>
                            <a:schemeClr val="tx1"/>
                          </a:solidFill>
                          <a:effectLst/>
                          <a:latin typeface="Arial" pitchFamily="34" charset="0"/>
                          <a:ea typeface="黑体" pitchFamily="2" charset="-122"/>
                        </a:rPr>
                        <a:t>的日志文件</a:t>
                      </a:r>
                    </a:p>
                  </a:txBody>
                  <a:tcPr marL="90000" marR="90000" marT="46810" marB="4681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r>
              <a:tr h="368001">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CC"/>
                          </a:solidFill>
                          <a:effectLst/>
                          <a:latin typeface="Arial" pitchFamily="34" charset="0"/>
                          <a:ea typeface="黑体" pitchFamily="2" charset="-122"/>
                        </a:rPr>
                        <a:t>/temp</a:t>
                      </a:r>
                    </a:p>
                  </a:txBody>
                  <a:tcPr marL="90000" marR="90000" marT="46810" marB="4681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黑体" pitchFamily="2" charset="-122"/>
                        </a:rPr>
                        <a:t>Java</a:t>
                      </a:r>
                      <a:r>
                        <a:rPr kumimoji="0" lang="zh-CN" altLang="en-US" sz="1800" b="0" i="0" u="none" strike="noStrike" cap="none" normalizeH="0" baseline="0" smtClean="0">
                          <a:ln>
                            <a:noFill/>
                          </a:ln>
                          <a:solidFill>
                            <a:schemeClr val="tx1"/>
                          </a:solidFill>
                          <a:effectLst/>
                          <a:latin typeface="Arial" pitchFamily="34" charset="0"/>
                          <a:ea typeface="黑体" pitchFamily="2" charset="-122"/>
                        </a:rPr>
                        <a:t>虚拟机处理临时文件用的文件夹</a:t>
                      </a:r>
                    </a:p>
                  </a:txBody>
                  <a:tcPr marL="90000" marR="90000" marT="46810" marB="4681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8001">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CC"/>
                          </a:solidFill>
                          <a:effectLst/>
                          <a:latin typeface="Arial" pitchFamily="34" charset="0"/>
                          <a:ea typeface="黑体" pitchFamily="2" charset="-122"/>
                        </a:rPr>
                        <a:t>/webapps</a:t>
                      </a:r>
                    </a:p>
                  </a:txBody>
                  <a:tcPr marL="90000" marR="90000" marT="46810" marB="4681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pitchFamily="34" charset="0"/>
                          <a:ea typeface="黑体" pitchFamily="2" charset="-122"/>
                        </a:rPr>
                        <a:t>所有</a:t>
                      </a:r>
                      <a:r>
                        <a:rPr kumimoji="0" lang="en-US" altLang="zh-CN" sz="1800" b="0" i="0" u="none" strike="noStrike" cap="none" normalizeH="0" baseline="0" dirty="0" smtClean="0">
                          <a:ln>
                            <a:noFill/>
                          </a:ln>
                          <a:solidFill>
                            <a:schemeClr val="tx1"/>
                          </a:solidFill>
                          <a:effectLst/>
                          <a:latin typeface="Arial" pitchFamily="34" charset="0"/>
                          <a:ea typeface="黑体" pitchFamily="2" charset="-122"/>
                        </a:rPr>
                        <a:t>Web</a:t>
                      </a:r>
                      <a:r>
                        <a:rPr kumimoji="0" lang="zh-CN" altLang="en-US" sz="1800" b="0" i="0" u="none" strike="noStrike" cap="none" normalizeH="0" baseline="0" dirty="0" smtClean="0">
                          <a:ln>
                            <a:noFill/>
                          </a:ln>
                          <a:solidFill>
                            <a:schemeClr val="tx1"/>
                          </a:solidFill>
                          <a:effectLst/>
                          <a:latin typeface="Arial" pitchFamily="34" charset="0"/>
                          <a:ea typeface="黑体" pitchFamily="2" charset="-122"/>
                        </a:rPr>
                        <a:t>应用，或者说是一个个的</a:t>
                      </a:r>
                      <a:r>
                        <a:rPr kumimoji="0" lang="en-US" altLang="zh-CN" sz="1800" b="0" i="0" u="none" strike="noStrike" cap="none" normalizeH="0" baseline="0" dirty="0" smtClean="0">
                          <a:ln>
                            <a:noFill/>
                          </a:ln>
                          <a:solidFill>
                            <a:schemeClr val="tx1"/>
                          </a:solidFill>
                          <a:effectLst/>
                          <a:latin typeface="Arial" pitchFamily="34" charset="0"/>
                          <a:ea typeface="黑体" pitchFamily="2" charset="-122"/>
                        </a:rPr>
                        <a:t>WEB</a:t>
                      </a:r>
                      <a:r>
                        <a:rPr kumimoji="0" lang="zh-CN" altLang="en-US" sz="1800" b="0" i="0" u="none" strike="noStrike" cap="none" normalizeH="0" baseline="0" dirty="0" smtClean="0">
                          <a:ln>
                            <a:noFill/>
                          </a:ln>
                          <a:solidFill>
                            <a:schemeClr val="tx1"/>
                          </a:solidFill>
                          <a:effectLst/>
                          <a:latin typeface="Arial" pitchFamily="34" charset="0"/>
                          <a:ea typeface="黑体" pitchFamily="2" charset="-122"/>
                        </a:rPr>
                        <a:t>网站 </a:t>
                      </a:r>
                    </a:p>
                  </a:txBody>
                  <a:tcPr marL="90000" marR="90000" marT="46810" marB="4681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r>
              <a:tr h="368001">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CC"/>
                          </a:solidFill>
                          <a:effectLst/>
                          <a:latin typeface="Arial" pitchFamily="34" charset="0"/>
                          <a:ea typeface="黑体" pitchFamily="2" charset="-122"/>
                        </a:rPr>
                        <a:t>/work</a:t>
                      </a:r>
                    </a:p>
                  </a:txBody>
                  <a:tcPr marL="90000" marR="90000" marT="46810" marB="4681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pitchFamily="34" charset="0"/>
                          <a:ea typeface="黑体" pitchFamily="2" charset="-122"/>
                        </a:rPr>
                        <a:t>存放由</a:t>
                      </a:r>
                      <a:r>
                        <a:rPr kumimoji="0" lang="en-US" altLang="zh-CN" sz="1800" b="0" i="0" u="none" strike="noStrike" cap="none" normalizeH="0" baseline="0" dirty="0" smtClean="0">
                          <a:ln>
                            <a:noFill/>
                          </a:ln>
                          <a:solidFill>
                            <a:schemeClr val="tx1"/>
                          </a:solidFill>
                          <a:effectLst/>
                          <a:latin typeface="Arial" pitchFamily="34" charset="0"/>
                          <a:ea typeface="黑体" pitchFamily="2" charset="-122"/>
                        </a:rPr>
                        <a:t>JSP</a:t>
                      </a:r>
                      <a:r>
                        <a:rPr kumimoji="0" lang="zh-CN" altLang="en-US" sz="1800" b="0" i="0" u="none" strike="noStrike" cap="none" normalizeH="0" baseline="0" dirty="0" smtClean="0">
                          <a:ln>
                            <a:noFill/>
                          </a:ln>
                          <a:solidFill>
                            <a:schemeClr val="tx1"/>
                          </a:solidFill>
                          <a:effectLst/>
                          <a:latin typeface="Arial" pitchFamily="34" charset="0"/>
                          <a:ea typeface="黑体" pitchFamily="2" charset="-122"/>
                        </a:rPr>
                        <a:t>生成的</a:t>
                      </a:r>
                      <a:r>
                        <a:rPr kumimoji="0" lang="en-US" altLang="zh-CN" sz="1800" b="0" i="0" u="none" strike="noStrike" cap="none" normalizeH="0" baseline="0" dirty="0" smtClean="0">
                          <a:ln>
                            <a:noFill/>
                          </a:ln>
                          <a:solidFill>
                            <a:schemeClr val="tx1"/>
                          </a:solidFill>
                          <a:effectLst/>
                          <a:latin typeface="Arial" pitchFamily="34" charset="0"/>
                          <a:ea typeface="黑体" pitchFamily="2" charset="-122"/>
                        </a:rPr>
                        <a:t>servlet</a:t>
                      </a:r>
                    </a:p>
                  </a:txBody>
                  <a:tcPr marL="90000" marR="90000" marT="46810" marB="4681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501897459"/>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问题交流</a:t>
            </a:r>
            <a:endParaRPr lang="zh-CN" altLang="en-US" dirty="0"/>
          </a:p>
        </p:txBody>
      </p:sp>
      <p:sp>
        <p:nvSpPr>
          <p:cNvPr id="3" name="内容占位符 2"/>
          <p:cNvSpPr>
            <a:spLocks noGrp="1"/>
          </p:cNvSpPr>
          <p:nvPr>
            <p:ph idx="1"/>
          </p:nvPr>
        </p:nvSpPr>
        <p:spPr/>
        <p:txBody>
          <a:bodyPr/>
          <a:lstStyle/>
          <a:p>
            <a:r>
              <a:rPr lang="en-US" altLang="zh-CN" dirty="0"/>
              <a:t>Web</a:t>
            </a:r>
            <a:r>
              <a:rPr lang="zh-CN" altLang="en-US" dirty="0"/>
              <a:t>项目要部署到哪一个路径下？</a:t>
            </a:r>
          </a:p>
          <a:p>
            <a:r>
              <a:rPr lang="zh-CN" altLang="en-US" dirty="0"/>
              <a:t>配置文件存放在哪一个路径下？</a:t>
            </a:r>
          </a:p>
          <a:p>
            <a:endParaRPr lang="zh-CN" altLang="en-US" dirty="0"/>
          </a:p>
        </p:txBody>
      </p:sp>
    </p:spTree>
    <p:extLst>
      <p:ext uri="{BB962C8B-B14F-4D97-AF65-F5344CB8AC3E}">
        <p14:creationId xmlns:p14="http://schemas.microsoft.com/office/powerpoint/2010/main" val="2631945682"/>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a:t>
            </a:r>
            <a:r>
              <a:rPr lang="en-US" altLang="zh-CN" dirty="0" smtClean="0"/>
              <a:t>2</a:t>
            </a:r>
            <a:r>
              <a:rPr lang="zh-CN" altLang="en-US" dirty="0" smtClean="0"/>
              <a:t> </a:t>
            </a:r>
            <a:r>
              <a:rPr lang="en-US" altLang="zh-CN" dirty="0" smtClean="0"/>
              <a:t>Web</a:t>
            </a:r>
            <a:r>
              <a:rPr lang="zh-CN" altLang="en-US" dirty="0" smtClean="0"/>
              <a:t>应用程序结构</a:t>
            </a:r>
            <a:endParaRPr lang="zh-CN" altLang="en-US" dirty="0"/>
          </a:p>
        </p:txBody>
      </p:sp>
      <p:sp>
        <p:nvSpPr>
          <p:cNvPr id="3" name="内容占位符 2"/>
          <p:cNvSpPr>
            <a:spLocks noGrp="1"/>
          </p:cNvSpPr>
          <p:nvPr>
            <p:ph idx="1"/>
          </p:nvPr>
        </p:nvSpPr>
        <p:spPr/>
        <p:txBody>
          <a:bodyPr/>
          <a:lstStyle/>
          <a:p>
            <a:r>
              <a:rPr lang="zh-CN" altLang="en-US" dirty="0"/>
              <a:t>修改用户名和</a:t>
            </a:r>
            <a:r>
              <a:rPr lang="zh-CN" altLang="en-US" dirty="0" smtClean="0"/>
              <a:t>密码</a:t>
            </a:r>
            <a:endParaRPr lang="en-US" altLang="zh-CN" dirty="0" smtClean="0"/>
          </a:p>
          <a:p>
            <a:pPr lvl="1"/>
            <a:r>
              <a:rPr lang="zh-CN" altLang="en-US" dirty="0"/>
              <a:t>编辑</a:t>
            </a:r>
            <a:r>
              <a:rPr lang="en-US" altLang="zh-CN" dirty="0"/>
              <a:t>CATALINA_HOME/</a:t>
            </a:r>
            <a:r>
              <a:rPr lang="en-US" altLang="zh-CN" dirty="0" err="1"/>
              <a:t>conf</a:t>
            </a:r>
            <a:r>
              <a:rPr lang="en-US" altLang="zh-CN" dirty="0"/>
              <a:t>/tomcat-users.xml </a:t>
            </a:r>
            <a:r>
              <a:rPr lang="zh-CN" altLang="en-US" dirty="0"/>
              <a:t>，在</a:t>
            </a:r>
            <a:r>
              <a:rPr lang="en-US" altLang="zh-CN" dirty="0"/>
              <a:t>&lt;tomcat-users&gt;</a:t>
            </a:r>
            <a:r>
              <a:rPr lang="zh-CN" altLang="en-US" dirty="0"/>
              <a:t>元素中加入</a:t>
            </a:r>
          </a:p>
          <a:p>
            <a:pPr lvl="1"/>
            <a:endParaRPr lang="zh-CN" altLang="en-US" dirty="0"/>
          </a:p>
        </p:txBody>
      </p:sp>
      <p:sp>
        <p:nvSpPr>
          <p:cNvPr id="5" name="AutoShape 6"/>
          <p:cNvSpPr>
            <a:spLocks noChangeArrowheads="1"/>
          </p:cNvSpPr>
          <p:nvPr/>
        </p:nvSpPr>
        <p:spPr bwMode="gray">
          <a:xfrm>
            <a:off x="1403648" y="2780928"/>
            <a:ext cx="6641936" cy="1219200"/>
          </a:xfrm>
          <a:prstGeom prst="roundRect">
            <a:avLst>
              <a:gd name="adj" fmla="val 10347"/>
            </a:avLst>
          </a:prstGeom>
          <a:solidFill>
            <a:schemeClr val="bg1"/>
          </a:solidFill>
          <a:ln w="50800">
            <a:solidFill>
              <a:schemeClr val="folHlink"/>
            </a:solidFill>
            <a:round/>
            <a:headEnd/>
            <a:tailEnd/>
          </a:ln>
          <a:effectLst>
            <a:outerShdw dist="107763" dir="8100000" algn="ctr" rotWithShape="0">
              <a:srgbClr val="808080">
                <a:alpha val="50000"/>
              </a:srgbClr>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en-US" dirty="0">
                <a:solidFill>
                  <a:srgbClr val="FF0000"/>
                </a:solidFill>
              </a:rPr>
              <a:t>&lt;role </a:t>
            </a:r>
            <a:r>
              <a:rPr lang="en-US" altLang="en-US" dirty="0" err="1">
                <a:solidFill>
                  <a:srgbClr val="FF0000"/>
                </a:solidFill>
              </a:rPr>
              <a:t>rolename</a:t>
            </a:r>
            <a:r>
              <a:rPr lang="en-US" altLang="en-US" dirty="0">
                <a:solidFill>
                  <a:srgbClr val="FF0000"/>
                </a:solidFill>
              </a:rPr>
              <a:t>="manager-</a:t>
            </a:r>
            <a:r>
              <a:rPr lang="en-US" altLang="en-US" dirty="0" err="1">
                <a:solidFill>
                  <a:srgbClr val="FF0000"/>
                </a:solidFill>
              </a:rPr>
              <a:t>gui</a:t>
            </a:r>
            <a:r>
              <a:rPr lang="en-US" altLang="en-US" dirty="0">
                <a:solidFill>
                  <a:srgbClr val="FF0000"/>
                </a:solidFill>
              </a:rPr>
              <a:t>"/&gt;</a:t>
            </a:r>
          </a:p>
          <a:p>
            <a:pPr algn="l" eaLnBrk="1" hangingPunct="1"/>
            <a:r>
              <a:rPr lang="en-US" altLang="en-US" dirty="0">
                <a:solidFill>
                  <a:srgbClr val="FF0000"/>
                </a:solidFill>
              </a:rPr>
              <a:t>&lt;user username="tomcat" password="s3cret" roles="manager-</a:t>
            </a:r>
            <a:r>
              <a:rPr lang="en-US" altLang="en-US" dirty="0" err="1">
                <a:solidFill>
                  <a:srgbClr val="FF0000"/>
                </a:solidFill>
              </a:rPr>
              <a:t>gui</a:t>
            </a:r>
            <a:r>
              <a:rPr lang="en-US" altLang="en-US" dirty="0">
                <a:solidFill>
                  <a:srgbClr val="FF0000"/>
                </a:solidFill>
              </a:rPr>
              <a:t>"/&gt;</a:t>
            </a:r>
            <a:endParaRPr lang="en-US" altLang="zh-CN" dirty="0">
              <a:solidFill>
                <a:srgbClr val="FF0000"/>
              </a:solidFill>
            </a:endParaRPr>
          </a:p>
        </p:txBody>
      </p:sp>
    </p:spTree>
    <p:extLst>
      <p:ext uri="{BB962C8B-B14F-4D97-AF65-F5344CB8AC3E}">
        <p14:creationId xmlns:p14="http://schemas.microsoft.com/office/powerpoint/2010/main" val="314475451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a:t>
            </a:r>
            <a:r>
              <a:rPr lang="en-US" altLang="zh-CN" dirty="0" smtClean="0"/>
              <a:t>1</a:t>
            </a:r>
            <a:r>
              <a:rPr lang="zh-CN" altLang="en-US" dirty="0" smtClean="0"/>
              <a:t> 必会术语</a:t>
            </a:r>
            <a:endParaRPr lang="zh-CN" altLang="en-US" dirty="0"/>
          </a:p>
        </p:txBody>
      </p:sp>
      <p:sp>
        <p:nvSpPr>
          <p:cNvPr id="3" name="内容占位符 2"/>
          <p:cNvSpPr>
            <a:spLocks noGrp="1"/>
          </p:cNvSpPr>
          <p:nvPr>
            <p:ph idx="1"/>
          </p:nvPr>
        </p:nvSpPr>
        <p:spPr/>
        <p:txBody>
          <a:bodyPr/>
          <a:lstStyle/>
          <a:p>
            <a:r>
              <a:rPr lang="zh-CN" altLang="en-US" dirty="0"/>
              <a:t>集中式应用与分布式应用</a:t>
            </a:r>
          </a:p>
        </p:txBody>
      </p:sp>
      <p:grpSp>
        <p:nvGrpSpPr>
          <p:cNvPr id="4" name="组合 3"/>
          <p:cNvGrpSpPr/>
          <p:nvPr/>
        </p:nvGrpSpPr>
        <p:grpSpPr>
          <a:xfrm>
            <a:off x="1043608" y="1844824"/>
            <a:ext cx="7348810" cy="3993307"/>
            <a:chOff x="0" y="914400"/>
            <a:chExt cx="8680450" cy="5211763"/>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066800"/>
              <a:ext cx="3581400" cy="174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0" y="2209800"/>
              <a:ext cx="4038600" cy="2036763"/>
            </a:xfrm>
            <a:noFill/>
          </p:spPr>
        </p:pic>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716213"/>
              <a:ext cx="4419600" cy="200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4356100"/>
              <a:ext cx="4489450" cy="177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9"/>
            <p:cNvSpPr>
              <a:spLocks noChangeShapeType="1"/>
            </p:cNvSpPr>
            <p:nvPr/>
          </p:nvSpPr>
          <p:spPr bwMode="auto">
            <a:xfrm>
              <a:off x="3886200" y="1066800"/>
              <a:ext cx="0" cy="4953000"/>
            </a:xfrm>
            <a:prstGeom prst="line">
              <a:avLst/>
            </a:prstGeom>
            <a:noFill/>
            <a:ln w="28575">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p:nvSpPr>
          <p:spPr bwMode="auto">
            <a:xfrm>
              <a:off x="1524000" y="990600"/>
              <a:ext cx="7985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eaLnBrk="1" hangingPunct="1">
                <a:buClrTx/>
                <a:buSzTx/>
                <a:buFontTx/>
                <a:buNone/>
              </a:pPr>
              <a:r>
                <a:rPr lang="zh-CN" altLang="en-US" sz="1600" b="1">
                  <a:solidFill>
                    <a:srgbClr val="FF0000"/>
                  </a:solidFill>
                  <a:latin typeface="Arial" panose="020B0604020202020204" pitchFamily="34" charset="0"/>
                  <a:ea typeface="宋体" panose="02010600030101010101" pitchFamily="2" charset="-122"/>
                </a:rPr>
                <a:t>集中式</a:t>
              </a:r>
            </a:p>
          </p:txBody>
        </p:sp>
        <p:sp>
          <p:nvSpPr>
            <p:cNvPr id="11" name="Rectangle 11"/>
            <p:cNvSpPr>
              <a:spLocks noChangeArrowheads="1"/>
            </p:cNvSpPr>
            <p:nvPr/>
          </p:nvSpPr>
          <p:spPr bwMode="auto">
            <a:xfrm>
              <a:off x="5943600" y="914400"/>
              <a:ext cx="7985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eaLnBrk="1" hangingPunct="1">
                <a:buClrTx/>
                <a:buSzTx/>
                <a:buFontTx/>
                <a:buNone/>
              </a:pPr>
              <a:r>
                <a:rPr lang="zh-CN" altLang="en-US" sz="1600" b="1">
                  <a:solidFill>
                    <a:srgbClr val="FF0000"/>
                  </a:solidFill>
                  <a:latin typeface="Arial" panose="020B0604020202020204" pitchFamily="34" charset="0"/>
                  <a:ea typeface="宋体" panose="02010600030101010101" pitchFamily="2" charset="-122"/>
                </a:rPr>
                <a:t>分布式</a:t>
              </a:r>
            </a:p>
          </p:txBody>
        </p:sp>
      </p:grpSp>
    </p:spTree>
    <p:extLst>
      <p:ext uri="{BB962C8B-B14F-4D97-AF65-F5344CB8AC3E}">
        <p14:creationId xmlns:p14="http://schemas.microsoft.com/office/powerpoint/2010/main" val="429131503"/>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a:t>
            </a:r>
            <a:r>
              <a:rPr lang="en-US" altLang="zh-CN" dirty="0" smtClean="0"/>
              <a:t>2</a:t>
            </a:r>
            <a:r>
              <a:rPr lang="zh-CN" altLang="en-US" dirty="0" smtClean="0"/>
              <a:t> </a:t>
            </a:r>
            <a:r>
              <a:rPr lang="en-US" altLang="zh-CN" dirty="0" smtClean="0"/>
              <a:t>Web</a:t>
            </a:r>
            <a:r>
              <a:rPr lang="zh-CN" altLang="en-US" dirty="0" smtClean="0"/>
              <a:t>应用程序结构</a:t>
            </a:r>
            <a:endParaRPr lang="zh-CN" altLang="en-US" dirty="0"/>
          </a:p>
        </p:txBody>
      </p:sp>
      <p:sp>
        <p:nvSpPr>
          <p:cNvPr id="3" name="内容占位符 2"/>
          <p:cNvSpPr>
            <a:spLocks noGrp="1"/>
          </p:cNvSpPr>
          <p:nvPr>
            <p:ph idx="1"/>
          </p:nvPr>
        </p:nvSpPr>
        <p:spPr/>
        <p:txBody>
          <a:bodyPr/>
          <a:lstStyle/>
          <a:p>
            <a:r>
              <a:rPr lang="zh-CN" altLang="en-US" dirty="0"/>
              <a:t>修改</a:t>
            </a:r>
            <a:r>
              <a:rPr lang="en-US" altLang="zh-CN" dirty="0"/>
              <a:t>tomcat</a:t>
            </a:r>
            <a:r>
              <a:rPr lang="zh-CN" altLang="en-US" dirty="0"/>
              <a:t>服务器的端口</a:t>
            </a:r>
            <a:r>
              <a:rPr lang="zh-CN" altLang="en-US" dirty="0" smtClean="0"/>
              <a:t>号</a:t>
            </a:r>
            <a:endParaRPr lang="en-US" altLang="zh-CN" dirty="0" smtClean="0"/>
          </a:p>
          <a:p>
            <a:pPr lvl="1"/>
            <a:r>
              <a:rPr lang="zh-CN" altLang="en-US" dirty="0"/>
              <a:t>编辑</a:t>
            </a:r>
            <a:r>
              <a:rPr lang="en-US" altLang="zh-CN" dirty="0"/>
              <a:t>CATALINA_HOME/</a:t>
            </a:r>
            <a:r>
              <a:rPr lang="en-US" altLang="zh-CN" dirty="0" err="1"/>
              <a:t>conf</a:t>
            </a:r>
            <a:r>
              <a:rPr lang="en-US" altLang="zh-CN" dirty="0"/>
              <a:t>/server.xml </a:t>
            </a:r>
            <a:r>
              <a:rPr lang="zh-CN" altLang="en-US" dirty="0"/>
              <a:t>，修改</a:t>
            </a:r>
            <a:r>
              <a:rPr lang="en-US" altLang="zh-CN" dirty="0"/>
              <a:t>&lt;Connector port=“8080” protocol=“</a:t>
            </a:r>
            <a:r>
              <a:rPr lang="en-US" altLang="zh-CN" dirty="0" smtClean="0"/>
              <a:t>HTTP/1.1”&gt;</a:t>
            </a:r>
            <a:r>
              <a:rPr lang="zh-CN" altLang="en-US" dirty="0"/>
              <a:t>元素，如下</a:t>
            </a:r>
          </a:p>
          <a:p>
            <a:pPr lvl="1"/>
            <a:endParaRPr lang="zh-CN" altLang="en-US" dirty="0"/>
          </a:p>
        </p:txBody>
      </p:sp>
      <p:sp>
        <p:nvSpPr>
          <p:cNvPr id="5" name="AutoShape 4"/>
          <p:cNvSpPr>
            <a:spLocks noChangeArrowheads="1"/>
          </p:cNvSpPr>
          <p:nvPr/>
        </p:nvSpPr>
        <p:spPr bwMode="gray">
          <a:xfrm>
            <a:off x="1691680" y="2813050"/>
            <a:ext cx="6207968" cy="1447800"/>
          </a:xfrm>
          <a:prstGeom prst="roundRect">
            <a:avLst>
              <a:gd name="adj" fmla="val 10347"/>
            </a:avLst>
          </a:prstGeom>
          <a:solidFill>
            <a:schemeClr val="bg1"/>
          </a:solidFill>
          <a:ln w="50800">
            <a:solidFill>
              <a:schemeClr val="folHlink"/>
            </a:solidFill>
            <a:round/>
            <a:headEnd/>
            <a:tailEnd/>
          </a:ln>
          <a:effectLst>
            <a:outerShdw dist="107763" dir="8100000" algn="ctr" rotWithShape="0">
              <a:srgbClr val="808080">
                <a:alpha val="50000"/>
              </a:srgbClr>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en-US" dirty="0"/>
              <a:t> </a:t>
            </a:r>
            <a:r>
              <a:rPr lang="en-US" altLang="zh-CN" dirty="0"/>
              <a:t>           </a:t>
            </a:r>
            <a:r>
              <a:rPr lang="en-US" altLang="en-US" dirty="0"/>
              <a:t>&lt;Connector port="</a:t>
            </a:r>
            <a:r>
              <a:rPr lang="en-US" altLang="en-US" dirty="0" smtClean="0">
                <a:solidFill>
                  <a:srgbClr val="0000FF"/>
                </a:solidFill>
              </a:rPr>
              <a:t>8888</a:t>
            </a:r>
            <a:r>
              <a:rPr lang="en-US" altLang="en-US" dirty="0" smtClean="0"/>
              <a:t>" </a:t>
            </a:r>
            <a:r>
              <a:rPr lang="en-US" altLang="en-US" dirty="0"/>
              <a:t>protocol="HTTP/1.1" </a:t>
            </a:r>
          </a:p>
          <a:p>
            <a:pPr algn="l" eaLnBrk="1" hangingPunct="1"/>
            <a:r>
              <a:rPr lang="en-US" altLang="zh-CN" dirty="0"/>
              <a:t>           </a:t>
            </a:r>
            <a:r>
              <a:rPr lang="en-US" altLang="en-US" dirty="0"/>
              <a:t>               </a:t>
            </a:r>
            <a:r>
              <a:rPr lang="en-US" altLang="zh-CN" dirty="0"/>
              <a:t>     </a:t>
            </a:r>
            <a:r>
              <a:rPr lang="en-US" altLang="en-US" dirty="0" err="1"/>
              <a:t>connectionTimeout</a:t>
            </a:r>
            <a:r>
              <a:rPr lang="en-US" altLang="en-US" dirty="0"/>
              <a:t>="20000" </a:t>
            </a:r>
          </a:p>
          <a:p>
            <a:pPr algn="l" eaLnBrk="1" hangingPunct="1"/>
            <a:r>
              <a:rPr lang="en-US" altLang="en-US" dirty="0"/>
              <a:t>               </a:t>
            </a:r>
            <a:r>
              <a:rPr lang="en-US" altLang="zh-CN" dirty="0"/>
              <a:t>                </a:t>
            </a:r>
            <a:r>
              <a:rPr lang="en-US" altLang="en-US" dirty="0" err="1"/>
              <a:t>redirectPort</a:t>
            </a:r>
            <a:r>
              <a:rPr lang="en-US" altLang="en-US" dirty="0"/>
              <a:t>="8443“</a:t>
            </a:r>
            <a:endParaRPr lang="en-US" altLang="zh-CN" dirty="0"/>
          </a:p>
          <a:p>
            <a:pPr algn="l" eaLnBrk="1" hangingPunct="1"/>
            <a:r>
              <a:rPr lang="en-US" altLang="zh-CN" dirty="0"/>
              <a:t>           </a:t>
            </a:r>
            <a:r>
              <a:rPr lang="en-US" altLang="en-US" dirty="0"/>
              <a:t>/&gt; </a:t>
            </a:r>
            <a:endParaRPr lang="en-US" altLang="zh-CN" dirty="0"/>
          </a:p>
        </p:txBody>
      </p:sp>
    </p:spTree>
    <p:extLst>
      <p:ext uri="{BB962C8B-B14F-4D97-AF65-F5344CB8AC3E}">
        <p14:creationId xmlns:p14="http://schemas.microsoft.com/office/powerpoint/2010/main" val="4077886155"/>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a:t>
            </a:r>
            <a:r>
              <a:rPr lang="en-US" altLang="zh-CN" dirty="0" smtClean="0"/>
              <a:t>2</a:t>
            </a:r>
            <a:r>
              <a:rPr lang="zh-CN" altLang="en-US" dirty="0" smtClean="0"/>
              <a:t> </a:t>
            </a:r>
            <a:r>
              <a:rPr lang="en-US" altLang="zh-CN" dirty="0" smtClean="0"/>
              <a:t>Web</a:t>
            </a:r>
            <a:r>
              <a:rPr lang="zh-CN" altLang="en-US" dirty="0" smtClean="0"/>
              <a:t>应用程序结构</a:t>
            </a:r>
            <a:endParaRPr lang="zh-CN" altLang="en-US" dirty="0"/>
          </a:p>
        </p:txBody>
      </p:sp>
      <p:sp>
        <p:nvSpPr>
          <p:cNvPr id="3" name="内容占位符 2"/>
          <p:cNvSpPr>
            <a:spLocks noGrp="1"/>
          </p:cNvSpPr>
          <p:nvPr>
            <p:ph idx="1"/>
          </p:nvPr>
        </p:nvSpPr>
        <p:spPr/>
        <p:txBody>
          <a:bodyPr/>
          <a:lstStyle/>
          <a:p>
            <a:r>
              <a:rPr lang="zh-CN" altLang="en-US" dirty="0"/>
              <a:t>配置</a:t>
            </a:r>
            <a:r>
              <a:rPr lang="zh-CN" altLang="en-US" dirty="0" smtClean="0"/>
              <a:t>欢迎</a:t>
            </a:r>
            <a:r>
              <a:rPr lang="zh-CN" altLang="en-US" dirty="0"/>
              <a:t>页面</a:t>
            </a:r>
          </a:p>
          <a:p>
            <a:pPr lvl="1"/>
            <a:r>
              <a:rPr lang="zh-CN" altLang="en-US" dirty="0"/>
              <a:t>当用户请求的</a:t>
            </a:r>
            <a:r>
              <a:rPr lang="en-US" altLang="zh-CN" dirty="0"/>
              <a:t>URI</a:t>
            </a:r>
            <a:r>
              <a:rPr lang="zh-CN" altLang="en-US" dirty="0"/>
              <a:t>地址与</a:t>
            </a:r>
            <a:r>
              <a:rPr lang="en-US" altLang="zh-CN" dirty="0" err="1"/>
              <a:t>ContextRoot</a:t>
            </a:r>
            <a:r>
              <a:rPr lang="zh-CN" altLang="en-US" dirty="0"/>
              <a:t>匹配时，对应客户请求缺省的</a:t>
            </a:r>
            <a:r>
              <a:rPr lang="en-US" altLang="zh-CN" dirty="0"/>
              <a:t>Web</a:t>
            </a:r>
            <a:r>
              <a:rPr lang="zh-CN" altLang="en-US" dirty="0"/>
              <a:t>资源</a:t>
            </a:r>
          </a:p>
          <a:p>
            <a:pPr lvl="1"/>
            <a:r>
              <a:rPr lang="zh-CN" altLang="en-US" dirty="0"/>
              <a:t>配置：在</a:t>
            </a:r>
            <a:r>
              <a:rPr lang="en-US" altLang="zh-CN" dirty="0"/>
              <a:t>DD</a:t>
            </a:r>
            <a:r>
              <a:rPr lang="zh-CN" altLang="en-US" dirty="0"/>
              <a:t>文件的根元素</a:t>
            </a:r>
            <a:r>
              <a:rPr lang="en-US" altLang="zh-CN" dirty="0"/>
              <a:t>&lt;web-app/&gt;</a:t>
            </a:r>
            <a:r>
              <a:rPr lang="zh-CN" altLang="en-US" dirty="0"/>
              <a:t>中添加子元素</a:t>
            </a:r>
          </a:p>
          <a:p>
            <a:pPr lvl="1"/>
            <a:endParaRPr lang="zh-CN" altLang="en-US" dirty="0"/>
          </a:p>
        </p:txBody>
      </p:sp>
      <p:sp>
        <p:nvSpPr>
          <p:cNvPr id="6" name="AutoShape 4"/>
          <p:cNvSpPr>
            <a:spLocks noChangeArrowheads="1"/>
          </p:cNvSpPr>
          <p:nvPr/>
        </p:nvSpPr>
        <p:spPr bwMode="auto">
          <a:xfrm>
            <a:off x="1524000" y="2997200"/>
            <a:ext cx="6019800" cy="2438400"/>
          </a:xfrm>
          <a:prstGeom prst="roundRect">
            <a:avLst>
              <a:gd name="adj" fmla="val 10347"/>
            </a:avLst>
          </a:prstGeom>
          <a:solidFill>
            <a:schemeClr val="bg1"/>
          </a:solidFill>
          <a:ln w="50800" cmpd="sng">
            <a:solidFill>
              <a:schemeClr val="folHlink"/>
            </a:solidFill>
            <a:round/>
            <a:headEnd/>
            <a:tailEnd/>
          </a:ln>
          <a:effectLst>
            <a:outerShdw dist="107763" dir="8100000" algn="ctr" rotWithShape="0">
              <a:srgbClr val="808080">
                <a:alpha val="50000"/>
              </a:srgbClr>
            </a:outerShdw>
          </a:effectLst>
        </p:spPr>
        <p:txBody>
          <a:bodyPr wrap="none" anchor="ct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l">
              <a:lnSpc>
                <a:spcPct val="120000"/>
              </a:lnSpc>
            </a:pPr>
            <a:r>
              <a:rPr lang="en-US" altLang="zh-CN" sz="1600" dirty="0">
                <a:solidFill>
                  <a:schemeClr val="tx2"/>
                </a:solidFill>
                <a:latin typeface="华文中宋" panose="02010600040101010101" pitchFamily="2" charset="-122"/>
              </a:rPr>
              <a:t>&lt;?xml version="1.0" encoding=“UTF-8”?&gt;</a:t>
            </a:r>
          </a:p>
          <a:p>
            <a:pPr algn="l">
              <a:lnSpc>
                <a:spcPct val="120000"/>
              </a:lnSpc>
            </a:pPr>
            <a:r>
              <a:rPr lang="en-US" altLang="zh-CN" sz="1600" dirty="0">
                <a:solidFill>
                  <a:schemeClr val="tx2"/>
                </a:solidFill>
                <a:latin typeface="华文中宋" panose="02010600040101010101" pitchFamily="2" charset="-122"/>
              </a:rPr>
              <a:t>&lt;web-app …&gt;</a:t>
            </a:r>
          </a:p>
          <a:p>
            <a:pPr algn="l">
              <a:lnSpc>
                <a:spcPct val="120000"/>
              </a:lnSpc>
            </a:pPr>
            <a:r>
              <a:rPr lang="en-US" altLang="zh-CN" sz="1600" dirty="0">
                <a:solidFill>
                  <a:srgbClr val="0000CC"/>
                </a:solidFill>
                <a:latin typeface="华文中宋" panose="02010600040101010101" pitchFamily="2" charset="-122"/>
              </a:rPr>
              <a:t>   &lt;welcome-file-list&gt;</a:t>
            </a:r>
          </a:p>
          <a:p>
            <a:pPr algn="l">
              <a:lnSpc>
                <a:spcPct val="120000"/>
              </a:lnSpc>
            </a:pPr>
            <a:r>
              <a:rPr lang="en-US" altLang="zh-CN" sz="1600" dirty="0">
                <a:solidFill>
                  <a:srgbClr val="0000CC"/>
                </a:solidFill>
                <a:latin typeface="华文中宋" panose="02010600040101010101" pitchFamily="2" charset="-122"/>
              </a:rPr>
              <a:t>      &lt;</a:t>
            </a:r>
            <a:r>
              <a:rPr lang="en-US" altLang="zh-CN" sz="1600" dirty="0" smtClean="0">
                <a:solidFill>
                  <a:srgbClr val="0000CC"/>
                </a:solidFill>
                <a:latin typeface="华文中宋" panose="02010600040101010101" pitchFamily="2" charset="-122"/>
              </a:rPr>
              <a:t>welcome-file&gt;index.html</a:t>
            </a:r>
            <a:r>
              <a:rPr lang="en-US" altLang="zh-CN" sz="1600" dirty="0">
                <a:solidFill>
                  <a:srgbClr val="0000CC"/>
                </a:solidFill>
                <a:latin typeface="华文中宋" panose="02010600040101010101" pitchFamily="2" charset="-122"/>
              </a:rPr>
              <a:t>&lt;/welcome-file&gt;</a:t>
            </a:r>
          </a:p>
          <a:p>
            <a:pPr algn="l">
              <a:lnSpc>
                <a:spcPct val="120000"/>
              </a:lnSpc>
            </a:pPr>
            <a:r>
              <a:rPr lang="en-US" altLang="zh-CN" sz="1600" dirty="0">
                <a:solidFill>
                  <a:srgbClr val="0000CC"/>
                </a:solidFill>
                <a:latin typeface="华文中宋" panose="02010600040101010101" pitchFamily="2" charset="-122"/>
              </a:rPr>
              <a:t>   &lt;/welcome-file-list&gt; </a:t>
            </a:r>
          </a:p>
          <a:p>
            <a:pPr algn="l">
              <a:lnSpc>
                <a:spcPct val="120000"/>
              </a:lnSpc>
            </a:pPr>
            <a:r>
              <a:rPr lang="en-US" altLang="zh-CN" sz="1600" dirty="0">
                <a:solidFill>
                  <a:schemeClr val="tx2"/>
                </a:solidFill>
                <a:latin typeface="华文中宋" panose="02010600040101010101" pitchFamily="2" charset="-122"/>
              </a:rPr>
              <a:t>&lt;/web-app&gt;</a:t>
            </a:r>
          </a:p>
        </p:txBody>
      </p:sp>
    </p:spTree>
    <p:extLst>
      <p:ext uri="{BB962C8B-B14F-4D97-AF65-F5344CB8AC3E}">
        <p14:creationId xmlns:p14="http://schemas.microsoft.com/office/powerpoint/2010/main" val="4135600088"/>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问题交流</a:t>
            </a:r>
            <a:endParaRPr lang="zh-CN" altLang="en-US" dirty="0"/>
          </a:p>
        </p:txBody>
      </p:sp>
      <p:sp>
        <p:nvSpPr>
          <p:cNvPr id="3" name="内容占位符 2"/>
          <p:cNvSpPr>
            <a:spLocks noGrp="1"/>
          </p:cNvSpPr>
          <p:nvPr>
            <p:ph idx="1"/>
          </p:nvPr>
        </p:nvSpPr>
        <p:spPr/>
        <p:txBody>
          <a:bodyPr/>
          <a:lstStyle/>
          <a:p>
            <a:r>
              <a:rPr lang="zh-CN" altLang="en-US" dirty="0"/>
              <a:t>什么是欢迎页面？</a:t>
            </a:r>
          </a:p>
        </p:txBody>
      </p:sp>
    </p:spTree>
    <p:extLst>
      <p:ext uri="{BB962C8B-B14F-4D97-AF65-F5344CB8AC3E}">
        <p14:creationId xmlns:p14="http://schemas.microsoft.com/office/powerpoint/2010/main" val="1172551212"/>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a:t>
            </a:r>
            <a:r>
              <a:rPr lang="en-US" altLang="zh-CN" dirty="0" smtClean="0"/>
              <a:t>2</a:t>
            </a:r>
            <a:r>
              <a:rPr lang="zh-CN" altLang="en-US" dirty="0" smtClean="0"/>
              <a:t> </a:t>
            </a:r>
            <a:r>
              <a:rPr lang="en-US" altLang="zh-CN" dirty="0" smtClean="0"/>
              <a:t>Web</a:t>
            </a:r>
            <a:r>
              <a:rPr lang="zh-CN" altLang="en-US" dirty="0" smtClean="0"/>
              <a:t>应用程序结构</a:t>
            </a:r>
            <a:endParaRPr lang="zh-CN" altLang="en-US" dirty="0"/>
          </a:p>
        </p:txBody>
      </p:sp>
      <p:sp>
        <p:nvSpPr>
          <p:cNvPr id="3" name="内容占位符 2"/>
          <p:cNvSpPr>
            <a:spLocks noGrp="1"/>
          </p:cNvSpPr>
          <p:nvPr>
            <p:ph idx="1"/>
          </p:nvPr>
        </p:nvSpPr>
        <p:spPr/>
        <p:txBody>
          <a:bodyPr/>
          <a:lstStyle/>
          <a:p>
            <a:r>
              <a:rPr lang="en-US" altLang="zh-CN" dirty="0"/>
              <a:t>Java Web</a:t>
            </a:r>
            <a:r>
              <a:rPr lang="zh-CN" altLang="en-US" dirty="0"/>
              <a:t>应用的</a:t>
            </a:r>
            <a:r>
              <a:rPr lang="zh-CN" altLang="en-US" dirty="0" smtClean="0"/>
              <a:t>组成</a:t>
            </a:r>
            <a:endParaRPr lang="en-US" altLang="zh-CN" dirty="0" smtClean="0"/>
          </a:p>
          <a:p>
            <a:pPr lvl="1"/>
            <a:r>
              <a:rPr lang="en-US" altLang="zh-CN" dirty="0"/>
              <a:t>Java Web</a:t>
            </a:r>
            <a:r>
              <a:rPr lang="zh-CN" altLang="en-US" dirty="0"/>
              <a:t>应用由一组</a:t>
            </a:r>
            <a:r>
              <a:rPr lang="en-US" altLang="zh-CN" dirty="0" smtClean="0"/>
              <a:t>HTML</a:t>
            </a:r>
            <a:r>
              <a:rPr lang="zh-CN" altLang="en-US" dirty="0"/>
              <a:t>页面、</a:t>
            </a:r>
            <a:r>
              <a:rPr lang="en-US" altLang="zh-CN" dirty="0"/>
              <a:t>Servlet</a:t>
            </a:r>
            <a:r>
              <a:rPr lang="zh-CN" altLang="en-US" dirty="0"/>
              <a:t>、</a:t>
            </a:r>
            <a:r>
              <a:rPr lang="en-US" altLang="zh-CN" dirty="0"/>
              <a:t>JSP</a:t>
            </a:r>
            <a:r>
              <a:rPr lang="zh-CN" altLang="en-US" dirty="0"/>
              <a:t>和其它相关</a:t>
            </a:r>
            <a:r>
              <a:rPr lang="zh-CN" altLang="en-US" dirty="0" smtClean="0"/>
              <a:t>的</a:t>
            </a:r>
            <a:r>
              <a:rPr lang="en-US" altLang="zh-CN" dirty="0"/>
              <a:t>J</a:t>
            </a:r>
            <a:r>
              <a:rPr lang="en-US" altLang="zh-CN" dirty="0" smtClean="0"/>
              <a:t>ava</a:t>
            </a:r>
            <a:r>
              <a:rPr lang="zh-CN" altLang="en-US" dirty="0"/>
              <a:t>类组成：</a:t>
            </a:r>
          </a:p>
          <a:p>
            <a:pPr lvl="2"/>
            <a:r>
              <a:rPr lang="en-US" altLang="zh-CN" dirty="0"/>
              <a:t>HTML</a:t>
            </a:r>
            <a:r>
              <a:rPr lang="zh-CN" altLang="en-US" dirty="0"/>
              <a:t>等静态内容文件</a:t>
            </a:r>
          </a:p>
          <a:p>
            <a:pPr lvl="3"/>
            <a:r>
              <a:rPr lang="zh-CN" altLang="en-US" dirty="0"/>
              <a:t>通常可以被用户直接访问</a:t>
            </a:r>
          </a:p>
          <a:p>
            <a:pPr lvl="2"/>
            <a:r>
              <a:rPr lang="en-US" altLang="zh-CN" dirty="0"/>
              <a:t>Java</a:t>
            </a:r>
            <a:r>
              <a:rPr lang="zh-CN" altLang="en-US" dirty="0"/>
              <a:t>字节码文件（</a:t>
            </a:r>
            <a:r>
              <a:rPr lang="en-US" altLang="zh-CN" dirty="0"/>
              <a:t>.class</a:t>
            </a:r>
            <a:r>
              <a:rPr lang="zh-CN" altLang="en-US" dirty="0"/>
              <a:t>文件）</a:t>
            </a:r>
          </a:p>
          <a:p>
            <a:pPr lvl="3"/>
            <a:r>
              <a:rPr lang="zh-CN" altLang="en-US" dirty="0"/>
              <a:t>应用程序代码，包括</a:t>
            </a:r>
            <a:r>
              <a:rPr lang="en-US" altLang="zh-CN" dirty="0"/>
              <a:t>Servlet</a:t>
            </a:r>
          </a:p>
          <a:p>
            <a:pPr lvl="2"/>
            <a:r>
              <a:rPr lang="zh-CN" altLang="en-US" dirty="0"/>
              <a:t>底层的支持库文件</a:t>
            </a:r>
          </a:p>
          <a:p>
            <a:pPr lvl="3"/>
            <a:r>
              <a:rPr lang="en-US" altLang="zh-CN" dirty="0"/>
              <a:t>.jar</a:t>
            </a:r>
            <a:r>
              <a:rPr lang="zh-CN" altLang="en-US" dirty="0"/>
              <a:t>文件</a:t>
            </a:r>
          </a:p>
          <a:p>
            <a:pPr lvl="2"/>
            <a:r>
              <a:rPr lang="en-US" altLang="zh-CN" dirty="0"/>
              <a:t>JSP</a:t>
            </a:r>
          </a:p>
          <a:p>
            <a:pPr lvl="3"/>
            <a:r>
              <a:rPr lang="zh-CN" altLang="en-US" dirty="0"/>
              <a:t>应用程序代码，通常用于生成页面</a:t>
            </a:r>
          </a:p>
          <a:p>
            <a:pPr lvl="2"/>
            <a:r>
              <a:rPr lang="zh-CN" altLang="en-US" dirty="0"/>
              <a:t>配置文件</a:t>
            </a:r>
          </a:p>
          <a:p>
            <a:pPr lvl="3"/>
            <a:r>
              <a:rPr lang="zh-CN" altLang="en-US" dirty="0"/>
              <a:t>部署描述符（</a:t>
            </a:r>
            <a:r>
              <a:rPr lang="en-US" altLang="zh-CN" dirty="0"/>
              <a:t>web.xml</a:t>
            </a:r>
            <a:r>
              <a:rPr lang="zh-CN" altLang="en-US" dirty="0"/>
              <a:t>）及其它</a:t>
            </a:r>
          </a:p>
          <a:p>
            <a:pPr lvl="1"/>
            <a:endParaRPr lang="zh-CN" altLang="en-US" dirty="0"/>
          </a:p>
        </p:txBody>
      </p:sp>
    </p:spTree>
    <p:extLst>
      <p:ext uri="{BB962C8B-B14F-4D97-AF65-F5344CB8AC3E}">
        <p14:creationId xmlns:p14="http://schemas.microsoft.com/office/powerpoint/2010/main" val="1476163164"/>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a:t>
            </a:r>
            <a:r>
              <a:rPr lang="en-US" altLang="zh-CN" dirty="0" smtClean="0"/>
              <a:t>2</a:t>
            </a:r>
            <a:r>
              <a:rPr lang="zh-CN" altLang="en-US" dirty="0" smtClean="0"/>
              <a:t> </a:t>
            </a:r>
            <a:r>
              <a:rPr lang="en-US" altLang="zh-CN" dirty="0" smtClean="0"/>
              <a:t>Web</a:t>
            </a:r>
            <a:r>
              <a:rPr lang="zh-CN" altLang="en-US" dirty="0" smtClean="0"/>
              <a:t>应用程序结构</a:t>
            </a:r>
            <a:endParaRPr lang="zh-CN" altLang="en-US" dirty="0"/>
          </a:p>
        </p:txBody>
      </p:sp>
      <p:sp>
        <p:nvSpPr>
          <p:cNvPr id="3" name="内容占位符 2"/>
          <p:cNvSpPr>
            <a:spLocks noGrp="1"/>
          </p:cNvSpPr>
          <p:nvPr>
            <p:ph idx="1"/>
          </p:nvPr>
        </p:nvSpPr>
        <p:spPr/>
        <p:txBody>
          <a:bodyPr/>
          <a:lstStyle/>
          <a:p>
            <a:r>
              <a:rPr lang="en-US" altLang="zh-CN" dirty="0" smtClean="0"/>
              <a:t>Web</a:t>
            </a:r>
            <a:r>
              <a:rPr lang="zh-CN" altLang="en-US" dirty="0" smtClean="0"/>
              <a:t>应用标准目录结构</a:t>
            </a:r>
            <a:endParaRPr lang="zh-CN" altLang="en-US" dirty="0"/>
          </a:p>
        </p:txBody>
      </p:sp>
      <p:graphicFrame>
        <p:nvGraphicFramePr>
          <p:cNvPr id="6" name="Group 4"/>
          <p:cNvGraphicFramePr>
            <a:graphicFrameLocks noGrp="1"/>
          </p:cNvGraphicFramePr>
          <p:nvPr>
            <p:extLst>
              <p:ext uri="{D42A27DB-BD31-4B8C-83A1-F6EECF244321}">
                <p14:modId xmlns:p14="http://schemas.microsoft.com/office/powerpoint/2010/main" val="758362213"/>
              </p:ext>
            </p:extLst>
          </p:nvPr>
        </p:nvGraphicFramePr>
        <p:xfrm>
          <a:off x="899592" y="2060848"/>
          <a:ext cx="7543800" cy="3583898"/>
        </p:xfrm>
        <a:graphic>
          <a:graphicData uri="http://schemas.openxmlformats.org/drawingml/2006/table">
            <a:tbl>
              <a:tblPr/>
              <a:tblGrid>
                <a:gridCol w="3733800"/>
                <a:gridCol w="3810000"/>
              </a:tblGrid>
              <a:tr h="368300">
                <a:tc>
                  <a:txBody>
                    <a:bodyPr/>
                    <a:lstStyle>
                      <a:lvl1pPr marL="342900" indent="-342900">
                        <a:buClr>
                          <a:srgbClr val="777777"/>
                        </a:buClr>
                        <a:buSzPct val="85000"/>
                        <a:defRPr sz="2000">
                          <a:solidFill>
                            <a:schemeClr val="tx1"/>
                          </a:solidFill>
                          <a:latin typeface="华文中宋" panose="02010600040101010101" pitchFamily="2" charset="-122"/>
                          <a:ea typeface="华文中宋" panose="02010600040101010101" pitchFamily="2" charset="-122"/>
                        </a:defRPr>
                      </a:lvl1pPr>
                      <a:lvl2pPr marL="742950" indent="-285750">
                        <a:buClr>
                          <a:srgbClr val="777777"/>
                        </a:buClr>
                        <a:buSzPct val="85000"/>
                        <a:defRPr sz="2000">
                          <a:solidFill>
                            <a:schemeClr val="tx1"/>
                          </a:solidFill>
                          <a:latin typeface="华文中宋" panose="02010600040101010101" pitchFamily="2" charset="-122"/>
                          <a:ea typeface="华文中宋" panose="02010600040101010101" pitchFamily="2" charset="-122"/>
                        </a:defRPr>
                      </a:lvl2pPr>
                      <a:lvl3pPr marL="1143000" indent="-228600">
                        <a:buClr>
                          <a:srgbClr val="777777"/>
                        </a:buClr>
                        <a:buSzPct val="85000"/>
                        <a:defRPr sz="2000">
                          <a:solidFill>
                            <a:schemeClr val="tx1"/>
                          </a:solidFill>
                          <a:latin typeface="华文中宋" panose="02010600040101010101" pitchFamily="2" charset="-122"/>
                          <a:ea typeface="华文中宋" panose="02010600040101010101" pitchFamily="2" charset="-122"/>
                        </a:defRPr>
                      </a:lvl3pPr>
                      <a:lvl4pPr marL="1600200" indent="-228600">
                        <a:buClr>
                          <a:srgbClr val="777777"/>
                        </a:buClr>
                        <a:buSzPct val="85000"/>
                        <a:defRPr sz="2000">
                          <a:solidFill>
                            <a:schemeClr val="tx1"/>
                          </a:solidFill>
                          <a:latin typeface="华文中宋" panose="02010600040101010101" pitchFamily="2" charset="-122"/>
                          <a:ea typeface="华文中宋" panose="02010600040101010101" pitchFamily="2" charset="-122"/>
                        </a:defRPr>
                      </a:lvl4pPr>
                      <a:lvl5pPr marL="2057400" indent="-228600">
                        <a:buClr>
                          <a:srgbClr val="777777"/>
                        </a:buClr>
                        <a:buSzPct val="85000"/>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0"/>
                        </a:spcBef>
                        <a:spcAft>
                          <a:spcPct val="0"/>
                        </a:spcAft>
                        <a:buClr>
                          <a:srgbClr val="777777"/>
                        </a:buClr>
                        <a:buSzPct val="85000"/>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0"/>
                        </a:spcBef>
                        <a:spcAft>
                          <a:spcPct val="0"/>
                        </a:spcAft>
                        <a:buClr>
                          <a:srgbClr val="777777"/>
                        </a:buClr>
                        <a:buSzPct val="85000"/>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0"/>
                        </a:spcBef>
                        <a:spcAft>
                          <a:spcPct val="0"/>
                        </a:spcAft>
                        <a:buClr>
                          <a:srgbClr val="777777"/>
                        </a:buClr>
                        <a:buSzPct val="85000"/>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0"/>
                        </a:spcBef>
                        <a:spcAft>
                          <a:spcPct val="0"/>
                        </a:spcAft>
                        <a:buClr>
                          <a:srgbClr val="777777"/>
                        </a:buClr>
                        <a:buSzPct val="85000"/>
                        <a:defRPr sz="2000">
                          <a:solidFill>
                            <a:schemeClr val="tx1"/>
                          </a:solidFill>
                          <a:latin typeface="华文中宋" panose="02010600040101010101" pitchFamily="2" charset="-122"/>
                          <a:ea typeface="华文中宋" panose="0201060004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smtClean="0">
                          <a:ln>
                            <a:noFill/>
                          </a:ln>
                          <a:solidFill>
                            <a:schemeClr val="tx1"/>
                          </a:solidFill>
                          <a:effectLst/>
                          <a:latin typeface="华文中宋" panose="02010600040101010101" pitchFamily="2" charset="-122"/>
                          <a:ea typeface="宋体" panose="02010600030101010101" pitchFamily="2" charset="-122"/>
                        </a:rPr>
                        <a:t>目录</a:t>
                      </a:r>
                      <a:endParaRPr kumimoji="0" lang="zh-CN" altLang="zh-CN" sz="1800" b="1" i="0" u="none" strike="noStrike" cap="none" normalizeH="0" baseline="0" dirty="0" smtClean="0">
                        <a:ln>
                          <a:noFill/>
                        </a:ln>
                        <a:solidFill>
                          <a:schemeClr val="tx1"/>
                        </a:solidFill>
                        <a:effectLst/>
                        <a:latin typeface="华文中宋" panose="02010600040101010101" pitchFamily="2" charset="-122"/>
                        <a:ea typeface="黑体" panose="02010609060101010101" pitchFamily="49" charset="-122"/>
                      </a:endParaRPr>
                    </a:p>
                  </a:txBody>
                  <a:tcPr marL="90000" marR="90000" marT="46810" marB="4681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marL="342900" indent="-342900">
                        <a:buClr>
                          <a:srgbClr val="777777"/>
                        </a:buClr>
                        <a:buSzPct val="85000"/>
                        <a:defRPr sz="2000">
                          <a:solidFill>
                            <a:schemeClr val="tx1"/>
                          </a:solidFill>
                          <a:latin typeface="华文中宋" panose="02010600040101010101" pitchFamily="2" charset="-122"/>
                          <a:ea typeface="华文中宋" panose="02010600040101010101" pitchFamily="2" charset="-122"/>
                        </a:defRPr>
                      </a:lvl1pPr>
                      <a:lvl2pPr marL="742950" indent="-285750">
                        <a:buClr>
                          <a:srgbClr val="777777"/>
                        </a:buClr>
                        <a:buSzPct val="85000"/>
                        <a:defRPr sz="2000">
                          <a:solidFill>
                            <a:schemeClr val="tx1"/>
                          </a:solidFill>
                          <a:latin typeface="华文中宋" panose="02010600040101010101" pitchFamily="2" charset="-122"/>
                          <a:ea typeface="华文中宋" panose="02010600040101010101" pitchFamily="2" charset="-122"/>
                        </a:defRPr>
                      </a:lvl2pPr>
                      <a:lvl3pPr marL="1143000" indent="-228600">
                        <a:buClr>
                          <a:srgbClr val="777777"/>
                        </a:buClr>
                        <a:buSzPct val="85000"/>
                        <a:defRPr sz="2000">
                          <a:solidFill>
                            <a:schemeClr val="tx1"/>
                          </a:solidFill>
                          <a:latin typeface="华文中宋" panose="02010600040101010101" pitchFamily="2" charset="-122"/>
                          <a:ea typeface="华文中宋" panose="02010600040101010101" pitchFamily="2" charset="-122"/>
                        </a:defRPr>
                      </a:lvl3pPr>
                      <a:lvl4pPr marL="1600200" indent="-228600">
                        <a:buClr>
                          <a:srgbClr val="777777"/>
                        </a:buClr>
                        <a:buSzPct val="85000"/>
                        <a:defRPr sz="2000">
                          <a:solidFill>
                            <a:schemeClr val="tx1"/>
                          </a:solidFill>
                          <a:latin typeface="华文中宋" panose="02010600040101010101" pitchFamily="2" charset="-122"/>
                          <a:ea typeface="华文中宋" panose="02010600040101010101" pitchFamily="2" charset="-122"/>
                        </a:defRPr>
                      </a:lvl4pPr>
                      <a:lvl5pPr marL="2057400" indent="-228600">
                        <a:buClr>
                          <a:srgbClr val="777777"/>
                        </a:buClr>
                        <a:buSzPct val="85000"/>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0"/>
                        </a:spcBef>
                        <a:spcAft>
                          <a:spcPct val="0"/>
                        </a:spcAft>
                        <a:buClr>
                          <a:srgbClr val="777777"/>
                        </a:buClr>
                        <a:buSzPct val="85000"/>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0"/>
                        </a:spcBef>
                        <a:spcAft>
                          <a:spcPct val="0"/>
                        </a:spcAft>
                        <a:buClr>
                          <a:srgbClr val="777777"/>
                        </a:buClr>
                        <a:buSzPct val="85000"/>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0"/>
                        </a:spcBef>
                        <a:spcAft>
                          <a:spcPct val="0"/>
                        </a:spcAft>
                        <a:buClr>
                          <a:srgbClr val="777777"/>
                        </a:buClr>
                        <a:buSzPct val="85000"/>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0"/>
                        </a:spcBef>
                        <a:spcAft>
                          <a:spcPct val="0"/>
                        </a:spcAft>
                        <a:buClr>
                          <a:srgbClr val="777777"/>
                        </a:buClr>
                        <a:buSzPct val="85000"/>
                        <a:defRPr sz="2000">
                          <a:solidFill>
                            <a:schemeClr val="tx1"/>
                          </a:solidFill>
                          <a:latin typeface="华文中宋" panose="02010600040101010101" pitchFamily="2" charset="-122"/>
                          <a:ea typeface="华文中宋" panose="0201060004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华文中宋" panose="02010600040101010101" pitchFamily="2" charset="-122"/>
                          <a:ea typeface="宋体" panose="02010600030101010101" pitchFamily="2" charset="-122"/>
                        </a:rPr>
                        <a:t>描述</a:t>
                      </a:r>
                      <a:endParaRPr kumimoji="0" lang="zh-CN" altLang="zh-CN" sz="1800" b="1" i="0" u="none" strike="noStrike" cap="none" normalizeH="0" baseline="0" smtClean="0">
                        <a:ln>
                          <a:noFill/>
                        </a:ln>
                        <a:solidFill>
                          <a:schemeClr val="tx1"/>
                        </a:solidFill>
                        <a:effectLst/>
                        <a:latin typeface="华文中宋" panose="02010600040101010101" pitchFamily="2" charset="-122"/>
                        <a:ea typeface="黑体" panose="02010609060101010101" pitchFamily="49" charset="-122"/>
                      </a:endParaRPr>
                    </a:p>
                  </a:txBody>
                  <a:tcPr marL="90000" marR="90000" marT="46810" marB="4681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r>
              <a:tr h="641350">
                <a:tc>
                  <a:txBody>
                    <a:bodyPr/>
                    <a:lstStyle>
                      <a:lvl1pPr>
                        <a:buClr>
                          <a:srgbClr val="777777"/>
                        </a:buClr>
                        <a:buSzPct val="85000"/>
                        <a:defRPr sz="2000">
                          <a:solidFill>
                            <a:schemeClr val="tx1"/>
                          </a:solidFill>
                          <a:latin typeface="华文中宋" panose="02010600040101010101" pitchFamily="2" charset="-122"/>
                          <a:ea typeface="华文中宋" panose="02010600040101010101" pitchFamily="2" charset="-122"/>
                        </a:defRPr>
                      </a:lvl1pPr>
                      <a:lvl2pPr marL="742950" indent="-285750">
                        <a:buClr>
                          <a:srgbClr val="777777"/>
                        </a:buClr>
                        <a:buSzPct val="85000"/>
                        <a:defRPr sz="2000">
                          <a:solidFill>
                            <a:schemeClr val="tx1"/>
                          </a:solidFill>
                          <a:latin typeface="华文中宋" panose="02010600040101010101" pitchFamily="2" charset="-122"/>
                          <a:ea typeface="华文中宋" panose="02010600040101010101" pitchFamily="2" charset="-122"/>
                        </a:defRPr>
                      </a:lvl2pPr>
                      <a:lvl3pPr marL="1143000" indent="-228600">
                        <a:buClr>
                          <a:srgbClr val="777777"/>
                        </a:buClr>
                        <a:buSzPct val="85000"/>
                        <a:defRPr sz="2000">
                          <a:solidFill>
                            <a:schemeClr val="tx1"/>
                          </a:solidFill>
                          <a:latin typeface="华文中宋" panose="02010600040101010101" pitchFamily="2" charset="-122"/>
                          <a:ea typeface="华文中宋" panose="02010600040101010101" pitchFamily="2" charset="-122"/>
                        </a:defRPr>
                      </a:lvl3pPr>
                      <a:lvl4pPr marL="1600200" indent="-228600">
                        <a:buClr>
                          <a:srgbClr val="777777"/>
                        </a:buClr>
                        <a:buSzPct val="85000"/>
                        <a:defRPr sz="2000">
                          <a:solidFill>
                            <a:schemeClr val="tx1"/>
                          </a:solidFill>
                          <a:latin typeface="华文中宋" panose="02010600040101010101" pitchFamily="2" charset="-122"/>
                          <a:ea typeface="华文中宋" panose="02010600040101010101" pitchFamily="2" charset="-122"/>
                        </a:defRPr>
                      </a:lvl4pPr>
                      <a:lvl5pPr marL="2057400" indent="-228600">
                        <a:buClr>
                          <a:srgbClr val="777777"/>
                        </a:buClr>
                        <a:buSzPct val="85000"/>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0"/>
                        </a:spcBef>
                        <a:spcAft>
                          <a:spcPct val="0"/>
                        </a:spcAft>
                        <a:buClr>
                          <a:srgbClr val="777777"/>
                        </a:buClr>
                        <a:buSzPct val="85000"/>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0"/>
                        </a:spcBef>
                        <a:spcAft>
                          <a:spcPct val="0"/>
                        </a:spcAft>
                        <a:buClr>
                          <a:srgbClr val="777777"/>
                        </a:buClr>
                        <a:buSzPct val="85000"/>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0"/>
                        </a:spcBef>
                        <a:spcAft>
                          <a:spcPct val="0"/>
                        </a:spcAft>
                        <a:buClr>
                          <a:srgbClr val="777777"/>
                        </a:buClr>
                        <a:buSzPct val="85000"/>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0"/>
                        </a:spcBef>
                        <a:spcAft>
                          <a:spcPct val="0"/>
                        </a:spcAft>
                        <a:buClr>
                          <a:srgbClr val="777777"/>
                        </a:buClr>
                        <a:buSzPct val="85000"/>
                        <a:defRPr sz="2000">
                          <a:solidFill>
                            <a:schemeClr val="tx1"/>
                          </a:solidFill>
                          <a:latin typeface="华文中宋" panose="02010600040101010101" pitchFamily="2" charset="-122"/>
                          <a:ea typeface="华文中宋" panose="02010600040101010101" pitchFamily="2" charset="-122"/>
                        </a:defRPr>
                      </a:lvl9pPr>
                    </a:lstStyle>
                    <a:p>
                      <a:pPr marL="0" marR="0" lvl="0" indent="0" algn="l" defTabSz="2667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华文中宋" panose="02010600040101010101" pitchFamily="2" charset="-122"/>
                          <a:ea typeface="黑体" panose="02010609060101010101" pitchFamily="49" charset="-122"/>
                        </a:rPr>
                        <a:t>/</a:t>
                      </a:r>
                      <a:r>
                        <a:rPr kumimoji="0" lang="en-US" altLang="zh-CN" sz="1800" b="0" i="0" u="none" strike="noStrike" cap="none" normalizeH="0" baseline="0" dirty="0" err="1" smtClean="0">
                          <a:ln>
                            <a:noFill/>
                          </a:ln>
                          <a:solidFill>
                            <a:schemeClr val="tx1"/>
                          </a:solidFill>
                          <a:effectLst/>
                          <a:latin typeface="华文中宋" panose="02010600040101010101" pitchFamily="2" charset="-122"/>
                          <a:ea typeface="黑体" panose="02010609060101010101" pitchFamily="49" charset="-122"/>
                        </a:rPr>
                        <a:t>app_name</a:t>
                      </a:r>
                      <a:endParaRPr kumimoji="0" lang="en-US" altLang="zh-CN" sz="1800" b="0" i="0" u="none" strike="noStrike" cap="none" normalizeH="0" baseline="0" dirty="0" smtClean="0">
                        <a:ln>
                          <a:noFill/>
                        </a:ln>
                        <a:solidFill>
                          <a:schemeClr val="tx1"/>
                        </a:solidFill>
                        <a:effectLst/>
                        <a:latin typeface="华文中宋" panose="02010600040101010101" pitchFamily="2" charset="-122"/>
                        <a:ea typeface="黑体" panose="02010609060101010101" pitchFamily="49" charset="-122"/>
                      </a:endParaRPr>
                    </a:p>
                  </a:txBody>
                  <a:tcPr marL="90000" marR="90000" marT="46810" marB="4681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buClr>
                          <a:srgbClr val="777777"/>
                        </a:buClr>
                        <a:buSzPct val="85000"/>
                        <a:defRPr sz="2000">
                          <a:solidFill>
                            <a:schemeClr val="tx1"/>
                          </a:solidFill>
                          <a:latin typeface="华文中宋" panose="02010600040101010101" pitchFamily="2" charset="-122"/>
                          <a:ea typeface="华文中宋" panose="02010600040101010101" pitchFamily="2" charset="-122"/>
                        </a:defRPr>
                      </a:lvl1pPr>
                      <a:lvl2pPr marL="742950" indent="-285750">
                        <a:buClr>
                          <a:srgbClr val="777777"/>
                        </a:buClr>
                        <a:buSzPct val="85000"/>
                        <a:defRPr sz="2000">
                          <a:solidFill>
                            <a:schemeClr val="tx1"/>
                          </a:solidFill>
                          <a:latin typeface="华文中宋" panose="02010600040101010101" pitchFamily="2" charset="-122"/>
                          <a:ea typeface="华文中宋" panose="02010600040101010101" pitchFamily="2" charset="-122"/>
                        </a:defRPr>
                      </a:lvl2pPr>
                      <a:lvl3pPr marL="1143000" indent="-228600">
                        <a:buClr>
                          <a:srgbClr val="777777"/>
                        </a:buClr>
                        <a:buSzPct val="85000"/>
                        <a:defRPr sz="2000">
                          <a:solidFill>
                            <a:schemeClr val="tx1"/>
                          </a:solidFill>
                          <a:latin typeface="华文中宋" panose="02010600040101010101" pitchFamily="2" charset="-122"/>
                          <a:ea typeface="华文中宋" panose="02010600040101010101" pitchFamily="2" charset="-122"/>
                        </a:defRPr>
                      </a:lvl3pPr>
                      <a:lvl4pPr marL="1600200" indent="-228600">
                        <a:buClr>
                          <a:srgbClr val="777777"/>
                        </a:buClr>
                        <a:buSzPct val="85000"/>
                        <a:defRPr sz="2000">
                          <a:solidFill>
                            <a:schemeClr val="tx1"/>
                          </a:solidFill>
                          <a:latin typeface="华文中宋" panose="02010600040101010101" pitchFamily="2" charset="-122"/>
                          <a:ea typeface="华文中宋" panose="02010600040101010101" pitchFamily="2" charset="-122"/>
                        </a:defRPr>
                      </a:lvl4pPr>
                      <a:lvl5pPr marL="2057400" indent="-228600">
                        <a:buClr>
                          <a:srgbClr val="777777"/>
                        </a:buClr>
                        <a:buSzPct val="85000"/>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0"/>
                        </a:spcBef>
                        <a:spcAft>
                          <a:spcPct val="0"/>
                        </a:spcAft>
                        <a:buClr>
                          <a:srgbClr val="777777"/>
                        </a:buClr>
                        <a:buSzPct val="85000"/>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0"/>
                        </a:spcBef>
                        <a:spcAft>
                          <a:spcPct val="0"/>
                        </a:spcAft>
                        <a:buClr>
                          <a:srgbClr val="777777"/>
                        </a:buClr>
                        <a:buSzPct val="85000"/>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0"/>
                        </a:spcBef>
                        <a:spcAft>
                          <a:spcPct val="0"/>
                        </a:spcAft>
                        <a:buClr>
                          <a:srgbClr val="777777"/>
                        </a:buClr>
                        <a:buSzPct val="85000"/>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0"/>
                        </a:spcBef>
                        <a:spcAft>
                          <a:spcPct val="0"/>
                        </a:spcAft>
                        <a:buClr>
                          <a:srgbClr val="777777"/>
                        </a:buClr>
                        <a:buSzPct val="85000"/>
                        <a:defRPr sz="2000">
                          <a:solidFill>
                            <a:schemeClr val="tx1"/>
                          </a:solidFill>
                          <a:latin typeface="华文中宋" panose="02010600040101010101" pitchFamily="2" charset="-122"/>
                          <a:ea typeface="华文中宋" panose="0201060004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华文中宋" panose="02010600040101010101" pitchFamily="2" charset="-122"/>
                          <a:ea typeface="黑体" panose="02010609060101010101" pitchFamily="49" charset="-122"/>
                        </a:rPr>
                        <a:t>Web</a:t>
                      </a:r>
                      <a:r>
                        <a:rPr kumimoji="0" lang="zh-CN" altLang="en-US" sz="1800" b="0" i="0" u="none" strike="noStrike" cap="none" normalizeH="0" baseline="0" smtClean="0">
                          <a:ln>
                            <a:noFill/>
                          </a:ln>
                          <a:solidFill>
                            <a:schemeClr val="tx1"/>
                          </a:solidFill>
                          <a:effectLst/>
                          <a:latin typeface="华文中宋" panose="02010600040101010101" pitchFamily="2" charset="-122"/>
                          <a:ea typeface="黑体" panose="02010609060101010101" pitchFamily="49" charset="-122"/>
                        </a:rPr>
                        <a:t>应用的根目录，所有</a:t>
                      </a:r>
                      <a:r>
                        <a:rPr kumimoji="0" lang="en-US" altLang="zh-CN" sz="1800" b="0" i="0" u="none" strike="noStrike" cap="none" normalizeH="0" baseline="0" smtClean="0">
                          <a:ln>
                            <a:noFill/>
                          </a:ln>
                          <a:solidFill>
                            <a:schemeClr val="tx1"/>
                          </a:solidFill>
                          <a:effectLst/>
                          <a:latin typeface="华文中宋" panose="02010600040101010101" pitchFamily="2" charset="-122"/>
                          <a:ea typeface="黑体" panose="02010609060101010101" pitchFamily="49" charset="-122"/>
                        </a:rPr>
                        <a:t>HTML</a:t>
                      </a:r>
                      <a:r>
                        <a:rPr kumimoji="0" lang="zh-CN" altLang="en-US" sz="1800" b="0" i="0" u="none" strike="noStrike" cap="none" normalizeH="0" baseline="0" smtClean="0">
                          <a:ln>
                            <a:noFill/>
                          </a:ln>
                          <a:solidFill>
                            <a:schemeClr val="tx1"/>
                          </a:solidFill>
                          <a:effectLst/>
                          <a:latin typeface="华文中宋" panose="02010600040101010101" pitchFamily="2" charset="-122"/>
                          <a:ea typeface="黑体" panose="02010609060101010101" pitchFamily="49" charset="-122"/>
                        </a:rPr>
                        <a:t>和</a:t>
                      </a:r>
                      <a:r>
                        <a:rPr kumimoji="0" lang="en-US" altLang="zh-CN" sz="1800" b="0" i="0" u="none" strike="noStrike" cap="none" normalizeH="0" baseline="0" smtClean="0">
                          <a:ln>
                            <a:noFill/>
                          </a:ln>
                          <a:solidFill>
                            <a:schemeClr val="tx1"/>
                          </a:solidFill>
                          <a:effectLst/>
                          <a:latin typeface="华文中宋" panose="02010600040101010101" pitchFamily="2" charset="-122"/>
                          <a:ea typeface="黑体" panose="02010609060101010101" pitchFamily="49" charset="-122"/>
                        </a:rPr>
                        <a:t>JSP</a:t>
                      </a:r>
                      <a:r>
                        <a:rPr kumimoji="0" lang="zh-CN" altLang="en-US" sz="1800" b="0" i="0" u="none" strike="noStrike" cap="none" normalizeH="0" baseline="0" smtClean="0">
                          <a:ln>
                            <a:noFill/>
                          </a:ln>
                          <a:solidFill>
                            <a:schemeClr val="tx1"/>
                          </a:solidFill>
                          <a:effectLst/>
                          <a:latin typeface="华文中宋" panose="02010600040101010101" pitchFamily="2" charset="-122"/>
                          <a:ea typeface="黑体" panose="02010609060101010101" pitchFamily="49" charset="-122"/>
                        </a:rPr>
                        <a:t>文件都存放于此目录下</a:t>
                      </a:r>
                    </a:p>
                  </a:txBody>
                  <a:tcPr marL="90000" marR="90000" marT="46810" marB="4681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7575">
                <a:tc>
                  <a:txBody>
                    <a:bodyPr/>
                    <a:lstStyle>
                      <a:lvl1pPr marL="342900" indent="-342900">
                        <a:buClr>
                          <a:srgbClr val="777777"/>
                        </a:buClr>
                        <a:buSzPct val="85000"/>
                        <a:defRPr sz="2000">
                          <a:solidFill>
                            <a:schemeClr val="tx1"/>
                          </a:solidFill>
                          <a:latin typeface="华文中宋" panose="02010600040101010101" pitchFamily="2" charset="-122"/>
                          <a:ea typeface="华文中宋" panose="02010600040101010101" pitchFamily="2" charset="-122"/>
                        </a:defRPr>
                      </a:lvl1pPr>
                      <a:lvl2pPr marL="742950" indent="-285750">
                        <a:buClr>
                          <a:srgbClr val="777777"/>
                        </a:buClr>
                        <a:buSzPct val="85000"/>
                        <a:defRPr sz="2000">
                          <a:solidFill>
                            <a:schemeClr val="tx1"/>
                          </a:solidFill>
                          <a:latin typeface="华文中宋" panose="02010600040101010101" pitchFamily="2" charset="-122"/>
                          <a:ea typeface="华文中宋" panose="02010600040101010101" pitchFamily="2" charset="-122"/>
                        </a:defRPr>
                      </a:lvl2pPr>
                      <a:lvl3pPr marL="1143000" indent="-228600">
                        <a:buClr>
                          <a:srgbClr val="777777"/>
                        </a:buClr>
                        <a:buSzPct val="85000"/>
                        <a:defRPr sz="2000">
                          <a:solidFill>
                            <a:schemeClr val="tx1"/>
                          </a:solidFill>
                          <a:latin typeface="华文中宋" panose="02010600040101010101" pitchFamily="2" charset="-122"/>
                          <a:ea typeface="华文中宋" panose="02010600040101010101" pitchFamily="2" charset="-122"/>
                        </a:defRPr>
                      </a:lvl3pPr>
                      <a:lvl4pPr marL="1600200" indent="-228600">
                        <a:buClr>
                          <a:srgbClr val="777777"/>
                        </a:buClr>
                        <a:buSzPct val="85000"/>
                        <a:defRPr sz="2000">
                          <a:solidFill>
                            <a:schemeClr val="tx1"/>
                          </a:solidFill>
                          <a:latin typeface="华文中宋" panose="02010600040101010101" pitchFamily="2" charset="-122"/>
                          <a:ea typeface="华文中宋" panose="02010600040101010101" pitchFamily="2" charset="-122"/>
                        </a:defRPr>
                      </a:lvl4pPr>
                      <a:lvl5pPr marL="2057400" indent="-228600">
                        <a:buClr>
                          <a:srgbClr val="777777"/>
                        </a:buClr>
                        <a:buSzPct val="85000"/>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0"/>
                        </a:spcBef>
                        <a:spcAft>
                          <a:spcPct val="0"/>
                        </a:spcAft>
                        <a:buClr>
                          <a:srgbClr val="777777"/>
                        </a:buClr>
                        <a:buSzPct val="85000"/>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0"/>
                        </a:spcBef>
                        <a:spcAft>
                          <a:spcPct val="0"/>
                        </a:spcAft>
                        <a:buClr>
                          <a:srgbClr val="777777"/>
                        </a:buClr>
                        <a:buSzPct val="85000"/>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0"/>
                        </a:spcBef>
                        <a:spcAft>
                          <a:spcPct val="0"/>
                        </a:spcAft>
                        <a:buClr>
                          <a:srgbClr val="777777"/>
                        </a:buClr>
                        <a:buSzPct val="85000"/>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0"/>
                        </a:spcBef>
                        <a:spcAft>
                          <a:spcPct val="0"/>
                        </a:spcAft>
                        <a:buClr>
                          <a:srgbClr val="777777"/>
                        </a:buClr>
                        <a:buSzPct val="85000"/>
                        <a:defRPr sz="2000">
                          <a:solidFill>
                            <a:schemeClr val="tx1"/>
                          </a:solidFill>
                          <a:latin typeface="华文中宋" panose="02010600040101010101" pitchFamily="2" charset="-122"/>
                          <a:ea typeface="华文中宋" panose="0201060004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华文中宋" panose="02010600040101010101" pitchFamily="2" charset="-122"/>
                          <a:ea typeface="黑体" panose="02010609060101010101" pitchFamily="49" charset="-122"/>
                        </a:rPr>
                        <a:t>/</a:t>
                      </a:r>
                      <a:r>
                        <a:rPr kumimoji="0" lang="en-US" altLang="zh-CN" sz="1800" b="0" i="0" u="none" strike="noStrike" cap="none" normalizeH="0" baseline="0" dirty="0" err="1" smtClean="0">
                          <a:ln>
                            <a:noFill/>
                          </a:ln>
                          <a:solidFill>
                            <a:schemeClr val="tx1"/>
                          </a:solidFill>
                          <a:effectLst/>
                          <a:latin typeface="华文中宋" panose="02010600040101010101" pitchFamily="2" charset="-122"/>
                          <a:ea typeface="黑体" panose="02010609060101010101" pitchFamily="49" charset="-122"/>
                        </a:rPr>
                        <a:t>app_name</a:t>
                      </a:r>
                      <a:r>
                        <a:rPr kumimoji="0" lang="en-US" altLang="zh-CN" sz="1800" b="0" i="0" u="none" strike="noStrike" cap="none" normalizeH="0" baseline="0" dirty="0" smtClean="0">
                          <a:ln>
                            <a:noFill/>
                          </a:ln>
                          <a:solidFill>
                            <a:schemeClr val="tx1"/>
                          </a:solidFill>
                          <a:effectLst/>
                          <a:latin typeface="华文中宋" panose="02010600040101010101" pitchFamily="2" charset="-122"/>
                          <a:ea typeface="黑体" panose="02010609060101010101" pitchFamily="49" charset="-122"/>
                        </a:rPr>
                        <a:t>/WEB-INF</a:t>
                      </a:r>
                    </a:p>
                  </a:txBody>
                  <a:tcPr marL="90000" marR="90000" marT="46810" marB="4681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marL="342900" indent="-342900">
                        <a:buClr>
                          <a:srgbClr val="777777"/>
                        </a:buClr>
                        <a:buSzPct val="85000"/>
                        <a:defRPr sz="2000">
                          <a:solidFill>
                            <a:schemeClr val="tx1"/>
                          </a:solidFill>
                          <a:latin typeface="华文中宋" panose="02010600040101010101" pitchFamily="2" charset="-122"/>
                          <a:ea typeface="华文中宋" panose="02010600040101010101" pitchFamily="2" charset="-122"/>
                        </a:defRPr>
                      </a:lvl1pPr>
                      <a:lvl2pPr marL="742950" indent="-285750">
                        <a:buClr>
                          <a:srgbClr val="777777"/>
                        </a:buClr>
                        <a:buSzPct val="85000"/>
                        <a:defRPr sz="2000">
                          <a:solidFill>
                            <a:schemeClr val="tx1"/>
                          </a:solidFill>
                          <a:latin typeface="华文中宋" panose="02010600040101010101" pitchFamily="2" charset="-122"/>
                          <a:ea typeface="华文中宋" panose="02010600040101010101" pitchFamily="2" charset="-122"/>
                        </a:defRPr>
                      </a:lvl2pPr>
                      <a:lvl3pPr marL="1143000" indent="-228600">
                        <a:buClr>
                          <a:srgbClr val="777777"/>
                        </a:buClr>
                        <a:buSzPct val="85000"/>
                        <a:defRPr sz="2000">
                          <a:solidFill>
                            <a:schemeClr val="tx1"/>
                          </a:solidFill>
                          <a:latin typeface="华文中宋" panose="02010600040101010101" pitchFamily="2" charset="-122"/>
                          <a:ea typeface="华文中宋" panose="02010600040101010101" pitchFamily="2" charset="-122"/>
                        </a:defRPr>
                      </a:lvl3pPr>
                      <a:lvl4pPr marL="1600200" indent="-228600">
                        <a:buClr>
                          <a:srgbClr val="777777"/>
                        </a:buClr>
                        <a:buSzPct val="85000"/>
                        <a:defRPr sz="2000">
                          <a:solidFill>
                            <a:schemeClr val="tx1"/>
                          </a:solidFill>
                          <a:latin typeface="华文中宋" panose="02010600040101010101" pitchFamily="2" charset="-122"/>
                          <a:ea typeface="华文中宋" panose="02010600040101010101" pitchFamily="2" charset="-122"/>
                        </a:defRPr>
                      </a:lvl4pPr>
                      <a:lvl5pPr marL="2057400" indent="-228600">
                        <a:buClr>
                          <a:srgbClr val="777777"/>
                        </a:buClr>
                        <a:buSzPct val="85000"/>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0"/>
                        </a:spcBef>
                        <a:spcAft>
                          <a:spcPct val="0"/>
                        </a:spcAft>
                        <a:buClr>
                          <a:srgbClr val="777777"/>
                        </a:buClr>
                        <a:buSzPct val="85000"/>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0"/>
                        </a:spcBef>
                        <a:spcAft>
                          <a:spcPct val="0"/>
                        </a:spcAft>
                        <a:buClr>
                          <a:srgbClr val="777777"/>
                        </a:buClr>
                        <a:buSzPct val="85000"/>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0"/>
                        </a:spcBef>
                        <a:spcAft>
                          <a:spcPct val="0"/>
                        </a:spcAft>
                        <a:buClr>
                          <a:srgbClr val="777777"/>
                        </a:buClr>
                        <a:buSzPct val="85000"/>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0"/>
                        </a:spcBef>
                        <a:spcAft>
                          <a:spcPct val="0"/>
                        </a:spcAft>
                        <a:buClr>
                          <a:srgbClr val="777777"/>
                        </a:buClr>
                        <a:buSzPct val="85000"/>
                        <a:defRPr sz="2000">
                          <a:solidFill>
                            <a:schemeClr val="tx1"/>
                          </a:solidFill>
                          <a:latin typeface="华文中宋" panose="02010600040101010101" pitchFamily="2" charset="-122"/>
                          <a:ea typeface="华文中宋" panose="0201060004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华文中宋" panose="02010600040101010101" pitchFamily="2" charset="-122"/>
                          <a:ea typeface="黑体" panose="02010609060101010101" pitchFamily="49" charset="-122"/>
                        </a:rPr>
                        <a:t>存放</a:t>
                      </a:r>
                      <a:r>
                        <a:rPr kumimoji="0" lang="en-US" altLang="zh-CN" sz="1800" b="0" i="0" u="none" strike="noStrike" cap="none" normalizeH="0" baseline="0" smtClean="0">
                          <a:ln>
                            <a:noFill/>
                          </a:ln>
                          <a:solidFill>
                            <a:schemeClr val="tx1"/>
                          </a:solidFill>
                          <a:effectLst/>
                          <a:latin typeface="华文中宋" panose="02010600040101010101" pitchFamily="2" charset="-122"/>
                          <a:ea typeface="黑体" panose="02010609060101010101" pitchFamily="49" charset="-122"/>
                        </a:rPr>
                        <a:t>web</a:t>
                      </a:r>
                      <a:r>
                        <a:rPr kumimoji="0" lang="zh-CN" altLang="en-US" sz="1800" b="0" i="0" u="none" strike="noStrike" cap="none" normalizeH="0" baseline="0" smtClean="0">
                          <a:ln>
                            <a:noFill/>
                          </a:ln>
                          <a:solidFill>
                            <a:schemeClr val="tx1"/>
                          </a:solidFill>
                          <a:effectLst/>
                          <a:latin typeface="华文中宋" panose="02010600040101010101" pitchFamily="2" charset="-122"/>
                          <a:ea typeface="黑体" panose="02010609060101010101" pitchFamily="49" charset="-122"/>
                        </a:rPr>
                        <a:t>应用的发布描述文件</a:t>
                      </a:r>
                      <a:r>
                        <a:rPr kumimoji="0" lang="en-US" altLang="zh-CN" sz="1800" b="0" i="0" u="none" strike="noStrike" cap="none" normalizeH="0" baseline="0" smtClean="0">
                          <a:ln>
                            <a:noFill/>
                          </a:ln>
                          <a:solidFill>
                            <a:schemeClr val="tx1"/>
                          </a:solidFill>
                          <a:effectLst/>
                          <a:latin typeface="华文中宋" panose="02010600040101010101" pitchFamily="2" charset="-122"/>
                          <a:ea typeface="黑体" panose="02010609060101010101" pitchFamily="49" charset="-122"/>
                        </a:rPr>
                        <a:t>web.xml</a:t>
                      </a:r>
                      <a:r>
                        <a:rPr kumimoji="0" lang="zh-CN" altLang="en-US" sz="1800" b="0" i="0" u="none" strike="noStrike" cap="none" normalizeH="0" baseline="0" smtClean="0">
                          <a:ln>
                            <a:noFill/>
                          </a:ln>
                          <a:solidFill>
                            <a:schemeClr val="tx1"/>
                          </a:solidFill>
                          <a:effectLst/>
                          <a:latin typeface="华文中宋" panose="02010600040101010101" pitchFamily="2" charset="-122"/>
                          <a:ea typeface="黑体" panose="02010609060101010101" pitchFamily="49" charset="-122"/>
                        </a:rPr>
                        <a:t>受保护的目录：里面的文件不能被客户直接访问</a:t>
                      </a:r>
                    </a:p>
                  </a:txBody>
                  <a:tcPr marL="90000" marR="90000" marT="46810" marB="4681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r>
              <a:tr h="644525">
                <a:tc>
                  <a:txBody>
                    <a:bodyPr/>
                    <a:lstStyle>
                      <a:lvl1pPr defTabSz="1069975">
                        <a:buClr>
                          <a:srgbClr val="777777"/>
                        </a:buClr>
                        <a:buSzPct val="85000"/>
                        <a:defRPr sz="2000">
                          <a:solidFill>
                            <a:schemeClr val="tx1"/>
                          </a:solidFill>
                          <a:latin typeface="华文中宋" panose="02010600040101010101" pitchFamily="2" charset="-122"/>
                          <a:ea typeface="华文中宋" panose="02010600040101010101" pitchFamily="2" charset="-122"/>
                        </a:defRPr>
                      </a:lvl1pPr>
                      <a:lvl2pPr marL="742950" indent="-285750" defTabSz="1069975">
                        <a:buClr>
                          <a:srgbClr val="777777"/>
                        </a:buClr>
                        <a:buSzPct val="85000"/>
                        <a:defRPr sz="2000">
                          <a:solidFill>
                            <a:schemeClr val="tx1"/>
                          </a:solidFill>
                          <a:latin typeface="华文中宋" panose="02010600040101010101" pitchFamily="2" charset="-122"/>
                          <a:ea typeface="华文中宋" panose="02010600040101010101" pitchFamily="2" charset="-122"/>
                        </a:defRPr>
                      </a:lvl2pPr>
                      <a:lvl3pPr marL="1143000" indent="-228600" defTabSz="1069975">
                        <a:buClr>
                          <a:srgbClr val="777777"/>
                        </a:buClr>
                        <a:buSzPct val="85000"/>
                        <a:defRPr sz="2000">
                          <a:solidFill>
                            <a:schemeClr val="tx1"/>
                          </a:solidFill>
                          <a:latin typeface="华文中宋" panose="02010600040101010101" pitchFamily="2" charset="-122"/>
                          <a:ea typeface="华文中宋" panose="02010600040101010101" pitchFamily="2" charset="-122"/>
                        </a:defRPr>
                      </a:lvl3pPr>
                      <a:lvl4pPr marL="1600200" indent="-228600" defTabSz="1069975">
                        <a:buClr>
                          <a:srgbClr val="777777"/>
                        </a:buClr>
                        <a:buSzPct val="85000"/>
                        <a:defRPr sz="2000">
                          <a:solidFill>
                            <a:schemeClr val="tx1"/>
                          </a:solidFill>
                          <a:latin typeface="华文中宋" panose="02010600040101010101" pitchFamily="2" charset="-122"/>
                          <a:ea typeface="华文中宋" panose="02010600040101010101" pitchFamily="2" charset="-122"/>
                        </a:defRPr>
                      </a:lvl4pPr>
                      <a:lvl5pPr marL="2057400" indent="-228600" defTabSz="1069975">
                        <a:buClr>
                          <a:srgbClr val="777777"/>
                        </a:buClr>
                        <a:buSzPct val="85000"/>
                        <a:defRPr sz="2000">
                          <a:solidFill>
                            <a:schemeClr val="tx1"/>
                          </a:solidFill>
                          <a:latin typeface="华文中宋" panose="02010600040101010101" pitchFamily="2" charset="-122"/>
                          <a:ea typeface="华文中宋" panose="02010600040101010101" pitchFamily="2" charset="-122"/>
                        </a:defRPr>
                      </a:lvl5pPr>
                      <a:lvl6pPr marL="2514600" indent="-228600" defTabSz="1069975" eaLnBrk="0" fontAlgn="base" hangingPunct="0">
                        <a:spcBef>
                          <a:spcPct val="0"/>
                        </a:spcBef>
                        <a:spcAft>
                          <a:spcPct val="0"/>
                        </a:spcAft>
                        <a:buClr>
                          <a:srgbClr val="777777"/>
                        </a:buClr>
                        <a:buSzPct val="85000"/>
                        <a:defRPr sz="2000">
                          <a:solidFill>
                            <a:schemeClr val="tx1"/>
                          </a:solidFill>
                          <a:latin typeface="华文中宋" panose="02010600040101010101" pitchFamily="2" charset="-122"/>
                          <a:ea typeface="华文中宋" panose="02010600040101010101" pitchFamily="2" charset="-122"/>
                        </a:defRPr>
                      </a:lvl6pPr>
                      <a:lvl7pPr marL="2971800" indent="-228600" defTabSz="1069975" eaLnBrk="0" fontAlgn="base" hangingPunct="0">
                        <a:spcBef>
                          <a:spcPct val="0"/>
                        </a:spcBef>
                        <a:spcAft>
                          <a:spcPct val="0"/>
                        </a:spcAft>
                        <a:buClr>
                          <a:srgbClr val="777777"/>
                        </a:buClr>
                        <a:buSzPct val="85000"/>
                        <a:defRPr sz="2000">
                          <a:solidFill>
                            <a:schemeClr val="tx1"/>
                          </a:solidFill>
                          <a:latin typeface="华文中宋" panose="02010600040101010101" pitchFamily="2" charset="-122"/>
                          <a:ea typeface="华文中宋" panose="02010600040101010101" pitchFamily="2" charset="-122"/>
                        </a:defRPr>
                      </a:lvl7pPr>
                      <a:lvl8pPr marL="3429000" indent="-228600" defTabSz="1069975" eaLnBrk="0" fontAlgn="base" hangingPunct="0">
                        <a:spcBef>
                          <a:spcPct val="0"/>
                        </a:spcBef>
                        <a:spcAft>
                          <a:spcPct val="0"/>
                        </a:spcAft>
                        <a:buClr>
                          <a:srgbClr val="777777"/>
                        </a:buClr>
                        <a:buSzPct val="85000"/>
                        <a:defRPr sz="2000">
                          <a:solidFill>
                            <a:schemeClr val="tx1"/>
                          </a:solidFill>
                          <a:latin typeface="华文中宋" panose="02010600040101010101" pitchFamily="2" charset="-122"/>
                          <a:ea typeface="华文中宋" panose="02010600040101010101" pitchFamily="2" charset="-122"/>
                        </a:defRPr>
                      </a:lvl8pPr>
                      <a:lvl9pPr marL="3886200" indent="-228600" defTabSz="1069975" eaLnBrk="0" fontAlgn="base" hangingPunct="0">
                        <a:spcBef>
                          <a:spcPct val="0"/>
                        </a:spcBef>
                        <a:spcAft>
                          <a:spcPct val="0"/>
                        </a:spcAft>
                        <a:buClr>
                          <a:srgbClr val="777777"/>
                        </a:buClr>
                        <a:buSzPct val="85000"/>
                        <a:defRPr sz="2000">
                          <a:solidFill>
                            <a:schemeClr val="tx1"/>
                          </a:solidFill>
                          <a:latin typeface="华文中宋" panose="02010600040101010101" pitchFamily="2" charset="-122"/>
                          <a:ea typeface="华文中宋" panose="02010600040101010101" pitchFamily="2" charset="-122"/>
                        </a:defRPr>
                      </a:lvl9pPr>
                    </a:lstStyle>
                    <a:p>
                      <a:pPr marL="0" marR="0" lvl="0" indent="0" algn="l" defTabSz="1069975"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华文中宋" panose="02010600040101010101" pitchFamily="2" charset="-122"/>
                          <a:ea typeface="黑体" panose="02010609060101010101" pitchFamily="49" charset="-122"/>
                        </a:rPr>
                        <a:t>/</a:t>
                      </a:r>
                      <a:r>
                        <a:rPr kumimoji="0" lang="en-US" altLang="zh-CN" sz="1800" b="0" i="0" u="none" strike="noStrike" cap="none" normalizeH="0" baseline="0" dirty="0" err="1" smtClean="0">
                          <a:ln>
                            <a:noFill/>
                          </a:ln>
                          <a:solidFill>
                            <a:schemeClr val="tx1"/>
                          </a:solidFill>
                          <a:effectLst/>
                          <a:latin typeface="华文中宋" panose="02010600040101010101" pitchFamily="2" charset="-122"/>
                          <a:ea typeface="黑体" panose="02010609060101010101" pitchFamily="49" charset="-122"/>
                        </a:rPr>
                        <a:t>app_name</a:t>
                      </a:r>
                      <a:r>
                        <a:rPr kumimoji="0" lang="en-US" altLang="zh-CN" sz="1800" b="0" i="0" u="none" strike="noStrike" cap="none" normalizeH="0" baseline="0" dirty="0" smtClean="0">
                          <a:ln>
                            <a:noFill/>
                          </a:ln>
                          <a:solidFill>
                            <a:schemeClr val="tx1"/>
                          </a:solidFill>
                          <a:effectLst/>
                          <a:latin typeface="华文中宋" panose="02010600040101010101" pitchFamily="2" charset="-122"/>
                          <a:ea typeface="黑体" panose="02010609060101010101" pitchFamily="49" charset="-122"/>
                        </a:rPr>
                        <a:t>/WEB-INF/classes</a:t>
                      </a:r>
                    </a:p>
                  </a:txBody>
                  <a:tcPr marL="90000" marR="90000" marT="46810" marB="4681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buClr>
                          <a:srgbClr val="777777"/>
                        </a:buClr>
                        <a:buSzPct val="85000"/>
                        <a:defRPr sz="2000">
                          <a:solidFill>
                            <a:schemeClr val="tx1"/>
                          </a:solidFill>
                          <a:latin typeface="华文中宋" panose="02010600040101010101" pitchFamily="2" charset="-122"/>
                          <a:ea typeface="华文中宋" panose="02010600040101010101" pitchFamily="2" charset="-122"/>
                        </a:defRPr>
                      </a:lvl1pPr>
                      <a:lvl2pPr marL="742950" indent="-285750">
                        <a:buClr>
                          <a:srgbClr val="777777"/>
                        </a:buClr>
                        <a:buSzPct val="85000"/>
                        <a:defRPr sz="2000">
                          <a:solidFill>
                            <a:schemeClr val="tx1"/>
                          </a:solidFill>
                          <a:latin typeface="华文中宋" panose="02010600040101010101" pitchFamily="2" charset="-122"/>
                          <a:ea typeface="华文中宋" panose="02010600040101010101" pitchFamily="2" charset="-122"/>
                        </a:defRPr>
                      </a:lvl2pPr>
                      <a:lvl3pPr marL="1143000" indent="-228600">
                        <a:buClr>
                          <a:srgbClr val="777777"/>
                        </a:buClr>
                        <a:buSzPct val="85000"/>
                        <a:defRPr sz="2000">
                          <a:solidFill>
                            <a:schemeClr val="tx1"/>
                          </a:solidFill>
                          <a:latin typeface="华文中宋" panose="02010600040101010101" pitchFamily="2" charset="-122"/>
                          <a:ea typeface="华文中宋" panose="02010600040101010101" pitchFamily="2" charset="-122"/>
                        </a:defRPr>
                      </a:lvl3pPr>
                      <a:lvl4pPr marL="1600200" indent="-228600">
                        <a:buClr>
                          <a:srgbClr val="777777"/>
                        </a:buClr>
                        <a:buSzPct val="85000"/>
                        <a:defRPr sz="2000">
                          <a:solidFill>
                            <a:schemeClr val="tx1"/>
                          </a:solidFill>
                          <a:latin typeface="华文中宋" panose="02010600040101010101" pitchFamily="2" charset="-122"/>
                          <a:ea typeface="华文中宋" panose="02010600040101010101" pitchFamily="2" charset="-122"/>
                        </a:defRPr>
                      </a:lvl4pPr>
                      <a:lvl5pPr marL="2057400" indent="-228600">
                        <a:buClr>
                          <a:srgbClr val="777777"/>
                        </a:buClr>
                        <a:buSzPct val="85000"/>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0"/>
                        </a:spcBef>
                        <a:spcAft>
                          <a:spcPct val="0"/>
                        </a:spcAft>
                        <a:buClr>
                          <a:srgbClr val="777777"/>
                        </a:buClr>
                        <a:buSzPct val="85000"/>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0"/>
                        </a:spcBef>
                        <a:spcAft>
                          <a:spcPct val="0"/>
                        </a:spcAft>
                        <a:buClr>
                          <a:srgbClr val="777777"/>
                        </a:buClr>
                        <a:buSzPct val="85000"/>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0"/>
                        </a:spcBef>
                        <a:spcAft>
                          <a:spcPct val="0"/>
                        </a:spcAft>
                        <a:buClr>
                          <a:srgbClr val="777777"/>
                        </a:buClr>
                        <a:buSzPct val="85000"/>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0"/>
                        </a:spcBef>
                        <a:spcAft>
                          <a:spcPct val="0"/>
                        </a:spcAft>
                        <a:buClr>
                          <a:srgbClr val="777777"/>
                        </a:buClr>
                        <a:buSzPct val="85000"/>
                        <a:defRPr sz="2000">
                          <a:solidFill>
                            <a:schemeClr val="tx1"/>
                          </a:solidFill>
                          <a:latin typeface="华文中宋" panose="02010600040101010101" pitchFamily="2" charset="-122"/>
                          <a:ea typeface="华文中宋" panose="02010600040101010101" pitchFamily="2" charset="-122"/>
                        </a:defRPr>
                      </a:lvl9pPr>
                    </a:lstStyle>
                    <a:p>
                      <a:pPr marL="342900" marR="0" lvl="0" indent="-342900" algn="l" defTabSz="914400" rtl="0" eaLnBrk="0" fontAlgn="ctr"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华文中宋" panose="02010600040101010101" pitchFamily="2" charset="-122"/>
                          <a:ea typeface="黑体" panose="02010609060101010101" pitchFamily="49" charset="-122"/>
                        </a:rPr>
                        <a:t>存放</a:t>
                      </a:r>
                      <a:r>
                        <a:rPr kumimoji="0" lang="en-US" altLang="zh-CN" sz="1800" b="0" i="0" u="none" strike="noStrike" cap="none" normalizeH="0" baseline="0" smtClean="0">
                          <a:ln>
                            <a:noFill/>
                          </a:ln>
                          <a:solidFill>
                            <a:schemeClr val="tx1"/>
                          </a:solidFill>
                          <a:effectLst/>
                          <a:latin typeface="华文中宋" panose="02010600040101010101" pitchFamily="2" charset="-122"/>
                          <a:ea typeface="黑体" panose="02010609060101010101" pitchFamily="49" charset="-122"/>
                        </a:rPr>
                        <a:t>web</a:t>
                      </a:r>
                      <a:r>
                        <a:rPr kumimoji="0" lang="zh-CN" altLang="en-US" sz="1800" b="0" i="0" u="none" strike="noStrike" cap="none" normalizeH="0" baseline="0" smtClean="0">
                          <a:ln>
                            <a:noFill/>
                          </a:ln>
                          <a:solidFill>
                            <a:schemeClr val="tx1"/>
                          </a:solidFill>
                          <a:effectLst/>
                          <a:latin typeface="华文中宋" panose="02010600040101010101" pitchFamily="2" charset="-122"/>
                          <a:ea typeface="黑体" panose="02010609060101010101" pitchFamily="49" charset="-122"/>
                        </a:rPr>
                        <a:t>应用中的</a:t>
                      </a:r>
                      <a:r>
                        <a:rPr kumimoji="0" lang="en-US" altLang="zh-CN" sz="1800" b="0" i="0" u="none" strike="noStrike" cap="none" normalizeH="0" baseline="0" smtClean="0">
                          <a:ln>
                            <a:noFill/>
                          </a:ln>
                          <a:solidFill>
                            <a:schemeClr val="tx1"/>
                          </a:solidFill>
                          <a:effectLst/>
                          <a:latin typeface="华文中宋" panose="02010600040101010101" pitchFamily="2" charset="-122"/>
                          <a:ea typeface="黑体" panose="02010609060101010101" pitchFamily="49" charset="-122"/>
                        </a:rPr>
                        <a:t>java</a:t>
                      </a:r>
                      <a:r>
                        <a:rPr kumimoji="0" lang="zh-CN" altLang="en-US" sz="1800" b="0" i="0" u="none" strike="noStrike" cap="none" normalizeH="0" baseline="0" smtClean="0">
                          <a:ln>
                            <a:noFill/>
                          </a:ln>
                          <a:solidFill>
                            <a:schemeClr val="tx1"/>
                          </a:solidFill>
                          <a:effectLst/>
                          <a:latin typeface="华文中宋" panose="02010600040101010101" pitchFamily="2" charset="-122"/>
                          <a:ea typeface="黑体" panose="02010609060101010101" pitchFamily="49" charset="-122"/>
                        </a:rPr>
                        <a:t>字节码文件</a:t>
                      </a:r>
                    </a:p>
                  </a:txBody>
                  <a:tcPr marL="90000" marR="90000" marT="46810" marB="4681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8300">
                <a:tc>
                  <a:txBody>
                    <a:bodyPr/>
                    <a:lstStyle>
                      <a:lvl1pPr marL="342900" indent="-342900">
                        <a:buClr>
                          <a:srgbClr val="777777"/>
                        </a:buClr>
                        <a:buSzPct val="85000"/>
                        <a:defRPr sz="2000">
                          <a:solidFill>
                            <a:schemeClr val="tx1"/>
                          </a:solidFill>
                          <a:latin typeface="华文中宋" panose="02010600040101010101" pitchFamily="2" charset="-122"/>
                          <a:ea typeface="华文中宋" panose="02010600040101010101" pitchFamily="2" charset="-122"/>
                        </a:defRPr>
                      </a:lvl1pPr>
                      <a:lvl2pPr marL="742950" indent="-285750">
                        <a:buClr>
                          <a:srgbClr val="777777"/>
                        </a:buClr>
                        <a:buSzPct val="85000"/>
                        <a:defRPr sz="2000">
                          <a:solidFill>
                            <a:schemeClr val="tx1"/>
                          </a:solidFill>
                          <a:latin typeface="华文中宋" panose="02010600040101010101" pitchFamily="2" charset="-122"/>
                          <a:ea typeface="华文中宋" panose="02010600040101010101" pitchFamily="2" charset="-122"/>
                        </a:defRPr>
                      </a:lvl2pPr>
                      <a:lvl3pPr marL="1143000" indent="-228600">
                        <a:buClr>
                          <a:srgbClr val="777777"/>
                        </a:buClr>
                        <a:buSzPct val="85000"/>
                        <a:defRPr sz="2000">
                          <a:solidFill>
                            <a:schemeClr val="tx1"/>
                          </a:solidFill>
                          <a:latin typeface="华文中宋" panose="02010600040101010101" pitchFamily="2" charset="-122"/>
                          <a:ea typeface="华文中宋" panose="02010600040101010101" pitchFamily="2" charset="-122"/>
                        </a:defRPr>
                      </a:lvl3pPr>
                      <a:lvl4pPr marL="1600200" indent="-228600">
                        <a:buClr>
                          <a:srgbClr val="777777"/>
                        </a:buClr>
                        <a:buSzPct val="85000"/>
                        <a:defRPr sz="2000">
                          <a:solidFill>
                            <a:schemeClr val="tx1"/>
                          </a:solidFill>
                          <a:latin typeface="华文中宋" panose="02010600040101010101" pitchFamily="2" charset="-122"/>
                          <a:ea typeface="华文中宋" panose="02010600040101010101" pitchFamily="2" charset="-122"/>
                        </a:defRPr>
                      </a:lvl4pPr>
                      <a:lvl5pPr marL="2057400" indent="-228600">
                        <a:buClr>
                          <a:srgbClr val="777777"/>
                        </a:buClr>
                        <a:buSzPct val="85000"/>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0"/>
                        </a:spcBef>
                        <a:spcAft>
                          <a:spcPct val="0"/>
                        </a:spcAft>
                        <a:buClr>
                          <a:srgbClr val="777777"/>
                        </a:buClr>
                        <a:buSzPct val="85000"/>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0"/>
                        </a:spcBef>
                        <a:spcAft>
                          <a:spcPct val="0"/>
                        </a:spcAft>
                        <a:buClr>
                          <a:srgbClr val="777777"/>
                        </a:buClr>
                        <a:buSzPct val="85000"/>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0"/>
                        </a:spcBef>
                        <a:spcAft>
                          <a:spcPct val="0"/>
                        </a:spcAft>
                        <a:buClr>
                          <a:srgbClr val="777777"/>
                        </a:buClr>
                        <a:buSzPct val="85000"/>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0"/>
                        </a:spcBef>
                        <a:spcAft>
                          <a:spcPct val="0"/>
                        </a:spcAft>
                        <a:buClr>
                          <a:srgbClr val="777777"/>
                        </a:buClr>
                        <a:buSzPct val="85000"/>
                        <a:defRPr sz="2000">
                          <a:solidFill>
                            <a:schemeClr val="tx1"/>
                          </a:solidFill>
                          <a:latin typeface="华文中宋" panose="02010600040101010101" pitchFamily="2" charset="-122"/>
                          <a:ea typeface="华文中宋" panose="0201060004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华文中宋" panose="02010600040101010101" pitchFamily="2" charset="-122"/>
                          <a:ea typeface="黑体" panose="02010609060101010101" pitchFamily="49" charset="-122"/>
                        </a:rPr>
                        <a:t>/app_name/WEB-INF/lib</a:t>
                      </a:r>
                    </a:p>
                  </a:txBody>
                  <a:tcPr marL="90000" marR="90000" marT="46810" marB="4681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marL="342900" indent="-342900">
                        <a:buClr>
                          <a:srgbClr val="777777"/>
                        </a:buClr>
                        <a:buSzPct val="85000"/>
                        <a:defRPr sz="2000">
                          <a:solidFill>
                            <a:schemeClr val="tx1"/>
                          </a:solidFill>
                          <a:latin typeface="华文中宋" panose="02010600040101010101" pitchFamily="2" charset="-122"/>
                          <a:ea typeface="华文中宋" panose="02010600040101010101" pitchFamily="2" charset="-122"/>
                        </a:defRPr>
                      </a:lvl1pPr>
                      <a:lvl2pPr marL="742950" indent="-285750">
                        <a:buClr>
                          <a:srgbClr val="777777"/>
                        </a:buClr>
                        <a:buSzPct val="85000"/>
                        <a:defRPr sz="2000">
                          <a:solidFill>
                            <a:schemeClr val="tx1"/>
                          </a:solidFill>
                          <a:latin typeface="华文中宋" panose="02010600040101010101" pitchFamily="2" charset="-122"/>
                          <a:ea typeface="华文中宋" panose="02010600040101010101" pitchFamily="2" charset="-122"/>
                        </a:defRPr>
                      </a:lvl2pPr>
                      <a:lvl3pPr marL="1143000" indent="-228600">
                        <a:buClr>
                          <a:srgbClr val="777777"/>
                        </a:buClr>
                        <a:buSzPct val="85000"/>
                        <a:defRPr sz="2000">
                          <a:solidFill>
                            <a:schemeClr val="tx1"/>
                          </a:solidFill>
                          <a:latin typeface="华文中宋" panose="02010600040101010101" pitchFamily="2" charset="-122"/>
                          <a:ea typeface="华文中宋" panose="02010600040101010101" pitchFamily="2" charset="-122"/>
                        </a:defRPr>
                      </a:lvl3pPr>
                      <a:lvl4pPr marL="1600200" indent="-228600">
                        <a:buClr>
                          <a:srgbClr val="777777"/>
                        </a:buClr>
                        <a:buSzPct val="85000"/>
                        <a:defRPr sz="2000">
                          <a:solidFill>
                            <a:schemeClr val="tx1"/>
                          </a:solidFill>
                          <a:latin typeface="华文中宋" panose="02010600040101010101" pitchFamily="2" charset="-122"/>
                          <a:ea typeface="华文中宋" panose="02010600040101010101" pitchFamily="2" charset="-122"/>
                        </a:defRPr>
                      </a:lvl4pPr>
                      <a:lvl5pPr marL="2057400" indent="-228600">
                        <a:buClr>
                          <a:srgbClr val="777777"/>
                        </a:buClr>
                        <a:buSzPct val="85000"/>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0"/>
                        </a:spcBef>
                        <a:spcAft>
                          <a:spcPct val="0"/>
                        </a:spcAft>
                        <a:buClr>
                          <a:srgbClr val="777777"/>
                        </a:buClr>
                        <a:buSzPct val="85000"/>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0"/>
                        </a:spcBef>
                        <a:spcAft>
                          <a:spcPct val="0"/>
                        </a:spcAft>
                        <a:buClr>
                          <a:srgbClr val="777777"/>
                        </a:buClr>
                        <a:buSzPct val="85000"/>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0"/>
                        </a:spcBef>
                        <a:spcAft>
                          <a:spcPct val="0"/>
                        </a:spcAft>
                        <a:buClr>
                          <a:srgbClr val="777777"/>
                        </a:buClr>
                        <a:buSzPct val="85000"/>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0"/>
                        </a:spcBef>
                        <a:spcAft>
                          <a:spcPct val="0"/>
                        </a:spcAft>
                        <a:buClr>
                          <a:srgbClr val="777777"/>
                        </a:buClr>
                        <a:buSzPct val="85000"/>
                        <a:defRPr sz="2000">
                          <a:solidFill>
                            <a:schemeClr val="tx1"/>
                          </a:solidFill>
                          <a:latin typeface="华文中宋" panose="02010600040101010101" pitchFamily="2" charset="-122"/>
                          <a:ea typeface="华文中宋" panose="0201060004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华文中宋" panose="02010600040101010101" pitchFamily="2" charset="-122"/>
                          <a:ea typeface="黑体" panose="02010609060101010101" pitchFamily="49" charset="-122"/>
                        </a:rPr>
                        <a:t>存放</a:t>
                      </a:r>
                      <a:r>
                        <a:rPr kumimoji="0" lang="en-US" altLang="zh-CN" sz="1800" b="0" i="0" u="none" strike="noStrike" cap="none" normalizeH="0" baseline="0" smtClean="0">
                          <a:ln>
                            <a:noFill/>
                          </a:ln>
                          <a:solidFill>
                            <a:schemeClr val="tx1"/>
                          </a:solidFill>
                          <a:effectLst/>
                          <a:latin typeface="华文中宋" panose="02010600040101010101" pitchFamily="2" charset="-122"/>
                          <a:ea typeface="黑体" panose="02010609060101010101" pitchFamily="49" charset="-122"/>
                        </a:rPr>
                        <a:t>web</a:t>
                      </a:r>
                      <a:r>
                        <a:rPr kumimoji="0" lang="zh-CN" altLang="en-US" sz="1800" b="0" i="0" u="none" strike="noStrike" cap="none" normalizeH="0" baseline="0" smtClean="0">
                          <a:ln>
                            <a:noFill/>
                          </a:ln>
                          <a:solidFill>
                            <a:schemeClr val="tx1"/>
                          </a:solidFill>
                          <a:effectLst/>
                          <a:latin typeface="华文中宋" panose="02010600040101010101" pitchFamily="2" charset="-122"/>
                          <a:ea typeface="黑体" panose="02010609060101010101" pitchFamily="49" charset="-122"/>
                        </a:rPr>
                        <a:t>应用所需的各种</a:t>
                      </a:r>
                      <a:r>
                        <a:rPr kumimoji="0" lang="en-US" altLang="zh-CN" sz="1800" b="0" i="0" u="none" strike="noStrike" cap="none" normalizeH="0" baseline="0" smtClean="0">
                          <a:ln>
                            <a:noFill/>
                          </a:ln>
                          <a:solidFill>
                            <a:schemeClr val="tx1"/>
                          </a:solidFill>
                          <a:effectLst/>
                          <a:latin typeface="华文中宋" panose="02010600040101010101" pitchFamily="2" charset="-122"/>
                          <a:ea typeface="黑体" panose="02010609060101010101" pitchFamily="49" charset="-122"/>
                        </a:rPr>
                        <a:t>jar</a:t>
                      </a:r>
                      <a:r>
                        <a:rPr kumimoji="0" lang="zh-CN" altLang="en-US" sz="1800" b="0" i="0" u="none" strike="noStrike" cap="none" normalizeH="0" baseline="0" smtClean="0">
                          <a:ln>
                            <a:noFill/>
                          </a:ln>
                          <a:solidFill>
                            <a:schemeClr val="tx1"/>
                          </a:solidFill>
                          <a:effectLst/>
                          <a:latin typeface="华文中宋" panose="02010600040101010101" pitchFamily="2" charset="-122"/>
                          <a:ea typeface="黑体" panose="02010609060101010101" pitchFamily="49" charset="-122"/>
                        </a:rPr>
                        <a:t>文件</a:t>
                      </a:r>
                    </a:p>
                  </a:txBody>
                  <a:tcPr marL="90000" marR="90000" marT="46810" marB="4681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r>
              <a:tr h="642938">
                <a:tc>
                  <a:txBody>
                    <a:bodyPr/>
                    <a:lstStyle>
                      <a:lvl1pPr marL="342900" indent="-342900">
                        <a:buClr>
                          <a:srgbClr val="777777"/>
                        </a:buClr>
                        <a:buSzPct val="85000"/>
                        <a:defRPr sz="2000">
                          <a:solidFill>
                            <a:schemeClr val="tx1"/>
                          </a:solidFill>
                          <a:latin typeface="华文中宋" panose="02010600040101010101" pitchFamily="2" charset="-122"/>
                          <a:ea typeface="华文中宋" panose="02010600040101010101" pitchFamily="2" charset="-122"/>
                        </a:defRPr>
                      </a:lvl1pPr>
                      <a:lvl2pPr marL="742950" indent="-285750">
                        <a:buClr>
                          <a:srgbClr val="777777"/>
                        </a:buClr>
                        <a:buSzPct val="85000"/>
                        <a:defRPr sz="2000">
                          <a:solidFill>
                            <a:schemeClr val="tx1"/>
                          </a:solidFill>
                          <a:latin typeface="华文中宋" panose="02010600040101010101" pitchFamily="2" charset="-122"/>
                          <a:ea typeface="华文中宋" panose="02010600040101010101" pitchFamily="2" charset="-122"/>
                        </a:defRPr>
                      </a:lvl2pPr>
                      <a:lvl3pPr marL="1143000" indent="-228600">
                        <a:buClr>
                          <a:srgbClr val="777777"/>
                        </a:buClr>
                        <a:buSzPct val="85000"/>
                        <a:defRPr sz="2000">
                          <a:solidFill>
                            <a:schemeClr val="tx1"/>
                          </a:solidFill>
                          <a:latin typeface="华文中宋" panose="02010600040101010101" pitchFamily="2" charset="-122"/>
                          <a:ea typeface="华文中宋" panose="02010600040101010101" pitchFamily="2" charset="-122"/>
                        </a:defRPr>
                      </a:lvl3pPr>
                      <a:lvl4pPr marL="1600200" indent="-228600">
                        <a:buClr>
                          <a:srgbClr val="777777"/>
                        </a:buClr>
                        <a:buSzPct val="85000"/>
                        <a:defRPr sz="2000">
                          <a:solidFill>
                            <a:schemeClr val="tx1"/>
                          </a:solidFill>
                          <a:latin typeface="华文中宋" panose="02010600040101010101" pitchFamily="2" charset="-122"/>
                          <a:ea typeface="华文中宋" panose="02010600040101010101" pitchFamily="2" charset="-122"/>
                        </a:defRPr>
                      </a:lvl4pPr>
                      <a:lvl5pPr marL="2057400" indent="-228600">
                        <a:buClr>
                          <a:srgbClr val="777777"/>
                        </a:buClr>
                        <a:buSzPct val="85000"/>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0"/>
                        </a:spcBef>
                        <a:spcAft>
                          <a:spcPct val="0"/>
                        </a:spcAft>
                        <a:buClr>
                          <a:srgbClr val="777777"/>
                        </a:buClr>
                        <a:buSzPct val="85000"/>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0"/>
                        </a:spcBef>
                        <a:spcAft>
                          <a:spcPct val="0"/>
                        </a:spcAft>
                        <a:buClr>
                          <a:srgbClr val="777777"/>
                        </a:buClr>
                        <a:buSzPct val="85000"/>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0"/>
                        </a:spcBef>
                        <a:spcAft>
                          <a:spcPct val="0"/>
                        </a:spcAft>
                        <a:buClr>
                          <a:srgbClr val="777777"/>
                        </a:buClr>
                        <a:buSzPct val="85000"/>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0"/>
                        </a:spcBef>
                        <a:spcAft>
                          <a:spcPct val="0"/>
                        </a:spcAft>
                        <a:buClr>
                          <a:srgbClr val="777777"/>
                        </a:buClr>
                        <a:buSzPct val="85000"/>
                        <a:defRPr sz="2000">
                          <a:solidFill>
                            <a:schemeClr val="tx1"/>
                          </a:solidFill>
                          <a:latin typeface="华文中宋" panose="02010600040101010101" pitchFamily="2" charset="-122"/>
                          <a:ea typeface="华文中宋" panose="0201060004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华文中宋" panose="02010600040101010101" pitchFamily="2" charset="-122"/>
                          <a:ea typeface="黑体" panose="02010609060101010101" pitchFamily="49" charset="-122"/>
                        </a:rPr>
                        <a:t>/</a:t>
                      </a:r>
                      <a:r>
                        <a:rPr kumimoji="0" lang="en-US" altLang="zh-CN" sz="1800" b="0" i="0" u="none" strike="noStrike" cap="none" normalizeH="0" baseline="0" dirty="0" err="1" smtClean="0">
                          <a:ln>
                            <a:noFill/>
                          </a:ln>
                          <a:solidFill>
                            <a:schemeClr val="tx1"/>
                          </a:solidFill>
                          <a:effectLst/>
                          <a:latin typeface="华文中宋" panose="02010600040101010101" pitchFamily="2" charset="-122"/>
                          <a:ea typeface="黑体" panose="02010609060101010101" pitchFamily="49" charset="-122"/>
                        </a:rPr>
                        <a:t>app_name</a:t>
                      </a:r>
                      <a:r>
                        <a:rPr kumimoji="0" lang="en-US" altLang="zh-CN" sz="1800" b="0" i="0" u="none" strike="noStrike" cap="none" normalizeH="0" baseline="0" dirty="0" smtClean="0">
                          <a:ln>
                            <a:noFill/>
                          </a:ln>
                          <a:solidFill>
                            <a:schemeClr val="tx1"/>
                          </a:solidFill>
                          <a:effectLst/>
                          <a:latin typeface="华文中宋" panose="02010600040101010101" pitchFamily="2" charset="-122"/>
                          <a:ea typeface="黑体" panose="02010609060101010101" pitchFamily="49" charset="-122"/>
                        </a:rPr>
                        <a:t>/META-INF</a:t>
                      </a:r>
                    </a:p>
                  </a:txBody>
                  <a:tcPr marL="90000" marR="90000" marT="46810" marB="4681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buClr>
                          <a:srgbClr val="777777"/>
                        </a:buClr>
                        <a:buSzPct val="85000"/>
                        <a:defRPr sz="2000">
                          <a:solidFill>
                            <a:schemeClr val="tx1"/>
                          </a:solidFill>
                          <a:latin typeface="华文中宋" panose="02010600040101010101" pitchFamily="2" charset="-122"/>
                          <a:ea typeface="华文中宋" panose="02010600040101010101" pitchFamily="2" charset="-122"/>
                        </a:defRPr>
                      </a:lvl1pPr>
                      <a:lvl2pPr marL="742950" indent="-285750">
                        <a:buClr>
                          <a:srgbClr val="777777"/>
                        </a:buClr>
                        <a:buSzPct val="85000"/>
                        <a:defRPr sz="2000">
                          <a:solidFill>
                            <a:schemeClr val="tx1"/>
                          </a:solidFill>
                          <a:latin typeface="华文中宋" panose="02010600040101010101" pitchFamily="2" charset="-122"/>
                          <a:ea typeface="华文中宋" panose="02010600040101010101" pitchFamily="2" charset="-122"/>
                        </a:defRPr>
                      </a:lvl2pPr>
                      <a:lvl3pPr marL="1143000" indent="-228600">
                        <a:buClr>
                          <a:srgbClr val="777777"/>
                        </a:buClr>
                        <a:buSzPct val="85000"/>
                        <a:defRPr sz="2000">
                          <a:solidFill>
                            <a:schemeClr val="tx1"/>
                          </a:solidFill>
                          <a:latin typeface="华文中宋" panose="02010600040101010101" pitchFamily="2" charset="-122"/>
                          <a:ea typeface="华文中宋" panose="02010600040101010101" pitchFamily="2" charset="-122"/>
                        </a:defRPr>
                      </a:lvl3pPr>
                      <a:lvl4pPr marL="1600200" indent="-228600">
                        <a:buClr>
                          <a:srgbClr val="777777"/>
                        </a:buClr>
                        <a:buSzPct val="85000"/>
                        <a:defRPr sz="2000">
                          <a:solidFill>
                            <a:schemeClr val="tx1"/>
                          </a:solidFill>
                          <a:latin typeface="华文中宋" panose="02010600040101010101" pitchFamily="2" charset="-122"/>
                          <a:ea typeface="华文中宋" panose="02010600040101010101" pitchFamily="2" charset="-122"/>
                        </a:defRPr>
                      </a:lvl4pPr>
                      <a:lvl5pPr marL="2057400" indent="-228600">
                        <a:buClr>
                          <a:srgbClr val="777777"/>
                        </a:buClr>
                        <a:buSzPct val="85000"/>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0"/>
                        </a:spcBef>
                        <a:spcAft>
                          <a:spcPct val="0"/>
                        </a:spcAft>
                        <a:buClr>
                          <a:srgbClr val="777777"/>
                        </a:buClr>
                        <a:buSzPct val="85000"/>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0"/>
                        </a:spcBef>
                        <a:spcAft>
                          <a:spcPct val="0"/>
                        </a:spcAft>
                        <a:buClr>
                          <a:srgbClr val="777777"/>
                        </a:buClr>
                        <a:buSzPct val="85000"/>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0"/>
                        </a:spcBef>
                        <a:spcAft>
                          <a:spcPct val="0"/>
                        </a:spcAft>
                        <a:buClr>
                          <a:srgbClr val="777777"/>
                        </a:buClr>
                        <a:buSzPct val="85000"/>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0"/>
                        </a:spcBef>
                        <a:spcAft>
                          <a:spcPct val="0"/>
                        </a:spcAft>
                        <a:buClr>
                          <a:srgbClr val="777777"/>
                        </a:buClr>
                        <a:buSzPct val="85000"/>
                        <a:defRPr sz="2000">
                          <a:solidFill>
                            <a:schemeClr val="tx1"/>
                          </a:solidFill>
                          <a:latin typeface="华文中宋" panose="02010600040101010101" pitchFamily="2" charset="-122"/>
                          <a:ea typeface="华文中宋" panose="0201060004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华文中宋" panose="02010600040101010101" pitchFamily="2" charset="-122"/>
                          <a:ea typeface="黑体" panose="02010609060101010101" pitchFamily="49" charset="-122"/>
                        </a:rPr>
                        <a:t>用来配置应用程序、扩展程序、类加载器和服务</a:t>
                      </a:r>
                      <a:r>
                        <a:rPr kumimoji="0" lang="en-US" altLang="zh-CN" sz="1800" b="0" i="0" u="none" strike="noStrike" cap="none" normalizeH="0" baseline="0" dirty="0" err="1" smtClean="0">
                          <a:ln>
                            <a:noFill/>
                          </a:ln>
                          <a:solidFill>
                            <a:schemeClr val="tx1"/>
                          </a:solidFill>
                          <a:effectLst/>
                          <a:latin typeface="华文中宋" panose="02010600040101010101" pitchFamily="2" charset="-122"/>
                          <a:ea typeface="黑体" panose="02010609060101010101" pitchFamily="49" charset="-122"/>
                        </a:rPr>
                        <a:t>mainfest.mf</a:t>
                      </a:r>
                      <a:r>
                        <a:rPr kumimoji="0" lang="zh-CN" altLang="en-US" sz="1800" b="0" i="0" u="none" strike="noStrike" cap="none" normalizeH="0" baseline="0" dirty="0" smtClean="0">
                          <a:ln>
                            <a:noFill/>
                          </a:ln>
                          <a:solidFill>
                            <a:schemeClr val="tx1"/>
                          </a:solidFill>
                          <a:effectLst/>
                          <a:latin typeface="华文中宋" panose="02010600040101010101" pitchFamily="2" charset="-122"/>
                          <a:ea typeface="黑体" panose="02010609060101010101" pitchFamily="49" charset="-122"/>
                        </a:rPr>
                        <a:t>文件</a:t>
                      </a:r>
                    </a:p>
                  </a:txBody>
                  <a:tcPr marL="90000" marR="90000" marT="46810" marB="4681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560034270"/>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问题交流</a:t>
            </a:r>
            <a:endParaRPr lang="zh-CN" altLang="en-US" dirty="0"/>
          </a:p>
        </p:txBody>
      </p:sp>
      <p:sp>
        <p:nvSpPr>
          <p:cNvPr id="3" name="内容占位符 2"/>
          <p:cNvSpPr>
            <a:spLocks noGrp="1"/>
          </p:cNvSpPr>
          <p:nvPr>
            <p:ph idx="1"/>
          </p:nvPr>
        </p:nvSpPr>
        <p:spPr/>
        <p:txBody>
          <a:bodyPr/>
          <a:lstStyle/>
          <a:p>
            <a:r>
              <a:rPr lang="en-US" altLang="zh-CN" dirty="0"/>
              <a:t>class</a:t>
            </a:r>
            <a:r>
              <a:rPr lang="zh-CN" altLang="en-US" dirty="0"/>
              <a:t>文件放到哪一个目录下？</a:t>
            </a:r>
          </a:p>
          <a:p>
            <a:r>
              <a:rPr lang="zh-CN" altLang="en-US" dirty="0"/>
              <a:t>哪些目录不能通过浏览器直接访问？</a:t>
            </a:r>
          </a:p>
          <a:p>
            <a:r>
              <a:rPr lang="en-US" altLang="zh-CN" dirty="0"/>
              <a:t>web.xml</a:t>
            </a:r>
            <a:r>
              <a:rPr lang="zh-CN" altLang="en-US" dirty="0"/>
              <a:t>能否通过浏览器直接访问？</a:t>
            </a:r>
          </a:p>
        </p:txBody>
      </p:sp>
    </p:spTree>
    <p:extLst>
      <p:ext uri="{BB962C8B-B14F-4D97-AF65-F5344CB8AC3E}">
        <p14:creationId xmlns:p14="http://schemas.microsoft.com/office/powerpoint/2010/main" val="1984506528"/>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a:t>
            </a:r>
            <a:r>
              <a:rPr lang="en-US" altLang="zh-CN" dirty="0" smtClean="0"/>
              <a:t>2</a:t>
            </a:r>
            <a:r>
              <a:rPr lang="zh-CN" altLang="en-US" dirty="0" smtClean="0"/>
              <a:t> </a:t>
            </a:r>
            <a:r>
              <a:rPr lang="en-US" altLang="zh-CN" dirty="0" smtClean="0"/>
              <a:t>Web</a:t>
            </a:r>
            <a:r>
              <a:rPr lang="zh-CN" altLang="en-US" dirty="0" smtClean="0"/>
              <a:t>应用程序结构</a:t>
            </a:r>
            <a:endParaRPr lang="zh-CN" altLang="en-US" dirty="0"/>
          </a:p>
        </p:txBody>
      </p:sp>
      <p:sp>
        <p:nvSpPr>
          <p:cNvPr id="3" name="内容占位符 2"/>
          <p:cNvSpPr>
            <a:spLocks noGrp="1"/>
          </p:cNvSpPr>
          <p:nvPr>
            <p:ph idx="1"/>
          </p:nvPr>
        </p:nvSpPr>
        <p:spPr/>
        <p:txBody>
          <a:bodyPr/>
          <a:lstStyle/>
          <a:p>
            <a:r>
              <a:rPr lang="en-US" altLang="zh-CN" dirty="0"/>
              <a:t>Web</a:t>
            </a:r>
            <a:r>
              <a:rPr lang="zh-CN" altLang="en-US" dirty="0"/>
              <a:t>应用的编写、部署和</a:t>
            </a:r>
            <a:r>
              <a:rPr lang="zh-CN" altLang="en-US" dirty="0" smtClean="0"/>
              <a:t>访问基本步骤</a:t>
            </a:r>
            <a:endParaRPr lang="en-US" altLang="zh-CN" dirty="0" smtClean="0"/>
          </a:p>
          <a:p>
            <a:pPr lvl="1"/>
            <a:r>
              <a:rPr lang="zh-CN" altLang="en-US" dirty="0"/>
              <a:t>构建</a:t>
            </a:r>
            <a:r>
              <a:rPr lang="en-US" altLang="zh-CN" dirty="0"/>
              <a:t>Web</a:t>
            </a:r>
            <a:r>
              <a:rPr lang="zh-CN" altLang="en-US" dirty="0"/>
              <a:t>应用目录</a:t>
            </a:r>
          </a:p>
          <a:p>
            <a:pPr lvl="1"/>
            <a:r>
              <a:rPr lang="zh-CN" altLang="en-US" dirty="0"/>
              <a:t>编写相关文件：</a:t>
            </a:r>
          </a:p>
          <a:p>
            <a:pPr lvl="2"/>
            <a:r>
              <a:rPr lang="en-US" altLang="zh-CN" dirty="0"/>
              <a:t>HTML/JSP</a:t>
            </a:r>
          </a:p>
          <a:p>
            <a:pPr lvl="2"/>
            <a:r>
              <a:rPr lang="en-US" altLang="zh-CN" dirty="0" smtClean="0"/>
              <a:t>Servlet</a:t>
            </a:r>
          </a:p>
          <a:p>
            <a:pPr lvl="2"/>
            <a:r>
              <a:rPr lang="en-US" altLang="zh-CN" dirty="0"/>
              <a:t>web.xml</a:t>
            </a:r>
          </a:p>
          <a:p>
            <a:pPr lvl="1"/>
            <a:r>
              <a:rPr lang="zh-CN" altLang="en-US" dirty="0" smtClean="0"/>
              <a:t>部署</a:t>
            </a:r>
            <a:endParaRPr lang="zh-CN" altLang="en-US" dirty="0"/>
          </a:p>
          <a:p>
            <a:pPr lvl="1"/>
            <a:r>
              <a:rPr lang="zh-CN" altLang="en-US" dirty="0"/>
              <a:t>测试</a:t>
            </a:r>
          </a:p>
        </p:txBody>
      </p:sp>
    </p:spTree>
    <p:extLst>
      <p:ext uri="{BB962C8B-B14F-4D97-AF65-F5344CB8AC3E}">
        <p14:creationId xmlns:p14="http://schemas.microsoft.com/office/powerpoint/2010/main" val="3744667243"/>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idx="4294967295"/>
          </p:nvPr>
        </p:nvSpPr>
        <p:spPr/>
        <p:txBody>
          <a:bodyPr/>
          <a:lstStyle/>
          <a:p>
            <a:r>
              <a:rPr lang="zh-CN" altLang="en-US" dirty="0"/>
              <a:t>任务</a:t>
            </a:r>
            <a:r>
              <a:rPr lang="en-US" altLang="zh-CN" dirty="0"/>
              <a:t>2</a:t>
            </a:r>
            <a:r>
              <a:rPr lang="zh-CN" altLang="en-US" dirty="0"/>
              <a:t> </a:t>
            </a:r>
            <a:r>
              <a:rPr lang="en-US" altLang="zh-CN" dirty="0"/>
              <a:t>Web</a:t>
            </a:r>
            <a:r>
              <a:rPr lang="zh-CN" altLang="en-US" dirty="0"/>
              <a:t>应用程序结构</a:t>
            </a:r>
          </a:p>
        </p:txBody>
      </p:sp>
      <p:sp>
        <p:nvSpPr>
          <p:cNvPr id="53251" name="内容占位符 2"/>
          <p:cNvSpPr>
            <a:spLocks noGrp="1"/>
          </p:cNvSpPr>
          <p:nvPr>
            <p:ph idx="4294967295"/>
          </p:nvPr>
        </p:nvSpPr>
        <p:spPr/>
        <p:txBody>
          <a:bodyPr/>
          <a:lstStyle/>
          <a:p>
            <a:r>
              <a:rPr lang="en-US" altLang="zh-CN" dirty="0"/>
              <a:t>Web</a:t>
            </a:r>
            <a:r>
              <a:rPr lang="zh-CN" altLang="en-US" dirty="0"/>
              <a:t>应用的</a:t>
            </a:r>
            <a:r>
              <a:rPr lang="en-US" altLang="zh-CN" dirty="0" err="1"/>
              <a:t>ContextRoot</a:t>
            </a:r>
            <a:endParaRPr lang="en-US" altLang="zh-CN" dirty="0"/>
          </a:p>
          <a:p>
            <a:pPr lvl="1"/>
            <a:r>
              <a:rPr lang="en-US" altLang="zh-CN" dirty="0"/>
              <a:t>Web</a:t>
            </a:r>
            <a:r>
              <a:rPr lang="zh-CN" altLang="en-US" dirty="0"/>
              <a:t>应用的</a:t>
            </a:r>
            <a:r>
              <a:rPr lang="en-US" altLang="zh-CN" dirty="0"/>
              <a:t>Context Root</a:t>
            </a:r>
            <a:r>
              <a:rPr lang="zh-CN" altLang="en-US" dirty="0"/>
              <a:t>是</a:t>
            </a:r>
            <a:r>
              <a:rPr lang="en-US" altLang="zh-CN" dirty="0"/>
              <a:t>URI</a:t>
            </a:r>
            <a:r>
              <a:rPr lang="zh-CN" altLang="en-US" dirty="0"/>
              <a:t>的第一级逻辑路径</a:t>
            </a:r>
          </a:p>
          <a:p>
            <a:pPr lvl="1"/>
            <a:r>
              <a:rPr lang="zh-CN" altLang="en-US" dirty="0"/>
              <a:t>在部署时</a:t>
            </a:r>
            <a:r>
              <a:rPr lang="zh-CN" altLang="en-US" dirty="0" smtClean="0"/>
              <a:t>设置</a:t>
            </a:r>
            <a:endParaRPr lang="en-US" altLang="zh-CN" dirty="0" smtClean="0"/>
          </a:p>
          <a:p>
            <a:pPr lvl="1"/>
            <a:endParaRPr lang="zh-CN" altLang="en-US" dirty="0"/>
          </a:p>
          <a:p>
            <a:r>
              <a:rPr lang="zh-CN" altLang="en-US" dirty="0" smtClean="0"/>
              <a:t>确定</a:t>
            </a:r>
            <a:r>
              <a:rPr lang="en-US" altLang="zh-CN" dirty="0"/>
              <a:t>Web</a:t>
            </a:r>
            <a:r>
              <a:rPr lang="zh-CN" altLang="en-US" dirty="0"/>
              <a:t>资源的</a:t>
            </a:r>
            <a:r>
              <a:rPr lang="en-US" altLang="zh-CN" dirty="0"/>
              <a:t>URL</a:t>
            </a:r>
          </a:p>
          <a:p>
            <a:pPr lvl="1"/>
            <a:r>
              <a:rPr lang="en-US" altLang="zh-CN" dirty="0"/>
              <a:t>HTML</a:t>
            </a:r>
            <a:r>
              <a:rPr lang="zh-CN" altLang="en-US" dirty="0"/>
              <a:t>文件</a:t>
            </a:r>
          </a:p>
          <a:p>
            <a:pPr lvl="2"/>
            <a:r>
              <a:rPr lang="en-US" altLang="zh-CN" dirty="0"/>
              <a:t>http://</a:t>
            </a:r>
            <a:r>
              <a:rPr lang="zh-CN" altLang="en-US" dirty="0"/>
              <a:t>主机名</a:t>
            </a:r>
            <a:r>
              <a:rPr lang="en-US" altLang="zh-CN" dirty="0"/>
              <a:t>:</a:t>
            </a:r>
            <a:r>
              <a:rPr lang="zh-CN" altLang="en-US" dirty="0"/>
              <a:t>端口号</a:t>
            </a:r>
            <a:r>
              <a:rPr lang="en-US" altLang="zh-CN" dirty="0"/>
              <a:t>/&lt;Context root&gt;/Web</a:t>
            </a:r>
            <a:r>
              <a:rPr lang="zh-CN" altLang="en-US" dirty="0"/>
              <a:t>应用中的相对路径</a:t>
            </a:r>
          </a:p>
          <a:p>
            <a:pPr lvl="2">
              <a:buFontTx/>
              <a:buNone/>
            </a:pPr>
            <a:r>
              <a:rPr lang="zh-CN" altLang="en-US" dirty="0"/>
              <a:t>  </a:t>
            </a:r>
            <a:r>
              <a:rPr lang="zh-CN" altLang="en-US" dirty="0" smtClean="0"/>
              <a:t>如</a:t>
            </a:r>
            <a:r>
              <a:rPr lang="zh-CN" altLang="en-US" dirty="0"/>
              <a:t>：</a:t>
            </a:r>
            <a:r>
              <a:rPr lang="en-US" altLang="zh-CN" dirty="0"/>
              <a:t>http://localhost:8080/ums/index.html</a:t>
            </a:r>
          </a:p>
          <a:p>
            <a:pPr lvl="1"/>
            <a:r>
              <a:rPr lang="en-US" altLang="zh-CN" dirty="0"/>
              <a:t>JSP</a:t>
            </a:r>
          </a:p>
          <a:p>
            <a:pPr lvl="2"/>
            <a:r>
              <a:rPr lang="zh-CN" altLang="en-US" dirty="0"/>
              <a:t>与静态文件相同</a:t>
            </a:r>
          </a:p>
          <a:p>
            <a:pPr lvl="1"/>
            <a:r>
              <a:rPr lang="en-US" altLang="zh-CN" dirty="0"/>
              <a:t>Servlet</a:t>
            </a:r>
          </a:p>
          <a:p>
            <a:pPr lvl="2"/>
            <a:r>
              <a:rPr lang="zh-CN" altLang="en-US" dirty="0" smtClean="0"/>
              <a:t>在</a:t>
            </a:r>
            <a:r>
              <a:rPr lang="en-US" altLang="zh-CN" dirty="0" smtClean="0"/>
              <a:t>web.xml</a:t>
            </a:r>
            <a:r>
              <a:rPr lang="zh-CN" altLang="en-US" dirty="0" smtClean="0"/>
              <a:t>文件</a:t>
            </a:r>
            <a:r>
              <a:rPr lang="zh-CN" altLang="en-US" dirty="0"/>
              <a:t>中分配</a:t>
            </a:r>
          </a:p>
          <a:p>
            <a:pPr lvl="2">
              <a:buFontTx/>
              <a:buNone/>
            </a:pPr>
            <a:r>
              <a:rPr lang="en-US" altLang="zh-CN" dirty="0"/>
              <a:t>   /&lt;Context root&gt;/…</a:t>
            </a:r>
            <a:endParaRPr lang="zh-CN" altLang="en-US" dirty="0"/>
          </a:p>
        </p:txBody>
      </p:sp>
    </p:spTree>
    <p:extLst>
      <p:ext uri="{BB962C8B-B14F-4D97-AF65-F5344CB8AC3E}">
        <p14:creationId xmlns:p14="http://schemas.microsoft.com/office/powerpoint/2010/main" val="3436890230"/>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a:t>
            </a:r>
            <a:r>
              <a:rPr lang="en-US" altLang="zh-CN" dirty="0" smtClean="0"/>
              <a:t>2</a:t>
            </a:r>
            <a:r>
              <a:rPr lang="zh-CN" altLang="en-US" dirty="0" smtClean="0"/>
              <a:t> </a:t>
            </a:r>
            <a:r>
              <a:rPr lang="en-US" altLang="zh-CN" dirty="0" smtClean="0"/>
              <a:t>Web</a:t>
            </a:r>
            <a:r>
              <a:rPr lang="zh-CN" altLang="en-US" dirty="0" smtClean="0"/>
              <a:t>应用程序结构</a:t>
            </a:r>
            <a:endParaRPr lang="zh-CN" altLang="en-US" dirty="0"/>
          </a:p>
        </p:txBody>
      </p:sp>
      <p:sp>
        <p:nvSpPr>
          <p:cNvPr id="3" name="内容占位符 2"/>
          <p:cNvSpPr>
            <a:spLocks noGrp="1"/>
          </p:cNvSpPr>
          <p:nvPr>
            <p:ph idx="1"/>
          </p:nvPr>
        </p:nvSpPr>
        <p:spPr/>
        <p:txBody>
          <a:bodyPr/>
          <a:lstStyle/>
          <a:p>
            <a:r>
              <a:rPr lang="zh-CN" altLang="en-US" dirty="0" smtClean="0"/>
              <a:t>创建</a:t>
            </a:r>
            <a:r>
              <a:rPr lang="en-US" altLang="zh-CN" dirty="0" smtClean="0"/>
              <a:t>HTML/JSP</a:t>
            </a:r>
            <a:r>
              <a:rPr lang="zh-CN" altLang="en-US" dirty="0" smtClean="0"/>
              <a:t>文件</a:t>
            </a:r>
            <a:endParaRPr lang="en-US" altLang="zh-CN" dirty="0" smtClean="0"/>
          </a:p>
          <a:p>
            <a:pPr lvl="1"/>
            <a:r>
              <a:rPr lang="zh-CN" altLang="en-US" dirty="0" smtClean="0"/>
              <a:t>直接访问</a:t>
            </a:r>
            <a:endParaRPr lang="zh-CN" altLang="en-US" dirty="0"/>
          </a:p>
        </p:txBody>
      </p:sp>
    </p:spTree>
    <p:extLst>
      <p:ext uri="{BB962C8B-B14F-4D97-AF65-F5344CB8AC3E}">
        <p14:creationId xmlns:p14="http://schemas.microsoft.com/office/powerpoint/2010/main" val="3098312603"/>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问题交流</a:t>
            </a:r>
            <a:endParaRPr lang="zh-CN" altLang="en-US" dirty="0"/>
          </a:p>
        </p:txBody>
      </p:sp>
      <p:sp>
        <p:nvSpPr>
          <p:cNvPr id="3" name="内容占位符 2"/>
          <p:cNvSpPr>
            <a:spLocks noGrp="1"/>
          </p:cNvSpPr>
          <p:nvPr>
            <p:ph idx="1"/>
          </p:nvPr>
        </p:nvSpPr>
        <p:spPr/>
        <p:txBody>
          <a:bodyPr/>
          <a:lstStyle/>
          <a:p>
            <a:r>
              <a:rPr lang="en-US" altLang="zh-CN" dirty="0"/>
              <a:t>JSP/HTML</a:t>
            </a:r>
            <a:r>
              <a:rPr lang="zh-CN" altLang="en-US" dirty="0"/>
              <a:t>文件是否需要配置？</a:t>
            </a:r>
          </a:p>
          <a:p>
            <a:r>
              <a:rPr lang="en-US" altLang="zh-CN" dirty="0"/>
              <a:t>JSP/HTML</a:t>
            </a:r>
            <a:r>
              <a:rPr lang="zh-CN" altLang="en-US" dirty="0"/>
              <a:t>如何访问？</a:t>
            </a:r>
          </a:p>
        </p:txBody>
      </p:sp>
    </p:spTree>
    <p:extLst>
      <p:ext uri="{BB962C8B-B14F-4D97-AF65-F5344CB8AC3E}">
        <p14:creationId xmlns:p14="http://schemas.microsoft.com/office/powerpoint/2010/main" val="157120577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a:t>
            </a:r>
            <a:r>
              <a:rPr lang="en-US" altLang="zh-CN" dirty="0" smtClean="0"/>
              <a:t>1</a:t>
            </a:r>
            <a:r>
              <a:rPr lang="zh-CN" altLang="en-US" dirty="0" smtClean="0"/>
              <a:t> 必会术语</a:t>
            </a:r>
            <a:endParaRPr lang="zh-CN" altLang="en-US" dirty="0"/>
          </a:p>
        </p:txBody>
      </p:sp>
      <p:sp>
        <p:nvSpPr>
          <p:cNvPr id="3" name="内容占位符 2"/>
          <p:cNvSpPr>
            <a:spLocks noGrp="1"/>
          </p:cNvSpPr>
          <p:nvPr>
            <p:ph idx="1"/>
          </p:nvPr>
        </p:nvSpPr>
        <p:spPr/>
        <p:txBody>
          <a:bodyPr/>
          <a:lstStyle/>
          <a:p>
            <a:r>
              <a:rPr lang="en-US" altLang="zh-CN" dirty="0"/>
              <a:t>C/S</a:t>
            </a:r>
            <a:r>
              <a:rPr lang="zh-CN" altLang="en-US" dirty="0" smtClean="0"/>
              <a:t>模式</a:t>
            </a:r>
            <a:endParaRPr lang="en-US" altLang="zh-CN" dirty="0" smtClean="0"/>
          </a:p>
          <a:p>
            <a:pPr lvl="1"/>
            <a:r>
              <a:rPr lang="zh-CN" altLang="en-US" dirty="0"/>
              <a:t> 即 客户机</a:t>
            </a:r>
            <a:r>
              <a:rPr lang="en-US" altLang="zh-CN" dirty="0"/>
              <a:t>/</a:t>
            </a:r>
            <a:r>
              <a:rPr lang="zh-CN" altLang="en-US" dirty="0"/>
              <a:t>服务器 结构</a:t>
            </a:r>
          </a:p>
          <a:p>
            <a:pPr lvl="1"/>
            <a:r>
              <a:rPr lang="zh-CN" altLang="en-US" dirty="0"/>
              <a:t> 早期的软件系统多以此作为首选设计标准。服务器通常采用高性能的</a:t>
            </a:r>
            <a:r>
              <a:rPr lang="en-US" altLang="zh-CN" dirty="0"/>
              <a:t>PC</a:t>
            </a:r>
            <a:r>
              <a:rPr lang="zh-CN" altLang="en-US" dirty="0"/>
              <a:t>、工作站或小型机，并采用大型数据库系统</a:t>
            </a:r>
          </a:p>
          <a:p>
            <a:pPr lvl="1"/>
            <a:r>
              <a:rPr lang="zh-CN" altLang="en-US" dirty="0"/>
              <a:t> 客户端安装专门的软件</a:t>
            </a:r>
          </a:p>
          <a:p>
            <a:pPr lvl="1"/>
            <a:endParaRPr lang="zh-CN" altLang="en-US" dirty="0"/>
          </a:p>
        </p:txBody>
      </p:sp>
      <p:grpSp>
        <p:nvGrpSpPr>
          <p:cNvPr id="12" name="Group 12"/>
          <p:cNvGrpSpPr>
            <a:grpSpLocks/>
          </p:cNvGrpSpPr>
          <p:nvPr/>
        </p:nvGrpSpPr>
        <p:grpSpPr bwMode="auto">
          <a:xfrm>
            <a:off x="1547664" y="3356992"/>
            <a:ext cx="6408738" cy="2232025"/>
            <a:chOff x="386" y="1707"/>
            <a:chExt cx="4037" cy="1406"/>
          </a:xfrm>
        </p:grpSpPr>
        <p:sp>
          <p:nvSpPr>
            <p:cNvPr id="13" name="AutoShape 4"/>
            <p:cNvSpPr>
              <a:spLocks noChangeArrowheads="1"/>
            </p:cNvSpPr>
            <p:nvPr/>
          </p:nvSpPr>
          <p:spPr bwMode="auto">
            <a:xfrm>
              <a:off x="386" y="1753"/>
              <a:ext cx="1360" cy="1360"/>
            </a:xfrm>
            <a:prstGeom prst="roundRect">
              <a:avLst>
                <a:gd name="adj" fmla="val 16667"/>
              </a:avLst>
            </a:prstGeom>
            <a:solidFill>
              <a:srgbClr val="CCFFCC"/>
            </a:solidFill>
            <a:ln w="9525" algn="ctr">
              <a:solidFill>
                <a:schemeClr val="tx1"/>
              </a:solidFill>
              <a:round/>
              <a:headEnd/>
              <a:tailEnd/>
            </a:ln>
          </p:spPr>
          <p:txBody>
            <a:bodyPr wrap="none" lIns="91422" tIns="45712" rIns="91422" bIns="45712" anchor="ctr"/>
            <a:lstStyle>
              <a:lvl1pPr defTabSz="784225">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defTabSz="784225">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defTabSz="784225">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defTabSz="784225">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defTabSz="784225">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defTabSz="784225"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defTabSz="784225"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defTabSz="784225"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defTabSz="784225"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algn="ctr" eaLnBrk="1" hangingPunct="1">
                <a:buClrTx/>
                <a:buSzTx/>
                <a:buFontTx/>
                <a:buNone/>
              </a:pPr>
              <a:r>
                <a:rPr lang="en-US" altLang="zh-CN" sz="2800">
                  <a:latin typeface="Arial" panose="020B0604020202020204" pitchFamily="34" charset="0"/>
                  <a:ea typeface="华文黑体" charset="-122"/>
                </a:rPr>
                <a:t>A</a:t>
              </a:r>
              <a:r>
                <a:rPr lang="zh-CN" altLang="en-US" sz="2800">
                  <a:latin typeface="Arial" panose="020B0604020202020204" pitchFamily="34" charset="0"/>
                  <a:ea typeface="华文黑体" charset="-122"/>
                </a:rPr>
                <a:t>系统</a:t>
              </a:r>
            </a:p>
            <a:p>
              <a:pPr algn="ctr" eaLnBrk="1" hangingPunct="1">
                <a:buClrTx/>
                <a:buSzTx/>
                <a:buFontTx/>
                <a:buNone/>
              </a:pPr>
              <a:r>
                <a:rPr lang="en-US" altLang="zh-CN" sz="2800">
                  <a:latin typeface="Arial" panose="020B0604020202020204" pitchFamily="34" charset="0"/>
                  <a:ea typeface="华文黑体" charset="-122"/>
                </a:rPr>
                <a:t>(Client)</a:t>
              </a:r>
              <a:endParaRPr lang="zh-CN" altLang="en-US" sz="2800">
                <a:latin typeface="Arial" panose="020B0604020202020204" pitchFamily="34" charset="0"/>
                <a:ea typeface="华文黑体" charset="-122"/>
              </a:endParaRPr>
            </a:p>
          </p:txBody>
        </p:sp>
        <p:sp>
          <p:nvSpPr>
            <p:cNvPr id="14" name="AutoShape 6"/>
            <p:cNvSpPr>
              <a:spLocks noChangeArrowheads="1"/>
            </p:cNvSpPr>
            <p:nvPr/>
          </p:nvSpPr>
          <p:spPr bwMode="auto">
            <a:xfrm>
              <a:off x="3062" y="1707"/>
              <a:ext cx="1361" cy="1361"/>
            </a:xfrm>
            <a:prstGeom prst="roundRect">
              <a:avLst>
                <a:gd name="adj" fmla="val 16667"/>
              </a:avLst>
            </a:prstGeom>
            <a:solidFill>
              <a:srgbClr val="CCFFCC"/>
            </a:solidFill>
            <a:ln w="9525" algn="ctr">
              <a:solidFill>
                <a:schemeClr val="tx1"/>
              </a:solidFill>
              <a:round/>
              <a:headEnd/>
              <a:tailEnd/>
            </a:ln>
          </p:spPr>
          <p:txBody>
            <a:bodyPr wrap="none" lIns="91422" tIns="45712" rIns="91422" bIns="45712" anchor="ctr"/>
            <a:lstStyle>
              <a:lvl1pPr defTabSz="784225">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defTabSz="784225">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defTabSz="784225">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defTabSz="784225">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defTabSz="784225">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defTabSz="784225"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defTabSz="784225"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defTabSz="784225"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defTabSz="784225"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algn="ctr" eaLnBrk="1" hangingPunct="1">
                <a:buClrTx/>
                <a:buSzTx/>
                <a:buFontTx/>
                <a:buNone/>
              </a:pPr>
              <a:r>
                <a:rPr lang="en-US" altLang="zh-CN" sz="2800">
                  <a:latin typeface="Arial" panose="020B0604020202020204" pitchFamily="34" charset="0"/>
                  <a:ea typeface="华文黑体" charset="-122"/>
                </a:rPr>
                <a:t>B</a:t>
              </a:r>
              <a:r>
                <a:rPr lang="zh-CN" altLang="en-US" sz="2800">
                  <a:latin typeface="Arial" panose="020B0604020202020204" pitchFamily="34" charset="0"/>
                  <a:ea typeface="华文黑体" charset="-122"/>
                </a:rPr>
                <a:t>系统</a:t>
              </a:r>
            </a:p>
            <a:p>
              <a:pPr algn="ctr" eaLnBrk="1" hangingPunct="1">
                <a:buClrTx/>
                <a:buSzTx/>
                <a:buFontTx/>
                <a:buNone/>
              </a:pPr>
              <a:r>
                <a:rPr lang="en-US" altLang="zh-CN" sz="2800">
                  <a:latin typeface="Arial" panose="020B0604020202020204" pitchFamily="34" charset="0"/>
                  <a:ea typeface="华文黑体" charset="-122"/>
                </a:rPr>
                <a:t>(Server)</a:t>
              </a:r>
            </a:p>
          </p:txBody>
        </p:sp>
        <p:sp>
          <p:nvSpPr>
            <p:cNvPr id="15" name="AutoShape 8"/>
            <p:cNvSpPr>
              <a:spLocks noChangeArrowheads="1"/>
            </p:cNvSpPr>
            <p:nvPr/>
          </p:nvSpPr>
          <p:spPr bwMode="auto">
            <a:xfrm>
              <a:off x="1747" y="1798"/>
              <a:ext cx="1315" cy="544"/>
            </a:xfrm>
            <a:prstGeom prst="rightArrow">
              <a:avLst>
                <a:gd name="adj1" fmla="val 50000"/>
                <a:gd name="adj2" fmla="val 60432"/>
              </a:avLst>
            </a:prstGeom>
            <a:solidFill>
              <a:schemeClr val="bg1"/>
            </a:solidFill>
            <a:ln w="9525">
              <a:solidFill>
                <a:schemeClr val="tx1"/>
              </a:solidFill>
              <a:miter lim="800000"/>
              <a:headEnd/>
              <a:tailEnd/>
            </a:ln>
          </p:spPr>
          <p:txBody>
            <a:bodyPr wrap="none" lIns="91422" tIns="45712" rIns="91422" bIns="45712" anchor="ctr"/>
            <a:lstStyle>
              <a:lvl1pPr defTabSz="784225">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defTabSz="784225">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defTabSz="784225">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defTabSz="784225">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defTabSz="784225">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defTabSz="784225"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defTabSz="784225"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defTabSz="784225"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defTabSz="784225"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algn="ctr" eaLnBrk="1" hangingPunct="1">
                <a:buClrTx/>
                <a:buSzTx/>
                <a:buFontTx/>
                <a:buNone/>
              </a:pPr>
              <a:r>
                <a:rPr lang="zh-CN" altLang="en-US" sz="1800">
                  <a:latin typeface="Arial" panose="020B0604020202020204" pitchFamily="34" charset="0"/>
                  <a:ea typeface="华文黑体" charset="-122"/>
                </a:rPr>
                <a:t>请求：做什么</a:t>
              </a:r>
            </a:p>
          </p:txBody>
        </p:sp>
        <p:sp>
          <p:nvSpPr>
            <p:cNvPr id="16" name="AutoShape 10"/>
            <p:cNvSpPr>
              <a:spLocks noChangeArrowheads="1"/>
            </p:cNvSpPr>
            <p:nvPr/>
          </p:nvSpPr>
          <p:spPr bwMode="auto">
            <a:xfrm>
              <a:off x="1747" y="2387"/>
              <a:ext cx="1315" cy="499"/>
            </a:xfrm>
            <a:prstGeom prst="leftArrow">
              <a:avLst>
                <a:gd name="adj1" fmla="val 50000"/>
                <a:gd name="adj2" fmla="val 65882"/>
              </a:avLst>
            </a:prstGeom>
            <a:solidFill>
              <a:schemeClr val="bg1"/>
            </a:solidFill>
            <a:ln w="9525">
              <a:solidFill>
                <a:schemeClr val="tx1"/>
              </a:solidFill>
              <a:miter lim="800000"/>
              <a:headEnd/>
              <a:tailEnd/>
            </a:ln>
          </p:spPr>
          <p:txBody>
            <a:bodyPr wrap="none" lIns="91422" tIns="45712" rIns="91422" bIns="45712" anchor="ctr"/>
            <a:lstStyle>
              <a:lvl1pPr defTabSz="784225">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1pPr>
              <a:lvl2pPr marL="742950" indent="-285750" defTabSz="784225">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2pPr>
              <a:lvl3pPr marL="1143000" indent="-228600" defTabSz="784225">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3pPr>
              <a:lvl4pPr marL="1600200" indent="-228600" defTabSz="784225">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4pPr>
              <a:lvl5pPr marL="2057400" indent="-228600" defTabSz="784225">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5pPr>
              <a:lvl6pPr marL="2514600" indent="-228600" defTabSz="784225"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6pPr>
              <a:lvl7pPr marL="2971800" indent="-228600" defTabSz="784225"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7pPr>
              <a:lvl8pPr marL="3429000" indent="-228600" defTabSz="784225"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8pPr>
              <a:lvl9pPr marL="3886200" indent="-228600" defTabSz="784225" eaLnBrk="0" fontAlgn="base" hangingPunct="0">
                <a:spcBef>
                  <a:spcPct val="0"/>
                </a:spcBef>
                <a:spcAft>
                  <a:spcPct val="0"/>
                </a:spcAft>
                <a:buClr>
                  <a:srgbClr val="777777"/>
                </a:buClr>
                <a:buSzPct val="85000"/>
                <a:buChar char="»"/>
                <a:defRPr sz="2200">
                  <a:solidFill>
                    <a:schemeClr val="tx1"/>
                  </a:solidFill>
                  <a:latin typeface="Times New Roman" panose="02020603050405020304" pitchFamily="18" charset="0"/>
                  <a:ea typeface="黑体" panose="02010609060101010101" pitchFamily="49" charset="-122"/>
                </a:defRPr>
              </a:lvl9pPr>
            </a:lstStyle>
            <a:p>
              <a:pPr algn="ctr" eaLnBrk="1" hangingPunct="1">
                <a:buClrTx/>
                <a:buSzTx/>
                <a:buFontTx/>
                <a:buNone/>
              </a:pPr>
              <a:r>
                <a:rPr lang="zh-CN" altLang="en-US" sz="1800">
                  <a:latin typeface="Arial" panose="020B0604020202020204" pitchFamily="34" charset="0"/>
                  <a:ea typeface="华文黑体" charset="-122"/>
                </a:rPr>
                <a:t>响应：执行结果</a:t>
              </a:r>
            </a:p>
          </p:txBody>
        </p:sp>
      </p:grpSp>
    </p:spTree>
    <p:extLst>
      <p:ext uri="{BB962C8B-B14F-4D97-AF65-F5344CB8AC3E}">
        <p14:creationId xmlns:p14="http://schemas.microsoft.com/office/powerpoint/2010/main" val="3946546812"/>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a:t>
            </a:r>
            <a:r>
              <a:rPr lang="en-US" altLang="zh-CN" dirty="0" smtClean="0"/>
              <a:t>2</a:t>
            </a:r>
            <a:r>
              <a:rPr lang="zh-CN" altLang="en-US" dirty="0" smtClean="0"/>
              <a:t> </a:t>
            </a:r>
            <a:r>
              <a:rPr lang="en-US" altLang="zh-CN" dirty="0" smtClean="0"/>
              <a:t>Web</a:t>
            </a:r>
            <a:r>
              <a:rPr lang="zh-CN" altLang="en-US" dirty="0" smtClean="0"/>
              <a:t>应用程序结构</a:t>
            </a:r>
            <a:endParaRPr lang="zh-CN" altLang="en-US" dirty="0"/>
          </a:p>
        </p:txBody>
      </p:sp>
      <p:sp>
        <p:nvSpPr>
          <p:cNvPr id="3" name="内容占位符 2"/>
          <p:cNvSpPr>
            <a:spLocks noGrp="1"/>
          </p:cNvSpPr>
          <p:nvPr>
            <p:ph idx="1"/>
          </p:nvPr>
        </p:nvSpPr>
        <p:spPr>
          <a:xfrm>
            <a:off x="457200" y="1052513"/>
            <a:ext cx="8435280" cy="4968875"/>
          </a:xfrm>
        </p:spPr>
        <p:txBody>
          <a:bodyPr/>
          <a:lstStyle/>
          <a:p>
            <a:r>
              <a:rPr lang="zh-CN" altLang="en-US" dirty="0" smtClean="0"/>
              <a:t>创建</a:t>
            </a:r>
            <a:r>
              <a:rPr lang="en-US" altLang="zh-CN" dirty="0"/>
              <a:t>Servlet</a:t>
            </a:r>
            <a:r>
              <a:rPr lang="zh-CN" altLang="en-US" dirty="0" smtClean="0"/>
              <a:t>文件</a:t>
            </a:r>
            <a:endParaRPr lang="en-US" altLang="zh-CN" dirty="0" smtClean="0"/>
          </a:p>
          <a:p>
            <a:pPr lvl="1"/>
            <a:r>
              <a:rPr lang="zh-CN" altLang="en-US" dirty="0"/>
              <a:t>继承 </a:t>
            </a:r>
            <a:r>
              <a:rPr lang="en-US" altLang="zh-CN" dirty="0" err="1"/>
              <a:t>java.servlet.http.HttpServlet</a:t>
            </a:r>
            <a:endParaRPr lang="en-US" altLang="zh-CN" dirty="0"/>
          </a:p>
          <a:p>
            <a:pPr lvl="1"/>
            <a:r>
              <a:rPr lang="zh-CN" altLang="en-US" dirty="0"/>
              <a:t>覆盖父类的</a:t>
            </a:r>
            <a:r>
              <a:rPr lang="en-US" altLang="zh-CN" dirty="0" err="1"/>
              <a:t>doXxx</a:t>
            </a:r>
            <a:r>
              <a:rPr lang="zh-CN" altLang="en-US" dirty="0"/>
              <a:t>方法，在方法内完成处理代码</a:t>
            </a:r>
          </a:p>
          <a:p>
            <a:pPr lvl="1"/>
            <a:r>
              <a:rPr lang="en-US" altLang="zh-CN" dirty="0" err="1"/>
              <a:t>HttpServlet</a:t>
            </a:r>
            <a:r>
              <a:rPr lang="zh-CN" altLang="en-US" dirty="0"/>
              <a:t>的</a:t>
            </a:r>
            <a:r>
              <a:rPr lang="en-US" altLang="zh-CN" dirty="0" err="1"/>
              <a:t>doXxx</a:t>
            </a:r>
            <a:r>
              <a:rPr lang="zh-CN" altLang="en-US" dirty="0"/>
              <a:t>方法</a:t>
            </a:r>
          </a:p>
          <a:p>
            <a:pPr lvl="2"/>
            <a:r>
              <a:rPr lang="en-US" altLang="zh-CN" dirty="0" err="1"/>
              <a:t>doGet</a:t>
            </a:r>
            <a:endParaRPr lang="en-US" altLang="zh-CN" dirty="0"/>
          </a:p>
          <a:p>
            <a:pPr lvl="2"/>
            <a:r>
              <a:rPr lang="en-US" altLang="zh-CN" dirty="0" err="1"/>
              <a:t>doPost</a:t>
            </a:r>
            <a:endParaRPr lang="en-US" altLang="zh-CN" dirty="0"/>
          </a:p>
          <a:p>
            <a:pPr lvl="1"/>
            <a:r>
              <a:rPr lang="en-US" altLang="zh-CN" dirty="0" err="1"/>
              <a:t>HttpServlet</a:t>
            </a:r>
            <a:r>
              <a:rPr lang="en-US" altLang="zh-CN" dirty="0"/>
              <a:t> </a:t>
            </a:r>
            <a:r>
              <a:rPr lang="en-US" altLang="zh-CN" dirty="0" err="1"/>
              <a:t>doXxx</a:t>
            </a:r>
            <a:r>
              <a:rPr lang="zh-CN" altLang="en-US" dirty="0"/>
              <a:t>方法的参数</a:t>
            </a:r>
          </a:p>
          <a:p>
            <a:pPr lvl="2"/>
            <a:r>
              <a:rPr lang="en-US" altLang="zh-CN" dirty="0" err="1"/>
              <a:t>javax.servlet.http.HttpServletRequest</a:t>
            </a:r>
            <a:r>
              <a:rPr lang="zh-CN" altLang="en-US" dirty="0"/>
              <a:t>（请求对象）</a:t>
            </a:r>
          </a:p>
          <a:p>
            <a:pPr lvl="2"/>
            <a:r>
              <a:rPr lang="en-US" altLang="zh-CN" dirty="0" err="1"/>
              <a:t>javax.servlet.http.HttpServletResponse</a:t>
            </a:r>
            <a:r>
              <a:rPr lang="zh-CN" altLang="en-US" dirty="0"/>
              <a:t>（响应对象）</a:t>
            </a:r>
          </a:p>
        </p:txBody>
      </p:sp>
    </p:spTree>
    <p:extLst>
      <p:ext uri="{BB962C8B-B14F-4D97-AF65-F5344CB8AC3E}">
        <p14:creationId xmlns:p14="http://schemas.microsoft.com/office/powerpoint/2010/main" val="1391734307"/>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a:t>
            </a:r>
            <a:r>
              <a:rPr lang="en-US" altLang="zh-CN" dirty="0" smtClean="0"/>
              <a:t>2</a:t>
            </a:r>
            <a:r>
              <a:rPr lang="zh-CN" altLang="en-US" dirty="0" smtClean="0"/>
              <a:t> </a:t>
            </a:r>
            <a:r>
              <a:rPr lang="en-US" altLang="zh-CN" dirty="0" smtClean="0"/>
              <a:t>Web</a:t>
            </a:r>
            <a:r>
              <a:rPr lang="zh-CN" altLang="en-US" dirty="0" smtClean="0"/>
              <a:t>应用程序结构</a:t>
            </a:r>
            <a:endParaRPr lang="zh-CN" altLang="en-US" dirty="0"/>
          </a:p>
        </p:txBody>
      </p:sp>
      <p:sp>
        <p:nvSpPr>
          <p:cNvPr id="3" name="内容占位符 2"/>
          <p:cNvSpPr>
            <a:spLocks noGrp="1"/>
          </p:cNvSpPr>
          <p:nvPr>
            <p:ph idx="1"/>
          </p:nvPr>
        </p:nvSpPr>
        <p:spPr>
          <a:xfrm>
            <a:off x="457200" y="1052513"/>
            <a:ext cx="8435280" cy="4968875"/>
          </a:xfrm>
        </p:spPr>
        <p:txBody>
          <a:bodyPr/>
          <a:lstStyle/>
          <a:p>
            <a:r>
              <a:rPr lang="zh-CN" altLang="en-US" dirty="0"/>
              <a:t>配置</a:t>
            </a:r>
            <a:r>
              <a:rPr lang="en-US" altLang="zh-CN" dirty="0" smtClean="0"/>
              <a:t>Servlet</a:t>
            </a:r>
            <a:r>
              <a:rPr lang="zh-CN" altLang="en-US" dirty="0" smtClean="0"/>
              <a:t>文件</a:t>
            </a:r>
            <a:endParaRPr lang="en-US" altLang="zh-CN" dirty="0" smtClean="0"/>
          </a:p>
          <a:p>
            <a:pPr lvl="1"/>
            <a:r>
              <a:rPr lang="en-US" altLang="zh-CN" dirty="0"/>
              <a:t>Web</a:t>
            </a:r>
            <a:r>
              <a:rPr lang="zh-CN" altLang="en-US" dirty="0"/>
              <a:t>应用的部署描述符文件（</a:t>
            </a:r>
            <a:r>
              <a:rPr lang="en-US" altLang="zh-CN" dirty="0"/>
              <a:t>DD, Deployment </a:t>
            </a:r>
            <a:r>
              <a:rPr lang="en-US" altLang="zh-CN" dirty="0" smtClean="0"/>
              <a:t>Descriptor</a:t>
            </a:r>
            <a:r>
              <a:rPr lang="zh-CN" altLang="en-US" dirty="0" smtClean="0"/>
              <a:t>） </a:t>
            </a:r>
            <a:r>
              <a:rPr lang="en-US" altLang="zh-CN" dirty="0" smtClean="0"/>
              <a:t>web.xml</a:t>
            </a:r>
          </a:p>
          <a:p>
            <a:pPr lvl="1"/>
            <a:r>
              <a:rPr lang="zh-CN" altLang="en-US" dirty="0" smtClean="0"/>
              <a:t>把</a:t>
            </a:r>
            <a:r>
              <a:rPr lang="en-US" altLang="zh-CN" dirty="0"/>
              <a:t>URL</a:t>
            </a:r>
            <a:r>
              <a:rPr lang="zh-CN" altLang="en-US" dirty="0"/>
              <a:t>映射到</a:t>
            </a:r>
            <a:r>
              <a:rPr lang="en-US" altLang="zh-CN" dirty="0"/>
              <a:t>Servlet</a:t>
            </a:r>
            <a:r>
              <a:rPr lang="zh-CN" altLang="en-US" dirty="0"/>
              <a:t>，在</a:t>
            </a:r>
            <a:r>
              <a:rPr lang="en-US" altLang="zh-CN" dirty="0"/>
              <a:t>web.xml</a:t>
            </a:r>
            <a:r>
              <a:rPr lang="zh-CN" altLang="en-US" dirty="0"/>
              <a:t>文件的</a:t>
            </a:r>
            <a:r>
              <a:rPr lang="en-US" altLang="zh-CN" dirty="0"/>
              <a:t>&lt;web-app/&gt;</a:t>
            </a:r>
            <a:r>
              <a:rPr lang="zh-CN" altLang="en-US" dirty="0"/>
              <a:t>元素中添加</a:t>
            </a:r>
          </a:p>
          <a:p>
            <a:pPr lvl="2"/>
            <a:r>
              <a:rPr lang="en-US" altLang="zh-CN" dirty="0"/>
              <a:t>&lt;servlet&gt;</a:t>
            </a:r>
            <a:r>
              <a:rPr lang="zh-CN" altLang="en-US" dirty="0"/>
              <a:t>元素</a:t>
            </a:r>
          </a:p>
          <a:p>
            <a:pPr lvl="2"/>
            <a:r>
              <a:rPr lang="en-US" altLang="zh-CN" dirty="0"/>
              <a:t>&lt;servlet-mapping&gt;</a:t>
            </a:r>
            <a:r>
              <a:rPr lang="zh-CN" altLang="en-US" dirty="0"/>
              <a:t>元素</a:t>
            </a:r>
          </a:p>
          <a:p>
            <a:pPr lvl="1"/>
            <a:endParaRPr lang="en-US" altLang="zh-CN" dirty="0"/>
          </a:p>
        </p:txBody>
      </p:sp>
      <p:sp>
        <p:nvSpPr>
          <p:cNvPr id="4" name="AutoShape 4"/>
          <p:cNvSpPr>
            <a:spLocks noChangeArrowheads="1"/>
          </p:cNvSpPr>
          <p:nvPr/>
        </p:nvSpPr>
        <p:spPr bwMode="auto">
          <a:xfrm>
            <a:off x="1043608" y="3631720"/>
            <a:ext cx="7416800" cy="2412876"/>
          </a:xfrm>
          <a:prstGeom prst="roundRect">
            <a:avLst>
              <a:gd name="adj" fmla="val 10347"/>
            </a:avLst>
          </a:prstGeom>
          <a:solidFill>
            <a:schemeClr val="bg1"/>
          </a:solidFill>
          <a:ln w="50800" cmpd="sng">
            <a:solidFill>
              <a:schemeClr val="folHlink"/>
            </a:solidFill>
            <a:round/>
            <a:headEnd/>
            <a:tailEnd/>
          </a:ln>
          <a:effectLst>
            <a:outerShdw dist="107763" dir="8100000" algn="ctr" rotWithShape="0">
              <a:srgbClr val="808080">
                <a:alpha val="50000"/>
              </a:srgbClr>
            </a:outerShdw>
          </a:effectLst>
        </p:spPr>
        <p:txBody>
          <a:bodyPr wrap="none" anchor="ct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l">
              <a:lnSpc>
                <a:spcPct val="120000"/>
              </a:lnSpc>
            </a:pPr>
            <a:r>
              <a:rPr lang="en-US" altLang="zh-CN" sz="1400" dirty="0">
                <a:latin typeface="华文中宋" panose="02010600040101010101" pitchFamily="2" charset="-122"/>
              </a:rPr>
              <a:t>&lt;?xml version="1.0" encoding=“UTF-8"?&gt;</a:t>
            </a:r>
          </a:p>
          <a:p>
            <a:pPr algn="l"/>
            <a:r>
              <a:rPr lang="en-US" altLang="zh-CN" sz="1400" dirty="0">
                <a:latin typeface="华文中宋" panose="02010600040101010101" pitchFamily="2" charset="-122"/>
              </a:rPr>
              <a:t>&lt;web-app …&gt;</a:t>
            </a:r>
          </a:p>
          <a:p>
            <a:pPr algn="l"/>
            <a:r>
              <a:rPr lang="en-US" altLang="zh-CN" sz="1400" dirty="0">
                <a:latin typeface="华文中宋" panose="02010600040101010101" pitchFamily="2" charset="-122"/>
              </a:rPr>
              <a:t>    &lt;servlet&gt;</a:t>
            </a:r>
          </a:p>
          <a:p>
            <a:pPr algn="l"/>
            <a:r>
              <a:rPr lang="en-US" altLang="zh-CN" sz="1400" dirty="0">
                <a:latin typeface="华文中宋" panose="02010600040101010101" pitchFamily="2" charset="-122"/>
              </a:rPr>
              <a:t>        &lt;servlet-name&gt;</a:t>
            </a:r>
            <a:r>
              <a:rPr lang="en-US" altLang="zh-CN" sz="1400" dirty="0" err="1">
                <a:latin typeface="华文中宋" panose="02010600040101010101" pitchFamily="2" charset="-122"/>
              </a:rPr>
              <a:t>HelloServlet</a:t>
            </a:r>
            <a:r>
              <a:rPr lang="en-US" altLang="zh-CN" sz="1400" dirty="0">
                <a:latin typeface="华文中宋" panose="02010600040101010101" pitchFamily="2" charset="-122"/>
              </a:rPr>
              <a:t>&lt;/servlet-name&gt;</a:t>
            </a:r>
          </a:p>
          <a:p>
            <a:pPr algn="l"/>
            <a:r>
              <a:rPr lang="en-US" altLang="zh-CN" sz="1400" dirty="0">
                <a:latin typeface="华文中宋" panose="02010600040101010101" pitchFamily="2" charset="-122"/>
              </a:rPr>
              <a:t>        &lt;</a:t>
            </a:r>
            <a:r>
              <a:rPr lang="en-US" altLang="zh-CN" sz="1400" dirty="0" smtClean="0">
                <a:latin typeface="华文中宋" panose="02010600040101010101" pitchFamily="2" charset="-122"/>
              </a:rPr>
              <a:t>servlet-class&gt;</a:t>
            </a:r>
            <a:r>
              <a:rPr lang="en-US" altLang="zh-CN" sz="1400" dirty="0" err="1" smtClean="0">
                <a:latin typeface="华文中宋" panose="02010600040101010101" pitchFamily="2" charset="-122"/>
              </a:rPr>
              <a:t>com.neuedu</a:t>
            </a:r>
            <a:r>
              <a:rPr lang="en-US" altLang="zh-CN" sz="1400" dirty="0" smtClean="0">
                <a:latin typeface="华文中宋" panose="02010600040101010101" pitchFamily="2" charset="-122"/>
              </a:rPr>
              <a:t>.</a:t>
            </a:r>
            <a:r>
              <a:rPr lang="zh-CN" altLang="en-US" sz="1400" dirty="0">
                <a:latin typeface="华文中宋" panose="02010600040101010101" pitchFamily="2" charset="-122"/>
              </a:rPr>
              <a:t>servlet.</a:t>
            </a:r>
            <a:r>
              <a:rPr lang="en-US" altLang="zh-CN" sz="1400" dirty="0" err="1">
                <a:latin typeface="华文中宋" panose="02010600040101010101" pitchFamily="2" charset="-122"/>
              </a:rPr>
              <a:t>HelloServlet</a:t>
            </a:r>
            <a:r>
              <a:rPr lang="en-US" altLang="zh-CN" sz="1400" dirty="0">
                <a:latin typeface="华文中宋" panose="02010600040101010101" pitchFamily="2" charset="-122"/>
              </a:rPr>
              <a:t>&lt;/servlet-class&gt;</a:t>
            </a:r>
          </a:p>
          <a:p>
            <a:pPr algn="l"/>
            <a:r>
              <a:rPr lang="en-US" altLang="zh-CN" sz="1400" dirty="0">
                <a:latin typeface="华文中宋" panose="02010600040101010101" pitchFamily="2" charset="-122"/>
              </a:rPr>
              <a:t>    &lt;/servlet&gt;</a:t>
            </a:r>
          </a:p>
          <a:p>
            <a:pPr algn="l"/>
            <a:r>
              <a:rPr lang="en-US" altLang="zh-CN" sz="1400" dirty="0" smtClean="0">
                <a:latin typeface="华文中宋" panose="02010600040101010101" pitchFamily="2" charset="-122"/>
              </a:rPr>
              <a:t>    </a:t>
            </a:r>
            <a:r>
              <a:rPr lang="en-US" altLang="zh-CN" sz="1400" dirty="0">
                <a:latin typeface="华文中宋" panose="02010600040101010101" pitchFamily="2" charset="-122"/>
              </a:rPr>
              <a:t>&lt;servlet-mapping&gt;</a:t>
            </a:r>
          </a:p>
          <a:p>
            <a:pPr algn="l"/>
            <a:r>
              <a:rPr lang="en-US" altLang="zh-CN" sz="1400" dirty="0">
                <a:latin typeface="华文中宋" panose="02010600040101010101" pitchFamily="2" charset="-122"/>
              </a:rPr>
              <a:t>       &lt;servlet-name&gt;</a:t>
            </a:r>
            <a:r>
              <a:rPr lang="en-US" altLang="zh-CN" sz="1400" dirty="0" err="1">
                <a:latin typeface="华文中宋" panose="02010600040101010101" pitchFamily="2" charset="-122"/>
              </a:rPr>
              <a:t>HelloServlet</a:t>
            </a:r>
            <a:r>
              <a:rPr lang="en-US" altLang="zh-CN" sz="1400" dirty="0">
                <a:latin typeface="华文中宋" panose="02010600040101010101" pitchFamily="2" charset="-122"/>
              </a:rPr>
              <a:t>&lt;/servlet-name&gt;</a:t>
            </a:r>
          </a:p>
          <a:p>
            <a:pPr algn="l"/>
            <a:r>
              <a:rPr lang="en-US" altLang="zh-CN" sz="1400" dirty="0">
                <a:latin typeface="华文中宋" panose="02010600040101010101" pitchFamily="2" charset="-122"/>
              </a:rPr>
              <a:t>       &lt;</a:t>
            </a:r>
            <a:r>
              <a:rPr lang="en-US" altLang="zh-CN" sz="1400" dirty="0" err="1">
                <a:latin typeface="华文中宋" panose="02010600040101010101" pitchFamily="2" charset="-122"/>
              </a:rPr>
              <a:t>url</a:t>
            </a:r>
            <a:r>
              <a:rPr lang="en-US" altLang="zh-CN" sz="1400" dirty="0">
                <a:latin typeface="华文中宋" panose="02010600040101010101" pitchFamily="2" charset="-122"/>
              </a:rPr>
              <a:t>-pattern&gt;/</a:t>
            </a:r>
            <a:r>
              <a:rPr lang="en-US" altLang="zh-CN" sz="1400" dirty="0" err="1">
                <a:latin typeface="华文中宋" panose="02010600040101010101" pitchFamily="2" charset="-122"/>
              </a:rPr>
              <a:t>HelloServlet</a:t>
            </a:r>
            <a:r>
              <a:rPr lang="en-US" altLang="zh-CN" sz="1400" dirty="0">
                <a:latin typeface="华文中宋" panose="02010600040101010101" pitchFamily="2" charset="-122"/>
              </a:rPr>
              <a:t>&lt;/</a:t>
            </a:r>
            <a:r>
              <a:rPr lang="en-US" altLang="zh-CN" sz="1400" dirty="0" err="1">
                <a:latin typeface="华文中宋" panose="02010600040101010101" pitchFamily="2" charset="-122"/>
              </a:rPr>
              <a:t>url</a:t>
            </a:r>
            <a:r>
              <a:rPr lang="en-US" altLang="zh-CN" sz="1400" dirty="0">
                <a:latin typeface="华文中宋" panose="02010600040101010101" pitchFamily="2" charset="-122"/>
              </a:rPr>
              <a:t>-pattern&gt;</a:t>
            </a:r>
          </a:p>
          <a:p>
            <a:pPr algn="l"/>
            <a:r>
              <a:rPr lang="en-US" altLang="zh-CN" sz="1400" dirty="0">
                <a:latin typeface="华文中宋" panose="02010600040101010101" pitchFamily="2" charset="-122"/>
              </a:rPr>
              <a:t>    &lt;/servlet-mapping&gt;</a:t>
            </a:r>
          </a:p>
          <a:p>
            <a:pPr algn="l"/>
            <a:r>
              <a:rPr lang="en-US" altLang="zh-CN" sz="1400" dirty="0">
                <a:latin typeface="华文中宋" panose="02010600040101010101" pitchFamily="2" charset="-122"/>
              </a:rPr>
              <a:t>&lt;/web-app&gt;</a:t>
            </a:r>
          </a:p>
        </p:txBody>
      </p:sp>
    </p:spTree>
    <p:extLst>
      <p:ext uri="{BB962C8B-B14F-4D97-AF65-F5344CB8AC3E}">
        <p14:creationId xmlns:p14="http://schemas.microsoft.com/office/powerpoint/2010/main" val="3144371585"/>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a:t>
            </a:r>
            <a:r>
              <a:rPr lang="en-US" altLang="zh-CN" dirty="0" smtClean="0"/>
              <a:t>2</a:t>
            </a:r>
            <a:r>
              <a:rPr lang="zh-CN" altLang="en-US" dirty="0" smtClean="0"/>
              <a:t> </a:t>
            </a:r>
            <a:r>
              <a:rPr lang="en-US" altLang="zh-CN" dirty="0" smtClean="0"/>
              <a:t>Web</a:t>
            </a:r>
            <a:r>
              <a:rPr lang="zh-CN" altLang="en-US" dirty="0" smtClean="0"/>
              <a:t>应用程序结构</a:t>
            </a:r>
            <a:endParaRPr lang="zh-CN" altLang="en-US" dirty="0"/>
          </a:p>
        </p:txBody>
      </p:sp>
      <p:sp>
        <p:nvSpPr>
          <p:cNvPr id="3" name="内容占位符 2"/>
          <p:cNvSpPr>
            <a:spLocks noGrp="1"/>
          </p:cNvSpPr>
          <p:nvPr>
            <p:ph idx="1"/>
          </p:nvPr>
        </p:nvSpPr>
        <p:spPr>
          <a:xfrm>
            <a:off x="457200" y="1052513"/>
            <a:ext cx="8435280" cy="4968875"/>
          </a:xfrm>
        </p:spPr>
        <p:txBody>
          <a:bodyPr/>
          <a:lstStyle/>
          <a:p>
            <a:r>
              <a:rPr lang="zh-CN" altLang="en-US" dirty="0"/>
              <a:t>使用集成开发</a:t>
            </a:r>
            <a:r>
              <a:rPr lang="zh-CN" altLang="en-US" dirty="0" smtClean="0"/>
              <a:t>工具</a:t>
            </a:r>
            <a:endParaRPr lang="en-US" altLang="zh-CN" dirty="0" smtClean="0"/>
          </a:p>
          <a:p>
            <a:pPr lvl="1"/>
            <a:r>
              <a:rPr lang="zh-CN" altLang="en-US" dirty="0"/>
              <a:t>编辑</a:t>
            </a:r>
          </a:p>
          <a:p>
            <a:pPr lvl="1"/>
            <a:r>
              <a:rPr lang="zh-CN" altLang="en-US" dirty="0"/>
              <a:t>自动代码生成</a:t>
            </a:r>
          </a:p>
          <a:p>
            <a:pPr lvl="1"/>
            <a:r>
              <a:rPr lang="zh-CN" altLang="en-US" dirty="0"/>
              <a:t>编译</a:t>
            </a:r>
            <a:r>
              <a:rPr lang="en-US" altLang="zh-CN" dirty="0"/>
              <a:t>(</a:t>
            </a:r>
            <a:r>
              <a:rPr lang="zh-CN" altLang="en-US" dirty="0"/>
              <a:t>编译成</a:t>
            </a:r>
            <a:r>
              <a:rPr lang="en-US" altLang="zh-CN" dirty="0"/>
              <a:t>.class</a:t>
            </a:r>
            <a:r>
              <a:rPr lang="zh-CN" altLang="en-US" dirty="0"/>
              <a:t>文件</a:t>
            </a:r>
            <a:r>
              <a:rPr lang="en-US" altLang="zh-CN" dirty="0"/>
              <a:t>)</a:t>
            </a:r>
          </a:p>
          <a:p>
            <a:pPr lvl="1"/>
            <a:r>
              <a:rPr lang="zh-CN" altLang="en-US" dirty="0"/>
              <a:t>打包</a:t>
            </a:r>
          </a:p>
          <a:p>
            <a:pPr lvl="1"/>
            <a:r>
              <a:rPr lang="zh-CN" altLang="en-US" dirty="0"/>
              <a:t>与应用服务器的集成</a:t>
            </a:r>
          </a:p>
          <a:p>
            <a:pPr lvl="1"/>
            <a:r>
              <a:rPr lang="zh-CN" altLang="en-US" dirty="0"/>
              <a:t>自动部署</a:t>
            </a:r>
          </a:p>
          <a:p>
            <a:pPr lvl="1"/>
            <a:r>
              <a:rPr lang="zh-CN" altLang="en-US" dirty="0"/>
              <a:t>调试</a:t>
            </a:r>
          </a:p>
          <a:p>
            <a:pPr lvl="1"/>
            <a:endParaRPr lang="en-US" altLang="zh-CN" dirty="0"/>
          </a:p>
        </p:txBody>
      </p:sp>
    </p:spTree>
    <p:extLst>
      <p:ext uri="{BB962C8B-B14F-4D97-AF65-F5344CB8AC3E}">
        <p14:creationId xmlns:p14="http://schemas.microsoft.com/office/powerpoint/2010/main" val="3434558072"/>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a:t>
            </a:r>
            <a:r>
              <a:rPr lang="en-US" altLang="zh-CN" dirty="0" smtClean="0"/>
              <a:t>2</a:t>
            </a:r>
            <a:r>
              <a:rPr lang="zh-CN" altLang="en-US" dirty="0" smtClean="0"/>
              <a:t> </a:t>
            </a:r>
            <a:r>
              <a:rPr lang="en-US" altLang="zh-CN" dirty="0" smtClean="0"/>
              <a:t>Web</a:t>
            </a:r>
            <a:r>
              <a:rPr lang="zh-CN" altLang="en-US" dirty="0" smtClean="0"/>
              <a:t>应用程序结构</a:t>
            </a:r>
            <a:endParaRPr lang="zh-CN" altLang="en-US" dirty="0"/>
          </a:p>
        </p:txBody>
      </p:sp>
      <p:sp>
        <p:nvSpPr>
          <p:cNvPr id="3" name="内容占位符 2"/>
          <p:cNvSpPr>
            <a:spLocks noGrp="1"/>
          </p:cNvSpPr>
          <p:nvPr>
            <p:ph idx="1"/>
          </p:nvPr>
        </p:nvSpPr>
        <p:spPr>
          <a:xfrm>
            <a:off x="457200" y="1052513"/>
            <a:ext cx="8435280" cy="4968875"/>
          </a:xfrm>
        </p:spPr>
        <p:txBody>
          <a:bodyPr/>
          <a:lstStyle/>
          <a:p>
            <a:r>
              <a:rPr lang="zh-CN" altLang="en-US" dirty="0" smtClean="0"/>
              <a:t>自动</a:t>
            </a:r>
            <a:r>
              <a:rPr lang="zh-CN" altLang="en-US" dirty="0"/>
              <a:t>部署</a:t>
            </a:r>
            <a:endParaRPr lang="en-US" altLang="zh-CN" dirty="0"/>
          </a:p>
          <a:p>
            <a:pPr lvl="1"/>
            <a:r>
              <a:rPr lang="zh-CN" altLang="en-US" dirty="0"/>
              <a:t>默认位置</a:t>
            </a:r>
            <a:r>
              <a:rPr lang="en-US" altLang="zh-CN" dirty="0"/>
              <a:t>workspace\.metadata\.plugins\</a:t>
            </a:r>
            <a:r>
              <a:rPr lang="en-US" altLang="zh-CN" dirty="0" err="1"/>
              <a:t>org.eclipse.wst.server.core</a:t>
            </a:r>
            <a:r>
              <a:rPr lang="en-US" altLang="zh-CN" dirty="0"/>
              <a:t>\tmp0</a:t>
            </a:r>
          </a:p>
          <a:p>
            <a:pPr lvl="1"/>
            <a:r>
              <a:rPr lang="zh-CN" altLang="en-US" dirty="0"/>
              <a:t>可以通过修改配置部署到</a:t>
            </a:r>
            <a:r>
              <a:rPr lang="en-US" altLang="zh-CN" dirty="0"/>
              <a:t>Tomcat/</a:t>
            </a:r>
            <a:r>
              <a:rPr lang="en-US" altLang="zh-CN" dirty="0" err="1"/>
              <a:t>webapps</a:t>
            </a:r>
            <a:r>
              <a:rPr lang="zh-CN" altLang="en-US" dirty="0"/>
              <a:t>目录下</a:t>
            </a:r>
          </a:p>
          <a:p>
            <a:pPr lvl="1"/>
            <a:endParaRPr lang="en-US" altLang="zh-CN" dirty="0"/>
          </a:p>
        </p:txBody>
      </p:sp>
    </p:spTree>
    <p:extLst>
      <p:ext uri="{BB962C8B-B14F-4D97-AF65-F5344CB8AC3E}">
        <p14:creationId xmlns:p14="http://schemas.microsoft.com/office/powerpoint/2010/main" val="2865693867"/>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a:t>
            </a:r>
            <a:r>
              <a:rPr lang="en-US" altLang="zh-CN" dirty="0" smtClean="0"/>
              <a:t>2</a:t>
            </a:r>
            <a:r>
              <a:rPr lang="zh-CN" altLang="en-US" dirty="0" smtClean="0"/>
              <a:t> </a:t>
            </a:r>
            <a:r>
              <a:rPr lang="en-US" altLang="zh-CN" dirty="0" smtClean="0"/>
              <a:t>Web</a:t>
            </a:r>
            <a:r>
              <a:rPr lang="zh-CN" altLang="en-US" dirty="0" smtClean="0"/>
              <a:t>应用程序结构</a:t>
            </a:r>
            <a:endParaRPr lang="zh-CN" altLang="en-US" dirty="0"/>
          </a:p>
        </p:txBody>
      </p:sp>
      <p:sp>
        <p:nvSpPr>
          <p:cNvPr id="3" name="内容占位符 2"/>
          <p:cNvSpPr>
            <a:spLocks noGrp="1"/>
          </p:cNvSpPr>
          <p:nvPr>
            <p:ph idx="1"/>
          </p:nvPr>
        </p:nvSpPr>
        <p:spPr/>
        <p:txBody>
          <a:bodyPr/>
          <a:lstStyle/>
          <a:p>
            <a:r>
              <a:rPr lang="en-US" altLang="zh-CN" dirty="0"/>
              <a:t>MVC</a:t>
            </a:r>
            <a:r>
              <a:rPr lang="zh-CN" altLang="en-US" dirty="0"/>
              <a:t>（</a:t>
            </a:r>
            <a:r>
              <a:rPr lang="en-US" altLang="zh-CN" dirty="0"/>
              <a:t>Model-View-Controller</a:t>
            </a:r>
            <a:r>
              <a:rPr lang="zh-CN" altLang="en-US" dirty="0" smtClean="0"/>
              <a:t>）</a:t>
            </a:r>
            <a:endParaRPr lang="en-US" altLang="zh-CN" dirty="0" smtClean="0"/>
          </a:p>
          <a:p>
            <a:pPr lvl="1"/>
            <a:r>
              <a:rPr lang="en-US" altLang="zh-CN" dirty="0"/>
              <a:t>MVC</a:t>
            </a:r>
            <a:r>
              <a:rPr lang="zh-CN" altLang="en-US" dirty="0"/>
              <a:t>是一种软件设计模式，它把系统分为</a:t>
            </a:r>
            <a:r>
              <a:rPr lang="en-US" altLang="zh-CN" dirty="0"/>
              <a:t>3</a:t>
            </a:r>
            <a:r>
              <a:rPr lang="zh-CN" altLang="en-US" dirty="0"/>
              <a:t>个模块：</a:t>
            </a:r>
          </a:p>
          <a:p>
            <a:pPr lvl="2"/>
            <a:r>
              <a:rPr lang="zh-CN" altLang="en-US" dirty="0"/>
              <a:t>模型 </a:t>
            </a:r>
            <a:r>
              <a:rPr lang="en-US" altLang="zh-CN" dirty="0"/>
              <a:t>(Model)</a:t>
            </a:r>
          </a:p>
          <a:p>
            <a:pPr lvl="2"/>
            <a:r>
              <a:rPr lang="zh-CN" altLang="en-US" dirty="0"/>
              <a:t>视图 </a:t>
            </a:r>
            <a:r>
              <a:rPr lang="en-US" altLang="zh-CN" dirty="0"/>
              <a:t>(View)</a:t>
            </a:r>
          </a:p>
          <a:p>
            <a:pPr lvl="2"/>
            <a:r>
              <a:rPr lang="zh-CN" altLang="en-US" dirty="0"/>
              <a:t>控制器 </a:t>
            </a:r>
            <a:r>
              <a:rPr lang="en-US" altLang="zh-CN" dirty="0"/>
              <a:t>(Controller)</a:t>
            </a:r>
          </a:p>
          <a:p>
            <a:pPr lvl="1"/>
            <a:endParaRPr lang="zh-CN" alt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6693" y="3043489"/>
            <a:ext cx="5348064" cy="2977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9041657"/>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a:t>
            </a:r>
            <a:r>
              <a:rPr lang="en-US" altLang="zh-CN" dirty="0" smtClean="0"/>
              <a:t>2</a:t>
            </a:r>
            <a:r>
              <a:rPr lang="zh-CN" altLang="en-US" dirty="0" smtClean="0"/>
              <a:t> </a:t>
            </a:r>
            <a:r>
              <a:rPr lang="en-US" altLang="zh-CN" dirty="0" smtClean="0"/>
              <a:t>Web</a:t>
            </a:r>
            <a:r>
              <a:rPr lang="zh-CN" altLang="en-US" dirty="0" smtClean="0"/>
              <a:t>应用程序结构</a:t>
            </a:r>
            <a:endParaRPr lang="zh-CN" altLang="en-US" dirty="0"/>
          </a:p>
        </p:txBody>
      </p:sp>
      <p:sp>
        <p:nvSpPr>
          <p:cNvPr id="3" name="内容占位符 2"/>
          <p:cNvSpPr>
            <a:spLocks noGrp="1"/>
          </p:cNvSpPr>
          <p:nvPr>
            <p:ph idx="1"/>
          </p:nvPr>
        </p:nvSpPr>
        <p:spPr/>
        <p:txBody>
          <a:bodyPr/>
          <a:lstStyle/>
          <a:p>
            <a:r>
              <a:rPr lang="zh-CN" altLang="en-US" dirty="0" smtClean="0"/>
              <a:t>分层结构</a:t>
            </a:r>
            <a:endParaRPr lang="en-US" altLang="zh-CN" dirty="0" smtClean="0"/>
          </a:p>
          <a:p>
            <a:pPr lvl="1"/>
            <a:r>
              <a:rPr lang="en-US" altLang="zh-CN" dirty="0"/>
              <a:t>1.</a:t>
            </a:r>
            <a:r>
              <a:rPr lang="zh-CN" altLang="en-US" dirty="0"/>
              <a:t>表现</a:t>
            </a:r>
            <a:r>
              <a:rPr lang="zh-CN" altLang="en-US" dirty="0" smtClean="0"/>
              <a:t>层：</a:t>
            </a:r>
            <a:r>
              <a:rPr lang="zh-CN" altLang="en-US" dirty="0"/>
              <a:t>负责用户与系统的</a:t>
            </a:r>
            <a:r>
              <a:rPr lang="zh-CN" altLang="en-US" dirty="0" smtClean="0"/>
              <a:t>交互</a:t>
            </a:r>
            <a:endParaRPr lang="en-US" altLang="zh-CN" dirty="0" smtClean="0"/>
          </a:p>
          <a:p>
            <a:pPr lvl="2"/>
            <a:r>
              <a:rPr lang="zh-CN" altLang="en-US" dirty="0" smtClean="0"/>
              <a:t>其中</a:t>
            </a:r>
            <a:r>
              <a:rPr lang="zh-CN" altLang="en-US" dirty="0"/>
              <a:t>控制组件在</a:t>
            </a:r>
            <a:r>
              <a:rPr lang="en-US" altLang="zh-CN" dirty="0"/>
              <a:t>C/S</a:t>
            </a:r>
            <a:r>
              <a:rPr lang="zh-CN" altLang="en-US" dirty="0"/>
              <a:t>中的</a:t>
            </a:r>
            <a:r>
              <a:rPr lang="en-US" altLang="zh-CN" dirty="0"/>
              <a:t>GUI</a:t>
            </a:r>
            <a:r>
              <a:rPr lang="zh-CN" altLang="en-US" dirty="0"/>
              <a:t>中表现为</a:t>
            </a:r>
            <a:r>
              <a:rPr lang="en-US" altLang="zh-CN" dirty="0" smtClean="0"/>
              <a:t>Listener</a:t>
            </a:r>
            <a:r>
              <a:rPr lang="zh-CN" altLang="en-US" dirty="0"/>
              <a:t>、</a:t>
            </a:r>
            <a:r>
              <a:rPr lang="en-US" altLang="zh-CN" dirty="0"/>
              <a:t>B/S</a:t>
            </a:r>
            <a:r>
              <a:rPr lang="zh-CN" altLang="en-US" dirty="0"/>
              <a:t>中</a:t>
            </a:r>
            <a:r>
              <a:rPr lang="zh-CN" altLang="en-US" dirty="0" smtClean="0"/>
              <a:t>通过</a:t>
            </a:r>
            <a:r>
              <a:rPr lang="en-US" altLang="zh-CN" smtClean="0"/>
              <a:t>Servlet/JSP</a:t>
            </a:r>
            <a:r>
              <a:rPr lang="zh-CN" altLang="en-US" smtClean="0"/>
              <a:t>实现</a:t>
            </a:r>
            <a:r>
              <a:rPr lang="zh-CN" altLang="en-US" dirty="0" smtClean="0"/>
              <a:t>。</a:t>
            </a:r>
            <a:endParaRPr lang="en-US" altLang="zh-CN" dirty="0" smtClean="0"/>
          </a:p>
          <a:p>
            <a:pPr lvl="1"/>
            <a:endParaRPr lang="zh-CN" altLang="en-US" dirty="0"/>
          </a:p>
          <a:p>
            <a:pPr lvl="1"/>
            <a:r>
              <a:rPr lang="en-US" altLang="zh-CN" dirty="0"/>
              <a:t>2.</a:t>
            </a:r>
            <a:r>
              <a:rPr lang="zh-CN" altLang="en-US" dirty="0"/>
              <a:t>业务层：维护逻辑业务，系统的核心</a:t>
            </a:r>
            <a:r>
              <a:rPr lang="zh-CN" altLang="en-US" dirty="0" smtClean="0"/>
              <a:t>部分</a:t>
            </a:r>
            <a:endParaRPr lang="en-US" altLang="zh-CN" dirty="0" smtClean="0"/>
          </a:p>
          <a:p>
            <a:pPr lvl="2"/>
            <a:r>
              <a:rPr lang="zh-CN" altLang="en-US" dirty="0" smtClean="0"/>
              <a:t>一般</a:t>
            </a:r>
            <a:r>
              <a:rPr lang="zh-CN" altLang="en-US" dirty="0"/>
              <a:t>命名为</a:t>
            </a:r>
            <a:r>
              <a:rPr lang="en-US" altLang="zh-CN" dirty="0" err="1" smtClean="0"/>
              <a:t>xxxService</a:t>
            </a:r>
            <a:endParaRPr lang="en-US" altLang="zh-CN" dirty="0" smtClean="0"/>
          </a:p>
          <a:p>
            <a:pPr lvl="2"/>
            <a:endParaRPr lang="en-US" altLang="zh-CN" dirty="0"/>
          </a:p>
          <a:p>
            <a:pPr lvl="1"/>
            <a:r>
              <a:rPr lang="en-US" altLang="zh-CN" dirty="0"/>
              <a:t>3.</a:t>
            </a:r>
            <a:r>
              <a:rPr lang="zh-CN" altLang="en-US" dirty="0"/>
              <a:t>数据访问层（持久层）：负责与数据库的</a:t>
            </a:r>
            <a:r>
              <a:rPr lang="zh-CN" altLang="en-US" dirty="0" smtClean="0"/>
              <a:t>操作</a:t>
            </a:r>
            <a:endParaRPr lang="en-US" altLang="zh-CN" dirty="0" smtClean="0"/>
          </a:p>
          <a:p>
            <a:pPr lvl="2"/>
            <a:r>
              <a:rPr lang="zh-CN" altLang="en-US" dirty="0" smtClean="0"/>
              <a:t>一般</a:t>
            </a:r>
            <a:r>
              <a:rPr lang="zh-CN" altLang="en-US" dirty="0"/>
              <a:t>命名为</a:t>
            </a:r>
            <a:r>
              <a:rPr lang="en-US" altLang="zh-CN" dirty="0" err="1"/>
              <a:t>xxxDAO</a:t>
            </a:r>
            <a:endParaRPr lang="zh-CN" altLang="en-US" dirty="0"/>
          </a:p>
        </p:txBody>
      </p:sp>
    </p:spTree>
    <p:extLst>
      <p:ext uri="{BB962C8B-B14F-4D97-AF65-F5344CB8AC3E}">
        <p14:creationId xmlns:p14="http://schemas.microsoft.com/office/powerpoint/2010/main" val="685068037"/>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a:t>
            </a:r>
            <a:r>
              <a:rPr lang="en-US" altLang="zh-CN" dirty="0" smtClean="0"/>
              <a:t>2</a:t>
            </a:r>
            <a:r>
              <a:rPr lang="zh-CN" altLang="en-US" dirty="0" smtClean="0"/>
              <a:t> </a:t>
            </a:r>
            <a:r>
              <a:rPr lang="en-US" altLang="zh-CN" dirty="0" smtClean="0"/>
              <a:t>Web</a:t>
            </a:r>
            <a:r>
              <a:rPr lang="zh-CN" altLang="en-US" dirty="0" smtClean="0"/>
              <a:t>应用程序结构</a:t>
            </a:r>
            <a:endParaRPr lang="zh-CN" altLang="en-US" dirty="0"/>
          </a:p>
        </p:txBody>
      </p:sp>
      <p:sp>
        <p:nvSpPr>
          <p:cNvPr id="3" name="内容占位符 2"/>
          <p:cNvSpPr>
            <a:spLocks noGrp="1"/>
          </p:cNvSpPr>
          <p:nvPr>
            <p:ph idx="1"/>
          </p:nvPr>
        </p:nvSpPr>
        <p:spPr/>
        <p:txBody>
          <a:bodyPr/>
          <a:lstStyle/>
          <a:p>
            <a:r>
              <a:rPr lang="en-US" altLang="zh-CN" dirty="0" smtClean="0"/>
              <a:t>My12306</a:t>
            </a:r>
            <a:r>
              <a:rPr lang="zh-CN" altLang="en-US" dirty="0" smtClean="0"/>
              <a:t>项目结构</a:t>
            </a:r>
            <a:endParaRPr lang="zh-CN" altLang="en-US" dirty="0"/>
          </a:p>
        </p:txBody>
      </p:sp>
      <p:pic>
        <p:nvPicPr>
          <p:cNvPr id="4" name="图片 3"/>
          <p:cNvPicPr>
            <a:picLocks noChangeAspect="1"/>
          </p:cNvPicPr>
          <p:nvPr/>
        </p:nvPicPr>
        <p:blipFill>
          <a:blip r:embed="rId2"/>
          <a:stretch>
            <a:fillRect/>
          </a:stretch>
        </p:blipFill>
        <p:spPr>
          <a:xfrm>
            <a:off x="3192462" y="1549401"/>
            <a:ext cx="2676525" cy="4543425"/>
          </a:xfrm>
          <a:prstGeom prst="rect">
            <a:avLst/>
          </a:prstGeom>
        </p:spPr>
      </p:pic>
    </p:spTree>
    <p:extLst>
      <p:ext uri="{BB962C8B-B14F-4D97-AF65-F5344CB8AC3E}">
        <p14:creationId xmlns:p14="http://schemas.microsoft.com/office/powerpoint/2010/main" val="274847631"/>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问题交流</a:t>
            </a:r>
            <a:endParaRPr lang="zh-CN" altLang="en-US" dirty="0"/>
          </a:p>
        </p:txBody>
      </p:sp>
      <p:sp>
        <p:nvSpPr>
          <p:cNvPr id="3" name="内容占位符 2"/>
          <p:cNvSpPr>
            <a:spLocks noGrp="1"/>
          </p:cNvSpPr>
          <p:nvPr>
            <p:ph idx="1"/>
          </p:nvPr>
        </p:nvSpPr>
        <p:spPr/>
        <p:txBody>
          <a:bodyPr/>
          <a:lstStyle/>
          <a:p>
            <a:r>
              <a:rPr lang="zh-CN" altLang="en-US" dirty="0"/>
              <a:t>什么是</a:t>
            </a:r>
            <a:r>
              <a:rPr lang="en-US" altLang="zh-CN" dirty="0"/>
              <a:t>MVC</a:t>
            </a:r>
            <a:r>
              <a:rPr lang="zh-CN" altLang="en-US" dirty="0"/>
              <a:t>？</a:t>
            </a:r>
          </a:p>
          <a:p>
            <a:r>
              <a:rPr lang="zh-CN" altLang="en-US" dirty="0"/>
              <a:t>在</a:t>
            </a:r>
            <a:r>
              <a:rPr lang="en-US" altLang="zh-CN" dirty="0"/>
              <a:t>JSP/Servlet</a:t>
            </a:r>
            <a:r>
              <a:rPr lang="zh-CN" altLang="en-US" dirty="0"/>
              <a:t>中</a:t>
            </a:r>
            <a:r>
              <a:rPr lang="en-US" altLang="zh-CN" dirty="0"/>
              <a:t>MVC</a:t>
            </a:r>
            <a:r>
              <a:rPr lang="zh-CN" altLang="en-US" dirty="0"/>
              <a:t>分别是哪个？</a:t>
            </a:r>
          </a:p>
        </p:txBody>
      </p:sp>
    </p:spTree>
    <p:extLst>
      <p:ext uri="{BB962C8B-B14F-4D97-AF65-F5344CB8AC3E}">
        <p14:creationId xmlns:p14="http://schemas.microsoft.com/office/powerpoint/2010/main" val="1393182500"/>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solidFill>
                  <a:schemeClr val="tx1"/>
                </a:solidFill>
              </a:rPr>
              <a:t>任务重</a:t>
            </a:r>
            <a:r>
              <a:rPr lang="zh-CN" altLang="en-US" dirty="0" smtClean="0">
                <a:solidFill>
                  <a:schemeClr val="tx1"/>
                </a:solidFill>
              </a:rPr>
              <a:t>点总结</a:t>
            </a:r>
            <a:endParaRPr lang="zh-CN" altLang="en-US" dirty="0" smtClean="0"/>
          </a:p>
        </p:txBody>
      </p:sp>
      <p:sp>
        <p:nvSpPr>
          <p:cNvPr id="4" name="内容占位符 2"/>
          <p:cNvSpPr>
            <a:spLocks noGrp="1"/>
          </p:cNvSpPr>
          <p:nvPr>
            <p:ph idx="1"/>
          </p:nvPr>
        </p:nvSpPr>
        <p:spPr>
          <a:xfrm>
            <a:off x="457200" y="1052513"/>
            <a:ext cx="8147050" cy="4968875"/>
          </a:xfrm>
        </p:spPr>
        <p:txBody>
          <a:bodyPr/>
          <a:lstStyle/>
          <a:p>
            <a:r>
              <a:rPr lang="en-US" altLang="zh-CN" dirty="0" smtClean="0">
                <a:latin typeface="宋体" pitchFamily="2" charset="-122"/>
              </a:rPr>
              <a:t>Web</a:t>
            </a:r>
            <a:r>
              <a:rPr lang="zh-CN" altLang="en-US" dirty="0" smtClean="0">
                <a:latin typeface="宋体" pitchFamily="2" charset="-122"/>
              </a:rPr>
              <a:t>应用</a:t>
            </a:r>
            <a:r>
              <a:rPr lang="zh-CN" altLang="en-US" dirty="0">
                <a:latin typeface="宋体" pitchFamily="2" charset="-122"/>
              </a:rPr>
              <a:t>标准目录结构</a:t>
            </a:r>
          </a:p>
          <a:p>
            <a:r>
              <a:rPr lang="en-US" altLang="zh-CN" dirty="0">
                <a:latin typeface="宋体" pitchFamily="2" charset="-122"/>
              </a:rPr>
              <a:t>TOMCAT</a:t>
            </a:r>
          </a:p>
          <a:p>
            <a:r>
              <a:rPr lang="en-US" altLang="zh-CN" dirty="0" smtClean="0">
                <a:latin typeface="宋体" pitchFamily="2" charset="-122"/>
              </a:rPr>
              <a:t>Web</a:t>
            </a:r>
            <a:r>
              <a:rPr lang="zh-CN" altLang="en-US" dirty="0" smtClean="0">
                <a:latin typeface="宋体" pitchFamily="2" charset="-122"/>
              </a:rPr>
              <a:t>应用</a:t>
            </a:r>
            <a:r>
              <a:rPr lang="zh-CN" altLang="en-US" dirty="0">
                <a:latin typeface="宋体" pitchFamily="2" charset="-122"/>
              </a:rPr>
              <a:t>创建及部署</a:t>
            </a:r>
          </a:p>
          <a:p>
            <a:r>
              <a:rPr lang="zh-CN" altLang="en-US" dirty="0">
                <a:latin typeface="宋体" pitchFamily="2" charset="-122"/>
              </a:rPr>
              <a:t>分层结构、</a:t>
            </a:r>
            <a:r>
              <a:rPr lang="en-US" altLang="zh-CN" dirty="0">
                <a:latin typeface="宋体" pitchFamily="2" charset="-122"/>
              </a:rPr>
              <a:t>MVC</a:t>
            </a:r>
            <a:endParaRPr lang="en-US" altLang="zh-CN" dirty="0" smtClean="0">
              <a:latin typeface="宋体" pitchFamily="2" charset="-122"/>
            </a:endParaRPr>
          </a:p>
        </p:txBody>
      </p:sp>
    </p:spTree>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课后项目任务</a:t>
            </a:r>
            <a:endParaRPr lang="zh-CN" altLang="en-US" dirty="0" smtClean="0"/>
          </a:p>
        </p:txBody>
      </p:sp>
      <p:sp>
        <p:nvSpPr>
          <p:cNvPr id="9219" name="内容占位符 2"/>
          <p:cNvSpPr>
            <a:spLocks noGrp="1"/>
          </p:cNvSpPr>
          <p:nvPr>
            <p:ph idx="1"/>
          </p:nvPr>
        </p:nvSpPr>
        <p:spPr/>
        <p:txBody>
          <a:bodyPr/>
          <a:lstStyle/>
          <a:p>
            <a:r>
              <a:rPr lang="en-US" altLang="zh-CN" dirty="0" smtClean="0"/>
              <a:t>1</a:t>
            </a:r>
            <a:r>
              <a:rPr lang="zh-CN" altLang="en-US" dirty="0" smtClean="0"/>
              <a:t>、复习必会术语</a:t>
            </a:r>
            <a:r>
              <a:rPr lang="en-US" altLang="zh-CN" dirty="0" smtClean="0"/>
              <a:t>[</a:t>
            </a:r>
            <a:r>
              <a:rPr lang="zh-CN" altLang="en-US" dirty="0" smtClean="0"/>
              <a:t>必作题</a:t>
            </a:r>
            <a:r>
              <a:rPr lang="en-US" altLang="zh-CN" dirty="0" smtClean="0"/>
              <a:t>]</a:t>
            </a:r>
          </a:p>
          <a:p>
            <a:endParaRPr lang="en-US" altLang="zh-CN" dirty="0" smtClean="0"/>
          </a:p>
          <a:p>
            <a:r>
              <a:rPr lang="en-US" altLang="zh-CN" dirty="0" smtClean="0"/>
              <a:t>2</a:t>
            </a:r>
            <a:r>
              <a:rPr lang="zh-CN" altLang="en-US" dirty="0" smtClean="0"/>
              <a:t>、创建</a:t>
            </a:r>
            <a:r>
              <a:rPr lang="en-US" altLang="zh-CN" dirty="0" smtClean="0"/>
              <a:t>My12306</a:t>
            </a:r>
            <a:r>
              <a:rPr lang="zh-CN" altLang="en-US" dirty="0" smtClean="0"/>
              <a:t>项目</a:t>
            </a:r>
            <a:r>
              <a:rPr lang="en-US" altLang="zh-CN" dirty="0" smtClean="0"/>
              <a:t>[</a:t>
            </a:r>
            <a:r>
              <a:rPr lang="zh-CN" altLang="en-US" dirty="0" smtClean="0"/>
              <a:t>必作题</a:t>
            </a:r>
            <a:r>
              <a:rPr lang="en-US" altLang="zh-CN" dirty="0" smtClean="0"/>
              <a:t>]</a:t>
            </a:r>
          </a:p>
          <a:p>
            <a:endParaRPr lang="en-US" altLang="zh-CN" dirty="0" smtClean="0"/>
          </a:p>
          <a:p>
            <a:pPr>
              <a:buNone/>
            </a:pPr>
            <a:endParaRPr lang="en-US" altLang="zh-CN" dirty="0" smtClean="0"/>
          </a:p>
          <a:p>
            <a:pPr>
              <a:buNone/>
            </a:pPr>
            <a:endParaRPr lang="en-US" altLang="zh-CN" dirty="0" smtClean="0"/>
          </a:p>
          <a:p>
            <a:pPr>
              <a:buNone/>
            </a:pPr>
            <a:endParaRPr lang="en-US" altLang="zh-CN" dirty="0"/>
          </a:p>
          <a:p>
            <a:pPr>
              <a:buNone/>
            </a:pPr>
            <a:endParaRPr lang="en-US" altLang="zh-CN" dirty="0" smtClean="0"/>
          </a:p>
          <a:p>
            <a:endParaRPr lang="en-US" altLang="zh-CN" dirty="0" smtClean="0"/>
          </a:p>
          <a:p>
            <a:endParaRPr lang="en-US" altLang="zh-CN" dirty="0" smtClean="0"/>
          </a:p>
          <a:p>
            <a:r>
              <a:rPr lang="zh-CN" altLang="en-US" sz="1600" dirty="0" smtClean="0"/>
              <a:t>作业</a:t>
            </a:r>
            <a:r>
              <a:rPr lang="zh-CN" sz="1600" dirty="0" smtClean="0"/>
              <a:t>答案参见</a:t>
            </a:r>
            <a:r>
              <a:rPr lang="zh-CN" altLang="en-US" sz="1600" dirty="0" smtClean="0"/>
              <a:t>在线</a:t>
            </a:r>
            <a:r>
              <a:rPr lang="zh-CN" sz="1600" dirty="0" smtClean="0"/>
              <a:t>讲解</a:t>
            </a:r>
            <a:r>
              <a:rPr lang="zh-CN" altLang="en-US" sz="1600" dirty="0" smtClean="0"/>
              <a:t>，</a:t>
            </a:r>
            <a:r>
              <a:rPr lang="zh-CN" sz="1600" dirty="0" smtClean="0"/>
              <a:t>网址</a:t>
            </a:r>
            <a:r>
              <a:rPr lang="en-US" altLang="zh-CN" sz="1600" dirty="0" smtClean="0"/>
              <a:t>:http://www.neuedu.cn</a:t>
            </a:r>
            <a:endParaRPr lang="zh-CN" altLang="en-US" sz="1600" dirty="0" smtClean="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a:t>
            </a:r>
            <a:r>
              <a:rPr lang="en-US" altLang="zh-CN" dirty="0" smtClean="0"/>
              <a:t>1</a:t>
            </a:r>
            <a:r>
              <a:rPr lang="zh-CN" altLang="en-US" dirty="0" smtClean="0"/>
              <a:t> 必会术语</a:t>
            </a:r>
            <a:endParaRPr lang="zh-CN" altLang="en-US" dirty="0"/>
          </a:p>
        </p:txBody>
      </p:sp>
      <p:sp>
        <p:nvSpPr>
          <p:cNvPr id="3" name="内容占位符 2"/>
          <p:cNvSpPr>
            <a:spLocks noGrp="1"/>
          </p:cNvSpPr>
          <p:nvPr>
            <p:ph idx="1"/>
          </p:nvPr>
        </p:nvSpPr>
        <p:spPr/>
        <p:txBody>
          <a:bodyPr/>
          <a:lstStyle/>
          <a:p>
            <a:r>
              <a:rPr lang="zh-CN" altLang="en-US" dirty="0" smtClean="0"/>
              <a:t>常见</a:t>
            </a:r>
            <a:r>
              <a:rPr lang="zh-CN" altLang="en-US" dirty="0"/>
              <a:t>的</a:t>
            </a:r>
            <a:r>
              <a:rPr lang="en-US" altLang="zh-CN" dirty="0"/>
              <a:t>C/S</a:t>
            </a:r>
            <a:r>
              <a:rPr lang="zh-CN" altLang="en-US" dirty="0"/>
              <a:t>模式：</a:t>
            </a:r>
          </a:p>
          <a:p>
            <a:pPr lvl="1"/>
            <a:r>
              <a:rPr lang="zh-CN" altLang="en-US" dirty="0"/>
              <a:t>数据库服务器</a:t>
            </a:r>
          </a:p>
          <a:p>
            <a:pPr lvl="1"/>
            <a:r>
              <a:rPr lang="zh-CN" altLang="en-US" dirty="0"/>
              <a:t>网络游戏客户端</a:t>
            </a:r>
            <a:r>
              <a:rPr lang="en-US" altLang="zh-CN" dirty="0"/>
              <a:t>/</a:t>
            </a:r>
            <a:r>
              <a:rPr lang="zh-CN" altLang="en-US" dirty="0"/>
              <a:t>服务器端</a:t>
            </a:r>
          </a:p>
          <a:p>
            <a:pPr lvl="1"/>
            <a:r>
              <a:rPr lang="en-US" altLang="zh-CN" dirty="0"/>
              <a:t>QQ</a:t>
            </a:r>
            <a:r>
              <a:rPr lang="zh-CN" altLang="en-US" dirty="0"/>
              <a:t>客户端</a:t>
            </a:r>
            <a:r>
              <a:rPr lang="en-US" altLang="zh-CN" dirty="0"/>
              <a:t>/QQ</a:t>
            </a:r>
            <a:r>
              <a:rPr lang="zh-CN" altLang="en-US" dirty="0"/>
              <a:t>服务器端</a:t>
            </a:r>
          </a:p>
          <a:p>
            <a:pPr lvl="1"/>
            <a:endParaRPr lang="zh-CN" altLang="en-US" dirty="0"/>
          </a:p>
        </p:txBody>
      </p:sp>
    </p:spTree>
    <p:extLst>
      <p:ext uri="{BB962C8B-B14F-4D97-AF65-F5344CB8AC3E}">
        <p14:creationId xmlns:p14="http://schemas.microsoft.com/office/powerpoint/2010/main" val="169019307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a:t>
            </a:r>
            <a:r>
              <a:rPr lang="en-US" altLang="zh-CN" dirty="0" smtClean="0"/>
              <a:t>1</a:t>
            </a:r>
            <a:r>
              <a:rPr lang="zh-CN" altLang="en-US" dirty="0" smtClean="0"/>
              <a:t> 必会术语</a:t>
            </a:r>
            <a:endParaRPr lang="zh-CN" altLang="en-US" dirty="0"/>
          </a:p>
        </p:txBody>
      </p:sp>
      <p:sp>
        <p:nvSpPr>
          <p:cNvPr id="3" name="内容占位符 2"/>
          <p:cNvSpPr>
            <a:spLocks noGrp="1"/>
          </p:cNvSpPr>
          <p:nvPr>
            <p:ph idx="1"/>
          </p:nvPr>
        </p:nvSpPr>
        <p:spPr/>
        <p:txBody>
          <a:bodyPr/>
          <a:lstStyle/>
          <a:p>
            <a:r>
              <a:rPr lang="zh-CN" altLang="en-US" dirty="0" smtClean="0"/>
              <a:t>两</a:t>
            </a:r>
            <a:r>
              <a:rPr lang="zh-CN" altLang="en-US" dirty="0"/>
              <a:t>层结构</a:t>
            </a:r>
            <a:endParaRPr lang="en-US" altLang="zh-CN" dirty="0" smtClean="0"/>
          </a:p>
          <a:p>
            <a:pPr lvl="1"/>
            <a:r>
              <a:rPr lang="zh-CN" altLang="en-US" dirty="0"/>
              <a:t>通常所说的</a:t>
            </a:r>
            <a:r>
              <a:rPr lang="en-US" altLang="zh-CN" dirty="0"/>
              <a:t>C/S</a:t>
            </a:r>
            <a:r>
              <a:rPr lang="zh-CN" altLang="en-US" dirty="0"/>
              <a:t>结构</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204864"/>
            <a:ext cx="6838950" cy="3698875"/>
          </a:xfrm>
          <a:prstGeom prst="rect">
            <a:avLst/>
          </a:prstGeom>
          <a:noFill/>
          <a:ln w="9525">
            <a:noFill/>
            <a:miter lim="800000"/>
            <a:headEnd/>
            <a:tailEnd/>
          </a:ln>
        </p:spPr>
      </p:pic>
    </p:spTree>
    <p:extLst>
      <p:ext uri="{BB962C8B-B14F-4D97-AF65-F5344CB8AC3E}">
        <p14:creationId xmlns:p14="http://schemas.microsoft.com/office/powerpoint/2010/main" val="270726447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a:t>
            </a:r>
            <a:r>
              <a:rPr lang="en-US" altLang="zh-CN" dirty="0" smtClean="0"/>
              <a:t>1</a:t>
            </a:r>
            <a:r>
              <a:rPr lang="zh-CN" altLang="en-US" dirty="0" smtClean="0"/>
              <a:t> 必会术语</a:t>
            </a:r>
            <a:endParaRPr lang="zh-CN" altLang="en-US" dirty="0"/>
          </a:p>
        </p:txBody>
      </p:sp>
      <p:sp>
        <p:nvSpPr>
          <p:cNvPr id="3" name="内容占位符 2"/>
          <p:cNvSpPr>
            <a:spLocks noGrp="1"/>
          </p:cNvSpPr>
          <p:nvPr>
            <p:ph idx="1"/>
          </p:nvPr>
        </p:nvSpPr>
        <p:spPr/>
        <p:txBody>
          <a:bodyPr/>
          <a:lstStyle/>
          <a:p>
            <a:r>
              <a:rPr lang="zh-CN" altLang="en-US" dirty="0"/>
              <a:t>三层结构</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75" y="1577975"/>
            <a:ext cx="7558088" cy="3433763"/>
          </a:xfrm>
          <a:prstGeom prst="rect">
            <a:avLst/>
          </a:prstGeom>
          <a:noFill/>
          <a:ln w="9525">
            <a:noFill/>
            <a:miter lim="800000"/>
            <a:headEnd/>
            <a:tailEnd/>
          </a:ln>
        </p:spPr>
      </p:pic>
    </p:spTree>
    <p:extLst>
      <p:ext uri="{BB962C8B-B14F-4D97-AF65-F5344CB8AC3E}">
        <p14:creationId xmlns:p14="http://schemas.microsoft.com/office/powerpoint/2010/main" val="418227635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a:t>
            </a:r>
            <a:r>
              <a:rPr lang="en-US" altLang="zh-CN" dirty="0" smtClean="0"/>
              <a:t>1</a:t>
            </a:r>
            <a:r>
              <a:rPr lang="zh-CN" altLang="en-US" dirty="0" smtClean="0"/>
              <a:t> 必会术语</a:t>
            </a:r>
            <a:endParaRPr lang="zh-CN" altLang="en-US" dirty="0"/>
          </a:p>
        </p:txBody>
      </p:sp>
      <p:sp>
        <p:nvSpPr>
          <p:cNvPr id="3" name="内容占位符 2"/>
          <p:cNvSpPr>
            <a:spLocks noGrp="1"/>
          </p:cNvSpPr>
          <p:nvPr>
            <p:ph idx="1"/>
          </p:nvPr>
        </p:nvSpPr>
        <p:spPr/>
        <p:txBody>
          <a:bodyPr/>
          <a:lstStyle/>
          <a:p>
            <a:r>
              <a:rPr lang="en-US" altLang="zh-CN" dirty="0" smtClean="0"/>
              <a:t>B</a:t>
            </a:r>
            <a:r>
              <a:rPr lang="en-US" altLang="zh-CN" dirty="0"/>
              <a:t>/</a:t>
            </a:r>
            <a:r>
              <a:rPr lang="en-US" altLang="zh-CN" dirty="0" smtClean="0"/>
              <a:t>S</a:t>
            </a:r>
            <a:r>
              <a:rPr lang="zh-CN" altLang="en-US" dirty="0" smtClean="0"/>
              <a:t>模式</a:t>
            </a:r>
            <a:endParaRPr lang="en-US" altLang="zh-CN" dirty="0" smtClean="0"/>
          </a:p>
          <a:p>
            <a:pPr lvl="1"/>
            <a:r>
              <a:rPr lang="zh-CN" altLang="en-US" dirty="0"/>
              <a:t> 主要应用于广域网</a:t>
            </a:r>
          </a:p>
          <a:p>
            <a:pPr lvl="1"/>
            <a:r>
              <a:rPr lang="zh-CN" altLang="en-US" dirty="0"/>
              <a:t> 软件业务逻辑大部分在服务器端实现，不必开发客户端，应用广泛，易于管理维护</a:t>
            </a:r>
          </a:p>
          <a:p>
            <a:pPr lvl="1"/>
            <a:r>
              <a:rPr lang="zh-CN" altLang="en-US" dirty="0"/>
              <a:t> 用户界面完全通过浏览器实现，一部分事务逻辑在前端实现，但是主要事务逻辑在服务器端实现</a:t>
            </a:r>
          </a:p>
          <a:p>
            <a:pPr lvl="1"/>
            <a:endParaRPr lang="zh-CN" altLang="en-US" dirty="0"/>
          </a:p>
        </p:txBody>
      </p:sp>
    </p:spTree>
    <p:extLst>
      <p:ext uri="{BB962C8B-B14F-4D97-AF65-F5344CB8AC3E}">
        <p14:creationId xmlns:p14="http://schemas.microsoft.com/office/powerpoint/2010/main" val="388018268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4_默认设计模板">
  <a:themeElements>
    <a:clrScheme name="4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fontScheme name="4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outerShdw dist="35921" dir="2700000" algn="ctr" rotWithShape="0">
            <a:schemeClr val="bg2"/>
          </a:outerShdw>
        </a:effectLst>
      </a:spPr>
      <a:bodyPr vert="horz" wrap="none" lIns="0" tIns="0" rIns="0" bIns="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Pct val="65000"/>
          <a:buFontTx/>
          <a:buNone/>
          <a:tabLst/>
          <a:defRPr kumimoji="0" lang="zh-CN" altLang="en-US" sz="16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outerShdw dist="35921" dir="2700000" algn="ctr" rotWithShape="0">
            <a:schemeClr val="bg2"/>
          </a:outerShdw>
        </a:effectLst>
      </a:spPr>
      <a:bodyPr vert="horz" wrap="none" lIns="0" tIns="0" rIns="0" bIns="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Pct val="65000"/>
          <a:buFontTx/>
          <a:buNone/>
          <a:tabLst/>
          <a:defRPr kumimoji="0" lang="zh-CN" altLang="en-US" sz="16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4_默认设计模板 1">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2">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3">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4">
        <a:dk1>
          <a:srgbClr val="333333"/>
        </a:dk1>
        <a:lt1>
          <a:srgbClr val="FFFFFF"/>
        </a:lt1>
        <a:dk2>
          <a:srgbClr val="000000"/>
        </a:dk2>
        <a:lt2>
          <a:srgbClr val="99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5">
        <a:dk1>
          <a:srgbClr val="333333"/>
        </a:dk1>
        <a:lt1>
          <a:srgbClr val="FFFFFF"/>
        </a:lt1>
        <a:dk2>
          <a:srgbClr val="000000"/>
        </a:dk2>
        <a:lt2>
          <a:srgbClr val="9900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6">
        <a:dk1>
          <a:srgbClr val="333333"/>
        </a:dk1>
        <a:lt1>
          <a:srgbClr val="FFFFFF"/>
        </a:lt1>
        <a:dk2>
          <a:srgbClr val="000000"/>
        </a:dk2>
        <a:lt2>
          <a:srgbClr val="9933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东软认证培训体系课件模版</Template>
  <TotalTime>6421</TotalTime>
  <Words>2852</Words>
  <Application>Microsoft Office PowerPoint</Application>
  <PresentationFormat>全屏显示(4:3)</PresentationFormat>
  <Paragraphs>476</Paragraphs>
  <Slides>59</Slides>
  <Notes>4</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59</vt:i4>
      </vt:variant>
    </vt:vector>
  </HeadingPairs>
  <TitlesOfParts>
    <vt:vector size="72" baseType="lpstr">
      <vt:lpstr>黑体</vt:lpstr>
      <vt:lpstr>华文黑体</vt:lpstr>
      <vt:lpstr>华文细黑</vt:lpstr>
      <vt:lpstr>华文中宋</vt:lpstr>
      <vt:lpstr>宋体</vt:lpstr>
      <vt:lpstr>微软雅黑</vt:lpstr>
      <vt:lpstr>Arial</vt:lpstr>
      <vt:lpstr>Times</vt:lpstr>
      <vt:lpstr>Times New Roman</vt:lpstr>
      <vt:lpstr>Verdana</vt:lpstr>
      <vt:lpstr>Wingdings</vt:lpstr>
      <vt:lpstr>4_默认设计模板</vt:lpstr>
      <vt:lpstr>位图图像</vt:lpstr>
      <vt:lpstr>PowerPoint 演示文稿</vt:lpstr>
      <vt:lpstr>任务内容</vt:lpstr>
      <vt:lpstr>任务1 必会术语</vt:lpstr>
      <vt:lpstr>任务1 必会术语</vt:lpstr>
      <vt:lpstr>任务1 必会术语</vt:lpstr>
      <vt:lpstr>任务1 必会术语</vt:lpstr>
      <vt:lpstr>任务1 必会术语</vt:lpstr>
      <vt:lpstr>任务1 必会术语</vt:lpstr>
      <vt:lpstr>任务1 必会术语</vt:lpstr>
      <vt:lpstr>任务1 必会术语</vt:lpstr>
      <vt:lpstr>任务1 必会术语</vt:lpstr>
      <vt:lpstr>问题交流</vt:lpstr>
      <vt:lpstr>任务1 必会术语</vt:lpstr>
      <vt:lpstr>任务1 必会术语</vt:lpstr>
      <vt:lpstr>任务1 必会术语</vt:lpstr>
      <vt:lpstr>任务1 必会术语</vt:lpstr>
      <vt:lpstr>任务1 必会术语</vt:lpstr>
      <vt:lpstr>任务1 必会术语</vt:lpstr>
      <vt:lpstr>任务1 必会术语</vt:lpstr>
      <vt:lpstr>问题交流</vt:lpstr>
      <vt:lpstr>任务1 必会术语</vt:lpstr>
      <vt:lpstr>任务1 必会术语</vt:lpstr>
      <vt:lpstr>任务1 必会术语</vt:lpstr>
      <vt:lpstr>任务1 必会术语</vt:lpstr>
      <vt:lpstr>任务1 必会术语</vt:lpstr>
      <vt:lpstr>任务1 必会术语</vt:lpstr>
      <vt:lpstr>任务1 必会术语</vt:lpstr>
      <vt:lpstr>任务1 必会术语</vt:lpstr>
      <vt:lpstr>任务1 必会术语</vt:lpstr>
      <vt:lpstr>任务1 必会术语</vt:lpstr>
      <vt:lpstr>任务1 必会术语</vt:lpstr>
      <vt:lpstr>问题交流</vt:lpstr>
      <vt:lpstr>任务2 Web应用程序结构</vt:lpstr>
      <vt:lpstr>任务2 Web应用程序结构</vt:lpstr>
      <vt:lpstr>问题交流</vt:lpstr>
      <vt:lpstr>任务2 Web应用程序结构</vt:lpstr>
      <vt:lpstr>任务2 Web应用程序结构</vt:lpstr>
      <vt:lpstr>问题交流</vt:lpstr>
      <vt:lpstr>任务2 Web应用程序结构</vt:lpstr>
      <vt:lpstr>任务2 Web应用程序结构</vt:lpstr>
      <vt:lpstr>任务2 Web应用程序结构</vt:lpstr>
      <vt:lpstr>问题交流</vt:lpstr>
      <vt:lpstr>任务2 Web应用程序结构</vt:lpstr>
      <vt:lpstr>任务2 Web应用程序结构</vt:lpstr>
      <vt:lpstr>问题交流</vt:lpstr>
      <vt:lpstr>任务2 Web应用程序结构</vt:lpstr>
      <vt:lpstr>任务2 Web应用程序结构</vt:lpstr>
      <vt:lpstr>任务2 Web应用程序结构</vt:lpstr>
      <vt:lpstr>问题交流</vt:lpstr>
      <vt:lpstr>任务2 Web应用程序结构</vt:lpstr>
      <vt:lpstr>任务2 Web应用程序结构</vt:lpstr>
      <vt:lpstr>任务2 Web应用程序结构</vt:lpstr>
      <vt:lpstr>任务2 Web应用程序结构</vt:lpstr>
      <vt:lpstr>任务2 Web应用程序结构</vt:lpstr>
      <vt:lpstr>任务2 Web应用程序结构</vt:lpstr>
      <vt:lpstr>任务2 Web应用程序结构</vt:lpstr>
      <vt:lpstr>问题交流</vt:lpstr>
      <vt:lpstr>任务重点总结</vt:lpstr>
      <vt:lpstr>课后项目任务</vt:lpstr>
    </vt:vector>
  </TitlesOfParts>
  <Company>LERY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dc:title>
  <dc:creator>LERY</dc:creator>
  <cp:lastModifiedBy>sungy</cp:lastModifiedBy>
  <cp:revision>1258</cp:revision>
  <dcterms:created xsi:type="dcterms:W3CDTF">2004-04-25T08:53:43Z</dcterms:created>
  <dcterms:modified xsi:type="dcterms:W3CDTF">2015-10-23T02:30:13Z</dcterms:modified>
</cp:coreProperties>
</file>