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58"/>
  </p:notesMasterIdLst>
  <p:handoutMasterIdLst>
    <p:handoutMasterId r:id="rId59"/>
  </p:handoutMasterIdLst>
  <p:sldIdLst>
    <p:sldId id="518" r:id="rId2"/>
    <p:sldId id="454" r:id="rId3"/>
    <p:sldId id="528" r:id="rId4"/>
    <p:sldId id="563" r:id="rId5"/>
    <p:sldId id="694" r:id="rId6"/>
    <p:sldId id="638" r:id="rId7"/>
    <p:sldId id="639" r:id="rId8"/>
    <p:sldId id="695" r:id="rId9"/>
    <p:sldId id="640" r:id="rId10"/>
    <p:sldId id="641" r:id="rId11"/>
    <p:sldId id="696" r:id="rId12"/>
    <p:sldId id="643" r:id="rId13"/>
    <p:sldId id="642" r:id="rId14"/>
    <p:sldId id="649" r:id="rId15"/>
    <p:sldId id="650" r:id="rId16"/>
    <p:sldId id="651" r:id="rId17"/>
    <p:sldId id="697" r:id="rId18"/>
    <p:sldId id="645" r:id="rId19"/>
    <p:sldId id="562" r:id="rId20"/>
    <p:sldId id="655" r:id="rId21"/>
    <p:sldId id="679" r:id="rId22"/>
    <p:sldId id="656" r:id="rId23"/>
    <p:sldId id="667" r:id="rId24"/>
    <p:sldId id="564" r:id="rId25"/>
    <p:sldId id="663" r:id="rId26"/>
    <p:sldId id="698" r:id="rId27"/>
    <p:sldId id="665" r:id="rId28"/>
    <p:sldId id="666" r:id="rId29"/>
    <p:sldId id="664" r:id="rId30"/>
    <p:sldId id="668" r:id="rId31"/>
    <p:sldId id="561" r:id="rId32"/>
    <p:sldId id="669" r:id="rId33"/>
    <p:sldId id="670" r:id="rId34"/>
    <p:sldId id="675" r:id="rId35"/>
    <p:sldId id="678" r:id="rId36"/>
    <p:sldId id="565" r:id="rId37"/>
    <p:sldId id="677" r:id="rId38"/>
    <p:sldId id="673" r:id="rId39"/>
    <p:sldId id="674" r:id="rId40"/>
    <p:sldId id="676" r:id="rId41"/>
    <p:sldId id="699" r:id="rId42"/>
    <p:sldId id="680" r:id="rId43"/>
    <p:sldId id="681" r:id="rId44"/>
    <p:sldId id="683" r:id="rId45"/>
    <p:sldId id="700" r:id="rId46"/>
    <p:sldId id="682" r:id="rId47"/>
    <p:sldId id="685" r:id="rId48"/>
    <p:sldId id="701" r:id="rId49"/>
    <p:sldId id="684" r:id="rId50"/>
    <p:sldId id="686" r:id="rId51"/>
    <p:sldId id="691" r:id="rId52"/>
    <p:sldId id="692" r:id="rId53"/>
    <p:sldId id="693" r:id="rId54"/>
    <p:sldId id="702" r:id="rId55"/>
    <p:sldId id="523" r:id="rId56"/>
    <p:sldId id="525" r:id="rId57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AES" cryptAlgorithmClass="hash" cryptAlgorithmType="typeAny" cryptAlgorithmSid="14" spinCount="100000" saltData="ifz46fDM/dg+i8i6DSWFiQ==" hashData="2V/IJsZqBL70UPld2HhnHDn1LVvr6jDNmOAmA/EBZd8McvouSjixpI3WDdg96ULxp+O+NEEQQT+GPFAp0HVhC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87570" autoAdjust="0"/>
  </p:normalViewPr>
  <p:slideViewPr>
    <p:cSldViewPr>
      <p:cViewPr varScale="1">
        <p:scale>
          <a:sx n="72" d="100"/>
          <a:sy n="72" d="100"/>
        </p:scale>
        <p:origin x="12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9443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2101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53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860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809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47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0" descr="programmi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6" name="TextBox 4"/>
          <p:cNvSpPr txBox="1"/>
          <p:nvPr userDrawn="1"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61208" cy="1631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fontAlgn="base">
              <a:buSzTx/>
            </a:pPr>
            <a:r>
              <a:rPr lang="en-US" altLang="zh-CN" sz="36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Java Web</a:t>
            </a:r>
            <a:r>
              <a:rPr lang="zh-CN" altLang="en-US" sz="36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编程</a:t>
            </a:r>
            <a:endParaRPr lang="en-US" altLang="zh-CN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endParaRPr lang="en-US" altLang="zh-CN" sz="3600" b="1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r>
              <a:rPr lang="en-US" altLang="zh-CN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普通用户注册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 创建</a:t>
            </a:r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290359" y="1916831"/>
            <a:ext cx="7026355" cy="3888433"/>
            <a:chOff x="29563" y="0"/>
            <a:chExt cx="6760174" cy="3960813"/>
          </a:xfrm>
        </p:grpSpPr>
        <p:sp>
          <p:nvSpPr>
            <p:cNvPr id="6" name="Rectangle 37"/>
            <p:cNvSpPr>
              <a:spLocks noChangeArrowheads="1"/>
            </p:cNvSpPr>
            <p:nvPr/>
          </p:nvSpPr>
          <p:spPr bwMode="auto">
            <a:xfrm>
              <a:off x="29563" y="0"/>
              <a:ext cx="1074349" cy="376207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1800">
                  <a:latin typeface="+mn-lt"/>
                </a:rPr>
                <a:t>Web</a:t>
              </a:r>
              <a:r>
                <a:rPr lang="zh-CN" altLang="en-US" sz="1800">
                  <a:latin typeface="+mn-lt"/>
                </a:rPr>
                <a:t>容器</a:t>
              </a:r>
            </a:p>
          </p:txBody>
        </p:sp>
        <p:sp>
          <p:nvSpPr>
            <p:cNvPr id="7" name="Rectangle 38"/>
            <p:cNvSpPr>
              <a:spLocks noChangeArrowheads="1"/>
            </p:cNvSpPr>
            <p:nvPr/>
          </p:nvSpPr>
          <p:spPr bwMode="auto">
            <a:xfrm>
              <a:off x="2265320" y="0"/>
              <a:ext cx="1090698" cy="376207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1800">
                  <a:latin typeface="+mn-lt"/>
                </a:rPr>
                <a:t>Servlet</a:t>
              </a:r>
              <a:r>
                <a:rPr lang="zh-CN" altLang="en-US" sz="1800">
                  <a:latin typeface="+mn-lt"/>
                </a:rPr>
                <a:t>类</a:t>
              </a:r>
            </a:p>
          </p:txBody>
        </p:sp>
        <p:sp>
          <p:nvSpPr>
            <p:cNvPr id="8" name="Rectangle 39"/>
            <p:cNvSpPr>
              <a:spLocks noChangeArrowheads="1"/>
            </p:cNvSpPr>
            <p:nvPr/>
          </p:nvSpPr>
          <p:spPr bwMode="auto">
            <a:xfrm>
              <a:off x="4328356" y="0"/>
              <a:ext cx="1312785" cy="376207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1800">
                  <a:latin typeface="+mn-lt"/>
                </a:rPr>
                <a:t>Servlet</a:t>
              </a:r>
              <a:r>
                <a:rPr lang="zh-CN" altLang="en-US" sz="1800">
                  <a:latin typeface="+mn-lt"/>
                </a:rPr>
                <a:t>对象</a:t>
              </a:r>
            </a:p>
          </p:txBody>
        </p:sp>
        <p:sp>
          <p:nvSpPr>
            <p:cNvPr id="9" name="Rectangle 40"/>
            <p:cNvSpPr>
              <a:spLocks noChangeArrowheads="1"/>
            </p:cNvSpPr>
            <p:nvPr/>
          </p:nvSpPr>
          <p:spPr bwMode="auto">
            <a:xfrm>
              <a:off x="115888" y="579438"/>
              <a:ext cx="733425" cy="531812"/>
            </a:xfrm>
            <a:prstGeom prst="rect">
              <a:avLst/>
            </a:prstGeom>
            <a:solidFill>
              <a:srgbClr val="CCFFFF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CCFFFF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/>
              <a:r>
                <a:rPr lang="zh-CN" altLang="en-US">
                  <a:latin typeface="+mn-lt"/>
                  <a:ea typeface="华文中宋" panose="02010600040101010101" pitchFamily="2" charset="-122"/>
                </a:rPr>
                <a:t>容器</a:t>
              </a:r>
            </a:p>
          </p:txBody>
        </p:sp>
        <p:pic>
          <p:nvPicPr>
            <p:cNvPr id="10" name="Picture 4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962" y="1208088"/>
              <a:ext cx="588963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Oval 42"/>
            <p:cNvSpPr>
              <a:spLocks noChangeArrowheads="1"/>
            </p:cNvSpPr>
            <p:nvPr/>
          </p:nvSpPr>
          <p:spPr bwMode="auto">
            <a:xfrm>
              <a:off x="4618037" y="1884363"/>
              <a:ext cx="463550" cy="338137"/>
            </a:xfrm>
            <a:prstGeom prst="ellipse">
              <a:avLst/>
            </a:prstGeom>
            <a:solidFill>
              <a:srgbClr val="CCFF66"/>
            </a:solidFill>
            <a:ln w="19050" cmpd="sng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zh-CN" altLang="zh-CN" sz="1800">
                <a:latin typeface="+mn-lt"/>
              </a:endParaRPr>
            </a:p>
          </p:txBody>
        </p:sp>
        <p:sp>
          <p:nvSpPr>
            <p:cNvPr id="12" name="AutoShape 43"/>
            <p:cNvSpPr>
              <a:spLocks noChangeArrowheads="1"/>
            </p:cNvSpPr>
            <p:nvPr/>
          </p:nvSpPr>
          <p:spPr bwMode="auto">
            <a:xfrm>
              <a:off x="4444999" y="2365375"/>
              <a:ext cx="868363" cy="241300"/>
            </a:xfrm>
            <a:prstGeom prst="flowChartPreparation">
              <a:avLst/>
            </a:prstGeom>
            <a:solidFill>
              <a:srgbClr val="CCFF66"/>
            </a:solidFill>
            <a:ln w="19050" cmpd="sng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zh-CN" altLang="zh-CN" sz="1800">
                <a:latin typeface="+mn-lt"/>
              </a:endParaRPr>
            </a:p>
          </p:txBody>
        </p:sp>
        <p:sp>
          <p:nvSpPr>
            <p:cNvPr id="13" name="AutoShape 44"/>
            <p:cNvSpPr>
              <a:spLocks noChangeArrowheads="1"/>
            </p:cNvSpPr>
            <p:nvPr/>
          </p:nvSpPr>
          <p:spPr bwMode="auto">
            <a:xfrm>
              <a:off x="4444999" y="2801938"/>
              <a:ext cx="923925" cy="239711"/>
            </a:xfrm>
            <a:prstGeom prst="flowChartPreparation">
              <a:avLst/>
            </a:prstGeom>
            <a:solidFill>
              <a:srgbClr val="CCFF66"/>
            </a:solidFill>
            <a:ln w="19050" cmpd="sng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300" dirty="0">
                  <a:solidFill>
                    <a:srgbClr val="0000CC"/>
                  </a:solidFill>
                  <a:latin typeface="+mn-lt"/>
                </a:rPr>
                <a:t>服务</a:t>
              </a:r>
              <a:endParaRPr lang="zh-CN" altLang="zh-CN" sz="1300" dirty="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14" name="AutoShape 45"/>
            <p:cNvSpPr>
              <a:spLocks noChangeArrowheads="1"/>
            </p:cNvSpPr>
            <p:nvPr/>
          </p:nvSpPr>
          <p:spPr bwMode="auto">
            <a:xfrm>
              <a:off x="4444999" y="3624263"/>
              <a:ext cx="982663" cy="241300"/>
            </a:xfrm>
            <a:prstGeom prst="flowChartPreparation">
              <a:avLst/>
            </a:prstGeom>
            <a:noFill/>
            <a:ln w="19050" cmpd="sng">
              <a:solidFill>
                <a:srgbClr val="00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zh-CN" sz="1300">
                  <a:solidFill>
                    <a:srgbClr val="0000CC"/>
                  </a:solidFill>
                  <a:latin typeface="+mn-lt"/>
                </a:rPr>
                <a:t>初始化</a:t>
              </a:r>
            </a:p>
          </p:txBody>
        </p:sp>
        <p:sp>
          <p:nvSpPr>
            <p:cNvPr id="15" name="Line 46"/>
            <p:cNvSpPr>
              <a:spLocks noChangeShapeType="1"/>
            </p:cNvSpPr>
            <p:nvPr/>
          </p:nvSpPr>
          <p:spPr bwMode="auto">
            <a:xfrm flipH="1">
              <a:off x="461963" y="382588"/>
              <a:ext cx="3175" cy="150812"/>
            </a:xfrm>
            <a:prstGeom prst="line">
              <a:avLst/>
            </a:prstGeom>
            <a:noFill/>
            <a:ln w="9525" cmpd="sng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6" name="Line 47"/>
            <p:cNvSpPr>
              <a:spLocks noChangeShapeType="1"/>
            </p:cNvSpPr>
            <p:nvPr/>
          </p:nvSpPr>
          <p:spPr bwMode="auto">
            <a:xfrm>
              <a:off x="461963" y="1208088"/>
              <a:ext cx="0" cy="144462"/>
            </a:xfrm>
            <a:prstGeom prst="line">
              <a:avLst/>
            </a:prstGeom>
            <a:noFill/>
            <a:ln w="9525" cmpd="sng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7" name="Line 48"/>
            <p:cNvSpPr>
              <a:spLocks noChangeShapeType="1"/>
            </p:cNvSpPr>
            <p:nvPr/>
          </p:nvSpPr>
          <p:spPr bwMode="auto">
            <a:xfrm>
              <a:off x="461963" y="1400175"/>
              <a:ext cx="0" cy="2368550"/>
            </a:xfrm>
            <a:prstGeom prst="line">
              <a:avLst/>
            </a:prstGeom>
            <a:noFill/>
            <a:ln w="19050" cmpd="sng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8" name="Line 49"/>
            <p:cNvSpPr>
              <a:spLocks noChangeShapeType="1"/>
            </p:cNvSpPr>
            <p:nvPr/>
          </p:nvSpPr>
          <p:spPr bwMode="auto">
            <a:xfrm>
              <a:off x="461963" y="1641475"/>
              <a:ext cx="1789112" cy="0"/>
            </a:xfrm>
            <a:prstGeom prst="line">
              <a:avLst/>
            </a:prstGeom>
            <a:noFill/>
            <a:ln w="19050" cmpd="sng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9" name="Line 50"/>
            <p:cNvSpPr>
              <a:spLocks noChangeShapeType="1"/>
            </p:cNvSpPr>
            <p:nvPr/>
          </p:nvSpPr>
          <p:spPr bwMode="auto">
            <a:xfrm>
              <a:off x="461963" y="2076450"/>
              <a:ext cx="3811586" cy="0"/>
            </a:xfrm>
            <a:prstGeom prst="line">
              <a:avLst/>
            </a:prstGeom>
            <a:noFill/>
            <a:ln w="19050" cmpd="sng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0" name="Line 51"/>
            <p:cNvSpPr>
              <a:spLocks noChangeShapeType="1"/>
            </p:cNvSpPr>
            <p:nvPr/>
          </p:nvSpPr>
          <p:spPr bwMode="auto">
            <a:xfrm>
              <a:off x="461963" y="2511425"/>
              <a:ext cx="3811586" cy="0"/>
            </a:xfrm>
            <a:prstGeom prst="line">
              <a:avLst/>
            </a:prstGeom>
            <a:noFill/>
            <a:ln w="19050" cmpd="sng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1" name="Line 52"/>
            <p:cNvSpPr>
              <a:spLocks noChangeShapeType="1"/>
            </p:cNvSpPr>
            <p:nvPr/>
          </p:nvSpPr>
          <p:spPr bwMode="auto">
            <a:xfrm>
              <a:off x="461963" y="2898775"/>
              <a:ext cx="3811586" cy="0"/>
            </a:xfrm>
            <a:prstGeom prst="line">
              <a:avLst/>
            </a:prstGeom>
            <a:noFill/>
            <a:ln w="19050" cmpd="sng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2" name="Line 53"/>
            <p:cNvSpPr>
              <a:spLocks noChangeShapeType="1"/>
            </p:cNvSpPr>
            <p:nvPr/>
          </p:nvSpPr>
          <p:spPr bwMode="auto">
            <a:xfrm>
              <a:off x="461963" y="3768725"/>
              <a:ext cx="3811586" cy="0"/>
            </a:xfrm>
            <a:prstGeom prst="line">
              <a:avLst/>
            </a:prstGeom>
            <a:noFill/>
            <a:ln w="19050" cmpd="sng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3" name="Line 54"/>
            <p:cNvSpPr>
              <a:spLocks noChangeShapeType="1"/>
            </p:cNvSpPr>
            <p:nvPr/>
          </p:nvSpPr>
          <p:spPr bwMode="auto">
            <a:xfrm flipH="1">
              <a:off x="2655888" y="381000"/>
              <a:ext cx="19050" cy="777875"/>
            </a:xfrm>
            <a:prstGeom prst="line">
              <a:avLst/>
            </a:prstGeom>
            <a:noFill/>
            <a:ln w="9525" cmpd="sng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4" name="Line 55"/>
            <p:cNvSpPr>
              <a:spLocks noChangeShapeType="1"/>
            </p:cNvSpPr>
            <p:nvPr/>
          </p:nvSpPr>
          <p:spPr bwMode="auto">
            <a:xfrm>
              <a:off x="2655888" y="1835150"/>
              <a:ext cx="0" cy="1933575"/>
            </a:xfrm>
            <a:prstGeom prst="line">
              <a:avLst/>
            </a:prstGeom>
            <a:noFill/>
            <a:ln w="9525" cmpd="sng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5" name="Line 56"/>
            <p:cNvSpPr>
              <a:spLocks noChangeShapeType="1"/>
            </p:cNvSpPr>
            <p:nvPr/>
          </p:nvSpPr>
          <p:spPr bwMode="auto">
            <a:xfrm>
              <a:off x="4848224" y="336550"/>
              <a:ext cx="0" cy="1498600"/>
            </a:xfrm>
            <a:prstGeom prst="line">
              <a:avLst/>
            </a:prstGeom>
            <a:noFill/>
            <a:ln w="9525" cmpd="sng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6" name="Line 57"/>
            <p:cNvSpPr>
              <a:spLocks noChangeShapeType="1"/>
            </p:cNvSpPr>
            <p:nvPr/>
          </p:nvSpPr>
          <p:spPr bwMode="auto">
            <a:xfrm>
              <a:off x="4848224" y="2222500"/>
              <a:ext cx="0" cy="142875"/>
            </a:xfrm>
            <a:prstGeom prst="line">
              <a:avLst/>
            </a:prstGeom>
            <a:noFill/>
            <a:ln w="9525" cmpd="sng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7" name="Line 58"/>
            <p:cNvSpPr>
              <a:spLocks noChangeShapeType="1"/>
            </p:cNvSpPr>
            <p:nvPr/>
          </p:nvSpPr>
          <p:spPr bwMode="auto">
            <a:xfrm>
              <a:off x="4848224" y="2608263"/>
              <a:ext cx="0" cy="193675"/>
            </a:xfrm>
            <a:prstGeom prst="line">
              <a:avLst/>
            </a:prstGeom>
            <a:noFill/>
            <a:ln w="9525" cmpd="sng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8" name="Line 59"/>
            <p:cNvSpPr>
              <a:spLocks noChangeShapeType="1"/>
            </p:cNvSpPr>
            <p:nvPr/>
          </p:nvSpPr>
          <p:spPr bwMode="auto">
            <a:xfrm>
              <a:off x="4848224" y="3043238"/>
              <a:ext cx="0" cy="530225"/>
            </a:xfrm>
            <a:prstGeom prst="line">
              <a:avLst/>
            </a:prstGeom>
            <a:noFill/>
            <a:ln w="9525" cmpd="sng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9" name="Line 60"/>
            <p:cNvSpPr>
              <a:spLocks noChangeShapeType="1"/>
            </p:cNvSpPr>
            <p:nvPr/>
          </p:nvSpPr>
          <p:spPr bwMode="auto">
            <a:xfrm flipH="1">
              <a:off x="4676774" y="3573463"/>
              <a:ext cx="404813" cy="387350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0" name="Line 61"/>
            <p:cNvSpPr>
              <a:spLocks noChangeShapeType="1"/>
            </p:cNvSpPr>
            <p:nvPr/>
          </p:nvSpPr>
          <p:spPr bwMode="auto">
            <a:xfrm>
              <a:off x="4676774" y="3573463"/>
              <a:ext cx="404813" cy="387350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1" name="Rectangle 62"/>
            <p:cNvSpPr>
              <a:spLocks noChangeArrowheads="1"/>
            </p:cNvSpPr>
            <p:nvPr/>
          </p:nvSpPr>
          <p:spPr bwMode="auto">
            <a:xfrm>
              <a:off x="889356" y="1393825"/>
              <a:ext cx="793039" cy="29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1300">
                  <a:solidFill>
                    <a:schemeClr val="tx2"/>
                  </a:solidFill>
                  <a:latin typeface="+mn-lt"/>
                </a:rPr>
                <a:t>1.</a:t>
              </a:r>
              <a:r>
                <a:rPr lang="zh-CN" altLang="en-US" sz="1300">
                  <a:solidFill>
                    <a:schemeClr val="tx2"/>
                  </a:solidFill>
                  <a:latin typeface="+mn-lt"/>
                </a:rPr>
                <a:t>加载类</a:t>
              </a:r>
            </a:p>
          </p:txBody>
        </p:sp>
        <p:sp>
          <p:nvSpPr>
            <p:cNvPr id="32" name="Rectangle 63"/>
            <p:cNvSpPr>
              <a:spLocks noChangeArrowheads="1"/>
            </p:cNvSpPr>
            <p:nvPr/>
          </p:nvSpPr>
          <p:spPr bwMode="auto">
            <a:xfrm>
              <a:off x="942686" y="1835150"/>
              <a:ext cx="2094720" cy="29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1300" dirty="0">
                  <a:solidFill>
                    <a:schemeClr val="tx2"/>
                  </a:solidFill>
                  <a:latin typeface="+mn-lt"/>
                </a:rPr>
                <a:t>2.</a:t>
              </a:r>
              <a:r>
                <a:rPr lang="zh-CN" altLang="en-US" sz="1300" dirty="0">
                  <a:solidFill>
                    <a:schemeClr val="tx2"/>
                  </a:solidFill>
                  <a:latin typeface="+mn-lt"/>
                </a:rPr>
                <a:t>实例化</a:t>
              </a:r>
              <a:r>
                <a:rPr lang="en-US" altLang="zh-CN" sz="1300" dirty="0">
                  <a:solidFill>
                    <a:schemeClr val="tx2"/>
                  </a:solidFill>
                  <a:latin typeface="+mn-lt"/>
                </a:rPr>
                <a:t>Servlet</a:t>
              </a:r>
              <a:r>
                <a:rPr lang="zh-CN" altLang="en-US" sz="1300" dirty="0">
                  <a:solidFill>
                    <a:schemeClr val="tx2"/>
                  </a:solidFill>
                  <a:latin typeface="+mn-lt"/>
                </a:rPr>
                <a:t>（</a:t>
              </a:r>
              <a:r>
                <a:rPr lang="zh-CN" altLang="en-US" sz="1300" dirty="0" smtClean="0">
                  <a:solidFill>
                    <a:schemeClr val="tx2"/>
                  </a:solidFill>
                  <a:latin typeface="+mn-lt"/>
                </a:rPr>
                <a:t>构造方法</a:t>
              </a:r>
              <a:endParaRPr lang="zh-CN" altLang="en-US" sz="13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33" name="Rectangle 64"/>
            <p:cNvSpPr>
              <a:spLocks noChangeArrowheads="1"/>
            </p:cNvSpPr>
            <p:nvPr/>
          </p:nvSpPr>
          <p:spPr bwMode="auto">
            <a:xfrm>
              <a:off x="918366" y="2276475"/>
              <a:ext cx="714382" cy="29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1300">
                  <a:solidFill>
                    <a:schemeClr val="tx2"/>
                  </a:solidFill>
                  <a:latin typeface="+mn-lt"/>
                </a:rPr>
                <a:t>3. init( )</a:t>
              </a:r>
            </a:p>
          </p:txBody>
        </p:sp>
        <p:sp>
          <p:nvSpPr>
            <p:cNvPr id="34" name="Rectangle 65"/>
            <p:cNvSpPr>
              <a:spLocks noChangeArrowheads="1"/>
            </p:cNvSpPr>
            <p:nvPr/>
          </p:nvSpPr>
          <p:spPr bwMode="auto">
            <a:xfrm>
              <a:off x="903770" y="2655888"/>
              <a:ext cx="1018211" cy="29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1300">
                  <a:solidFill>
                    <a:schemeClr val="tx2"/>
                  </a:solidFill>
                  <a:latin typeface="+mn-lt"/>
                </a:rPr>
                <a:t>4. service( )</a:t>
              </a:r>
            </a:p>
          </p:txBody>
        </p:sp>
        <p:sp>
          <p:nvSpPr>
            <p:cNvPr id="35" name="Rectangle 66"/>
            <p:cNvSpPr>
              <a:spLocks noChangeArrowheads="1"/>
            </p:cNvSpPr>
            <p:nvPr/>
          </p:nvSpPr>
          <p:spPr bwMode="auto">
            <a:xfrm>
              <a:off x="919123" y="3527425"/>
              <a:ext cx="1036718" cy="29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1300">
                  <a:solidFill>
                    <a:schemeClr val="tx2"/>
                  </a:solidFill>
                  <a:latin typeface="+mn-lt"/>
                </a:rPr>
                <a:t>5. destroy( )</a:t>
              </a:r>
            </a:p>
          </p:txBody>
        </p:sp>
        <p:cxnSp>
          <p:nvCxnSpPr>
            <p:cNvPr id="36" name="AutoShape 67"/>
            <p:cNvCxnSpPr>
              <a:cxnSpLocks noChangeShapeType="1"/>
              <a:stCxn id="13" idx="0"/>
              <a:endCxn id="13" idx="2"/>
            </p:cNvCxnSpPr>
            <p:nvPr/>
          </p:nvCxnSpPr>
          <p:spPr bwMode="auto">
            <a:xfrm rot="5400000" flipV="1">
              <a:off x="4782341" y="2920203"/>
              <a:ext cx="254000" cy="1587"/>
            </a:xfrm>
            <a:prstGeom prst="curvedConnector5">
              <a:avLst>
                <a:gd name="adj1" fmla="val -57981"/>
                <a:gd name="adj2" fmla="val 50700014"/>
                <a:gd name="adj3" fmla="val 157981"/>
              </a:avLst>
            </a:prstGeom>
            <a:noFill/>
            <a:ln w="127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Rectangle 68"/>
            <p:cNvSpPr>
              <a:spLocks noChangeArrowheads="1"/>
            </p:cNvSpPr>
            <p:nvPr/>
          </p:nvSpPr>
          <p:spPr bwMode="auto">
            <a:xfrm>
              <a:off x="5646737" y="2590800"/>
              <a:ext cx="1143000" cy="909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  <a:lvl2pPr marL="742950" indent="-28575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2pPr>
              <a:lvl3pPr marL="1143000" indent="-228600">
                <a:buClr>
                  <a:srgbClr val="777777"/>
                </a:buClr>
                <a:buSzPct val="85000"/>
                <a:buChar char="•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3pPr>
              <a:lvl4pPr marL="1600200" indent="-228600">
                <a:buClr>
                  <a:srgbClr val="777777"/>
                </a:buClr>
                <a:buSzPct val="85000"/>
                <a:buChar char="–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4pPr>
              <a:lvl5pPr marL="2057400" indent="-228600"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777777"/>
                </a:buClr>
                <a:buSzPct val="85000"/>
                <a:buChar char="»"/>
                <a:defRPr sz="22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zh-CN" altLang="en-US" sz="1300">
                  <a:solidFill>
                    <a:srgbClr val="0000CC"/>
                  </a:solidFill>
                  <a:latin typeface="+mn-lt"/>
                </a:rPr>
                <a:t>处理客户</a:t>
              </a:r>
            </a:p>
            <a:p>
              <a:pPr eaLnBrk="1" hangingPunct="1">
                <a:buClrTx/>
                <a:buSzTx/>
                <a:buFontTx/>
                <a:buNone/>
              </a:pPr>
              <a:r>
                <a:rPr lang="zh-CN" altLang="en-US" sz="1300">
                  <a:solidFill>
                    <a:srgbClr val="0000CC"/>
                  </a:solidFill>
                  <a:latin typeface="+mn-lt"/>
                </a:rPr>
                <a:t>   请求</a:t>
              </a:r>
              <a:r>
                <a:rPr lang="zh-CN" altLang="en-US" sz="1300">
                  <a:solidFill>
                    <a:schemeClr val="tx2"/>
                  </a:solidFill>
                  <a:latin typeface="+mn-lt"/>
                </a:rPr>
                <a:t>（</a:t>
              </a:r>
              <a:r>
                <a:rPr lang="en-US" altLang="zh-CN" sz="1300">
                  <a:solidFill>
                    <a:schemeClr val="tx2"/>
                  </a:solidFill>
                  <a:latin typeface="+mn-lt"/>
                </a:rPr>
                <a:t>doGet()</a:t>
              </a:r>
              <a:r>
                <a:rPr lang="zh-CN" altLang="en-US" sz="1300">
                  <a:solidFill>
                    <a:schemeClr val="tx2"/>
                  </a:solidFill>
                  <a:latin typeface="+mn-lt"/>
                </a:rPr>
                <a:t>、</a:t>
              </a:r>
            </a:p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1300">
                  <a:solidFill>
                    <a:schemeClr val="tx2"/>
                  </a:solidFill>
                  <a:latin typeface="+mn-lt"/>
                </a:rPr>
                <a:t>doPost()</a:t>
              </a:r>
              <a:r>
                <a:rPr lang="zh-CN" altLang="en-US" sz="1300">
                  <a:solidFill>
                    <a:schemeClr val="tx2"/>
                  </a:solidFill>
                  <a:latin typeface="+mn-lt"/>
                </a:rPr>
                <a:t>等）</a:t>
              </a:r>
            </a:p>
          </p:txBody>
        </p:sp>
      </p:grpSp>
      <p:sp>
        <p:nvSpPr>
          <p:cNvPr id="39" name="AutoShape 44"/>
          <p:cNvSpPr>
            <a:spLocks noChangeArrowheads="1"/>
          </p:cNvSpPr>
          <p:nvPr/>
        </p:nvSpPr>
        <p:spPr bwMode="auto">
          <a:xfrm>
            <a:off x="5852210" y="4245373"/>
            <a:ext cx="960304" cy="235331"/>
          </a:xfrm>
          <a:prstGeom prst="flowChartPreparation">
            <a:avLst/>
          </a:prstGeom>
          <a:solidFill>
            <a:srgbClr val="CCFF66"/>
          </a:solidFill>
          <a:ln w="19050" cmpd="sng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Clr>
                <a:srgbClr val="777777"/>
              </a:buClr>
              <a:buSzPct val="85000"/>
              <a:buChar char="•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buClr>
                <a:srgbClr val="777777"/>
              </a:buClr>
              <a:buSzPct val="85000"/>
              <a:buChar char="–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Char char="»"/>
              <a:defRPr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zh-CN" altLang="zh-CN" sz="1300" dirty="0">
                <a:solidFill>
                  <a:srgbClr val="0000CC"/>
                </a:solidFill>
                <a:latin typeface="+mn-lt"/>
              </a:rPr>
              <a:t>初始化</a:t>
            </a:r>
          </a:p>
        </p:txBody>
      </p:sp>
    </p:spTree>
    <p:extLst>
      <p:ext uri="{BB962C8B-B14F-4D97-AF65-F5344CB8AC3E}">
        <p14:creationId xmlns:p14="http://schemas.microsoft.com/office/powerpoint/2010/main" val="3855531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简述</a:t>
            </a:r>
            <a:r>
              <a:rPr lang="en-US" altLang="zh-CN" dirty="0"/>
              <a:t>Servlet</a:t>
            </a:r>
            <a:r>
              <a:rPr lang="zh-CN" altLang="en-US" dirty="0"/>
              <a:t>生命周期？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Servlet</a:t>
            </a:r>
            <a:r>
              <a:rPr lang="zh-CN" altLang="en-US" dirty="0"/>
              <a:t>生命周期中，</a:t>
            </a:r>
            <a:r>
              <a:rPr lang="en-US" altLang="zh-CN" dirty="0" err="1"/>
              <a:t>init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/>
              <a:t>destroy()</a:t>
            </a:r>
            <a:r>
              <a:rPr lang="zh-CN" altLang="en-US" dirty="0"/>
              <a:t>执行了几次？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1406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 创建</a:t>
            </a:r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893957"/>
              </p:ext>
            </p:extLst>
          </p:nvPr>
        </p:nvGraphicFramePr>
        <p:xfrm>
          <a:off x="457200" y="1640495"/>
          <a:ext cx="8153400" cy="4524809"/>
        </p:xfrm>
        <a:graphic>
          <a:graphicData uri="http://schemas.openxmlformats.org/drawingml/2006/table">
            <a:tbl>
              <a:tblPr/>
              <a:tblGrid>
                <a:gridCol w="1295400"/>
                <a:gridCol w="2051050"/>
                <a:gridCol w="2444750"/>
                <a:gridCol w="2362200"/>
              </a:tblGrid>
              <a:tr h="628650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生命周期方法名</a:t>
                      </a:r>
                    </a:p>
                  </a:txBody>
                  <a:tcPr marL="79200" marR="79200" marT="39587" marB="3958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何时调用</a:t>
                      </a:r>
                    </a:p>
                  </a:txBody>
                  <a:tcPr marL="79200" marR="79200" marT="39587" marB="3958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作用</a:t>
                      </a:r>
                    </a:p>
                  </a:txBody>
                  <a:tcPr marL="79200" marR="79200" marT="39587" marB="3958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能否覆盖</a:t>
                      </a:r>
                    </a:p>
                  </a:txBody>
                  <a:tcPr marL="79200" marR="79200" marT="39587" marB="3958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1298575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init( )</a:t>
                      </a:r>
                    </a:p>
                  </a:txBody>
                  <a:tcPr marL="79200" marR="79200" marT="39587" marB="3958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Servlet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实例被创建之后，并在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Servlet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能为客户服务之前，容器要调用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Servlet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对象的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init()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方法</a:t>
                      </a:r>
                    </a:p>
                  </a:txBody>
                  <a:tcPr marL="79200" marR="79200" marT="39587" marB="39587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使你在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Servlet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处理客户请求之前有机会对其初始化</a:t>
                      </a:r>
                    </a:p>
                  </a:txBody>
                  <a:tcPr marL="79200" marR="79200" marT="39587" marB="39587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可能。如果有初始化代码（如得到一个数据库连接，或向其他对象注册），就要覆盖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servlet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类中的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init()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方法</a:t>
                      </a:r>
                    </a:p>
                  </a:txBody>
                  <a:tcPr marL="79200" marR="79200" marT="39587" marB="395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3050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service( )</a:t>
                      </a:r>
                    </a:p>
                  </a:txBody>
                  <a:tcPr marL="79200" marR="79200" marT="39587" marB="3958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当一个客户请求到来时，容器会开始一个新的线程，或者从线程池分配一个线程，并调用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Servlet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对象的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service()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方法</a:t>
                      </a:r>
                    </a:p>
                  </a:txBody>
                  <a:tcPr marL="79200" marR="79200" marT="39587" marB="39587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这个方法会查看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HTTP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请求，确定请求类型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(Get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Post)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，并调用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Servlet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对象对应的方法，如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doGet()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doPost()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等</a:t>
                      </a:r>
                    </a:p>
                  </a:txBody>
                  <a:tcPr marL="79200" marR="79200" marT="39587" marB="39587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可能。</a:t>
                      </a:r>
                    </a:p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一般不应该覆盖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service()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方法</a:t>
                      </a:r>
                    </a:p>
                  </a:txBody>
                  <a:tcPr marL="79200" marR="79200" marT="39587" marB="395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DF8"/>
                    </a:solidFill>
                  </a:tcPr>
                </a:tc>
              </a:tr>
              <a:tr h="1054100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doGet()/</a:t>
                      </a:r>
                    </a:p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doPost()</a:t>
                      </a:r>
                    </a:p>
                  </a:txBody>
                  <a:tcPr marL="79200" marR="79200" marT="39587" marB="3958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service()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方法根据请求的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HTTP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方式来调用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doGet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或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doPost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方法</a:t>
                      </a:r>
                    </a:p>
                  </a:txBody>
                  <a:tcPr marL="79200" marR="79200" marT="39587" marB="39587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要在这里开始写你的代  码。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Web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应用想要做什么，就要由这个方法负责</a:t>
                      </a:r>
                    </a:p>
                  </a:txBody>
                  <a:tcPr marL="79200" marR="79200" marT="39587" marB="39587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至少要覆盖其中之一</a:t>
                      </a:r>
                    </a:p>
                  </a:txBody>
                  <a:tcPr marL="79200" marR="79200" marT="39587" marB="395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32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 创建</a:t>
            </a:r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983082"/>
              </p:ext>
            </p:extLst>
          </p:nvPr>
        </p:nvGraphicFramePr>
        <p:xfrm>
          <a:off x="523056" y="1772816"/>
          <a:ext cx="8153400" cy="1828800"/>
        </p:xfrm>
        <a:graphic>
          <a:graphicData uri="http://schemas.openxmlformats.org/drawingml/2006/table">
            <a:tbl>
              <a:tblPr/>
              <a:tblGrid>
                <a:gridCol w="1295400"/>
                <a:gridCol w="2051050"/>
                <a:gridCol w="2444750"/>
                <a:gridCol w="2362200"/>
              </a:tblGrid>
              <a:tr h="628650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生命周期方法名</a:t>
                      </a:r>
                    </a:p>
                  </a:txBody>
                  <a:tcPr marL="79200" marR="79200" marT="39576" marB="395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何时调用</a:t>
                      </a:r>
                    </a:p>
                  </a:txBody>
                  <a:tcPr marL="79200" marR="79200" marT="39576" marB="395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作用</a:t>
                      </a:r>
                    </a:p>
                  </a:txBody>
                  <a:tcPr marL="79200" marR="79200" marT="39576" marB="395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能否覆盖</a:t>
                      </a:r>
                    </a:p>
                  </a:txBody>
                  <a:tcPr marL="79200" marR="79200" marT="39576" marB="395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1200150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destroy( )</a:t>
                      </a:r>
                    </a:p>
                  </a:txBody>
                  <a:tcPr marL="79200" marR="79200" marT="39576" marB="395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在服务器销毁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Servlet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对象之前，它会调用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Servlet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对象的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destroy()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方法</a:t>
                      </a:r>
                    </a:p>
                  </a:txBody>
                  <a:tcPr marL="79200" marR="79200" marT="39576" marB="39576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使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Servlet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有机会清理资源</a:t>
                      </a:r>
                    </a:p>
                  </a:txBody>
                  <a:tcPr marL="79200" marR="79200" marT="39576" marB="39576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可能</a:t>
                      </a:r>
                    </a:p>
                  </a:txBody>
                  <a:tcPr marL="79200" marR="79200" marT="39576" marB="395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525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 创建</a:t>
            </a:r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/>
            <a:r>
              <a:rPr lang="en-US" altLang="zh-CN" dirty="0"/>
              <a:t>&lt;servlet&gt;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794085"/>
              </p:ext>
            </p:extLst>
          </p:nvPr>
        </p:nvGraphicFramePr>
        <p:xfrm>
          <a:off x="827584" y="2348880"/>
          <a:ext cx="7620000" cy="3197322"/>
        </p:xfrm>
        <a:graphic>
          <a:graphicData uri="http://schemas.openxmlformats.org/drawingml/2006/table">
            <a:tbl>
              <a:tblPr/>
              <a:tblGrid>
                <a:gridCol w="2971800"/>
                <a:gridCol w="4648200"/>
              </a:tblGrid>
              <a:tr h="544513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子元素</a:t>
                      </a:r>
                    </a:p>
                  </a:txBody>
                  <a:tcPr marL="79200" marR="79200" marT="39577" marB="3957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说明</a:t>
                      </a:r>
                    </a:p>
                  </a:txBody>
                  <a:tcPr marL="79200" marR="79200" marT="39577" marB="39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&lt;servlet-name&gt;</a:t>
                      </a:r>
                    </a:p>
                  </a:txBody>
                  <a:tcPr marL="79200" marR="79200" marT="39577" marB="3957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定义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servlet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的名字</a:t>
                      </a:r>
                    </a:p>
                  </a:txBody>
                  <a:tcPr marL="79200" marR="79200" marT="39577" marB="39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&lt;servlet-class&gt;</a:t>
                      </a:r>
                    </a:p>
                  </a:txBody>
                  <a:tcPr marL="79200" marR="79200" marT="39577" marB="3957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776288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指定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servlet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的类</a:t>
                      </a:r>
                    </a:p>
                  </a:txBody>
                  <a:tcPr marL="79200" marR="79200" marT="39577" marB="39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600075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&lt;init-param&gt;</a:t>
                      </a:r>
                    </a:p>
                  </a:txBody>
                  <a:tcPr marL="79200" marR="79200" marT="39577" marB="3957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776288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定义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Servlet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的初始化参数，一个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&lt;servlet&gt;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可以有多个初始化参数</a:t>
                      </a:r>
                    </a:p>
                  </a:txBody>
                  <a:tcPr marL="79200" marR="79200" marT="39577" marB="39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74775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&lt;load-on-startup&gt;</a:t>
                      </a:r>
                    </a:p>
                  </a:txBody>
                  <a:tcPr marL="79200" marR="79200" marT="39577" marB="3957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指当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web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应用启动时，装载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Servlet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的次序，当这个数为正数或零，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Servlet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容器先加载数值小的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Servlet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，如果这个值为负数或没有设定，那么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servlet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容器会在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web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客户首次访问这个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servlet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时加载它</a:t>
                      </a:r>
                    </a:p>
                  </a:txBody>
                  <a:tcPr marL="79200" marR="79200" marT="39577" marB="39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400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 创建</a:t>
            </a:r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/>
            <a:r>
              <a:rPr lang="en-US" altLang="zh-CN" dirty="0"/>
              <a:t>&lt;servlet-mapping&gt;</a:t>
            </a:r>
            <a:r>
              <a:rPr lang="zh-CN" altLang="en-US" dirty="0"/>
              <a:t>元素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9608"/>
              </p:ext>
            </p:extLst>
          </p:nvPr>
        </p:nvGraphicFramePr>
        <p:xfrm>
          <a:off x="766282" y="2204864"/>
          <a:ext cx="7848600" cy="1290753"/>
        </p:xfrm>
        <a:graphic>
          <a:graphicData uri="http://schemas.openxmlformats.org/drawingml/2006/table">
            <a:tbl>
              <a:tblPr/>
              <a:tblGrid>
                <a:gridCol w="3060700"/>
                <a:gridCol w="4787900"/>
              </a:tblGrid>
              <a:tr h="354013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子元素</a:t>
                      </a:r>
                    </a:p>
                  </a:txBody>
                  <a:tcPr marL="79200" marR="79200" marT="39586" marB="395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说明</a:t>
                      </a:r>
                    </a:p>
                  </a:txBody>
                  <a:tcPr marL="79200" marR="79200" marT="39586" marB="395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&lt;servlet-name&gt;</a:t>
                      </a:r>
                    </a:p>
                  </a:txBody>
                  <a:tcPr marL="79200" marR="79200" marT="39586" marB="395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定义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servlet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的名字</a:t>
                      </a:r>
                    </a:p>
                  </a:txBody>
                  <a:tcPr marL="79200" marR="79200" marT="39586" marB="395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&lt;url-pattern&gt;</a:t>
                      </a:r>
                    </a:p>
                  </a:txBody>
                  <a:tcPr marL="79200" marR="79200" marT="39586" marB="395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776288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访问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servlet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的相对路径，该路径相对于上下文路径</a:t>
                      </a:r>
                    </a:p>
                  </a:txBody>
                  <a:tcPr marL="79200" marR="79200" marT="39586" marB="395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150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 创建</a:t>
            </a:r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匹配规则</a:t>
            </a:r>
          </a:p>
          <a:p>
            <a:pPr lvl="1"/>
            <a:r>
              <a:rPr lang="zh-CN" altLang="en-US" dirty="0"/>
              <a:t>精确路径匹配。</a:t>
            </a:r>
            <a:r>
              <a:rPr lang="en-US" altLang="zh-CN" dirty="0"/>
              <a:t> </a:t>
            </a:r>
          </a:p>
          <a:p>
            <a:pPr lvl="1">
              <a:buFontTx/>
              <a:buNone/>
            </a:pPr>
            <a:r>
              <a:rPr lang="en-US" altLang="zh-CN" dirty="0"/>
              <a:t>   /test/</a:t>
            </a:r>
            <a:r>
              <a:rPr lang="en-US" altLang="zh-CN" dirty="0" err="1"/>
              <a:t>HelloServlet</a:t>
            </a:r>
            <a:endParaRPr lang="en-US" altLang="zh-CN" dirty="0"/>
          </a:p>
          <a:p>
            <a:pPr lvl="1"/>
            <a:r>
              <a:rPr lang="zh-CN" altLang="en-US" dirty="0"/>
              <a:t>最长路径匹配。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dirty="0"/>
              <a:t>   /test/a/*</a:t>
            </a:r>
          </a:p>
          <a:p>
            <a:pPr lvl="1">
              <a:buFontTx/>
              <a:buNone/>
            </a:pPr>
            <a:r>
              <a:rPr lang="en-US" altLang="zh-CN" dirty="0"/>
              <a:t>   /test/*</a:t>
            </a:r>
          </a:p>
          <a:p>
            <a:pPr lvl="1"/>
            <a:r>
              <a:rPr lang="zh-CN" altLang="en-US" dirty="0"/>
              <a:t>扩展匹配。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dirty="0"/>
              <a:t>   *.action</a:t>
            </a:r>
          </a:p>
          <a:p>
            <a:pPr lvl="1"/>
            <a:r>
              <a:rPr lang="zh-CN" altLang="en-US" dirty="0"/>
              <a:t>如果前面三条规则都没有找到一个</a:t>
            </a:r>
            <a:r>
              <a:rPr lang="en-US" altLang="zh-CN" dirty="0"/>
              <a:t>servlet</a:t>
            </a:r>
            <a:r>
              <a:rPr lang="zh-CN" altLang="en-US" dirty="0"/>
              <a:t>，容器会根据</a:t>
            </a:r>
            <a:r>
              <a:rPr lang="en-US" altLang="zh-CN" dirty="0" err="1"/>
              <a:t>url</a:t>
            </a:r>
            <a:r>
              <a:rPr lang="zh-CN" altLang="en-US" dirty="0"/>
              <a:t>选择对应的请求资源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209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load-on-startup</a:t>
            </a:r>
            <a:r>
              <a:rPr lang="zh-CN" altLang="en-US" dirty="0"/>
              <a:t>有什么用？</a:t>
            </a:r>
          </a:p>
          <a:p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中定义“</a:t>
            </a:r>
            <a:r>
              <a:rPr lang="en-US" altLang="zh-CN" dirty="0"/>
              <a:t>/*.action”</a:t>
            </a:r>
            <a:r>
              <a:rPr lang="zh-CN" altLang="en-US" dirty="0"/>
              <a:t>是否正确？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82330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 创建</a:t>
            </a:r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err="1" smtClean="0"/>
              <a:t>RegisterServlet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中配置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在浏览器中测试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588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获取</a:t>
            </a:r>
            <a:r>
              <a:rPr lang="zh-CN" altLang="en-US" dirty="0"/>
              <a:t>客户端请求报头信息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r>
              <a:rPr lang="zh-CN" altLang="en-US" dirty="0"/>
              <a:t>一个请求由四个部分组成：请求行、请求头域、空行和请求数据</a:t>
            </a:r>
          </a:p>
          <a:p>
            <a:pPr lvl="2"/>
            <a:r>
              <a:rPr lang="zh-CN" altLang="en-US" dirty="0"/>
              <a:t>请求行：请求行由三个标记组成：请求方法、请求</a:t>
            </a:r>
            <a:r>
              <a:rPr lang="en-US" altLang="zh-CN" dirty="0"/>
              <a:t>URI</a:t>
            </a:r>
            <a:r>
              <a:rPr lang="zh-CN" altLang="en-US" dirty="0"/>
              <a:t>和</a:t>
            </a:r>
            <a:r>
              <a:rPr lang="en-US" altLang="zh-CN" dirty="0"/>
              <a:t>HTTP</a:t>
            </a:r>
            <a:r>
              <a:rPr lang="zh-CN" altLang="en-US" dirty="0"/>
              <a:t>版本，它们用空格分隔</a:t>
            </a:r>
          </a:p>
          <a:p>
            <a:pPr lvl="2"/>
            <a:r>
              <a:rPr lang="zh-CN" altLang="en-US" dirty="0"/>
              <a:t>请求头标：由关键字</a:t>
            </a:r>
            <a:r>
              <a:rPr lang="en-US" altLang="zh-CN" dirty="0"/>
              <a:t>/</a:t>
            </a:r>
            <a:r>
              <a:rPr lang="zh-CN" altLang="en-US" dirty="0"/>
              <a:t>值对组成，每行一对，关键字和值用冒号（</a:t>
            </a:r>
            <a:r>
              <a:rPr lang="en-US" altLang="zh-CN" dirty="0"/>
              <a:t>:</a:t>
            </a:r>
            <a:r>
              <a:rPr lang="zh-CN" altLang="en-US" dirty="0"/>
              <a:t>）分隔。请求头标通知服务器有关于客户端的功能和标识</a:t>
            </a:r>
          </a:p>
          <a:p>
            <a:pPr lvl="2"/>
            <a:r>
              <a:rPr lang="zh-CN" altLang="en-US" dirty="0"/>
              <a:t>空行：最后一个请求头标之后是一个空行，发送回车符和退行，通知服务器以下不再有头标</a:t>
            </a:r>
          </a:p>
          <a:p>
            <a:pPr lvl="2"/>
            <a:r>
              <a:rPr lang="zh-CN" altLang="en-US" dirty="0"/>
              <a:t>请求数据：使用</a:t>
            </a:r>
            <a:r>
              <a:rPr lang="en-US" altLang="zh-CN" dirty="0"/>
              <a:t>POST</a:t>
            </a:r>
            <a:r>
              <a:rPr lang="zh-CN" altLang="en-US" dirty="0"/>
              <a:t>传送数据，最常使用的是</a:t>
            </a:r>
            <a:r>
              <a:rPr lang="en-US" altLang="zh-CN" dirty="0"/>
              <a:t>Content-Type</a:t>
            </a:r>
            <a:r>
              <a:rPr lang="zh-CN" altLang="en-US" dirty="0"/>
              <a:t>和</a:t>
            </a:r>
            <a:r>
              <a:rPr lang="en-US" altLang="zh-CN" dirty="0"/>
              <a:t>Content-Length</a:t>
            </a:r>
            <a:r>
              <a:rPr lang="zh-CN" altLang="en-US" dirty="0"/>
              <a:t>头标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546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任务内容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394674"/>
              </p:ext>
            </p:extLst>
          </p:nvPr>
        </p:nvGraphicFramePr>
        <p:xfrm>
          <a:off x="899592" y="1700808"/>
          <a:ext cx="7416824" cy="4042351"/>
        </p:xfrm>
        <a:graphic>
          <a:graphicData uri="http://schemas.openxmlformats.org/drawingml/2006/table">
            <a:tbl>
              <a:tblPr/>
              <a:tblGrid>
                <a:gridCol w="2219267"/>
                <a:gridCol w="3983896"/>
                <a:gridCol w="1213661"/>
              </a:tblGrid>
              <a:tr h="5617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任务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知识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点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参考课时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3022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注册功能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Servlet</a:t>
                      </a:r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简介、</a:t>
                      </a:r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Servlet API</a:t>
                      </a:r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介绍</a:t>
                      </a:r>
                    </a:p>
                    <a:p>
                      <a:pPr algn="l" fontAlgn="ctr"/>
                      <a:r>
                        <a:rPr lang="en-US" altLang="zh-CN" sz="1600" b="0" i="0" u="none" strike="noStrike" dirty="0" err="1" smtClean="0">
                          <a:latin typeface="宋体"/>
                        </a:rPr>
                        <a:t>url</a:t>
                      </a:r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-pattern</a:t>
                      </a:r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匹配规则</a:t>
                      </a:r>
                    </a:p>
                    <a:p>
                      <a:pPr algn="l" fontAlgn="ctr"/>
                      <a:r>
                        <a:rPr lang="en-US" altLang="zh-CN" sz="1600" b="0" i="0" u="none" strike="noStrike" dirty="0" err="1" smtClean="0">
                          <a:latin typeface="宋体"/>
                        </a:rPr>
                        <a:t>HttpServlet</a:t>
                      </a:r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实例的生命周期</a:t>
                      </a:r>
                    </a:p>
                    <a:p>
                      <a:pPr algn="l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HTTP</a:t>
                      </a:r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请求信息</a:t>
                      </a:r>
                    </a:p>
                    <a:p>
                      <a:pPr algn="l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请求参数（</a:t>
                      </a:r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GET/POST</a:t>
                      </a:r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）、 </a:t>
                      </a:r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HTML</a:t>
                      </a:r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的表单控件、表单的隐藏字段</a:t>
                      </a:r>
                    </a:p>
                    <a:p>
                      <a:pPr algn="l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单例模式</a:t>
                      </a:r>
                    </a:p>
                    <a:p>
                      <a:pPr algn="l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响应信息及响应相关方法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6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03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功能完善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设置编码</a:t>
                      </a:r>
                    </a:p>
                    <a:p>
                      <a:pPr algn="l" fontAlgn="ctr"/>
                      <a:r>
                        <a:rPr lang="zh-CN" altLang="en-US" sz="1600" b="0" i="0" u="none" strike="noStrike" dirty="0" smtClean="0">
                          <a:latin typeface="宋体"/>
                        </a:rPr>
                        <a:t>并发访问的策略、实例控制、线程安全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latin typeface="宋体"/>
                        </a:rPr>
                        <a:t>3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获取</a:t>
            </a:r>
            <a:r>
              <a:rPr lang="zh-CN" altLang="en-US" dirty="0"/>
              <a:t>客户端请求报头信息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r>
              <a:rPr lang="zh-CN" altLang="en-US" dirty="0"/>
              <a:t>一个请求由四个部分组成：请求行、请求头域、空行和请求数据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11425"/>
            <a:ext cx="7239000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731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获取</a:t>
            </a:r>
            <a:r>
              <a:rPr lang="zh-CN" altLang="en-US" dirty="0"/>
              <a:t>客户端请求报头信息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请求对象的作用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提取</a:t>
            </a:r>
            <a:r>
              <a:rPr lang="zh-CN" altLang="en-US" dirty="0"/>
              <a:t>客户端请求</a:t>
            </a:r>
            <a:r>
              <a:rPr lang="zh-CN" altLang="en-US" dirty="0" smtClean="0"/>
              <a:t>信息</a:t>
            </a:r>
            <a:endParaRPr lang="zh-CN" altLang="en-US" dirty="0"/>
          </a:p>
          <a:p>
            <a:pPr lvl="2"/>
            <a:r>
              <a:rPr lang="zh-CN" altLang="en-US" dirty="0"/>
              <a:t>提取客户端表单信息</a:t>
            </a:r>
          </a:p>
          <a:p>
            <a:pPr lvl="2"/>
            <a:r>
              <a:rPr lang="zh-CN" altLang="en-US" dirty="0"/>
              <a:t>提取</a:t>
            </a:r>
            <a:r>
              <a:rPr lang="en-US" altLang="zh-CN" dirty="0"/>
              <a:t>HTTP</a:t>
            </a:r>
            <a:r>
              <a:rPr lang="zh-CN" altLang="en-US" dirty="0"/>
              <a:t>请求报头信息</a:t>
            </a:r>
          </a:p>
          <a:p>
            <a:pPr lvl="2"/>
            <a:r>
              <a:rPr lang="en-US" altLang="zh-CN" dirty="0"/>
              <a:t>cookie</a:t>
            </a:r>
          </a:p>
          <a:p>
            <a:pPr lvl="1"/>
            <a:r>
              <a:rPr lang="zh-CN" altLang="en-US" dirty="0"/>
              <a:t>修改字符集</a:t>
            </a:r>
          </a:p>
          <a:p>
            <a:pPr lvl="1"/>
            <a:r>
              <a:rPr lang="zh-CN" altLang="en-US" dirty="0"/>
              <a:t>在服务器端保存值</a:t>
            </a:r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资源</a:t>
            </a:r>
            <a:r>
              <a:rPr lang="zh-CN" altLang="en-US" dirty="0"/>
              <a:t>跳转 </a:t>
            </a:r>
            <a:r>
              <a:rPr lang="en-US" altLang="zh-CN" dirty="0"/>
              <a:t>— </a:t>
            </a:r>
            <a:r>
              <a:rPr lang="zh-CN" altLang="en-US" dirty="0"/>
              <a:t>请求</a:t>
            </a:r>
            <a:r>
              <a:rPr lang="zh-CN" altLang="en-US" dirty="0" smtClean="0"/>
              <a:t>转发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0910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获取</a:t>
            </a:r>
            <a:r>
              <a:rPr lang="zh-CN" altLang="en-US" dirty="0"/>
              <a:t>客户端请求报头信息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提取客户端</a:t>
            </a:r>
            <a:r>
              <a:rPr lang="zh-CN" altLang="en-US" dirty="0" smtClean="0"/>
              <a:t>请求信息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923917"/>
              </p:ext>
            </p:extLst>
          </p:nvPr>
        </p:nvGraphicFramePr>
        <p:xfrm>
          <a:off x="827088" y="1773238"/>
          <a:ext cx="7391400" cy="2371726"/>
        </p:xfrm>
        <a:graphic>
          <a:graphicData uri="http://schemas.openxmlformats.org/drawingml/2006/table">
            <a:tbl>
              <a:tblPr/>
              <a:tblGrid>
                <a:gridCol w="4038600"/>
                <a:gridCol w="3352800"/>
              </a:tblGrid>
              <a:tr h="354013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方法</a:t>
                      </a:r>
                    </a:p>
                  </a:txBody>
                  <a:tcPr marL="79200" marR="79200" marT="39558" marB="395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描述</a:t>
                      </a:r>
                    </a:p>
                  </a:txBody>
                  <a:tcPr marL="79200" marR="79200" marT="39558" marB="3955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323850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String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getHeader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(String name) </a:t>
                      </a:r>
                    </a:p>
                  </a:txBody>
                  <a:tcPr marL="79200" marR="79200" marT="39558" marB="395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776288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获取请求中的报头信息</a:t>
                      </a:r>
                    </a:p>
                  </a:txBody>
                  <a:tcPr marL="79200" marR="79200" marT="39558" marB="3955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23850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Enumeration getHeaderNames() </a:t>
                      </a:r>
                    </a:p>
                  </a:txBody>
                  <a:tcPr marL="79200" marR="79200" marT="39558" marB="395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776288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获取请求中所有报头名的集合</a:t>
                      </a:r>
                    </a:p>
                  </a:txBody>
                  <a:tcPr marL="79200" marR="79200" marT="39558" marB="3955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String getContextPath() </a:t>
                      </a:r>
                    </a:p>
                  </a:txBody>
                  <a:tcPr marL="79200" marR="79200" marT="39558" marB="395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776288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获取请求上下文路径</a:t>
                      </a:r>
                    </a:p>
                  </a:txBody>
                  <a:tcPr marL="79200" marR="79200" marT="39558" marB="3955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23850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String getRequestURI()</a:t>
                      </a:r>
                    </a:p>
                  </a:txBody>
                  <a:tcPr marL="79200" marR="79200" marT="39558" marB="395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776288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获取请求中的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URI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黑体" panose="02010609060101010101" pitchFamily="49" charset="-122"/>
                      </a:endParaRPr>
                    </a:p>
                  </a:txBody>
                  <a:tcPr marL="79200" marR="79200" marT="39558" marB="3955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String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getMethod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( )</a:t>
                      </a:r>
                    </a:p>
                  </a:txBody>
                  <a:tcPr marL="79200" marR="79200" marT="39558" marB="395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获取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HTTP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请求方法</a:t>
                      </a:r>
                    </a:p>
                  </a:txBody>
                  <a:tcPr marL="79200" marR="79200" marT="39558" marB="3955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98463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String getRemoteAddr( )</a:t>
                      </a:r>
                    </a:p>
                  </a:txBody>
                  <a:tcPr marL="79200" marR="79200" marT="39558" marB="395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776288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获取客户端的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IP</a:t>
                      </a:r>
                    </a:p>
                  </a:txBody>
                  <a:tcPr marL="79200" marR="79200" marT="39558" marB="3955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230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2 </a:t>
            </a:r>
            <a:r>
              <a:rPr lang="zh-CN" altLang="en-US" dirty="0"/>
              <a:t>获取客户端请求报头信息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获取客户端</a:t>
            </a:r>
            <a:r>
              <a:rPr lang="en-US" altLang="zh-CN" dirty="0" smtClean="0"/>
              <a:t>IP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083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3</a:t>
            </a:r>
            <a:r>
              <a:rPr lang="zh-CN" altLang="en-US" dirty="0" smtClean="0"/>
              <a:t> 获取</a:t>
            </a:r>
            <a:r>
              <a:rPr lang="zh-CN" altLang="en-US" dirty="0"/>
              <a:t>注册页面提交信息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请求方法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HTTP1.1</a:t>
            </a:r>
            <a:r>
              <a:rPr lang="zh-CN" altLang="en-US" dirty="0"/>
              <a:t>支持</a:t>
            </a:r>
            <a:r>
              <a:rPr lang="en-US" altLang="zh-CN" dirty="0"/>
              <a:t>7</a:t>
            </a:r>
            <a:r>
              <a:rPr lang="zh-CN" altLang="en-US" dirty="0"/>
              <a:t>种请求方法：</a:t>
            </a:r>
            <a:r>
              <a:rPr lang="en-US" altLang="zh-CN" dirty="0"/>
              <a:t>GET</a:t>
            </a:r>
            <a:r>
              <a:rPr lang="zh-CN" altLang="en-US" dirty="0"/>
              <a:t>、</a:t>
            </a:r>
            <a:r>
              <a:rPr lang="en-US" altLang="zh-CN" dirty="0"/>
              <a:t>POST</a:t>
            </a:r>
            <a:r>
              <a:rPr lang="zh-CN" altLang="en-US" dirty="0"/>
              <a:t>、</a:t>
            </a:r>
            <a:r>
              <a:rPr lang="en-US" altLang="zh-CN" dirty="0"/>
              <a:t>HEAD</a:t>
            </a:r>
            <a:r>
              <a:rPr lang="zh-CN" altLang="en-US" dirty="0"/>
              <a:t>、</a:t>
            </a:r>
            <a:r>
              <a:rPr lang="en-US" altLang="zh-CN" dirty="0"/>
              <a:t>OPTIONS</a:t>
            </a:r>
            <a:r>
              <a:rPr lang="zh-CN" altLang="en-US" dirty="0"/>
              <a:t>、</a:t>
            </a:r>
            <a:r>
              <a:rPr lang="en-US" altLang="zh-CN" dirty="0"/>
              <a:t>PUT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和</a:t>
            </a:r>
            <a:r>
              <a:rPr lang="en-US" altLang="zh-CN" dirty="0"/>
              <a:t>TRACE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 在</a:t>
            </a:r>
            <a:r>
              <a:rPr lang="en-US" altLang="zh-CN" dirty="0"/>
              <a:t>web</a:t>
            </a:r>
            <a:r>
              <a:rPr lang="zh-CN" altLang="en-US" dirty="0"/>
              <a:t>应用中最常用的请求方法是</a:t>
            </a:r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POST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GET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POST</a:t>
            </a:r>
            <a:r>
              <a:rPr lang="zh-CN" altLang="en-US" dirty="0">
                <a:solidFill>
                  <a:srgbClr val="FF0000"/>
                </a:solidFill>
              </a:rPr>
              <a:t>的比较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安全性、编码方式、传输文件大小、请求速度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193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3</a:t>
            </a:r>
            <a:r>
              <a:rPr lang="zh-CN" altLang="en-US" dirty="0" smtClean="0"/>
              <a:t> 获取</a:t>
            </a:r>
            <a:r>
              <a:rPr lang="zh-CN" altLang="en-US" dirty="0"/>
              <a:t>注册页面提交信息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什么是请求参数</a:t>
            </a:r>
            <a:endParaRPr lang="en-US" altLang="zh-CN" dirty="0"/>
          </a:p>
          <a:p>
            <a:pPr lvl="1"/>
            <a:r>
              <a:rPr lang="zh-CN" altLang="en-US" dirty="0"/>
              <a:t>指客户端通过请求向服务器端发送的数据，如登录、注册等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请求参数的格式</a:t>
            </a:r>
          </a:p>
          <a:p>
            <a:pPr lvl="1"/>
            <a:r>
              <a:rPr lang="en-US" altLang="zh-CN" dirty="0"/>
              <a:t>fieldName1=fieldValue1&amp; fieldName2= fieldValue2&amp;...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参数在请求信息中的位置</a:t>
            </a:r>
          </a:p>
          <a:p>
            <a:pPr lvl="1"/>
            <a:r>
              <a:rPr lang="en-US" altLang="zh-CN" dirty="0"/>
              <a:t>GET</a:t>
            </a:r>
            <a:r>
              <a:rPr lang="zh-CN" altLang="en-US" dirty="0"/>
              <a:t>方法：数据被包含在</a:t>
            </a:r>
            <a:r>
              <a:rPr lang="en-US" altLang="zh-CN" dirty="0"/>
              <a:t>HTTP</a:t>
            </a:r>
            <a:r>
              <a:rPr lang="zh-CN" altLang="en-US" dirty="0"/>
              <a:t>请求行的</a:t>
            </a:r>
            <a:r>
              <a:rPr lang="en-US" altLang="zh-CN" dirty="0"/>
              <a:t>URI</a:t>
            </a:r>
            <a:r>
              <a:rPr lang="zh-CN" altLang="en-US" dirty="0"/>
              <a:t>中</a:t>
            </a:r>
          </a:p>
          <a:p>
            <a:pPr lvl="1"/>
            <a:r>
              <a:rPr lang="en-US" altLang="zh-CN" dirty="0"/>
              <a:t>POST</a:t>
            </a:r>
            <a:r>
              <a:rPr lang="zh-CN" altLang="en-US" dirty="0"/>
              <a:t>方法：数据被包含在</a:t>
            </a:r>
            <a:r>
              <a:rPr lang="en-US" altLang="zh-CN" dirty="0"/>
              <a:t>HTTP</a:t>
            </a:r>
            <a:r>
              <a:rPr lang="zh-CN" altLang="en-US" dirty="0"/>
              <a:t>请求的主体中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45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什么是请求参数？</a:t>
            </a:r>
          </a:p>
          <a:p>
            <a:r>
              <a:rPr lang="en-US" altLang="zh-CN" dirty="0"/>
              <a:t>GET</a:t>
            </a:r>
            <a:r>
              <a:rPr lang="zh-CN" altLang="en-US" dirty="0"/>
              <a:t>与</a:t>
            </a:r>
            <a:r>
              <a:rPr lang="en-US" altLang="zh-CN" dirty="0"/>
              <a:t>POST</a:t>
            </a:r>
            <a:r>
              <a:rPr lang="zh-CN" altLang="en-US" dirty="0"/>
              <a:t>区别？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67446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3</a:t>
            </a:r>
            <a:r>
              <a:rPr lang="zh-CN" altLang="en-US" dirty="0" smtClean="0"/>
              <a:t> 获取</a:t>
            </a:r>
            <a:r>
              <a:rPr lang="zh-CN" altLang="en-US" dirty="0"/>
              <a:t>注册页面提交信息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Form</a:t>
            </a:r>
            <a:r>
              <a:rPr lang="zh-CN" altLang="en-US" dirty="0"/>
              <a:t>表单：</a:t>
            </a:r>
          </a:p>
          <a:p>
            <a:pPr lvl="1"/>
            <a:r>
              <a:rPr lang="en-US" altLang="zh-CN" dirty="0"/>
              <a:t>action</a:t>
            </a:r>
            <a:r>
              <a:rPr lang="zh-CN" altLang="en-US" dirty="0"/>
              <a:t>：目的</a:t>
            </a:r>
            <a:r>
              <a:rPr lang="en-US" altLang="zh-CN" dirty="0" smtClean="0"/>
              <a:t>URL</a:t>
            </a:r>
            <a:endParaRPr lang="zh-CN" altLang="en-US" dirty="0"/>
          </a:p>
          <a:p>
            <a:pPr lvl="1"/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HTTP</a:t>
            </a:r>
            <a:r>
              <a:rPr lang="zh-CN" altLang="en-US" dirty="0"/>
              <a:t>请求的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zh-CN" altLang="en-US" dirty="0"/>
              <a:t>常用的</a:t>
            </a:r>
            <a:r>
              <a:rPr lang="en-US" altLang="zh-CN" dirty="0"/>
              <a:t>HTML</a:t>
            </a:r>
            <a:r>
              <a:rPr lang="zh-CN" altLang="en-US" dirty="0"/>
              <a:t>输入组件</a:t>
            </a:r>
            <a:endParaRPr lang="en-US" altLang="zh-CN" dirty="0"/>
          </a:p>
          <a:p>
            <a:pPr lvl="1"/>
            <a:r>
              <a:rPr lang="en-US" altLang="zh-CN" dirty="0"/>
              <a:t>text</a:t>
            </a:r>
          </a:p>
          <a:p>
            <a:pPr lvl="1"/>
            <a:r>
              <a:rPr lang="en-US" altLang="zh-CN" dirty="0"/>
              <a:t>password</a:t>
            </a:r>
          </a:p>
          <a:p>
            <a:pPr lvl="1"/>
            <a:r>
              <a:rPr lang="en-US" altLang="zh-CN" dirty="0"/>
              <a:t>radio</a:t>
            </a:r>
          </a:p>
          <a:p>
            <a:pPr lvl="1"/>
            <a:r>
              <a:rPr lang="en-US" altLang="zh-CN" dirty="0"/>
              <a:t>checkbox</a:t>
            </a:r>
          </a:p>
          <a:p>
            <a:pPr lvl="1"/>
            <a:r>
              <a:rPr lang="en-US" altLang="zh-CN" dirty="0"/>
              <a:t>select</a:t>
            </a:r>
          </a:p>
          <a:p>
            <a:pPr lvl="1"/>
            <a:r>
              <a:rPr lang="en-US" altLang="zh-CN" dirty="0" err="1"/>
              <a:t>textarea</a:t>
            </a:r>
            <a:endParaRPr lang="en-US" altLang="zh-CN" dirty="0"/>
          </a:p>
          <a:p>
            <a:pPr lvl="1"/>
            <a:r>
              <a:rPr lang="en-US" altLang="zh-CN" dirty="0"/>
              <a:t>submit</a:t>
            </a:r>
          </a:p>
          <a:p>
            <a:pPr lvl="1"/>
            <a:r>
              <a:rPr lang="en-US" altLang="zh-CN" dirty="0"/>
              <a:t>reset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815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3</a:t>
            </a:r>
            <a:r>
              <a:rPr lang="zh-CN" altLang="en-US" dirty="0" smtClean="0"/>
              <a:t> 获取</a:t>
            </a:r>
            <a:r>
              <a:rPr lang="zh-CN" altLang="en-US" dirty="0"/>
              <a:t>注册页面提交信息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使用隐藏字段</a:t>
            </a:r>
            <a:endParaRPr lang="en-US" altLang="zh-CN" dirty="0"/>
          </a:p>
          <a:p>
            <a:pPr lvl="1"/>
            <a:r>
              <a:rPr lang="zh-CN" altLang="en-US" dirty="0"/>
              <a:t>隐藏表单字段元素总是被作为参数传递给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  <a:endParaRPr lang="en-US" altLang="zh-CN" dirty="0"/>
          </a:p>
          <a:p>
            <a:pPr lvl="1"/>
            <a:r>
              <a:rPr lang="en-US" altLang="zh-CN" dirty="0"/>
              <a:t>hidden</a:t>
            </a:r>
          </a:p>
          <a:p>
            <a:pPr lvl="1"/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/>
              <a:t>URL</a:t>
            </a:r>
            <a:r>
              <a:rPr lang="zh-CN" altLang="en-US" dirty="0"/>
              <a:t>传递数据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相当于</a:t>
            </a:r>
            <a:r>
              <a:rPr lang="zh-CN" altLang="en-US" dirty="0"/>
              <a:t>表单中的</a:t>
            </a:r>
            <a:r>
              <a:rPr lang="en-US" altLang="zh-CN" dirty="0"/>
              <a:t>method="GET"</a:t>
            </a:r>
          </a:p>
          <a:p>
            <a:pPr lvl="1"/>
            <a:r>
              <a:rPr lang="zh-CN" altLang="en-US" dirty="0" smtClean="0"/>
              <a:t>示例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&lt;</a:t>
            </a:r>
            <a:r>
              <a:rPr lang="en-US" altLang="zh-CN" dirty="0"/>
              <a:t>a </a:t>
            </a:r>
            <a:r>
              <a:rPr lang="en-US" altLang="zh-CN" dirty="0" err="1"/>
              <a:t>href</a:t>
            </a:r>
            <a:r>
              <a:rPr lang="en-US" altLang="zh-CN" dirty="0"/>
              <a:t>="../</a:t>
            </a:r>
            <a:r>
              <a:rPr lang="en-US" altLang="zh-CN" dirty="0" err="1"/>
              <a:t>LoginServlet?service</a:t>
            </a:r>
            <a:r>
              <a:rPr lang="en-US" altLang="zh-CN" dirty="0"/>
              <a:t>=login"&gt;Login&lt;/a&gt;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41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3</a:t>
            </a:r>
            <a:r>
              <a:rPr lang="zh-CN" altLang="en-US" dirty="0" smtClean="0"/>
              <a:t> 获取</a:t>
            </a:r>
            <a:r>
              <a:rPr lang="zh-CN" altLang="en-US" dirty="0"/>
              <a:t>注册页面提交信息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</a:t>
            </a:r>
            <a:r>
              <a:rPr lang="en-US" altLang="zh-CN" dirty="0"/>
              <a:t>HTTP</a:t>
            </a:r>
            <a:r>
              <a:rPr lang="zh-CN" altLang="en-US" dirty="0"/>
              <a:t>请求的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/>
              <a:t>参数名：标识输入的数据</a:t>
            </a:r>
          </a:p>
          <a:p>
            <a:pPr lvl="1"/>
            <a:r>
              <a:rPr lang="zh-CN" altLang="en-US" dirty="0"/>
              <a:t>参数值：用户输入的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相关方法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703783"/>
              </p:ext>
            </p:extLst>
          </p:nvPr>
        </p:nvGraphicFramePr>
        <p:xfrm>
          <a:off x="1043608" y="3212976"/>
          <a:ext cx="7391400" cy="1812960"/>
        </p:xfrm>
        <a:graphic>
          <a:graphicData uri="http://schemas.openxmlformats.org/drawingml/2006/table">
            <a:tbl>
              <a:tblPr/>
              <a:tblGrid>
                <a:gridCol w="4038600"/>
                <a:gridCol w="3352800"/>
              </a:tblGrid>
              <a:tr h="354013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方法</a:t>
                      </a:r>
                    </a:p>
                  </a:txBody>
                  <a:tcPr marL="79200" marR="79200" marT="39546" marB="3954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描述</a:t>
                      </a:r>
                    </a:p>
                  </a:txBody>
                  <a:tcPr marL="79200" marR="79200" marT="39546" marB="3954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566738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String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getParameter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(String name)</a:t>
                      </a:r>
                    </a:p>
                  </a:txBody>
                  <a:tcPr marL="79200" marR="79200" marT="39546" marB="3954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776288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获取请求（表单）中参数名为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name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的参数值</a:t>
                      </a:r>
                    </a:p>
                  </a:txBody>
                  <a:tcPr marL="79200" marR="79200" marT="39546" marB="3954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String[]  getParameterValues(String name)</a:t>
                      </a:r>
                    </a:p>
                  </a:txBody>
                  <a:tcPr marL="79200" marR="79200" marT="39546" marB="3954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776288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获取请求中（表单）中所有参数名为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name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的参数值的集合</a:t>
                      </a:r>
                    </a:p>
                  </a:txBody>
                  <a:tcPr marL="79200" marR="79200" marT="39546" marB="3954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23850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Enumeration  getParameterNames( )</a:t>
                      </a:r>
                    </a:p>
                  </a:txBody>
                  <a:tcPr marL="79200" marR="79200" marT="39546" marB="3954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776288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黑体" panose="02010609060101010101" pitchFamily="49" charset="-122"/>
                        </a:rPr>
                        <a:t>获取请求中所有参数名的集合</a:t>
                      </a:r>
                    </a:p>
                  </a:txBody>
                  <a:tcPr marL="79200" marR="79200" marT="39546" marB="3954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411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r>
              <a:rPr lang="zh-CN" altLang="en-US" dirty="0" smtClean="0"/>
              <a:t> 注册功能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Servlet</a:t>
            </a:r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获取</a:t>
            </a:r>
            <a:r>
              <a:rPr lang="zh-CN" altLang="en-US" dirty="0"/>
              <a:t>客户端请求报头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3 </a:t>
            </a:r>
            <a:r>
              <a:rPr lang="zh-CN" altLang="en-US" dirty="0" smtClean="0"/>
              <a:t>获取</a:t>
            </a:r>
            <a:r>
              <a:rPr lang="zh-CN" altLang="en-US" dirty="0"/>
              <a:t>注册页面提交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4 </a:t>
            </a:r>
            <a:r>
              <a:rPr lang="zh-CN" altLang="en-US" dirty="0"/>
              <a:t>调用</a:t>
            </a:r>
            <a:r>
              <a:rPr lang="en-US" altLang="zh-CN" dirty="0" smtClean="0"/>
              <a:t>Service</a:t>
            </a:r>
            <a:r>
              <a:rPr lang="zh-CN" altLang="en-US" dirty="0"/>
              <a:t>类，完成注册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5 </a:t>
            </a:r>
            <a:r>
              <a:rPr lang="zh-CN" altLang="en-US" dirty="0" smtClean="0"/>
              <a:t>在</a:t>
            </a:r>
            <a:r>
              <a:rPr lang="zh-CN" altLang="en-US" dirty="0"/>
              <a:t>浏览器上输出结果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zh-CN" altLang="en-US" dirty="0"/>
              <a:t>获取注册页面提交信息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pPr lvl="1"/>
            <a:r>
              <a:rPr lang="zh-CN" altLang="en-US" dirty="0"/>
              <a:t>获取表</a:t>
            </a:r>
            <a:r>
              <a:rPr lang="zh-CN" altLang="en-US"/>
              <a:t>单</a:t>
            </a:r>
            <a:r>
              <a:rPr lang="zh-CN" altLang="en-US" smtClean="0"/>
              <a:t>提交注册信息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801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4 </a:t>
            </a:r>
            <a:r>
              <a:rPr lang="zh-CN" altLang="en-US" dirty="0"/>
              <a:t>调用</a:t>
            </a:r>
            <a:r>
              <a:rPr lang="en-US" altLang="zh-CN" dirty="0" smtClean="0"/>
              <a:t>Service</a:t>
            </a:r>
            <a:r>
              <a:rPr lang="zh-CN" altLang="en-US" dirty="0"/>
              <a:t>类，完成注册功能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147050" cy="4320580"/>
          </a:xfrm>
        </p:spPr>
        <p:txBody>
          <a:bodyPr/>
          <a:lstStyle/>
          <a:p>
            <a:r>
              <a:rPr lang="zh-CN" altLang="en-US" dirty="0"/>
              <a:t>业务层：维护逻辑业务，系统的核心部分</a:t>
            </a:r>
          </a:p>
          <a:p>
            <a:pPr lvl="1"/>
            <a:r>
              <a:rPr lang="zh-CN" altLang="en-US" dirty="0"/>
              <a:t>一般命名为</a:t>
            </a:r>
            <a:r>
              <a:rPr lang="en-US" altLang="zh-CN" dirty="0" err="1"/>
              <a:t>xxxService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866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4 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Service</a:t>
            </a:r>
            <a:r>
              <a:rPr lang="zh-CN" altLang="en-US" dirty="0"/>
              <a:t>类，完成注册功能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147050" cy="4320580"/>
          </a:xfrm>
        </p:spPr>
        <p:txBody>
          <a:bodyPr/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pPr lvl="1"/>
            <a:r>
              <a:rPr lang="zh-CN" altLang="en-US" dirty="0"/>
              <a:t>一是某个类只能有一个实例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</a:t>
            </a:r>
            <a:r>
              <a:rPr lang="zh-CN" altLang="en-US" dirty="0"/>
              <a:t>是它必须自行创建这个实例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</a:t>
            </a:r>
            <a:r>
              <a:rPr lang="zh-CN" altLang="en-US" dirty="0"/>
              <a:t>是它必须自行向整个系统提供这个实例。</a:t>
            </a:r>
          </a:p>
        </p:txBody>
      </p:sp>
    </p:spTree>
    <p:extLst>
      <p:ext uri="{BB962C8B-B14F-4D97-AF65-F5344CB8AC3E}">
        <p14:creationId xmlns:p14="http://schemas.microsoft.com/office/powerpoint/2010/main" val="3477572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4 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Service</a:t>
            </a:r>
            <a:r>
              <a:rPr lang="zh-CN" altLang="en-US" dirty="0"/>
              <a:t>类，完成注册功能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147050" cy="4320580"/>
          </a:xfrm>
        </p:spPr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Service</a:t>
            </a:r>
            <a:r>
              <a:rPr lang="zh-CN" altLang="en-US" dirty="0"/>
              <a:t>中调用</a:t>
            </a:r>
            <a:r>
              <a:rPr lang="en-US" altLang="zh-CN" dirty="0"/>
              <a:t>DAO</a:t>
            </a:r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类，完成注册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3360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5 </a:t>
            </a:r>
            <a:r>
              <a:rPr lang="zh-CN" altLang="en-US" dirty="0" smtClean="0"/>
              <a:t>在</a:t>
            </a:r>
            <a:r>
              <a:rPr lang="zh-CN" altLang="en-US" dirty="0"/>
              <a:t>浏览器上输出结果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/>
              <a:t>HTTP</a:t>
            </a:r>
            <a:r>
              <a:rPr lang="zh-CN" altLang="en-US" dirty="0"/>
              <a:t>响应信息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一个响应由四个部分组成；状态行、响应头标、空行、响应数据</a:t>
            </a:r>
          </a:p>
          <a:p>
            <a:pPr lvl="2">
              <a:lnSpc>
                <a:spcPct val="80000"/>
              </a:lnSpc>
            </a:pPr>
            <a:r>
              <a:rPr lang="zh-CN" altLang="en-US" sz="1800" dirty="0"/>
              <a:t>状态行：状态行由三个标记组成：</a:t>
            </a:r>
            <a:r>
              <a:rPr lang="en-US" altLang="zh-CN" sz="1800" dirty="0"/>
              <a:t>HTTP</a:t>
            </a:r>
            <a:r>
              <a:rPr lang="zh-CN" altLang="en-US" sz="1800" dirty="0"/>
              <a:t>版本、响应代码和响应描述</a:t>
            </a:r>
          </a:p>
          <a:p>
            <a:pPr lvl="2">
              <a:lnSpc>
                <a:spcPct val="80000"/>
              </a:lnSpc>
            </a:pPr>
            <a:r>
              <a:rPr lang="zh-CN" altLang="en-US" sz="1800" dirty="0"/>
              <a:t>响应头标：像请求头标一样，它们指出服务器的功能，标识出响应数据的细节</a:t>
            </a:r>
          </a:p>
          <a:p>
            <a:pPr lvl="2">
              <a:lnSpc>
                <a:spcPct val="80000"/>
              </a:lnSpc>
            </a:pPr>
            <a:r>
              <a:rPr lang="zh-CN" altLang="en-US" sz="1800" dirty="0"/>
              <a:t>空行：最后一个响应头标之后是一个空行，发送回车符和退行，表明服务器以下不再有头标</a:t>
            </a:r>
          </a:p>
          <a:p>
            <a:pPr lvl="2">
              <a:lnSpc>
                <a:spcPct val="80000"/>
              </a:lnSpc>
            </a:pPr>
            <a:r>
              <a:rPr lang="zh-CN" altLang="en-US" sz="1800" dirty="0"/>
              <a:t>响应数据：</a:t>
            </a:r>
            <a:r>
              <a:rPr lang="en-US" altLang="zh-CN" sz="1800" dirty="0"/>
              <a:t>HTML</a:t>
            </a:r>
            <a:r>
              <a:rPr lang="zh-CN" altLang="en-US" sz="1800" dirty="0"/>
              <a:t>文档和图像等，也就是</a:t>
            </a:r>
            <a:r>
              <a:rPr lang="en-US" altLang="zh-CN" sz="1800" dirty="0"/>
              <a:t>HTML</a:t>
            </a:r>
            <a:r>
              <a:rPr lang="zh-CN" altLang="en-US" sz="1800" dirty="0"/>
              <a:t>本身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476375" y="3644900"/>
            <a:ext cx="6705600" cy="2157413"/>
            <a:chOff x="0" y="0"/>
            <a:chExt cx="4224" cy="1359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36"/>
              <a:ext cx="1968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2352" y="0"/>
            <a:ext cx="1872" cy="1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r:id="rId4" imgW="8164065" imgH="5923810" progId="Paint.Picture">
                    <p:embed/>
                  </p:oleObj>
                </mc:Choice>
                <mc:Fallback>
                  <p:oleObj r:id="rId4" imgW="8164065" imgH="592381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0"/>
                          <a:ext cx="1872" cy="1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920" y="720"/>
              <a:ext cx="432" cy="144"/>
            </a:xfrm>
            <a:prstGeom prst="line">
              <a:avLst/>
            </a:prstGeom>
            <a:noFill/>
            <a:ln w="28575" cmpd="sng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7496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5 </a:t>
            </a:r>
            <a:r>
              <a:rPr lang="zh-CN" altLang="en-US" dirty="0" smtClean="0"/>
              <a:t>在</a:t>
            </a:r>
            <a:r>
              <a:rPr lang="zh-CN" altLang="en-US" dirty="0"/>
              <a:t>浏览器上输出结果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响应状态</a:t>
            </a:r>
            <a:r>
              <a:rPr lang="zh-CN" altLang="zh-CN" dirty="0" smtClean="0"/>
              <a:t>码</a:t>
            </a:r>
            <a:endParaRPr lang="en-US" altLang="zh-CN" dirty="0" smtClean="0"/>
          </a:p>
          <a:p>
            <a:pPr lvl="1"/>
            <a:r>
              <a:rPr lang="en-US" altLang="zh-CN" dirty="0"/>
              <a:t>1××</a:t>
            </a:r>
            <a:r>
              <a:rPr lang="zh-CN" altLang="en-US" dirty="0"/>
              <a:t>：信息，表示请求收到，继续处理</a:t>
            </a:r>
          </a:p>
          <a:p>
            <a:pPr lvl="1"/>
            <a:r>
              <a:rPr lang="en-US" altLang="zh-CN" dirty="0"/>
              <a:t>2××</a:t>
            </a:r>
            <a:r>
              <a:rPr lang="zh-CN" altLang="en-US" dirty="0"/>
              <a:t>：成功，表示请求成功</a:t>
            </a:r>
          </a:p>
          <a:p>
            <a:pPr lvl="1"/>
            <a:r>
              <a:rPr lang="en-US" altLang="zh-CN" dirty="0"/>
              <a:t>3××</a:t>
            </a:r>
            <a:r>
              <a:rPr lang="zh-CN" altLang="en-US" dirty="0"/>
              <a:t>：重定向，为完成请求客户需进一步细化请求</a:t>
            </a:r>
          </a:p>
          <a:p>
            <a:pPr lvl="1"/>
            <a:r>
              <a:rPr lang="en-US" altLang="zh-CN" dirty="0"/>
              <a:t>4××</a:t>
            </a:r>
            <a:r>
              <a:rPr lang="zh-CN" altLang="en-US" dirty="0"/>
              <a:t>：由客户端引发的错误</a:t>
            </a:r>
          </a:p>
          <a:p>
            <a:pPr lvl="1"/>
            <a:r>
              <a:rPr lang="en-US" altLang="zh-CN" dirty="0"/>
              <a:t>5××</a:t>
            </a:r>
            <a:r>
              <a:rPr lang="zh-CN" altLang="en-US" dirty="0"/>
              <a:t>：由服务器引发的错误</a:t>
            </a:r>
          </a:p>
          <a:p>
            <a:pPr lvl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57979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5 </a:t>
            </a:r>
            <a:r>
              <a:rPr lang="zh-CN" altLang="en-US" dirty="0" smtClean="0"/>
              <a:t>在</a:t>
            </a:r>
            <a:r>
              <a:rPr lang="zh-CN" altLang="en-US" dirty="0"/>
              <a:t>浏览器上输出结果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响应状态码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048614"/>
              </p:ext>
            </p:extLst>
          </p:nvPr>
        </p:nvGraphicFramePr>
        <p:xfrm>
          <a:off x="827584" y="1773238"/>
          <a:ext cx="7696200" cy="3588344"/>
        </p:xfrm>
        <a:graphic>
          <a:graphicData uri="http://schemas.openxmlformats.org/drawingml/2006/table">
            <a:tbl>
              <a:tblPr/>
              <a:tblGrid>
                <a:gridCol w="1439862"/>
                <a:gridCol w="6256338"/>
              </a:tblGrid>
              <a:tr h="354013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状态码</a:t>
                      </a:r>
                    </a:p>
                  </a:txBody>
                  <a:tcPr marL="79200" marR="79200" marT="39597" marB="395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说明</a:t>
                      </a:r>
                    </a:p>
                  </a:txBody>
                  <a:tcPr marL="79200" marR="79200" marT="39597" marB="3959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354013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200</a:t>
                      </a:r>
                    </a:p>
                  </a:txBody>
                  <a:tcPr marL="79200" marR="79200" marT="39597" marB="395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OK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：成功</a:t>
                      </a:r>
                    </a:p>
                  </a:txBody>
                  <a:tcPr marL="79200" marR="79200" marT="39597" marB="3959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302</a:t>
                      </a:r>
                    </a:p>
                  </a:txBody>
                  <a:tcPr marL="79200" marR="79200" marT="39597" marB="395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Temporarily moved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：临时重定向</a:t>
                      </a:r>
                    </a:p>
                  </a:txBody>
                  <a:tcPr marL="79200" marR="79200" marT="39597" marB="3959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54013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400</a:t>
                      </a:r>
                    </a:p>
                  </a:txBody>
                  <a:tcPr marL="79200" marR="79200" marT="39597" marB="395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Bad Request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：错误请求</a:t>
                      </a:r>
                    </a:p>
                  </a:txBody>
                  <a:tcPr marL="79200" marR="79200" marT="39597" marB="3959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401</a:t>
                      </a:r>
                    </a:p>
                  </a:txBody>
                  <a:tcPr marL="79200" marR="79200" marT="39597" marB="395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776288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Unauthorized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：未经授权</a:t>
                      </a:r>
                    </a:p>
                  </a:txBody>
                  <a:tcPr marL="79200" marR="79200" marT="39597" marB="3959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54013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404</a:t>
                      </a:r>
                    </a:p>
                  </a:txBody>
                  <a:tcPr marL="79200" marR="79200" marT="39597" marB="395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Not Found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：找不到文件或目录，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URL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错误</a:t>
                      </a:r>
                    </a:p>
                  </a:txBody>
                  <a:tcPr marL="79200" marR="79200" marT="39597" marB="3959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405</a:t>
                      </a:r>
                    </a:p>
                  </a:txBody>
                  <a:tcPr marL="79200" marR="79200" marT="39597" marB="395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Method Not Allowed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：表示这个特定的资源不允许该请求方法</a:t>
                      </a:r>
                    </a:p>
                  </a:txBody>
                  <a:tcPr marL="79200" marR="79200" marT="39597" marB="3959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54013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500</a:t>
                      </a:r>
                    </a:p>
                  </a:txBody>
                  <a:tcPr marL="79200" marR="79200" marT="39597" marB="395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Unsupported Media Type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：服务器内部错误 </a:t>
                      </a:r>
                    </a:p>
                  </a:txBody>
                  <a:tcPr marL="79200" marR="79200" marT="39597" marB="3959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2425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501</a:t>
                      </a:r>
                    </a:p>
                  </a:txBody>
                  <a:tcPr marL="79200" marR="79200" marT="39597" marB="395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Not Implemented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：服务器不支持能够满足该请求的功能</a:t>
                      </a:r>
                    </a:p>
                  </a:txBody>
                  <a:tcPr marL="79200" marR="79200" marT="39597" marB="3959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54013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503</a:t>
                      </a:r>
                    </a:p>
                  </a:txBody>
                  <a:tcPr marL="79200" marR="79200" marT="39597" marB="395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Service Unavailable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：服务不可用 </a:t>
                      </a:r>
                    </a:p>
                  </a:txBody>
                  <a:tcPr marL="79200" marR="79200" marT="39597" marB="3959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264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5 </a:t>
            </a:r>
            <a:r>
              <a:rPr lang="zh-CN" altLang="en-US" dirty="0" smtClean="0"/>
              <a:t>在</a:t>
            </a:r>
            <a:r>
              <a:rPr lang="zh-CN" altLang="en-US" dirty="0"/>
              <a:t>浏览器上输出结果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响应对象的</a:t>
            </a:r>
            <a:r>
              <a:rPr lang="zh-CN" altLang="en-US" dirty="0"/>
              <a:t>作用</a:t>
            </a:r>
          </a:p>
          <a:p>
            <a:pPr lvl="1"/>
            <a:r>
              <a:rPr lang="zh-CN" altLang="en-US" dirty="0"/>
              <a:t>设置响应字符集</a:t>
            </a:r>
          </a:p>
          <a:p>
            <a:pPr lvl="1"/>
            <a:r>
              <a:rPr lang="zh-CN" altLang="en-US" dirty="0"/>
              <a:t>向客户端输出信息</a:t>
            </a:r>
          </a:p>
          <a:p>
            <a:pPr lvl="2"/>
            <a:r>
              <a:rPr lang="zh-CN" altLang="en-US" dirty="0"/>
              <a:t>输出</a:t>
            </a:r>
            <a:r>
              <a:rPr lang="en-US" altLang="zh-CN" dirty="0"/>
              <a:t>DHTML</a:t>
            </a:r>
            <a:r>
              <a:rPr lang="zh-CN" altLang="en-US" dirty="0"/>
              <a:t>和数据</a:t>
            </a:r>
          </a:p>
          <a:p>
            <a:pPr lvl="2"/>
            <a:r>
              <a:rPr lang="zh-CN" altLang="en-US" dirty="0"/>
              <a:t>输出二进制文件</a:t>
            </a:r>
          </a:p>
          <a:p>
            <a:pPr lvl="2"/>
            <a:r>
              <a:rPr lang="zh-CN" altLang="en-US" dirty="0"/>
              <a:t>输出</a:t>
            </a:r>
            <a:r>
              <a:rPr lang="en-US" altLang="zh-CN" dirty="0"/>
              <a:t>Cookie</a:t>
            </a:r>
          </a:p>
          <a:p>
            <a:pPr lvl="2"/>
            <a:r>
              <a:rPr lang="zh-CN" altLang="en-US" dirty="0"/>
              <a:t>输出</a:t>
            </a:r>
            <a:r>
              <a:rPr lang="en-US" altLang="zh-CN" dirty="0"/>
              <a:t>XML</a:t>
            </a:r>
            <a:r>
              <a:rPr lang="zh-CN" altLang="en-US" dirty="0"/>
              <a:t>（</a:t>
            </a:r>
            <a:r>
              <a:rPr lang="en-US" altLang="zh-CN" dirty="0"/>
              <a:t>Ajax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资源</a:t>
            </a:r>
            <a:r>
              <a:rPr lang="zh-CN" altLang="en-US" dirty="0"/>
              <a:t>跳转 </a:t>
            </a:r>
            <a:r>
              <a:rPr lang="en-US" altLang="zh-CN" dirty="0"/>
              <a:t>— </a:t>
            </a:r>
            <a:r>
              <a:rPr lang="zh-CN" altLang="en-US" dirty="0"/>
              <a:t>请求重定向</a:t>
            </a:r>
          </a:p>
        </p:txBody>
      </p:sp>
    </p:spTree>
    <p:extLst>
      <p:ext uri="{BB962C8B-B14F-4D97-AF65-F5344CB8AC3E}">
        <p14:creationId xmlns:p14="http://schemas.microsoft.com/office/powerpoint/2010/main" val="1006150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5 </a:t>
            </a:r>
            <a:r>
              <a:rPr lang="zh-CN" altLang="en-US" dirty="0"/>
              <a:t>在浏览器上输出结果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z="2800" dirty="0" smtClean="0"/>
              <a:t>向</a:t>
            </a:r>
            <a:r>
              <a:rPr lang="zh-CN" altLang="en-US" sz="2800" dirty="0"/>
              <a:t>客户端输出信息</a:t>
            </a:r>
          </a:p>
          <a:p>
            <a:endParaRPr lang="zh-CN" altLang="en-US" dirty="0"/>
          </a:p>
        </p:txBody>
      </p:sp>
      <p:graphicFrame>
        <p:nvGraphicFramePr>
          <p:cNvPr id="55311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237468"/>
              </p:ext>
            </p:extLst>
          </p:nvPr>
        </p:nvGraphicFramePr>
        <p:xfrm>
          <a:off x="1043608" y="1916832"/>
          <a:ext cx="7162800" cy="1632109"/>
        </p:xfrm>
        <a:graphic>
          <a:graphicData uri="http://schemas.openxmlformats.org/drawingml/2006/table">
            <a:tbl>
              <a:tblPr/>
              <a:tblGrid>
                <a:gridCol w="4191000"/>
                <a:gridCol w="2971800"/>
              </a:tblGrid>
              <a:tr h="354013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方法</a:t>
                      </a:r>
                    </a:p>
                  </a:txBody>
                  <a:tcPr marL="79200" marR="79200" marT="39608" marB="396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说明</a:t>
                      </a:r>
                    </a:p>
                  </a:txBody>
                  <a:tcPr marL="79200" marR="79200" marT="39608" marB="396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void setContentType(String type)</a:t>
                      </a:r>
                    </a:p>
                  </a:txBody>
                  <a:tcPr marL="79200" marR="79200" marT="39608" marB="396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设置输出内容（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MIME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）类型</a:t>
                      </a:r>
                    </a:p>
                  </a:txBody>
                  <a:tcPr marL="79200" marR="79200" marT="39608" marB="396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void setContentLength(int length)</a:t>
                      </a:r>
                    </a:p>
                  </a:txBody>
                  <a:tcPr marL="79200" marR="79200" marT="39608" marB="396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776288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设置响应报文的长度</a:t>
                      </a:r>
                    </a:p>
                  </a:txBody>
                  <a:tcPr marL="79200" marR="79200" marT="39608" marB="396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600075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PrintWriter  getWriter( )</a:t>
                      </a:r>
                    </a:p>
                  </a:txBody>
                  <a:tcPr marL="79200" marR="79200" marT="39608" marB="396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776288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返回可以向客户端发送字符数据的</a:t>
                      </a: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PrinterWriter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对象</a:t>
                      </a:r>
                    </a:p>
                  </a:txBody>
                  <a:tcPr marL="79200" marR="79200" marT="39608" marB="396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071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5 </a:t>
            </a:r>
            <a:r>
              <a:rPr lang="zh-CN" altLang="en-US" dirty="0"/>
              <a:t>在浏览器上输出结果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z="2800" dirty="0"/>
              <a:t>向客户端输出信息（常用的</a:t>
            </a:r>
            <a:r>
              <a:rPr lang="en-US" altLang="zh-CN" sz="2800" dirty="0"/>
              <a:t>MIME</a:t>
            </a:r>
            <a:r>
              <a:rPr lang="zh-CN" altLang="en-US" sz="2800" dirty="0"/>
              <a:t>类型）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  <a:p>
            <a:endParaRPr lang="zh-CN" altLang="en-US" sz="2800" dirty="0"/>
          </a:p>
        </p:txBody>
      </p:sp>
      <p:graphicFrame>
        <p:nvGraphicFramePr>
          <p:cNvPr id="563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27767"/>
              </p:ext>
            </p:extLst>
          </p:nvPr>
        </p:nvGraphicFramePr>
        <p:xfrm>
          <a:off x="899592" y="1772816"/>
          <a:ext cx="7162800" cy="1032014"/>
        </p:xfrm>
        <a:graphic>
          <a:graphicData uri="http://schemas.openxmlformats.org/drawingml/2006/table">
            <a:tbl>
              <a:tblPr/>
              <a:tblGrid>
                <a:gridCol w="3384550"/>
                <a:gridCol w="3778250"/>
              </a:tblGrid>
              <a:tr h="354013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类型</a:t>
                      </a:r>
                    </a:p>
                  </a:txBody>
                  <a:tcPr marL="79200" marR="79200" marT="39598" marB="395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含义</a:t>
                      </a:r>
                    </a:p>
                  </a:txBody>
                  <a:tcPr marL="79200" marR="79200" marT="39598" marB="395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338138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text/plain</a:t>
                      </a:r>
                    </a:p>
                  </a:txBody>
                  <a:tcPr marL="79200" marR="79200" marT="39598" marB="395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纯文本</a:t>
                      </a:r>
                    </a:p>
                  </a:txBody>
                  <a:tcPr marL="79200" marR="79200" marT="39598" marB="395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776288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text/html</a:t>
                      </a:r>
                    </a:p>
                  </a:txBody>
                  <a:tcPr marL="79200" marR="79200" marT="39598" marB="395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1pPr>
                      <a:lvl2pPr marL="742950" indent="-28575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2pPr>
                      <a:lvl3pPr marL="11430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3pPr>
                      <a:lvl4pPr marL="16002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 defTabSz="776288"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defTabSz="776288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defRPr sz="20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776288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HTML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文档</a:t>
                      </a:r>
                    </a:p>
                  </a:txBody>
                  <a:tcPr marL="79200" marR="79200" marT="39598" marB="395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665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 创建</a:t>
            </a:r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Servlet</a:t>
            </a:r>
          </a:p>
          <a:p>
            <a:pPr lvl="1"/>
            <a:r>
              <a:rPr lang="en-US" altLang="zh-CN" dirty="0"/>
              <a:t>Servlet</a:t>
            </a:r>
            <a:r>
              <a:rPr lang="zh-CN" altLang="en-US" dirty="0"/>
              <a:t>是运行在</a:t>
            </a:r>
            <a:r>
              <a:rPr lang="en-US" altLang="zh-CN" dirty="0"/>
              <a:t>web</a:t>
            </a:r>
            <a:r>
              <a:rPr lang="zh-CN" altLang="en-US" dirty="0"/>
              <a:t>服务器上的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</a:p>
          <a:p>
            <a:r>
              <a:rPr lang="en-US" altLang="zh-CN" dirty="0"/>
              <a:t>Servlet</a:t>
            </a:r>
            <a:r>
              <a:rPr lang="zh-CN" altLang="en-US" dirty="0"/>
              <a:t>的作用</a:t>
            </a:r>
          </a:p>
          <a:p>
            <a:pPr lvl="1"/>
            <a:r>
              <a:rPr lang="zh-CN" altLang="en-US" dirty="0"/>
              <a:t>读取客户发送的所有数据</a:t>
            </a:r>
          </a:p>
          <a:p>
            <a:pPr lvl="1"/>
            <a:r>
              <a:rPr lang="zh-CN" altLang="en-US" dirty="0"/>
              <a:t>查询</a:t>
            </a:r>
            <a:r>
              <a:rPr lang="en-US" altLang="zh-CN" dirty="0"/>
              <a:t>HTTP</a:t>
            </a:r>
            <a:r>
              <a:rPr lang="zh-CN" altLang="en-US" dirty="0"/>
              <a:t>请求中包含的任何其他请求信息</a:t>
            </a:r>
          </a:p>
          <a:p>
            <a:pPr lvl="1"/>
            <a:r>
              <a:rPr lang="zh-CN" altLang="en-US" dirty="0"/>
              <a:t>处理数据并生成结果</a:t>
            </a:r>
          </a:p>
          <a:p>
            <a:pPr lvl="1"/>
            <a:r>
              <a:rPr lang="zh-CN" altLang="en-US" dirty="0"/>
              <a:t>设置合适的</a:t>
            </a:r>
            <a:r>
              <a:rPr lang="en-US" altLang="zh-CN" dirty="0"/>
              <a:t>HTTP</a:t>
            </a:r>
            <a:r>
              <a:rPr lang="zh-CN" altLang="en-US" dirty="0"/>
              <a:t>响应参数</a:t>
            </a:r>
          </a:p>
          <a:p>
            <a:pPr lvl="1"/>
            <a:r>
              <a:rPr lang="zh-CN" altLang="en-US" dirty="0"/>
              <a:t>将响应信息回送给客户端</a:t>
            </a:r>
          </a:p>
          <a:p>
            <a:endParaRPr lang="zh-CN" altLang="en-US" dirty="0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798" y="3068960"/>
            <a:ext cx="4097452" cy="260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31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5 </a:t>
            </a:r>
            <a:r>
              <a:rPr lang="zh-CN" altLang="en-US" dirty="0"/>
              <a:t>在浏览器上输出结果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在浏览器上直接输出注册成功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47782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什么是单例模式？</a:t>
            </a:r>
          </a:p>
          <a:p>
            <a:r>
              <a:rPr lang="zh-CN" altLang="en-US" dirty="0"/>
              <a:t>列举常用的状态码？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83306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2 </a:t>
            </a:r>
            <a:r>
              <a:rPr lang="zh-CN" altLang="en-US" dirty="0" smtClean="0"/>
              <a:t>功能</a:t>
            </a:r>
            <a:r>
              <a:rPr lang="zh-CN" altLang="en-US" dirty="0"/>
              <a:t>完善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对</a:t>
            </a:r>
            <a:r>
              <a:rPr lang="zh-CN" altLang="en-US" dirty="0"/>
              <a:t>中文的处理</a:t>
            </a:r>
            <a:endParaRPr lang="en-US" altLang="zh-CN" dirty="0" smtClean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服务器</a:t>
            </a:r>
            <a:r>
              <a:rPr lang="zh-CN" altLang="en-US" dirty="0"/>
              <a:t>端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3 </a:t>
            </a:r>
            <a:r>
              <a:rPr lang="zh-CN" altLang="en-US" dirty="0" smtClean="0"/>
              <a:t>相同</a:t>
            </a:r>
            <a:r>
              <a:rPr lang="zh-CN" altLang="en-US" dirty="0"/>
              <a:t>用户名不能重复</a:t>
            </a:r>
            <a:r>
              <a:rPr lang="zh-CN" altLang="en-US" dirty="0" smtClean="0"/>
              <a:t>注册</a:t>
            </a:r>
            <a:endParaRPr lang="en-US" altLang="zh-CN" dirty="0" smtClean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4 </a:t>
            </a:r>
            <a:r>
              <a:rPr lang="zh-CN" altLang="en-US" dirty="0" smtClean="0"/>
              <a:t>对</a:t>
            </a:r>
            <a:r>
              <a:rPr lang="zh-CN" altLang="en-US" dirty="0"/>
              <a:t>并发注册的</a:t>
            </a:r>
            <a:r>
              <a:rPr lang="zh-CN" altLang="en-US" dirty="0" smtClean="0"/>
              <a:t>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98309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 </a:t>
            </a:r>
            <a:r>
              <a:rPr lang="zh-CN" altLang="en-US" dirty="0" smtClean="0"/>
              <a:t>对</a:t>
            </a:r>
            <a:r>
              <a:rPr lang="zh-CN" altLang="en-US" dirty="0"/>
              <a:t>中文的处理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请求对象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Arial" pitchFamily="34" charset="0"/>
                <a:ea typeface="黑体" pitchFamily="2" charset="-122"/>
              </a:rPr>
              <a:t>void  </a:t>
            </a:r>
            <a:r>
              <a:rPr lang="en-US" altLang="zh-CN" dirty="0" err="1">
                <a:latin typeface="Arial" pitchFamily="34" charset="0"/>
                <a:ea typeface="黑体" pitchFamily="2" charset="-122"/>
              </a:rPr>
              <a:t>setCharacterEncoding</a:t>
            </a:r>
            <a:r>
              <a:rPr lang="en-US" altLang="zh-CN" dirty="0">
                <a:latin typeface="Arial" pitchFamily="34" charset="0"/>
                <a:ea typeface="黑体" pitchFamily="2" charset="-122"/>
              </a:rPr>
              <a:t>(String encoding</a:t>
            </a:r>
            <a:r>
              <a:rPr lang="en-US" altLang="zh-CN" dirty="0" smtClean="0">
                <a:latin typeface="Arial" pitchFamily="34" charset="0"/>
                <a:ea typeface="黑体" pitchFamily="2" charset="-122"/>
              </a:rPr>
              <a:t>)</a:t>
            </a:r>
          </a:p>
          <a:p>
            <a:pPr lvl="1"/>
            <a:endParaRPr lang="en-US" altLang="zh-CN" sz="2400" dirty="0">
              <a:latin typeface="Arial" pitchFamily="34" charset="0"/>
              <a:ea typeface="黑体" pitchFamily="2" charset="-122"/>
            </a:endParaRPr>
          </a:p>
          <a:p>
            <a:pPr lvl="1"/>
            <a:endParaRPr lang="en-US" altLang="zh-CN" sz="2400" dirty="0">
              <a:latin typeface="Arial" pitchFamily="34" charset="0"/>
              <a:ea typeface="黑体" pitchFamily="2" charset="-122"/>
            </a:endParaRPr>
          </a:p>
          <a:p>
            <a:r>
              <a:rPr lang="zh-CN" altLang="en-US" dirty="0"/>
              <a:t>响应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+mj-lt"/>
              </a:rPr>
              <a:t>void </a:t>
            </a:r>
            <a:r>
              <a:rPr lang="en-US" altLang="zh-CN" dirty="0" err="1">
                <a:latin typeface="+mj-lt"/>
              </a:rPr>
              <a:t>setCharacterEncoding</a:t>
            </a:r>
            <a:r>
              <a:rPr lang="en-US" altLang="zh-CN" dirty="0">
                <a:latin typeface="+mj-lt"/>
              </a:rPr>
              <a:t>(String code)</a:t>
            </a:r>
          </a:p>
          <a:p>
            <a:pPr lvl="1"/>
            <a:r>
              <a:rPr lang="en-US" altLang="zh-CN" dirty="0">
                <a:latin typeface="+mj-lt"/>
              </a:rPr>
              <a:t>void </a:t>
            </a:r>
            <a:r>
              <a:rPr lang="en-US" altLang="zh-CN" dirty="0" err="1" smtClean="0">
                <a:latin typeface="+mj-lt"/>
              </a:rPr>
              <a:t>setContentType</a:t>
            </a:r>
            <a:r>
              <a:rPr lang="en-US" altLang="zh-CN" dirty="0" smtClean="0">
                <a:latin typeface="+mj-lt"/>
              </a:rPr>
              <a:t>(String </a:t>
            </a:r>
            <a:r>
              <a:rPr lang="en-US" altLang="zh-CN" dirty="0">
                <a:latin typeface="+mj-lt"/>
              </a:rPr>
              <a:t>type)</a:t>
            </a:r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5443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 </a:t>
            </a:r>
            <a:r>
              <a:rPr lang="zh-CN" altLang="en-US" dirty="0"/>
              <a:t>对中文的处理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完成对请求、响应对象中文的处理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51782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注册中出现乱码如何解决？</a:t>
            </a:r>
          </a:p>
        </p:txBody>
      </p:sp>
    </p:spTree>
    <p:extLst>
      <p:ext uri="{BB962C8B-B14F-4D97-AF65-F5344CB8AC3E}">
        <p14:creationId xmlns:p14="http://schemas.microsoft.com/office/powerpoint/2010/main" val="2840591678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2 </a:t>
            </a:r>
            <a:r>
              <a:rPr lang="zh-CN" altLang="en-US" dirty="0" smtClean="0"/>
              <a:t>服务器</a:t>
            </a:r>
            <a:r>
              <a:rPr lang="zh-CN" altLang="en-US" dirty="0"/>
              <a:t>端验证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为了验证数据的长度、类型等是否符合输入要求，一般用</a:t>
            </a:r>
            <a:r>
              <a:rPr lang="en-US" altLang="zh-CN" dirty="0"/>
              <a:t>JavaScript</a:t>
            </a:r>
            <a:r>
              <a:rPr lang="zh-CN" altLang="en-US" dirty="0" smtClean="0"/>
              <a:t>实现。</a:t>
            </a:r>
            <a:endParaRPr lang="en-US" altLang="zh-CN" dirty="0" smtClean="0"/>
          </a:p>
          <a:p>
            <a:pPr lvl="1"/>
            <a:endParaRPr lang="en-US" altLang="zh-CN" sz="2400" dirty="0">
              <a:latin typeface="Arial" pitchFamily="34" charset="0"/>
              <a:ea typeface="黑体" pitchFamily="2" charset="-122"/>
            </a:endParaRPr>
          </a:p>
          <a:p>
            <a:r>
              <a:rPr lang="zh-CN" altLang="en-US" dirty="0"/>
              <a:t>服务器</a:t>
            </a:r>
            <a:r>
              <a:rPr lang="zh-CN" altLang="en-US" dirty="0" smtClean="0"/>
              <a:t>端验证</a:t>
            </a:r>
            <a:endParaRPr lang="en-US" altLang="zh-CN" dirty="0" smtClean="0"/>
          </a:p>
          <a:p>
            <a:pPr lvl="1"/>
            <a:r>
              <a:rPr lang="zh-CN" altLang="en-US" dirty="0"/>
              <a:t>客户端验证没有服务器端验证可靠，可以通过很多方式来绕过客户端验证，比如模拟请求等，所以服务器端验证更可靠</a:t>
            </a:r>
            <a:r>
              <a:rPr lang="zh-CN" altLang="en-US" dirty="0" smtClean="0"/>
              <a:t>安全。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9189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2 </a:t>
            </a:r>
            <a:r>
              <a:rPr lang="zh-CN" altLang="en-US" dirty="0"/>
              <a:t>服务器端验证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通过代码实现注册信息的检查，注意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与“”的区别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79500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为什么要有服务器端验证？</a:t>
            </a:r>
          </a:p>
          <a:p>
            <a:r>
              <a:rPr lang="zh-CN" altLang="en-US" dirty="0"/>
              <a:t>什么是正则表达式？</a:t>
            </a:r>
          </a:p>
        </p:txBody>
      </p:sp>
    </p:spTree>
    <p:extLst>
      <p:ext uri="{BB962C8B-B14F-4D97-AF65-F5344CB8AC3E}">
        <p14:creationId xmlns:p14="http://schemas.microsoft.com/office/powerpoint/2010/main" val="1519157539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3 </a:t>
            </a:r>
            <a:r>
              <a:rPr lang="zh-CN" altLang="en-US" dirty="0" smtClean="0"/>
              <a:t>相同</a:t>
            </a:r>
            <a:r>
              <a:rPr lang="zh-CN" altLang="en-US" dirty="0"/>
              <a:t>用户名不能重复注册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当服务器端验证后，检查用户名在数据库中是否存在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如果存在，直接输出用户名已经存在；否则，完成注册功能</a:t>
            </a:r>
          </a:p>
        </p:txBody>
      </p:sp>
    </p:spTree>
    <p:extLst>
      <p:ext uri="{BB962C8B-B14F-4D97-AF65-F5344CB8AC3E}">
        <p14:creationId xmlns:p14="http://schemas.microsoft.com/office/powerpoint/2010/main" val="15440431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Servlet</a:t>
            </a:r>
            <a:r>
              <a:rPr lang="zh-CN" altLang="en-US" dirty="0"/>
              <a:t>？</a:t>
            </a:r>
          </a:p>
          <a:p>
            <a:r>
              <a:rPr lang="en-US" altLang="zh-CN" dirty="0"/>
              <a:t>Servlet</a:t>
            </a:r>
            <a:r>
              <a:rPr lang="zh-CN" altLang="en-US" dirty="0"/>
              <a:t>有什么用？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252129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4 </a:t>
            </a:r>
            <a:r>
              <a:rPr lang="zh-CN" altLang="en-US" dirty="0" smtClean="0"/>
              <a:t>对</a:t>
            </a:r>
            <a:r>
              <a:rPr lang="zh-CN" altLang="en-US" dirty="0"/>
              <a:t>并发注册的处理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并发访问的多个请求</a:t>
            </a:r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容器为每个请求分配一个线程，在线程中创建请求和响应对象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20888"/>
            <a:ext cx="5614988" cy="312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32588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4 </a:t>
            </a:r>
            <a:r>
              <a:rPr lang="zh-CN" altLang="en-US" dirty="0" smtClean="0"/>
              <a:t>对</a:t>
            </a:r>
            <a:r>
              <a:rPr lang="zh-CN" altLang="en-US" dirty="0"/>
              <a:t>并发注册的处理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r>
              <a:rPr lang="zh-CN" altLang="en-US" dirty="0"/>
              <a:t>的实例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pPr lvl="1"/>
            <a:r>
              <a:rPr lang="zh-CN" altLang="en-US" dirty="0"/>
              <a:t>通常情况下，对应一个</a:t>
            </a:r>
            <a:r>
              <a:rPr lang="en-US" altLang="zh-CN" dirty="0"/>
              <a:t>Servlet</a:t>
            </a:r>
            <a:r>
              <a:rPr lang="zh-CN" altLang="en-US" dirty="0"/>
              <a:t>类只创建一个实例，访问此</a:t>
            </a:r>
            <a:r>
              <a:rPr lang="en-US" altLang="zh-CN" dirty="0"/>
              <a:t>Web</a:t>
            </a:r>
            <a:r>
              <a:rPr lang="zh-CN" altLang="en-US" dirty="0"/>
              <a:t>资源的多个线程共享一个</a:t>
            </a:r>
            <a:r>
              <a:rPr lang="en-US" altLang="zh-CN" dirty="0"/>
              <a:t>Servlet</a:t>
            </a:r>
            <a:r>
              <a:rPr lang="zh-CN" altLang="en-US" dirty="0"/>
              <a:t>实例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36912"/>
            <a:ext cx="5397500" cy="300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202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4 </a:t>
            </a:r>
            <a:r>
              <a:rPr lang="zh-CN" altLang="en-US" dirty="0" smtClean="0"/>
              <a:t>对</a:t>
            </a:r>
            <a:r>
              <a:rPr lang="zh-CN" altLang="en-US" dirty="0"/>
              <a:t>并发注册的处理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r>
              <a:rPr lang="zh-CN" altLang="en-US" dirty="0"/>
              <a:t>的线程安全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/>
              <a:t>多线程共享的数据</a:t>
            </a:r>
          </a:p>
          <a:p>
            <a:pPr lvl="2"/>
            <a:r>
              <a:rPr lang="en-US" altLang="zh-CN" dirty="0"/>
              <a:t>Servlet</a:t>
            </a:r>
            <a:r>
              <a:rPr lang="zh-CN" altLang="en-US" dirty="0"/>
              <a:t>的实例变量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编写线程安全的</a:t>
            </a:r>
            <a:r>
              <a:rPr lang="en-US" altLang="zh-CN" dirty="0"/>
              <a:t>Servlet(JSP)</a:t>
            </a:r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Servlet</a:t>
            </a:r>
            <a:r>
              <a:rPr lang="zh-CN" altLang="en-US" dirty="0"/>
              <a:t>中尽可能避免声明实例变量</a:t>
            </a:r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STM</a:t>
            </a:r>
            <a:r>
              <a:rPr lang="zh-CN" altLang="en-US" dirty="0"/>
              <a:t>机制，保证每个线程独占一个</a:t>
            </a:r>
            <a:r>
              <a:rPr lang="en-US" altLang="zh-CN" dirty="0"/>
              <a:t>Servlet</a:t>
            </a:r>
            <a:r>
              <a:rPr lang="zh-CN" altLang="en-US" dirty="0"/>
              <a:t>实例，</a:t>
            </a:r>
            <a:r>
              <a:rPr lang="en-US" altLang="zh-CN" dirty="0"/>
              <a:t>STM</a:t>
            </a:r>
            <a:r>
              <a:rPr lang="zh-CN" altLang="en-US" dirty="0"/>
              <a:t>机制需要实现</a:t>
            </a:r>
            <a:r>
              <a:rPr lang="en-US" altLang="zh-CN" dirty="0" err="1"/>
              <a:t>SingleThreadModel</a:t>
            </a:r>
            <a:r>
              <a:rPr lang="zh-CN" altLang="en-US" dirty="0"/>
              <a:t>接口，已不推荐使用</a:t>
            </a:r>
          </a:p>
        </p:txBody>
      </p:sp>
    </p:spTree>
    <p:extLst>
      <p:ext uri="{BB962C8B-B14F-4D97-AF65-F5344CB8AC3E}">
        <p14:creationId xmlns:p14="http://schemas.microsoft.com/office/powerpoint/2010/main" val="1499308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4 </a:t>
            </a:r>
            <a:r>
              <a:rPr lang="zh-CN" altLang="en-US" dirty="0"/>
              <a:t>对并发注册的处理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思考：为什么不能把接收表单输入的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对象定义成实例变量？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11121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如何编写线程安全的</a:t>
            </a:r>
            <a:r>
              <a:rPr lang="en-US" altLang="zh-CN" dirty="0"/>
              <a:t>Servlet</a:t>
            </a:r>
            <a:r>
              <a:rPr lang="zh-CN" altLang="en-US" dirty="0"/>
              <a:t>？</a:t>
            </a:r>
          </a:p>
          <a:p>
            <a:r>
              <a:rPr lang="en-US" altLang="zh-CN" dirty="0" err="1"/>
              <a:t>SingleThreadModel</a:t>
            </a:r>
            <a:r>
              <a:rPr lang="zh-CN" altLang="en-US" dirty="0"/>
              <a:t>的作用是什么？</a:t>
            </a:r>
          </a:p>
        </p:txBody>
      </p:sp>
    </p:spTree>
    <p:extLst>
      <p:ext uri="{BB962C8B-B14F-4D97-AF65-F5344CB8AC3E}">
        <p14:creationId xmlns:p14="http://schemas.microsoft.com/office/powerpoint/2010/main" val="1111495950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任务重</a:t>
            </a:r>
            <a:r>
              <a:rPr lang="zh-CN" altLang="en-US" dirty="0" smtClean="0">
                <a:solidFill>
                  <a:schemeClr val="tx1"/>
                </a:solidFill>
              </a:rPr>
              <a:t>点总结</a:t>
            </a:r>
            <a:endParaRPr lang="zh-CN" altLang="en-US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</p:spPr>
        <p:txBody>
          <a:bodyPr/>
          <a:lstStyle/>
          <a:p>
            <a:r>
              <a:rPr lang="en-US" altLang="zh-CN" dirty="0">
                <a:latin typeface="宋体" pitchFamily="2" charset="-122"/>
              </a:rPr>
              <a:t>Servlet</a:t>
            </a:r>
            <a:r>
              <a:rPr lang="zh-CN" altLang="en-US" dirty="0">
                <a:latin typeface="宋体" pitchFamily="2" charset="-122"/>
              </a:rPr>
              <a:t>简介、</a:t>
            </a:r>
            <a:r>
              <a:rPr lang="en-US" altLang="zh-CN" dirty="0">
                <a:latin typeface="宋体" pitchFamily="2" charset="-122"/>
              </a:rPr>
              <a:t>Servlet API</a:t>
            </a:r>
            <a:r>
              <a:rPr lang="zh-CN" altLang="en-US" dirty="0">
                <a:latin typeface="宋体" pitchFamily="2" charset="-122"/>
              </a:rPr>
              <a:t>介绍</a:t>
            </a:r>
          </a:p>
          <a:p>
            <a:r>
              <a:rPr lang="en-US" altLang="zh-CN" dirty="0" err="1">
                <a:latin typeface="宋体" pitchFamily="2" charset="-122"/>
              </a:rPr>
              <a:t>url</a:t>
            </a:r>
            <a:r>
              <a:rPr lang="en-US" altLang="zh-CN" dirty="0">
                <a:latin typeface="宋体" pitchFamily="2" charset="-122"/>
              </a:rPr>
              <a:t>-pattern</a:t>
            </a:r>
            <a:r>
              <a:rPr lang="zh-CN" altLang="en-US" dirty="0">
                <a:latin typeface="宋体" pitchFamily="2" charset="-122"/>
              </a:rPr>
              <a:t>匹配规则</a:t>
            </a:r>
          </a:p>
          <a:p>
            <a:r>
              <a:rPr lang="en-US" altLang="zh-CN" dirty="0" err="1">
                <a:latin typeface="宋体" pitchFamily="2" charset="-122"/>
              </a:rPr>
              <a:t>HttpServlet</a:t>
            </a:r>
            <a:r>
              <a:rPr lang="zh-CN" altLang="en-US" dirty="0">
                <a:latin typeface="宋体" pitchFamily="2" charset="-122"/>
              </a:rPr>
              <a:t>实例的</a:t>
            </a:r>
            <a:r>
              <a:rPr lang="zh-CN" altLang="en-US" dirty="0" smtClean="0">
                <a:latin typeface="宋体" pitchFamily="2" charset="-122"/>
              </a:rPr>
              <a:t>生命周期</a:t>
            </a:r>
            <a:endParaRPr lang="en-US" altLang="zh-CN" dirty="0">
              <a:latin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</a:rPr>
              <a:t>HTTP</a:t>
            </a:r>
            <a:r>
              <a:rPr lang="zh-CN" altLang="en-US" dirty="0">
                <a:latin typeface="宋体" pitchFamily="2" charset="-122"/>
              </a:rPr>
              <a:t>请求信息</a:t>
            </a:r>
          </a:p>
          <a:p>
            <a:r>
              <a:rPr lang="zh-CN" altLang="en-US" dirty="0">
                <a:latin typeface="宋体" pitchFamily="2" charset="-122"/>
              </a:rPr>
              <a:t>请求参数（</a:t>
            </a:r>
            <a:r>
              <a:rPr lang="en-US" altLang="zh-CN" dirty="0">
                <a:latin typeface="宋体" pitchFamily="2" charset="-122"/>
              </a:rPr>
              <a:t>GET/POST</a:t>
            </a:r>
            <a:r>
              <a:rPr lang="zh-CN" altLang="en-US" dirty="0">
                <a:latin typeface="宋体" pitchFamily="2" charset="-122"/>
              </a:rPr>
              <a:t>）、 </a:t>
            </a:r>
            <a:r>
              <a:rPr lang="en-US" altLang="zh-CN" dirty="0">
                <a:latin typeface="宋体" pitchFamily="2" charset="-122"/>
              </a:rPr>
              <a:t>HTML</a:t>
            </a:r>
            <a:r>
              <a:rPr lang="zh-CN" altLang="en-US" dirty="0">
                <a:latin typeface="宋体" pitchFamily="2" charset="-122"/>
              </a:rPr>
              <a:t>的表单控件、表单的隐藏字段</a:t>
            </a:r>
          </a:p>
          <a:p>
            <a:r>
              <a:rPr lang="zh-CN" altLang="en-US" dirty="0">
                <a:latin typeface="宋体" pitchFamily="2" charset="-122"/>
              </a:rPr>
              <a:t>单例模式</a:t>
            </a:r>
          </a:p>
          <a:p>
            <a:r>
              <a:rPr lang="zh-CN" altLang="en-US" dirty="0">
                <a:latin typeface="宋体" pitchFamily="2" charset="-122"/>
              </a:rPr>
              <a:t>响应信息及响应</a:t>
            </a:r>
            <a:r>
              <a:rPr lang="zh-CN" altLang="en-US" dirty="0" smtClean="0">
                <a:latin typeface="宋体" pitchFamily="2" charset="-122"/>
              </a:rPr>
              <a:t>相关方法</a:t>
            </a:r>
            <a:endParaRPr lang="en-US" altLang="zh-CN" dirty="0" smtClean="0">
              <a:latin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</a:rPr>
              <a:t>设置</a:t>
            </a:r>
            <a:r>
              <a:rPr lang="zh-CN" altLang="en-US" dirty="0" smtClean="0">
                <a:latin typeface="宋体" pitchFamily="2" charset="-122"/>
              </a:rPr>
              <a:t>编码</a:t>
            </a:r>
            <a:endParaRPr lang="en-US" altLang="zh-CN" dirty="0" smtClean="0">
              <a:latin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</a:rPr>
              <a:t>服务器端验证</a:t>
            </a:r>
            <a:endParaRPr lang="en-US" altLang="zh-CN" dirty="0" smtClean="0">
              <a:latin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</a:rPr>
              <a:t>并发访问的策略、实例控制、线程安全</a:t>
            </a:r>
            <a:endParaRPr lang="zh-CN" altLang="en-US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课后项目任务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、完成普通用户注册功能</a:t>
            </a:r>
            <a:r>
              <a:rPr lang="en-US" altLang="zh-CN" dirty="0" smtClean="0"/>
              <a:t>[</a:t>
            </a:r>
            <a:r>
              <a:rPr lang="zh-CN" altLang="en-US" dirty="0" smtClean="0"/>
              <a:t>必作题</a:t>
            </a:r>
            <a:r>
              <a:rPr lang="en-US" altLang="zh-CN" dirty="0" smtClean="0"/>
              <a:t>]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600" dirty="0" smtClean="0"/>
              <a:t>作业</a:t>
            </a:r>
            <a:r>
              <a:rPr lang="zh-CN" sz="1600" dirty="0" smtClean="0"/>
              <a:t>答案参见</a:t>
            </a:r>
            <a:r>
              <a:rPr lang="zh-CN" altLang="en-US" sz="1600" dirty="0" smtClean="0"/>
              <a:t>在线</a:t>
            </a:r>
            <a:r>
              <a:rPr lang="zh-CN" sz="1600" dirty="0" smtClean="0"/>
              <a:t>讲解</a:t>
            </a:r>
            <a:r>
              <a:rPr lang="zh-CN" altLang="en-US" sz="1600" dirty="0" smtClean="0"/>
              <a:t>，</a:t>
            </a:r>
            <a:r>
              <a:rPr lang="zh-CN" sz="1600" dirty="0" smtClean="0"/>
              <a:t>网址</a:t>
            </a:r>
            <a:r>
              <a:rPr lang="en-US" altLang="zh-CN" sz="1600" dirty="0" smtClean="0"/>
              <a:t>:http://www.neuedu.cn</a:t>
            </a:r>
            <a:endParaRPr lang="zh-CN" altLang="en-US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 创建</a:t>
            </a:r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Servlet API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24" y="1628800"/>
            <a:ext cx="7620000" cy="439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63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 创建</a:t>
            </a:r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Servlet API</a:t>
            </a:r>
          </a:p>
          <a:p>
            <a:pPr lvl="1"/>
            <a:r>
              <a:rPr lang="en-US" altLang="zh-CN" dirty="0"/>
              <a:t>Servlet</a:t>
            </a:r>
            <a:r>
              <a:rPr lang="zh-CN" altLang="en-US" dirty="0"/>
              <a:t>的框架主要由两个包组成：</a:t>
            </a:r>
          </a:p>
          <a:p>
            <a:pPr lvl="2"/>
            <a:r>
              <a:rPr lang="en-US" altLang="zh-CN" dirty="0"/>
              <a:t>javax.servlet.*</a:t>
            </a:r>
            <a:r>
              <a:rPr lang="zh-CN" altLang="en-US" dirty="0"/>
              <a:t>：定义了所有</a:t>
            </a:r>
            <a:r>
              <a:rPr lang="en-US" altLang="zh-CN" dirty="0"/>
              <a:t>Servlet</a:t>
            </a:r>
            <a:r>
              <a:rPr lang="zh-CN" altLang="en-US" dirty="0"/>
              <a:t>类都必须实现或继承的通用接口和类</a:t>
            </a:r>
          </a:p>
          <a:p>
            <a:pPr lvl="2"/>
            <a:r>
              <a:rPr lang="en-US" altLang="zh-CN" dirty="0"/>
              <a:t>javax.servlet.http.*</a:t>
            </a:r>
            <a:r>
              <a:rPr lang="zh-CN" altLang="en-US" dirty="0"/>
              <a:t>：定义了采用</a:t>
            </a:r>
            <a:r>
              <a:rPr lang="en-US" altLang="zh-CN" dirty="0"/>
              <a:t>HTTP</a:t>
            </a:r>
            <a:r>
              <a:rPr lang="zh-CN" altLang="en-US" dirty="0"/>
              <a:t>协议通信的</a:t>
            </a:r>
            <a:r>
              <a:rPr lang="en-US" altLang="zh-CN" dirty="0" err="1"/>
              <a:t>HttpServlet</a:t>
            </a:r>
            <a:r>
              <a:rPr lang="zh-CN" altLang="en-US" dirty="0"/>
              <a:t>类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634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r>
              <a:rPr lang="zh-CN" altLang="en-US" dirty="0"/>
              <a:t>的继承关系？</a:t>
            </a:r>
          </a:p>
          <a:p>
            <a:r>
              <a:rPr lang="zh-CN" altLang="en-US" dirty="0"/>
              <a:t>直接实现</a:t>
            </a:r>
            <a:r>
              <a:rPr lang="en-US" altLang="zh-CN" dirty="0"/>
              <a:t>Servlet</a:t>
            </a:r>
            <a:r>
              <a:rPr lang="zh-CN" altLang="en-US" dirty="0"/>
              <a:t>接口能否创建一个</a:t>
            </a:r>
            <a:r>
              <a:rPr lang="en-US" altLang="zh-CN" dirty="0"/>
              <a:t>Servlet</a:t>
            </a:r>
            <a:r>
              <a:rPr lang="zh-CN" altLang="en-US" dirty="0"/>
              <a:t>？</a:t>
            </a:r>
          </a:p>
          <a:p>
            <a:r>
              <a:rPr lang="en-US" altLang="zh-CN" dirty="0" err="1"/>
              <a:t>javax.servlet.http</a:t>
            </a:r>
            <a:r>
              <a:rPr lang="zh-CN" altLang="en-US" dirty="0"/>
              <a:t>包中存放了什么类型的类和接口？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8247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 创建</a:t>
            </a:r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</a:t>
            </a:r>
            <a:r>
              <a:rPr lang="zh-CN" altLang="en-US" dirty="0"/>
              <a:t>阶段</a:t>
            </a:r>
          </a:p>
          <a:p>
            <a:pPr lvl="1"/>
            <a:r>
              <a:rPr lang="zh-CN" altLang="en-US" dirty="0"/>
              <a:t>响应客户请求阶段</a:t>
            </a:r>
          </a:p>
          <a:p>
            <a:pPr lvl="1"/>
            <a:r>
              <a:rPr lang="zh-CN" altLang="en-US" dirty="0"/>
              <a:t>销毁阶段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5" descr="3_2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140968"/>
            <a:ext cx="35814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583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7160</TotalTime>
  <Words>2366</Words>
  <Application>Microsoft Office PowerPoint</Application>
  <PresentationFormat>全屏显示(4:3)</PresentationFormat>
  <Paragraphs>402</Paragraphs>
  <Slides>56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4" baseType="lpstr">
      <vt:lpstr>黑体</vt:lpstr>
      <vt:lpstr>华文细黑</vt:lpstr>
      <vt:lpstr>华文中宋</vt:lpstr>
      <vt:lpstr>宋体</vt:lpstr>
      <vt:lpstr>微软雅黑</vt:lpstr>
      <vt:lpstr>Arial</vt:lpstr>
      <vt:lpstr>4_默认设计模板</vt:lpstr>
      <vt:lpstr>Bitmap Image</vt:lpstr>
      <vt:lpstr>PowerPoint 演示文稿</vt:lpstr>
      <vt:lpstr>任务内容</vt:lpstr>
      <vt:lpstr>任务1 注册功能</vt:lpstr>
      <vt:lpstr>步骤1 创建Servlet</vt:lpstr>
      <vt:lpstr>问题交流</vt:lpstr>
      <vt:lpstr>步骤1 创建Servlet</vt:lpstr>
      <vt:lpstr>步骤1 创建Servlet</vt:lpstr>
      <vt:lpstr>问题交流</vt:lpstr>
      <vt:lpstr>步骤1 创建Servlet</vt:lpstr>
      <vt:lpstr>步骤1 创建Servlet</vt:lpstr>
      <vt:lpstr>问题交流</vt:lpstr>
      <vt:lpstr>步骤1 创建Servlet</vt:lpstr>
      <vt:lpstr>步骤1 创建Servlet</vt:lpstr>
      <vt:lpstr>步骤1 创建Servlet</vt:lpstr>
      <vt:lpstr>步骤1 创建Servlet</vt:lpstr>
      <vt:lpstr>步骤1 创建Servlet</vt:lpstr>
      <vt:lpstr>问题交流</vt:lpstr>
      <vt:lpstr>步骤1 创建Servlet</vt:lpstr>
      <vt:lpstr>步骤2 获取客户端请求报头信息</vt:lpstr>
      <vt:lpstr>步骤2 获取客户端请求报头信息</vt:lpstr>
      <vt:lpstr>步骤2 获取客户端请求报头信息</vt:lpstr>
      <vt:lpstr>步骤2 获取客户端请求报头信息</vt:lpstr>
      <vt:lpstr>步骤2 获取客户端请求报头信息</vt:lpstr>
      <vt:lpstr>步骤3 获取注册页面提交信息</vt:lpstr>
      <vt:lpstr>步骤3 获取注册页面提交信息</vt:lpstr>
      <vt:lpstr>问题交流</vt:lpstr>
      <vt:lpstr>步骤3 获取注册页面提交信息</vt:lpstr>
      <vt:lpstr>步骤3 获取注册页面提交信息</vt:lpstr>
      <vt:lpstr>步骤3 获取注册页面提交信息</vt:lpstr>
      <vt:lpstr>步骤3 获取注册页面提交信息</vt:lpstr>
      <vt:lpstr>步骤4 调用Service类，完成注册功能</vt:lpstr>
      <vt:lpstr>步骤4 调用Service类，完成注册功能</vt:lpstr>
      <vt:lpstr>步骤4 调用Service类，完成注册功能</vt:lpstr>
      <vt:lpstr>步骤5 在浏览器上输出结果</vt:lpstr>
      <vt:lpstr>步骤5 在浏览器上输出结果</vt:lpstr>
      <vt:lpstr>步骤5 在浏览器上输出结果</vt:lpstr>
      <vt:lpstr>步骤5 在浏览器上输出结果</vt:lpstr>
      <vt:lpstr>步骤5 在浏览器上输出结果</vt:lpstr>
      <vt:lpstr>步骤5 在浏览器上输出结果</vt:lpstr>
      <vt:lpstr>步骤5 在浏览器上输出结果</vt:lpstr>
      <vt:lpstr>问题交流</vt:lpstr>
      <vt:lpstr>任务2 功能完善</vt:lpstr>
      <vt:lpstr>步骤1 对中文的处理</vt:lpstr>
      <vt:lpstr>步骤1 对中文的处理</vt:lpstr>
      <vt:lpstr>问题交流</vt:lpstr>
      <vt:lpstr>步骤2 服务器端验证</vt:lpstr>
      <vt:lpstr>步骤2 服务器端验证</vt:lpstr>
      <vt:lpstr>问题交流</vt:lpstr>
      <vt:lpstr>步骤3 相同用户名不能重复注册</vt:lpstr>
      <vt:lpstr>步骤4 对并发注册的处理</vt:lpstr>
      <vt:lpstr>步骤4 对并发注册的处理</vt:lpstr>
      <vt:lpstr>步骤4 对并发注册的处理</vt:lpstr>
      <vt:lpstr>步骤4 对并发注册的处理</vt:lpstr>
      <vt:lpstr>问题交流</vt:lpstr>
      <vt:lpstr>任务重点总结</vt:lpstr>
      <vt:lpstr>课后项目任务</vt:lpstr>
    </vt:vector>
  </TitlesOfParts>
  <Company>LERY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sungy</cp:lastModifiedBy>
  <cp:revision>1290</cp:revision>
  <dcterms:created xsi:type="dcterms:W3CDTF">2004-04-25T08:53:43Z</dcterms:created>
  <dcterms:modified xsi:type="dcterms:W3CDTF">2015-10-23T02:30:24Z</dcterms:modified>
</cp:coreProperties>
</file>