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1"/>
  </p:notesMasterIdLst>
  <p:handoutMasterIdLst>
    <p:handoutMasterId r:id="rId92"/>
  </p:handoutMasterIdLst>
  <p:sldIdLst>
    <p:sldId id="518" r:id="rId2"/>
    <p:sldId id="454" r:id="rId3"/>
    <p:sldId id="528" r:id="rId4"/>
    <p:sldId id="561" r:id="rId5"/>
    <p:sldId id="563" r:id="rId6"/>
    <p:sldId id="637" r:id="rId7"/>
    <p:sldId id="638" r:id="rId8"/>
    <p:sldId id="639" r:id="rId9"/>
    <p:sldId id="640" r:id="rId10"/>
    <p:sldId id="641" r:id="rId11"/>
    <p:sldId id="754" r:id="rId12"/>
    <p:sldId id="755" r:id="rId13"/>
    <p:sldId id="562" r:id="rId14"/>
    <p:sldId id="669" r:id="rId15"/>
    <p:sldId id="756" r:id="rId16"/>
    <p:sldId id="670" r:id="rId17"/>
    <p:sldId id="757" r:id="rId18"/>
    <p:sldId id="671" r:id="rId19"/>
    <p:sldId id="672" r:id="rId20"/>
    <p:sldId id="673" r:id="rId21"/>
    <p:sldId id="674" r:id="rId22"/>
    <p:sldId id="675" r:id="rId23"/>
    <p:sldId id="676" r:id="rId24"/>
    <p:sldId id="677" r:id="rId25"/>
    <p:sldId id="758" r:id="rId26"/>
    <p:sldId id="684" r:id="rId27"/>
    <p:sldId id="685" r:id="rId28"/>
    <p:sldId id="759" r:id="rId29"/>
    <p:sldId id="683" r:id="rId30"/>
    <p:sldId id="686" r:id="rId31"/>
    <p:sldId id="760" r:id="rId32"/>
    <p:sldId id="687" r:id="rId33"/>
    <p:sldId id="688" r:id="rId34"/>
    <p:sldId id="761" r:id="rId35"/>
    <p:sldId id="689" r:id="rId36"/>
    <p:sldId id="762" r:id="rId37"/>
    <p:sldId id="693" r:id="rId38"/>
    <p:sldId id="763" r:id="rId39"/>
    <p:sldId id="694" r:id="rId40"/>
    <p:sldId id="764" r:id="rId41"/>
    <p:sldId id="691" r:id="rId42"/>
    <p:sldId id="690" r:id="rId43"/>
    <p:sldId id="765" r:id="rId44"/>
    <p:sldId id="695" r:id="rId45"/>
    <p:sldId id="696" r:id="rId46"/>
    <p:sldId id="697" r:id="rId47"/>
    <p:sldId id="698" r:id="rId48"/>
    <p:sldId id="766" r:id="rId49"/>
    <p:sldId id="699" r:id="rId50"/>
    <p:sldId id="767" r:id="rId51"/>
    <p:sldId id="700" r:id="rId52"/>
    <p:sldId id="701" r:id="rId53"/>
    <p:sldId id="768" r:id="rId54"/>
    <p:sldId id="705" r:id="rId55"/>
    <p:sldId id="706" r:id="rId56"/>
    <p:sldId id="707" r:id="rId57"/>
    <p:sldId id="708" r:id="rId58"/>
    <p:sldId id="769" r:id="rId59"/>
    <p:sldId id="718" r:id="rId60"/>
    <p:sldId id="770" r:id="rId61"/>
    <p:sldId id="719" r:id="rId62"/>
    <p:sldId id="720" r:id="rId63"/>
    <p:sldId id="771" r:id="rId64"/>
    <p:sldId id="721" r:id="rId65"/>
    <p:sldId id="722" r:id="rId66"/>
    <p:sldId id="724" r:id="rId67"/>
    <p:sldId id="772" r:id="rId68"/>
    <p:sldId id="723" r:id="rId69"/>
    <p:sldId id="725" r:id="rId70"/>
    <p:sldId id="727" r:id="rId71"/>
    <p:sldId id="728" r:id="rId72"/>
    <p:sldId id="735" r:id="rId73"/>
    <p:sldId id="736" r:id="rId74"/>
    <p:sldId id="737" r:id="rId75"/>
    <p:sldId id="738" r:id="rId76"/>
    <p:sldId id="739" r:id="rId77"/>
    <p:sldId id="773" r:id="rId78"/>
    <p:sldId id="740" r:id="rId79"/>
    <p:sldId id="750" r:id="rId80"/>
    <p:sldId id="774" r:id="rId81"/>
    <p:sldId id="741" r:id="rId82"/>
    <p:sldId id="743" r:id="rId83"/>
    <p:sldId id="775" r:id="rId84"/>
    <p:sldId id="746" r:id="rId85"/>
    <p:sldId id="747" r:id="rId86"/>
    <p:sldId id="753" r:id="rId87"/>
    <p:sldId id="752" r:id="rId88"/>
    <p:sldId id="748" r:id="rId89"/>
    <p:sldId id="749" r:id="rId90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zgR5K2hPjMobGfYgCteu5Q==" hashData="zA4aloutRvJnxWbRcKsIj8vts7He5FnJHur8+WoXnW2YfheVFgnmNFKALdBXIg6dk4tMoySnduYcXRc11wnty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7570" autoAdjust="0"/>
  </p:normalViewPr>
  <p:slideViewPr>
    <p:cSldViewPr>
      <p:cViewPr varScale="1">
        <p:scale>
          <a:sx n="72" d="100"/>
          <a:sy n="72" d="100"/>
        </p:scale>
        <p:origin x="12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44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53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860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1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51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4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Visio_2003-2010___1.vsd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zh-CN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Web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编程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普通用户登录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跳</a:t>
            </a:r>
            <a:r>
              <a:rPr lang="zh-CN" altLang="en-US" dirty="0"/>
              <a:t>转的实现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重定向和请求转发的比较</a:t>
            </a:r>
          </a:p>
          <a:p>
            <a:pPr lvl="1"/>
            <a:r>
              <a:rPr lang="zh-CN" altLang="en-US" dirty="0"/>
              <a:t>相同点</a:t>
            </a:r>
          </a:p>
          <a:p>
            <a:pPr lvl="2"/>
            <a:r>
              <a:rPr lang="zh-CN" altLang="en-US" dirty="0"/>
              <a:t>接收客户请求的是</a:t>
            </a:r>
            <a:r>
              <a:rPr lang="en-US" altLang="zh-CN" dirty="0" err="1"/>
              <a:t>WebA</a:t>
            </a:r>
            <a:r>
              <a:rPr lang="zh-CN" altLang="en-US" dirty="0"/>
              <a:t>，生成响应页面的是</a:t>
            </a:r>
            <a:r>
              <a:rPr lang="en-US" altLang="zh-CN" dirty="0" err="1"/>
              <a:t>WebB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不同点</a:t>
            </a:r>
          </a:p>
          <a:p>
            <a:pPr lvl="2"/>
            <a:r>
              <a:rPr lang="zh-CN" altLang="en-US" dirty="0"/>
              <a:t>请求与响应的次数</a:t>
            </a:r>
          </a:p>
          <a:p>
            <a:pPr lvl="2"/>
            <a:r>
              <a:rPr lang="zh-CN" altLang="en-US" dirty="0"/>
              <a:t>性能</a:t>
            </a:r>
          </a:p>
          <a:p>
            <a:pPr lvl="2"/>
            <a:r>
              <a:rPr lang="zh-CN" altLang="en-US" dirty="0"/>
              <a:t>客户端地址栏</a:t>
            </a:r>
            <a:r>
              <a:rPr lang="en-US" altLang="zh-CN" dirty="0"/>
              <a:t>URL</a:t>
            </a:r>
            <a:r>
              <a:rPr lang="zh-CN" altLang="en-US" dirty="0"/>
              <a:t>变化</a:t>
            </a:r>
          </a:p>
          <a:p>
            <a:pPr lvl="2"/>
            <a:r>
              <a:rPr lang="zh-CN" altLang="en-US" dirty="0"/>
              <a:t>可以跳转的资源的位置</a:t>
            </a:r>
          </a:p>
        </p:txBody>
      </p:sp>
    </p:spTree>
    <p:extLst>
      <p:ext uri="{BB962C8B-B14F-4D97-AF65-F5344CB8AC3E}">
        <p14:creationId xmlns:p14="http://schemas.microsoft.com/office/powerpoint/2010/main" val="192687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跳转的实现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</a:t>
            </a:r>
            <a:r>
              <a:rPr lang="zh-CN" altLang="en-US" dirty="0"/>
              <a:t>成功</a:t>
            </a:r>
            <a:r>
              <a:rPr lang="zh-CN" altLang="en-US" dirty="0" smtClean="0"/>
              <a:t>后，重定向到普通用户管理主页面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登录失败后，转发到登录页面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51400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请求转发与重定向的区别？</a:t>
            </a:r>
          </a:p>
        </p:txBody>
      </p:sp>
    </p:spTree>
    <p:extLst>
      <p:ext uri="{BB962C8B-B14F-4D97-AF65-F5344CB8AC3E}">
        <p14:creationId xmlns:p14="http://schemas.microsoft.com/office/powerpoint/2010/main" val="16258152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JSP</a:t>
            </a:r>
            <a:r>
              <a:rPr lang="zh-CN" altLang="en-US" dirty="0"/>
              <a:t>？</a:t>
            </a:r>
          </a:p>
          <a:p>
            <a:pPr lvl="1"/>
            <a:r>
              <a:rPr lang="en-US" altLang="zh-CN" dirty="0"/>
              <a:t>Java Server Page </a:t>
            </a:r>
            <a:r>
              <a:rPr lang="zh-CN" altLang="en-US" dirty="0"/>
              <a:t>的缩写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/>
              <a:t>JSP</a:t>
            </a:r>
            <a:r>
              <a:rPr lang="zh-CN" altLang="en-US" dirty="0"/>
              <a:t>的好处：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中</a:t>
            </a:r>
            <a:r>
              <a:rPr lang="en-US" altLang="zh-CN" dirty="0"/>
              <a:t>HTML</a:t>
            </a:r>
            <a:r>
              <a:rPr lang="zh-CN" altLang="en-US" dirty="0"/>
              <a:t>的编写与维护更为简单</a:t>
            </a:r>
          </a:p>
          <a:p>
            <a:pPr lvl="1"/>
            <a:r>
              <a:rPr lang="zh-CN" altLang="en-US" dirty="0"/>
              <a:t>能够使用标准的网站开发工具</a:t>
            </a:r>
          </a:p>
          <a:p>
            <a:pPr lvl="1"/>
            <a:r>
              <a:rPr lang="zh-CN" altLang="en-US" dirty="0"/>
              <a:t>明确开发人员的职责分工</a:t>
            </a:r>
          </a:p>
          <a:p>
            <a:pPr lvl="2"/>
            <a:r>
              <a:rPr lang="zh-CN" altLang="en-US" dirty="0"/>
              <a:t>表示逻辑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/>
              <a:t>开发人员不需掌握</a:t>
            </a:r>
            <a:r>
              <a:rPr lang="en-US" altLang="zh-CN" dirty="0"/>
              <a:t>Java</a:t>
            </a:r>
          </a:p>
          <a:p>
            <a:pPr lvl="2"/>
            <a:r>
              <a:rPr lang="zh-CN" altLang="en-US" dirty="0"/>
              <a:t>业务逻辑：</a:t>
            </a:r>
            <a:r>
              <a:rPr lang="en-US" altLang="zh-CN" dirty="0"/>
              <a:t>Java</a:t>
            </a:r>
            <a:r>
              <a:rPr lang="zh-CN" altLang="en-US" dirty="0"/>
              <a:t>开发人员不需使用</a:t>
            </a:r>
            <a:r>
              <a:rPr lang="en-US" altLang="zh-CN" dirty="0"/>
              <a:t>Web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/>
              <a:t>JSP</a:t>
            </a:r>
            <a:r>
              <a:rPr lang="zh-CN" altLang="en-US" dirty="0"/>
              <a:t>的理想</a:t>
            </a:r>
          </a:p>
          <a:p>
            <a:pPr lvl="1"/>
            <a:r>
              <a:rPr lang="zh-CN" altLang="en-US" dirty="0"/>
              <a:t>不包含业务逻辑</a:t>
            </a:r>
          </a:p>
          <a:p>
            <a:pPr lvl="1"/>
            <a:r>
              <a:rPr lang="zh-CN" altLang="en-US" dirty="0"/>
              <a:t>不包含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546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如何编写、执行</a:t>
            </a:r>
            <a:r>
              <a:rPr lang="en-US" altLang="zh-CN" dirty="0"/>
              <a:t>JSP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文件放到</a:t>
            </a:r>
            <a:r>
              <a:rPr lang="en-US" altLang="zh-CN" dirty="0"/>
              <a:t>Web</a:t>
            </a:r>
            <a:r>
              <a:rPr lang="zh-CN" altLang="en-US" dirty="0"/>
              <a:t>应用的目录下</a:t>
            </a:r>
          </a:p>
          <a:p>
            <a:pPr lvl="1"/>
            <a:r>
              <a:rPr lang="zh-CN" altLang="en-US" dirty="0"/>
              <a:t>不需要在</a:t>
            </a:r>
            <a:r>
              <a:rPr lang="en-US" altLang="zh-CN" dirty="0"/>
              <a:t>web.xml</a:t>
            </a:r>
            <a:r>
              <a:rPr lang="zh-CN" altLang="en-US" dirty="0"/>
              <a:t>文件中编写任何内容</a:t>
            </a:r>
          </a:p>
          <a:p>
            <a:pPr lvl="1"/>
            <a:r>
              <a:rPr lang="zh-CN" altLang="en-US" dirty="0"/>
              <a:t>部署时，需要将JSP正确的部署到服务器某一个应用当中</a:t>
            </a:r>
          </a:p>
          <a:p>
            <a:pPr lvl="1"/>
            <a:r>
              <a:rPr lang="zh-CN" altLang="en-US" dirty="0"/>
              <a:t>访问时，</a:t>
            </a:r>
            <a:r>
              <a:rPr lang="en-US" altLang="zh-CN" dirty="0"/>
              <a:t>Web</a:t>
            </a:r>
            <a:r>
              <a:rPr lang="zh-CN" altLang="en-US" dirty="0"/>
              <a:t>应用目录结构体系必须完整，至少要描述出根目录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777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与</a:t>
            </a:r>
            <a:r>
              <a:rPr lang="en-US" altLang="zh-CN" dirty="0"/>
              <a:t>Servlet</a:t>
            </a:r>
            <a:r>
              <a:rPr lang="zh-CN" altLang="en-US" dirty="0"/>
              <a:t>区别？</a:t>
            </a:r>
          </a:p>
        </p:txBody>
      </p:sp>
    </p:spTree>
    <p:extLst>
      <p:ext uri="{BB962C8B-B14F-4D97-AF65-F5344CB8AC3E}">
        <p14:creationId xmlns:p14="http://schemas.microsoft.com/office/powerpoint/2010/main" val="16334538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的翻译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处理请求之前，</a:t>
            </a:r>
            <a:r>
              <a:rPr lang="en-US" altLang="zh-CN" dirty="0"/>
              <a:t>JSP</a:t>
            </a:r>
            <a:r>
              <a:rPr lang="zh-CN" altLang="en-US" dirty="0"/>
              <a:t>页面被翻译为</a:t>
            </a:r>
            <a:r>
              <a:rPr lang="en-US" altLang="zh-CN" dirty="0"/>
              <a:t>Servlet</a:t>
            </a:r>
            <a:r>
              <a:rPr lang="zh-CN" altLang="en-US" dirty="0"/>
              <a:t>源文件</a:t>
            </a:r>
          </a:p>
          <a:p>
            <a:pPr lvl="1">
              <a:buFontTx/>
              <a:buNone/>
            </a:pPr>
            <a:r>
              <a:rPr lang="en-US" altLang="zh-CN" dirty="0"/>
              <a:t>   {</a:t>
            </a:r>
            <a:r>
              <a:rPr lang="en-US" altLang="zh-CN" dirty="0" err="1"/>
              <a:t>tomcat_home</a:t>
            </a:r>
            <a:r>
              <a:rPr lang="en-US" altLang="zh-CN" dirty="0"/>
              <a:t>}\work\Catalina\localhost\</a:t>
            </a:r>
            <a:r>
              <a:rPr lang="zh-CN" altLang="en-US" dirty="0"/>
              <a:t>项目名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   \org\apache\</a:t>
            </a:r>
            <a:r>
              <a:rPr lang="en-US" altLang="zh-CN" dirty="0" err="1"/>
              <a:t>jsp</a:t>
            </a:r>
            <a:r>
              <a:rPr lang="en-US" altLang="zh-CN" dirty="0"/>
              <a:t>\hello_jsp.java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05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从本质上说，</a:t>
            </a:r>
            <a:r>
              <a:rPr lang="en-US" altLang="zh-CN" dirty="0"/>
              <a:t>JSP</a:t>
            </a:r>
            <a:r>
              <a:rPr lang="zh-CN" altLang="en-US" dirty="0"/>
              <a:t>就是</a:t>
            </a:r>
            <a:r>
              <a:rPr lang="en-US" altLang="zh-CN" dirty="0"/>
              <a:t>Servlet</a:t>
            </a:r>
            <a:r>
              <a:rPr lang="zh-CN" altLang="en-US" dirty="0"/>
              <a:t>，这种说法是否正确？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21115481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生命周期</a:t>
            </a:r>
          </a:p>
          <a:p>
            <a:pPr lvl="1"/>
            <a:r>
              <a:rPr lang="zh-CN" altLang="en-US" dirty="0"/>
              <a:t> 翻译</a:t>
            </a:r>
          </a:p>
          <a:p>
            <a:pPr lvl="1"/>
            <a:r>
              <a:rPr lang="zh-CN" altLang="en-US" dirty="0"/>
              <a:t> 编译</a:t>
            </a:r>
          </a:p>
          <a:p>
            <a:pPr lvl="1"/>
            <a:r>
              <a:rPr lang="zh-CN" altLang="en-US" dirty="0"/>
              <a:t> 加载类</a:t>
            </a:r>
          </a:p>
          <a:p>
            <a:pPr lvl="1"/>
            <a:r>
              <a:rPr lang="zh-CN" altLang="en-US" dirty="0"/>
              <a:t> 实例化类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jspInit</a:t>
            </a:r>
            <a:r>
              <a:rPr lang="en-US" altLang="zh-CN" dirty="0"/>
              <a:t>()</a:t>
            </a:r>
            <a:r>
              <a:rPr lang="zh-CN" altLang="en-US" dirty="0"/>
              <a:t>调用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jspService</a:t>
            </a:r>
            <a:r>
              <a:rPr lang="en-US" altLang="zh-CN" dirty="0"/>
              <a:t>()</a:t>
            </a:r>
            <a:r>
              <a:rPr lang="zh-CN" altLang="en-US" dirty="0"/>
              <a:t>调用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jspDestroy</a:t>
            </a:r>
            <a:r>
              <a:rPr lang="en-US" altLang="zh-CN" dirty="0"/>
              <a:t>()</a:t>
            </a:r>
            <a:r>
              <a:rPr lang="zh-CN" altLang="en-US" dirty="0"/>
              <a:t>调用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601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的编译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en-US" dirty="0"/>
              <a:t>源文件被编译成</a:t>
            </a:r>
            <a:r>
              <a:rPr lang="en-US" altLang="zh-CN" dirty="0"/>
              <a:t>Java</a:t>
            </a:r>
            <a:r>
              <a:rPr lang="zh-CN" altLang="en-US" dirty="0"/>
              <a:t>的字节码文件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87588"/>
            <a:ext cx="4495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419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任务内容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22289"/>
              </p:ext>
            </p:extLst>
          </p:nvPr>
        </p:nvGraphicFramePr>
        <p:xfrm>
          <a:off x="899592" y="1700808"/>
          <a:ext cx="7416824" cy="3917749"/>
        </p:xfrm>
        <a:graphic>
          <a:graphicData uri="http://schemas.openxmlformats.org/drawingml/2006/table">
            <a:tbl>
              <a:tblPr/>
              <a:tblGrid>
                <a:gridCol w="2219267"/>
                <a:gridCol w="3983896"/>
                <a:gridCol w="1213661"/>
              </a:tblGrid>
              <a:tr h="561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知识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参考课时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登录基本功能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无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1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1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使用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JSP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重构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重定向与转发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JSP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简介、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JSP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页面元素、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DHTML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静态内容</a:t>
                      </a: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声明、脚本段、表达式、注释、内置对象、指令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Web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层共享数据基本思想、请求对象</a:t>
                      </a: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会话对象工作原理、会话对象创建及常用方法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7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46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退出登录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无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1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46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功能完善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Cookie</a:t>
                      </a: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验证码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3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加载类</a:t>
            </a:r>
          </a:p>
          <a:p>
            <a:pPr lvl="1"/>
            <a:r>
              <a:rPr lang="zh-CN" altLang="en-US" dirty="0"/>
              <a:t>载入</a:t>
            </a:r>
            <a:r>
              <a:rPr lang="en-US" altLang="zh-CN" dirty="0"/>
              <a:t>Servlet</a:t>
            </a:r>
            <a:r>
              <a:rPr lang="zh-CN" altLang="en-US" dirty="0"/>
              <a:t>类</a:t>
            </a:r>
          </a:p>
          <a:p>
            <a:pPr lvl="1"/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2420888"/>
            <a:ext cx="42672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052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实例化类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Servlet</a:t>
            </a:r>
            <a:r>
              <a:rPr lang="zh-CN" altLang="en-US" dirty="0"/>
              <a:t>的实例</a:t>
            </a:r>
          </a:p>
          <a:p>
            <a:pPr lvl="2"/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93" y="2348880"/>
            <a:ext cx="418306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17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</a:t>
            </a:r>
            <a:r>
              <a:rPr lang="en-US" altLang="zh-CN" dirty="0" err="1"/>
              <a:t>jspInit</a:t>
            </a:r>
            <a:r>
              <a:rPr lang="en-US" altLang="zh-CN" dirty="0"/>
              <a:t>()</a:t>
            </a:r>
            <a:r>
              <a:rPr lang="zh-CN" altLang="en-US" dirty="0"/>
              <a:t>调用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容器调用实例的</a:t>
            </a:r>
            <a:r>
              <a:rPr lang="en-US" altLang="zh-CN" dirty="0"/>
              <a:t>_</a:t>
            </a:r>
            <a:r>
              <a:rPr lang="en-US" altLang="zh-CN" dirty="0" err="1"/>
              <a:t>jspInit</a:t>
            </a:r>
            <a:r>
              <a:rPr lang="en-US" altLang="zh-CN" dirty="0"/>
              <a:t>()</a:t>
            </a:r>
            <a:r>
              <a:rPr lang="zh-CN" altLang="en-US" dirty="0"/>
              <a:t>方法；准备阶段完成</a:t>
            </a:r>
          </a:p>
          <a:p>
            <a:pPr lvl="3"/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2564904"/>
            <a:ext cx="41910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13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</a:t>
            </a:r>
            <a:r>
              <a:rPr lang="en-US" altLang="zh-CN" dirty="0" err="1"/>
              <a:t>jspService</a:t>
            </a:r>
            <a:r>
              <a:rPr lang="zh-CN" altLang="en-US" dirty="0"/>
              <a:t>调用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容器调用</a:t>
            </a:r>
            <a:r>
              <a:rPr lang="en-US" altLang="zh-CN" dirty="0"/>
              <a:t>_</a:t>
            </a:r>
            <a:r>
              <a:rPr lang="en-US" altLang="zh-CN" dirty="0" err="1"/>
              <a:t>jspService</a:t>
            </a:r>
            <a:r>
              <a:rPr lang="en-US" altLang="zh-CN" dirty="0"/>
              <a:t>()</a:t>
            </a:r>
            <a:r>
              <a:rPr lang="zh-CN" altLang="en-US" dirty="0"/>
              <a:t>方法处理相应的请求</a:t>
            </a:r>
          </a:p>
          <a:p>
            <a:pPr lvl="4"/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2420888"/>
            <a:ext cx="45720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384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</a:t>
            </a:r>
            <a:r>
              <a:rPr lang="en-US" altLang="zh-CN" dirty="0" err="1"/>
              <a:t>jspDestroy</a:t>
            </a:r>
            <a:r>
              <a:rPr lang="zh-CN" altLang="en-US" dirty="0"/>
              <a:t>调用</a:t>
            </a:r>
          </a:p>
          <a:p>
            <a:pPr lvl="1"/>
            <a:r>
              <a:rPr lang="zh-CN" altLang="en-US" dirty="0"/>
              <a:t>当需要销毁实例时，</a:t>
            </a:r>
            <a:r>
              <a:rPr lang="en-US" altLang="zh-CN" dirty="0"/>
              <a:t>Web</a:t>
            </a:r>
            <a:r>
              <a:rPr lang="zh-CN" altLang="en-US" dirty="0"/>
              <a:t>容器调用</a:t>
            </a:r>
            <a:r>
              <a:rPr lang="en-US" altLang="zh-CN" dirty="0"/>
              <a:t>_</a:t>
            </a:r>
            <a:r>
              <a:rPr lang="en-US" altLang="zh-CN" dirty="0" err="1"/>
              <a:t>jspDestroy</a:t>
            </a:r>
            <a:r>
              <a:rPr lang="zh-CN" altLang="en-US" dirty="0"/>
              <a:t>方法</a:t>
            </a:r>
          </a:p>
          <a:p>
            <a:pPr lvl="4"/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2348880"/>
            <a:ext cx="3505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492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为什么第一次运行</a:t>
            </a:r>
            <a:r>
              <a:rPr lang="en-US" altLang="zh-CN" dirty="0"/>
              <a:t>JSP</a:t>
            </a:r>
            <a:r>
              <a:rPr lang="zh-CN" altLang="en-US" dirty="0"/>
              <a:t>时会很慢？</a:t>
            </a:r>
          </a:p>
          <a:p>
            <a:r>
              <a:rPr lang="zh-CN" altLang="en-US" dirty="0" smtClean="0"/>
              <a:t>简述</a:t>
            </a:r>
            <a:r>
              <a:rPr lang="en-US" altLang="zh-CN" dirty="0"/>
              <a:t>JSP</a:t>
            </a:r>
            <a:r>
              <a:rPr lang="zh-CN" altLang="en-US" dirty="0"/>
              <a:t>的生命周期？</a:t>
            </a:r>
          </a:p>
        </p:txBody>
      </p:sp>
    </p:spTree>
    <p:extLst>
      <p:ext uri="{BB962C8B-B14F-4D97-AF65-F5344CB8AC3E}">
        <p14:creationId xmlns:p14="http://schemas.microsoft.com/office/powerpoint/2010/main" val="111831372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页面元素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77875" y="1622648"/>
            <a:ext cx="7681913" cy="4038600"/>
            <a:chOff x="0" y="0"/>
            <a:chExt cx="7682508" cy="40386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54202" y="457200"/>
              <a:ext cx="1905148" cy="35814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58986" y="533400"/>
              <a:ext cx="1732096" cy="35401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zh-CN" sz="1600" dirty="0"/>
                <a:t>静态内容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58986" y="941388"/>
              <a:ext cx="1732096" cy="35401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zh-CN" sz="1600"/>
                <a:t>指 令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51047" y="1371600"/>
              <a:ext cx="1732097" cy="352425"/>
            </a:xfrm>
            <a:prstGeom prst="rect">
              <a:avLst/>
            </a:prstGeom>
            <a:solidFill>
              <a:srgbClr val="CCECFF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zh-CN" sz="1600"/>
                <a:t>表达式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51047" y="1781175"/>
              <a:ext cx="1732097" cy="352425"/>
            </a:xfrm>
            <a:prstGeom prst="rect">
              <a:avLst/>
            </a:prstGeom>
            <a:solidFill>
              <a:srgbClr val="CCECFF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600"/>
                <a:t>脚本段</a:t>
              </a:r>
              <a:endParaRPr lang="en-US" altLang="zh-CN" sz="160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306614" y="0"/>
              <a:ext cx="1470139" cy="33655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/>
                <a:t>JSP </a:t>
              </a:r>
              <a:r>
                <a:rPr lang="zh-CN" altLang="en-US" sz="1600"/>
                <a:t>页面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83144" y="1143000"/>
              <a:ext cx="444534" cy="158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440379" y="1905000"/>
              <a:ext cx="4242129" cy="303213"/>
            </a:xfrm>
            <a:prstGeom prst="rect">
              <a:avLst/>
            </a:prstGeom>
            <a:solidFill>
              <a:srgbClr val="CCECFF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zh-CN" sz="1600"/>
                <a:t>&lt;% Java </a:t>
              </a:r>
              <a:r>
                <a:rPr lang="zh-CN" altLang="en-US" sz="1600"/>
                <a:t>代码 </a:t>
              </a:r>
              <a:r>
                <a:rPr lang="en-US" altLang="zh-CN" sz="1600"/>
                <a:t>%&gt;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40379" y="1511300"/>
              <a:ext cx="4242129" cy="317500"/>
            </a:xfrm>
            <a:prstGeom prst="rect">
              <a:avLst/>
            </a:prstGeom>
            <a:solidFill>
              <a:srgbClr val="CCECFF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zh-CN" sz="1600"/>
                <a:t>&lt;%=Java</a:t>
              </a:r>
              <a:r>
                <a:rPr lang="zh-CN" altLang="en-US" sz="1600"/>
                <a:t>表达式 </a:t>
              </a:r>
              <a:r>
                <a:rPr lang="en-US" altLang="zh-CN" sz="1600"/>
                <a:t>%&gt;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40379" y="528638"/>
              <a:ext cx="4242129" cy="373062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zh-CN" sz="1600"/>
                <a:t>DHTML</a:t>
              </a:r>
              <a:r>
                <a:rPr lang="zh-CN" altLang="en-US" sz="1600"/>
                <a:t>静态文本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440379" y="977900"/>
              <a:ext cx="4242129" cy="45402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zh-CN" altLang="en-US" sz="1600"/>
                <a:t>以</a:t>
              </a:r>
              <a:r>
                <a:rPr lang="en-US" altLang="zh-CN" sz="1600"/>
                <a:t>&lt;%@ </a:t>
              </a:r>
              <a:r>
                <a:rPr lang="zh-CN" altLang="en-US" sz="1600"/>
                <a:t>开始，以 </a:t>
              </a:r>
              <a:r>
                <a:rPr lang="en-US" altLang="zh-CN" sz="1600"/>
                <a:t>%&gt; </a:t>
              </a:r>
              <a:r>
                <a:rPr lang="zh-CN" altLang="en-US" sz="1600"/>
                <a:t>结束。比如：</a:t>
              </a:r>
            </a:p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zh-CN" sz="1600"/>
                <a:t>&lt;%@ include file = </a:t>
              </a:r>
              <a:r>
                <a:rPr lang="fr-FR" altLang="en-US" sz="1600"/>
                <a:t>"</a:t>
              </a:r>
              <a:r>
                <a:rPr lang="en-US" altLang="zh-CN" sz="1600"/>
                <a:t>Filename</a:t>
              </a:r>
              <a:r>
                <a:rPr lang="en-GB" altLang="en-US" sz="1600"/>
                <a:t>"</a:t>
              </a:r>
              <a:r>
                <a:rPr lang="en-US" altLang="zh-CN" sz="1600"/>
                <a:t> %&gt;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983144" y="1600200"/>
              <a:ext cx="433421" cy="158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983144" y="2057400"/>
              <a:ext cx="420720" cy="158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58986" y="2209800"/>
              <a:ext cx="1732096" cy="352425"/>
            </a:xfrm>
            <a:prstGeom prst="rect">
              <a:avLst/>
            </a:prstGeom>
            <a:solidFill>
              <a:srgbClr val="CCECFF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zh-CN" sz="1600"/>
                <a:t>声 明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258986" y="2698750"/>
              <a:ext cx="1732096" cy="35401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zh-CN" sz="1600"/>
                <a:t>动作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440379" y="2286000"/>
              <a:ext cx="4242129" cy="301625"/>
            </a:xfrm>
            <a:prstGeom prst="rect">
              <a:avLst/>
            </a:prstGeom>
            <a:solidFill>
              <a:srgbClr val="CCECFF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zh-CN" sz="1600"/>
                <a:t>&lt;%! </a:t>
              </a:r>
              <a:r>
                <a:rPr lang="zh-CN" altLang="en-US" sz="1600"/>
                <a:t>函数或方法 </a:t>
              </a:r>
              <a:r>
                <a:rPr lang="en-US" altLang="zh-CN" sz="1600"/>
                <a:t>%&gt;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983144" y="2362200"/>
              <a:ext cx="420720" cy="158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440379" y="2667000"/>
              <a:ext cx="4242129" cy="44291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zh-CN" altLang="en-US" sz="1600"/>
                <a:t>以</a:t>
              </a:r>
              <a:r>
                <a:rPr lang="en-US" altLang="zh-CN" sz="1600"/>
                <a:t>&lt;jsp:</a:t>
              </a:r>
              <a:r>
                <a:rPr lang="zh-CN" altLang="en-US" sz="1600"/>
                <a:t>动作名</a:t>
              </a:r>
              <a:r>
                <a:rPr lang="en-US" altLang="zh-CN" sz="1600"/>
                <a:t>&gt;</a:t>
              </a:r>
              <a:r>
                <a:rPr lang="zh-CN" altLang="en-US" sz="1600"/>
                <a:t>开始，以</a:t>
              </a:r>
              <a:r>
                <a:rPr lang="en-US" altLang="zh-CN" sz="1600"/>
                <a:t>&lt;/jsp:</a:t>
              </a:r>
              <a:r>
                <a:rPr lang="zh-CN" altLang="en-US" sz="1600"/>
                <a:t>动作名</a:t>
              </a:r>
              <a:r>
                <a:rPr lang="en-US" altLang="zh-CN" sz="1600"/>
                <a:t>&gt; </a:t>
              </a:r>
              <a:r>
                <a:rPr lang="zh-CN" altLang="en-US" sz="1600"/>
                <a:t>结束，</a:t>
              </a:r>
              <a:endParaRPr lang="en-US" altLang="zh-CN" sz="1600"/>
            </a:p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zh-CN" altLang="en-US" sz="1600"/>
                <a:t>比如：</a:t>
              </a:r>
              <a:r>
                <a:rPr lang="en-US" altLang="zh-CN" sz="1600"/>
                <a:t>&lt;jsp:include page="Filename" /&gt;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983144" y="2819400"/>
              <a:ext cx="420720" cy="158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983144" y="685800"/>
              <a:ext cx="44453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983144" y="3352800"/>
              <a:ext cx="420720" cy="158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AutoShape 27"/>
            <p:cNvSpPr>
              <a:spLocks/>
            </p:cNvSpPr>
            <p:nvPr/>
          </p:nvSpPr>
          <p:spPr bwMode="auto">
            <a:xfrm>
              <a:off x="1008141" y="1468438"/>
              <a:ext cx="50804" cy="1038225"/>
            </a:xfrm>
            <a:prstGeom prst="leftBrace">
              <a:avLst>
                <a:gd name="adj1" fmla="val 133306"/>
                <a:gd name="adj2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0" y="1762125"/>
              <a:ext cx="914471" cy="35401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zh-CN" sz="1600"/>
                <a:t>脚本元素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251047" y="3152775"/>
              <a:ext cx="1732097" cy="35242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1600"/>
                <a:t>EL</a:t>
              </a:r>
              <a:r>
                <a:rPr lang="zh-CN" altLang="en-US" sz="1600"/>
                <a:t>表达式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230408" y="3609975"/>
              <a:ext cx="1732096" cy="35242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zh-CN" sz="1600"/>
                <a:t>自定义标签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440379" y="3200400"/>
              <a:ext cx="4242129" cy="3175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zh-CN" sz="1600"/>
                <a:t>${ expression }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40379" y="3657600"/>
              <a:ext cx="4242129" cy="3175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marL="0" lvl="1" eaLnBrk="1" hangingPunct="1">
                <a:buClrTx/>
                <a:buSzTx/>
                <a:buFontTx/>
                <a:buNone/>
              </a:pPr>
              <a:r>
                <a:rPr lang="en-US" altLang="zh-CN" sz="1600"/>
                <a:t>&lt;c:if test="true"&gt;Hello Custom Tag&lt;/c:if&gt;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2983144" y="3810000"/>
              <a:ext cx="420720" cy="158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1983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页面元素</a:t>
            </a:r>
          </a:p>
          <a:p>
            <a:endParaRPr lang="zh-CN" altLang="en-US" dirty="0"/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457200" y="1447800"/>
            <a:ext cx="8431213" cy="4535488"/>
            <a:chOff x="0" y="0"/>
            <a:chExt cx="8431213" cy="4535488"/>
          </a:xfrm>
        </p:grpSpPr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0" y="152400"/>
              <a:ext cx="7920038" cy="4383088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&lt;%@page contentType="text/html; charset=UTF-8" language="java" import="java.util.Calendar"%&gt;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endParaRPr lang="en-US" altLang="zh-CN" sz="1400">
                <a:latin typeface="+mn-lt"/>
                <a:ea typeface="华文中宋" panose="02010600040101010101" pitchFamily="2" charset="-122"/>
              </a:endParaRP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&lt;%!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String getHello(String name) {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  return "Hi," + name + "!";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}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%&gt;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&lt;% Date now = new Date(); %&gt;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&lt;html&gt;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&lt;head&gt;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&lt;title&gt;JSP </a:t>
              </a:r>
              <a:r>
                <a:rPr lang="zh-CN" altLang="en-US" sz="1400">
                  <a:latin typeface="+mn-lt"/>
                  <a:ea typeface="华文中宋" panose="02010600040101010101" pitchFamily="2" charset="-122"/>
                </a:rPr>
                <a:t>页面构成</a:t>
              </a: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&lt;/title&gt;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&lt;/head&gt; 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&lt;!-- </a:t>
              </a:r>
              <a:r>
                <a:rPr lang="zh-CN" altLang="en-US" sz="1400">
                  <a:latin typeface="+mn-lt"/>
                  <a:ea typeface="华文中宋" panose="02010600040101010101" pitchFamily="2" charset="-122"/>
                </a:rPr>
                <a:t>这是注释</a:t>
              </a: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,</a:t>
              </a:r>
              <a:r>
                <a:rPr lang="zh-CN" altLang="en-US" sz="1400">
                  <a:latin typeface="+mn-lt"/>
                  <a:ea typeface="华文中宋" panose="02010600040101010101" pitchFamily="2" charset="-122"/>
                </a:rPr>
                <a:t>但客户端可以察看到 </a:t>
              </a: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--&gt;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&lt;%-- </a:t>
              </a:r>
              <a:r>
                <a:rPr lang="zh-CN" altLang="en-US" sz="1400">
                  <a:latin typeface="+mn-lt"/>
                  <a:ea typeface="华文中宋" panose="02010600040101010101" pitchFamily="2" charset="-122"/>
                </a:rPr>
                <a:t>这也是注释</a:t>
              </a: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,</a:t>
              </a:r>
              <a:r>
                <a:rPr lang="zh-CN" altLang="en-US" sz="1400">
                  <a:latin typeface="+mn-lt"/>
                  <a:ea typeface="华文中宋" panose="02010600040101010101" pitchFamily="2" charset="-122"/>
                </a:rPr>
                <a:t>但客户端不能察看到 </a:t>
              </a: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--%&gt;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&lt;body&gt;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&lt;h1 align="center"&gt;JSP</a:t>
              </a:r>
              <a:r>
                <a:rPr lang="zh-CN" altLang="en-US" sz="1400">
                  <a:latin typeface="+mn-lt"/>
                  <a:ea typeface="华文中宋" panose="02010600040101010101" pitchFamily="2" charset="-122"/>
                </a:rPr>
                <a:t>页面构成</a:t>
              </a: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&lt;/h1&gt;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&lt;%=getHello("</a:t>
              </a:r>
              <a:r>
                <a:rPr lang="zh-CN" altLang="en-US" sz="1400">
                  <a:latin typeface="+mn-lt"/>
                  <a:ea typeface="华文中宋" panose="02010600040101010101" pitchFamily="2" charset="-122"/>
                </a:rPr>
                <a:t>朋友</a:t>
              </a: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")%&gt; ,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zh-CN" altLang="en-US" sz="1400">
                  <a:latin typeface="+mn-lt"/>
                  <a:ea typeface="华文中宋" panose="02010600040101010101" pitchFamily="2" charset="-122"/>
                </a:rPr>
                <a:t>现在是，</a:t>
              </a: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&lt;%=now %&gt;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&lt;br&gt;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&lt;jsp:include flush="false" page="welcome.jsp"&gt;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&lt;jsp:param name="str" value="</a:t>
              </a:r>
              <a:r>
                <a:rPr lang="zh-CN" altLang="en-US" sz="1400">
                  <a:latin typeface="+mn-lt"/>
                  <a:ea typeface="华文中宋" panose="02010600040101010101" pitchFamily="2" charset="-122"/>
                </a:rPr>
                <a:t>参数</a:t>
              </a: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"/&gt;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&lt;/jsp:include&gt;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&lt;/body&gt;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r>
                <a:rPr lang="en-US" altLang="zh-CN" sz="1400">
                  <a:latin typeface="+mn-lt"/>
                  <a:ea typeface="华文中宋" panose="02010600040101010101" pitchFamily="2" charset="-122"/>
                </a:rPr>
                <a:t>&lt;/html&gt;</a:t>
              </a: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endParaRPr lang="en-US" altLang="zh-CN" sz="1400" b="1">
                <a:latin typeface="+mn-lt"/>
                <a:ea typeface="华文中宋" panose="02010600040101010101" pitchFamily="2" charset="-122"/>
              </a:endParaRPr>
            </a:p>
            <a:p>
              <a:pPr algn="l" eaLnBrk="1" hangingPunct="1">
                <a:lnSpc>
                  <a:spcPct val="80000"/>
                </a:lnSpc>
                <a:buClr>
                  <a:srgbClr val="777777"/>
                </a:buClr>
                <a:buSzPct val="85000"/>
              </a:pPr>
              <a:endParaRPr lang="en-US" altLang="zh-CN" sz="900"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5867400" y="1752600"/>
              <a:ext cx="1349375" cy="431800"/>
            </a:xfrm>
            <a:prstGeom prst="ellipse">
              <a:avLst/>
            </a:pr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r>
                <a:rPr lang="zh-CN" altLang="zh-CN" sz="1600">
                  <a:latin typeface="+mn-lt"/>
                </a:rPr>
                <a:t>静态内容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5867400" y="2971800"/>
              <a:ext cx="1371600" cy="504825"/>
            </a:xfrm>
            <a:prstGeom prst="ellipse">
              <a:avLst/>
            </a:pr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r>
                <a:rPr lang="en-US" altLang="zh-CN" sz="1600">
                  <a:latin typeface="+mn-lt"/>
                </a:rPr>
                <a:t>JSP </a:t>
              </a:r>
              <a:r>
                <a:rPr lang="zh-CN" altLang="en-US" sz="1600">
                  <a:latin typeface="+mn-lt"/>
                </a:rPr>
                <a:t>表达式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76200" y="1752600"/>
              <a:ext cx="4392613" cy="609600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endParaRPr lang="zh-CN" altLang="zh-CN" sz="1800">
                <a:latin typeface="+mn-lt"/>
              </a:endParaRP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 flipV="1">
              <a:off x="4495800" y="1981200"/>
              <a:ext cx="13716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+mn-lt"/>
              </a:endParaRP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 flipV="1">
              <a:off x="76200" y="3048000"/>
              <a:ext cx="3962400" cy="381000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endParaRPr lang="en-US" altLang="zh-CN" sz="1800" i="1">
                <a:latin typeface="+mn-lt"/>
              </a:endParaRP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 flipV="1">
              <a:off x="4038600" y="3200400"/>
              <a:ext cx="18288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+mn-lt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 flipV="1">
              <a:off x="76200" y="3581400"/>
              <a:ext cx="4648200" cy="533400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endParaRPr lang="zh-CN" altLang="zh-CN" sz="1800">
                <a:latin typeface="+mn-lt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4724400" y="3886200"/>
              <a:ext cx="115252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+mn-lt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5867400" y="2316163"/>
              <a:ext cx="1371600" cy="503237"/>
            </a:xfrm>
            <a:prstGeom prst="ellipse">
              <a:avLst/>
            </a:pr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r>
                <a:rPr lang="en-US" altLang="zh-CN" sz="1600">
                  <a:latin typeface="+mn-lt"/>
                </a:rPr>
                <a:t>JSP </a:t>
              </a:r>
              <a:r>
                <a:rPr lang="zh-CN" altLang="en-US" sz="1600">
                  <a:latin typeface="+mn-lt"/>
                </a:rPr>
                <a:t>注释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76200" y="2384425"/>
              <a:ext cx="3960813" cy="358775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endParaRPr lang="zh-CN" altLang="zh-CN" sz="1800">
                <a:latin typeface="+mn-lt"/>
              </a:endParaRP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H="1" flipV="1">
              <a:off x="4038600" y="2590800"/>
              <a:ext cx="18288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+mn-lt"/>
              </a:endParaRP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5867400" y="3657600"/>
              <a:ext cx="1371600" cy="500063"/>
            </a:xfrm>
            <a:prstGeom prst="ellipse">
              <a:avLst/>
            </a:pr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r>
                <a:rPr lang="en-US" altLang="zh-CN" sz="1600">
                  <a:latin typeface="+mn-lt"/>
                </a:rPr>
                <a:t>JSP</a:t>
              </a:r>
              <a:r>
                <a:rPr lang="zh-CN" altLang="en-US" sz="1600">
                  <a:latin typeface="+mn-lt"/>
                </a:rPr>
                <a:t>动作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 flipV="1">
              <a:off x="76200" y="1524000"/>
              <a:ext cx="4689475" cy="190500"/>
            </a:xfrm>
            <a:prstGeom prst="rect">
              <a:avLst/>
            </a:prstGeom>
            <a:noFill/>
            <a:ln w="2222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endParaRPr lang="zh-CN" altLang="zh-CN" sz="1800">
                <a:latin typeface="+mn-lt"/>
              </a:endParaRP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5715000" y="1143000"/>
              <a:ext cx="1676400" cy="406400"/>
            </a:xfrm>
            <a:prstGeom prst="ellipse">
              <a:avLst/>
            </a:pr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r>
                <a:rPr lang="en-US" altLang="zh-CN" sz="1600">
                  <a:latin typeface="+mn-lt"/>
                </a:rPr>
                <a:t>JSP</a:t>
              </a:r>
              <a:r>
                <a:rPr lang="zh-CN" altLang="en-US" sz="1600">
                  <a:latin typeface="+mn-lt"/>
                </a:rPr>
                <a:t>脚本段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76200" y="685800"/>
              <a:ext cx="4405313" cy="833438"/>
            </a:xfrm>
            <a:prstGeom prst="rect">
              <a:avLst/>
            </a:prstGeom>
            <a:noFill/>
            <a:ln w="2222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endParaRPr lang="en-US" altLang="zh-CN" sz="1600" i="1">
                <a:latin typeface="+mn-lt"/>
              </a:endParaRP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5943600" y="609600"/>
              <a:ext cx="1371600" cy="457200"/>
            </a:xfrm>
            <a:prstGeom prst="ellipse">
              <a:avLst/>
            </a:pr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r>
                <a:rPr lang="en-US" altLang="zh-CN" sz="1600">
                  <a:latin typeface="+mn-lt"/>
                </a:rPr>
                <a:t>JSP</a:t>
              </a:r>
              <a:r>
                <a:rPr lang="zh-CN" altLang="en-US" sz="1600">
                  <a:latin typeface="+mn-lt"/>
                </a:rPr>
                <a:t>声明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 flipH="1">
              <a:off x="4495800" y="838200"/>
              <a:ext cx="1447800" cy="1524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+mn-lt"/>
              </a:endParaRP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H="1">
              <a:off x="4800600" y="1371600"/>
              <a:ext cx="914400" cy="2286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+mn-lt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76200" y="130175"/>
              <a:ext cx="6186488" cy="403225"/>
            </a:xfrm>
            <a:prstGeom prst="rect">
              <a:avLst/>
            </a:prstGeom>
            <a:noFill/>
            <a:ln w="2222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endParaRPr lang="zh-CN" altLang="zh-CN" sz="1800">
                <a:latin typeface="+mn-lt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6248400" y="228600"/>
              <a:ext cx="685800" cy="76200"/>
            </a:xfrm>
            <a:prstGeom prst="line">
              <a:avLst/>
            </a:prstGeom>
            <a:noFill/>
            <a:ln w="158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+mn-lt"/>
              </a:endParaRPr>
            </a:p>
          </p:txBody>
        </p:sp>
        <p:sp>
          <p:nvSpPr>
            <p:cNvPr id="55" name="Oval 25"/>
            <p:cNvSpPr>
              <a:spLocks noChangeArrowheads="1"/>
            </p:cNvSpPr>
            <p:nvPr/>
          </p:nvSpPr>
          <p:spPr bwMode="auto">
            <a:xfrm>
              <a:off x="6934200" y="0"/>
              <a:ext cx="1497013" cy="457200"/>
            </a:xfrm>
            <a:prstGeom prst="ellipse">
              <a:avLst/>
            </a:pr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r>
                <a:rPr lang="en-US" altLang="zh-CN" sz="1600">
                  <a:latin typeface="+mn-lt"/>
                </a:rPr>
                <a:t>JSP </a:t>
              </a:r>
              <a:r>
                <a:rPr lang="zh-CN" altLang="en-US" sz="1600">
                  <a:latin typeface="+mn-lt"/>
                </a:rPr>
                <a:t>指令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671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页面元素中，脚本元素包括哪些？</a:t>
            </a:r>
          </a:p>
        </p:txBody>
      </p:sp>
    </p:spTree>
    <p:extLst>
      <p:ext uri="{BB962C8B-B14F-4D97-AF65-F5344CB8AC3E}">
        <p14:creationId xmlns:p14="http://schemas.microsoft.com/office/powerpoint/2010/main" val="286532313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DHTML</a:t>
            </a:r>
            <a:r>
              <a:rPr lang="zh-CN" altLang="en-US" dirty="0"/>
              <a:t>静态内容</a:t>
            </a:r>
          </a:p>
          <a:p>
            <a:pPr lvl="1"/>
            <a:r>
              <a:rPr lang="en-US" altLang="zh-CN" dirty="0"/>
              <a:t>DHTML</a:t>
            </a:r>
            <a:r>
              <a:rPr lang="zh-CN" altLang="en-US" dirty="0"/>
              <a:t>静态内容的语法格式</a:t>
            </a:r>
          </a:p>
          <a:p>
            <a:pPr lvl="2"/>
            <a:r>
              <a:rPr lang="en-US" altLang="zh-CN" dirty="0"/>
              <a:t>HTML</a:t>
            </a:r>
            <a:r>
              <a:rPr lang="zh-CN" altLang="en-US" dirty="0"/>
              <a:t>的语法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处理：</a:t>
            </a:r>
          </a:p>
          <a:p>
            <a:pPr lvl="2"/>
            <a:r>
              <a:rPr lang="zh-CN" altLang="en-US" dirty="0"/>
              <a:t>原封不动地被写入响应的主体中</a:t>
            </a:r>
          </a:p>
          <a:p>
            <a:pPr lvl="2"/>
            <a:r>
              <a:rPr lang="zh-CN" altLang="en-US" dirty="0"/>
              <a:t>翻译：被翻译成输出流的语句形式，插入到</a:t>
            </a:r>
            <a:r>
              <a:rPr lang="en-US" altLang="zh-CN" dirty="0"/>
              <a:t>_</a:t>
            </a:r>
            <a:r>
              <a:rPr lang="en-US" altLang="zh-CN" dirty="0" err="1"/>
              <a:t>jspService</a:t>
            </a:r>
            <a:r>
              <a:rPr lang="en-US" altLang="zh-CN" dirty="0"/>
              <a:t>()</a:t>
            </a:r>
            <a:r>
              <a:rPr lang="zh-CN" altLang="en-US" dirty="0"/>
              <a:t>方法中，静态</a:t>
            </a:r>
            <a:r>
              <a:rPr lang="en-US" altLang="zh-CN" dirty="0"/>
              <a:t>html</a:t>
            </a:r>
            <a:r>
              <a:rPr lang="zh-CN" altLang="en-US" dirty="0"/>
              <a:t>内容作为输出的参数</a:t>
            </a:r>
          </a:p>
          <a:p>
            <a:pPr lvl="2"/>
            <a:r>
              <a:rPr lang="zh-CN" altLang="en-US" dirty="0"/>
              <a:t>执行与</a:t>
            </a:r>
            <a:r>
              <a:rPr lang="en-US" altLang="zh-CN" dirty="0"/>
              <a:t>JSP</a:t>
            </a:r>
            <a:r>
              <a:rPr lang="zh-CN" altLang="en-US" dirty="0"/>
              <a:t>代码的顺序相关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678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 smtClean="0"/>
              <a:t>登录</a:t>
            </a:r>
            <a:r>
              <a:rPr lang="zh-CN" altLang="en-US" dirty="0"/>
              <a:t>基本功能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/>
              <a:t>获取登录信息</a:t>
            </a:r>
          </a:p>
          <a:p>
            <a:pPr lvl="1"/>
            <a:r>
              <a:rPr lang="zh-CN" altLang="en-US" dirty="0"/>
              <a:t>实现登录功能，成功直接显示“成功”，</a:t>
            </a:r>
            <a:r>
              <a:rPr lang="zh-CN" altLang="en-US" dirty="0" smtClean="0"/>
              <a:t>“失败”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DHTML</a:t>
            </a:r>
            <a:r>
              <a:rPr lang="zh-CN" altLang="en-US" dirty="0"/>
              <a:t>静态内容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31913" y="1844675"/>
            <a:ext cx="6738937" cy="3990975"/>
            <a:chOff x="1331913" y="1844675"/>
            <a:chExt cx="6738937" cy="3990975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473424" y="1844675"/>
              <a:ext cx="4114800" cy="457200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 cmpd="sng">
              <a:solidFill>
                <a:schemeClr val="folHlink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lvl="2" algn="l">
                <a:lnSpc>
                  <a:spcPct val="120000"/>
                </a:lnSpc>
                <a:spcBef>
                  <a:spcPct val="20000"/>
                </a:spcBef>
                <a:buClr>
                  <a:srgbClr val="777777"/>
                </a:buClr>
                <a:buSzPct val="85000"/>
              </a:pPr>
              <a:r>
                <a:rPr lang="en-US" altLang="zh-CN">
                  <a:solidFill>
                    <a:schemeClr val="tx2"/>
                  </a:solidFill>
                  <a:latin typeface="华文中宋" panose="02010600040101010101" pitchFamily="2" charset="-122"/>
                </a:rPr>
                <a:t>&lt;title&gt;My JSP&lt;/title&gt;</a:t>
              </a:r>
              <a:endParaRPr lang="en-US" altLang="zh-CN">
                <a:latin typeface="华文中宋" panose="02010600040101010101" pitchFamily="2" charset="-122"/>
              </a:endParaRPr>
            </a:p>
          </p:txBody>
        </p:sp>
        <p:sp>
          <p:nvSpPr>
            <p:cNvPr id="6" name="下箭头 4"/>
            <p:cNvSpPr>
              <a:spLocks noChangeArrowheads="1"/>
            </p:cNvSpPr>
            <p:nvPr/>
          </p:nvSpPr>
          <p:spPr bwMode="auto">
            <a:xfrm>
              <a:off x="4283968" y="2541588"/>
              <a:ext cx="690562" cy="61753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mpd="sng">
              <a:solidFill>
                <a:srgbClr val="91A3B3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331913" y="3397250"/>
              <a:ext cx="6738937" cy="243840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40000"/>
                </a:spcBef>
                <a:buFontTx/>
                <a:buNone/>
              </a:pPr>
              <a:r>
                <a:rPr lang="en-GB" altLang="en-US" sz="1800" dirty="0">
                  <a:latin typeface="+mn-lt"/>
                  <a:ea typeface="+mn-ea"/>
                </a:rPr>
                <a:t>public void _</a:t>
              </a:r>
              <a:r>
                <a:rPr lang="en-GB" altLang="en-US" sz="1800" dirty="0" err="1">
                  <a:latin typeface="+mn-lt"/>
                  <a:ea typeface="+mn-ea"/>
                </a:rPr>
                <a:t>jspService</a:t>
              </a:r>
              <a:r>
                <a:rPr lang="en-GB" altLang="en-US" sz="1800" dirty="0">
                  <a:latin typeface="+mn-lt"/>
                  <a:ea typeface="+mn-ea"/>
                </a:rPr>
                <a:t>(</a:t>
              </a:r>
              <a:r>
                <a:rPr lang="en-GB" altLang="en-US" sz="1800" dirty="0" err="1">
                  <a:latin typeface="+mn-lt"/>
                  <a:ea typeface="+mn-ea"/>
                </a:rPr>
                <a:t>HttpServletRequest</a:t>
              </a:r>
              <a:r>
                <a:rPr lang="en-GB" altLang="en-US" sz="1800" dirty="0">
                  <a:latin typeface="+mn-lt"/>
                  <a:ea typeface="+mn-ea"/>
                </a:rPr>
                <a:t> request, 	</a:t>
              </a:r>
              <a:r>
                <a:rPr lang="en-GB" altLang="en-US" sz="1800" dirty="0" err="1">
                  <a:latin typeface="+mn-lt"/>
                  <a:ea typeface="+mn-ea"/>
                </a:rPr>
                <a:t>HttpServletResponse</a:t>
              </a:r>
              <a:r>
                <a:rPr lang="en-GB" altLang="en-US" sz="1800" dirty="0">
                  <a:latin typeface="+mn-lt"/>
                  <a:ea typeface="+mn-ea"/>
                </a:rPr>
                <a:t> response) 	</a:t>
              </a:r>
            </a:p>
            <a:p>
              <a:pPr algn="l" eaLnBrk="1" hangingPunct="1">
                <a:spcBef>
                  <a:spcPct val="40000"/>
                </a:spcBef>
                <a:buFontTx/>
                <a:buNone/>
              </a:pPr>
              <a:r>
                <a:rPr lang="en-GB" altLang="en-US" sz="1800" dirty="0">
                  <a:latin typeface="+mn-lt"/>
                  <a:ea typeface="+mn-ea"/>
                </a:rPr>
                <a:t>    throws … {</a:t>
              </a:r>
            </a:p>
            <a:p>
              <a:pPr algn="l" eaLnBrk="1" hangingPunct="1">
                <a:buFontTx/>
                <a:buNone/>
              </a:pPr>
              <a:r>
                <a:rPr lang="en-GB" altLang="en-US" sz="1800" dirty="0">
                  <a:latin typeface="+mn-lt"/>
                  <a:ea typeface="+mn-ea"/>
                </a:rPr>
                <a:t>		……</a:t>
              </a:r>
            </a:p>
            <a:p>
              <a:pPr algn="l" eaLnBrk="1" hangingPunct="1">
                <a:buFontTx/>
                <a:buNone/>
              </a:pPr>
              <a:r>
                <a:rPr lang="en-GB" altLang="en-US" sz="1800" dirty="0">
                  <a:latin typeface="+mn-lt"/>
                  <a:ea typeface="+mn-ea"/>
                </a:rPr>
                <a:t>		</a:t>
              </a:r>
              <a:r>
                <a:rPr lang="en-GB" altLang="en-US" sz="1800" dirty="0" err="1">
                  <a:solidFill>
                    <a:srgbClr val="0000CC"/>
                  </a:solidFill>
                  <a:latin typeface="+mn-lt"/>
                  <a:ea typeface="+mn-ea"/>
                </a:rPr>
                <a:t>out.write</a:t>
              </a:r>
              <a:r>
                <a:rPr lang="en-GB" altLang="en-US" sz="1800" dirty="0">
                  <a:solidFill>
                    <a:srgbClr val="0000CC"/>
                  </a:solidFill>
                  <a:latin typeface="+mn-lt"/>
                  <a:ea typeface="+mn-ea"/>
                </a:rPr>
                <a:t>( “&lt;title&gt;My JSP&lt;/title&gt;” )</a:t>
              </a:r>
            </a:p>
            <a:p>
              <a:pPr algn="l" eaLnBrk="1" hangingPunct="1">
                <a:buFontTx/>
                <a:buNone/>
              </a:pPr>
              <a:r>
                <a:rPr lang="en-GB" altLang="en-US" sz="1800" dirty="0">
                  <a:latin typeface="+mn-lt"/>
                  <a:ea typeface="+mn-ea"/>
                </a:rPr>
                <a:t>		……	</a:t>
              </a:r>
            </a:p>
            <a:p>
              <a:pPr algn="l" eaLnBrk="1" hangingPunct="1">
                <a:buFontTx/>
                <a:buNone/>
              </a:pPr>
              <a:r>
                <a:rPr lang="en-GB" altLang="en-US" sz="1800" dirty="0">
                  <a:latin typeface="+mn-lt"/>
                  <a:ea typeface="+mn-ea"/>
                </a:rPr>
                <a:t>	}</a:t>
              </a:r>
              <a:endParaRPr lang="en-US" altLang="zh-CN" sz="180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74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中，</a:t>
            </a:r>
            <a:r>
              <a:rPr lang="en-US" altLang="zh-CN" dirty="0"/>
              <a:t>DHTML</a:t>
            </a:r>
            <a:r>
              <a:rPr lang="zh-CN" altLang="en-US" dirty="0"/>
              <a:t>静态内容如何处理？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8418816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脚本</a:t>
            </a:r>
            <a:r>
              <a:rPr lang="zh-CN" altLang="en-US" dirty="0"/>
              <a:t>元素语法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脚本元素的分类</a:t>
            </a:r>
            <a:endParaRPr lang="en-US" altLang="zh-CN" dirty="0"/>
          </a:p>
          <a:p>
            <a:pPr marL="400050" lvl="1" indent="0">
              <a:buFontTx/>
              <a:buNone/>
            </a:pPr>
            <a:r>
              <a:rPr lang="en-US" altLang="zh-CN" dirty="0"/>
              <a:t>JSP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		&lt;%!  </a:t>
            </a:r>
            <a:r>
              <a:rPr lang="en-US" altLang="zh-CN" dirty="0"/>
              <a:t>declaration %&gt;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JSP</a:t>
            </a:r>
            <a:r>
              <a:rPr lang="zh-CN" altLang="en-US" dirty="0"/>
              <a:t>脚本段  </a:t>
            </a:r>
            <a:r>
              <a:rPr lang="en-US" altLang="zh-CN" dirty="0"/>
              <a:t>	&lt;%  </a:t>
            </a:r>
            <a:r>
              <a:rPr lang="en-US" altLang="zh-CN" dirty="0" err="1"/>
              <a:t>javacode</a:t>
            </a:r>
            <a:r>
              <a:rPr lang="en-US" altLang="zh-CN" dirty="0"/>
              <a:t> %&gt;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JSP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		&lt;%=  </a:t>
            </a:r>
            <a:r>
              <a:rPr lang="en-US" altLang="zh-CN" dirty="0"/>
              <a:t>expression  %&gt;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JSP</a:t>
            </a:r>
            <a:r>
              <a:rPr lang="zh-CN" altLang="en-US" dirty="0"/>
              <a:t>注释		</a:t>
            </a:r>
            <a:r>
              <a:rPr lang="en-US" altLang="zh-CN" dirty="0"/>
              <a:t>&lt;%-- comment --%&gt;</a:t>
            </a:r>
          </a:p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41525" y="1772816"/>
            <a:ext cx="41148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777777"/>
              </a:buClr>
              <a:buSzPct val="85000"/>
            </a:pPr>
            <a:r>
              <a:rPr lang="en-US" altLang="zh-CN">
                <a:latin typeface="华文中宋" panose="02010600040101010101" pitchFamily="2" charset="-122"/>
              </a:rPr>
              <a:t>  &lt;%  scripting element  %&gt;</a:t>
            </a:r>
          </a:p>
        </p:txBody>
      </p:sp>
    </p:spTree>
    <p:extLst>
      <p:ext uri="{BB962C8B-B14F-4D97-AF65-F5344CB8AC3E}">
        <p14:creationId xmlns:p14="http://schemas.microsoft.com/office/powerpoint/2010/main" val="340588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 smtClean="0"/>
              <a:t>声明基本语法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处理</a:t>
            </a:r>
          </a:p>
          <a:p>
            <a:pPr lvl="1"/>
            <a:r>
              <a:rPr lang="zh-CN" altLang="en-US" dirty="0"/>
              <a:t>按照</a:t>
            </a:r>
            <a:r>
              <a:rPr lang="en-US" altLang="zh-CN" dirty="0"/>
              <a:t>Java</a:t>
            </a:r>
            <a:r>
              <a:rPr lang="zh-CN" altLang="en-US" dirty="0"/>
              <a:t>的规范执行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</a:p>
          <a:p>
            <a:pPr lvl="1"/>
            <a:r>
              <a:rPr lang="zh-CN" altLang="en-US" dirty="0"/>
              <a:t>翻译：</a:t>
            </a:r>
            <a:r>
              <a:rPr lang="en-US" altLang="zh-CN" dirty="0"/>
              <a:t>Java</a:t>
            </a:r>
            <a:r>
              <a:rPr lang="zh-CN" altLang="en-US" dirty="0"/>
              <a:t>声明在翻译时被直接插入到类中</a:t>
            </a:r>
          </a:p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41525" y="1772816"/>
            <a:ext cx="41148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68288" lvl="1">
              <a:lnSpc>
                <a:spcPct val="120000"/>
              </a:lnSpc>
              <a:spcBef>
                <a:spcPct val="20000"/>
              </a:spcBef>
              <a:buClr>
                <a:srgbClr val="777777"/>
              </a:buClr>
              <a:buSzPct val="85000"/>
            </a:pPr>
            <a:r>
              <a:rPr lang="en-US" altLang="zh-CN" dirty="0">
                <a:latin typeface="华文中宋" panose="02010600040101010101" pitchFamily="2" charset="-122"/>
              </a:rPr>
              <a:t>&lt;%!   Java</a:t>
            </a:r>
            <a:r>
              <a:rPr lang="zh-CN" altLang="en-US" dirty="0">
                <a:latin typeface="华文中宋" panose="02010600040101010101" pitchFamily="2" charset="-122"/>
              </a:rPr>
              <a:t>代码    </a:t>
            </a:r>
            <a:r>
              <a:rPr lang="en-US" altLang="zh-CN" dirty="0">
                <a:latin typeface="华文中宋" panose="02010600040101010101" pitchFamily="2" charset="-122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728288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中，声明如何处理？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30082163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/>
              <a:t>脚本段</a:t>
            </a:r>
            <a:r>
              <a:rPr lang="zh-CN" altLang="en-US" dirty="0" smtClean="0"/>
              <a:t>基本语法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处理</a:t>
            </a:r>
          </a:p>
          <a:p>
            <a:pPr lvl="1"/>
            <a:r>
              <a:rPr lang="zh-CN" altLang="en-US" dirty="0" smtClean="0"/>
              <a:t>被直接插入到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jspService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41525" y="1772816"/>
            <a:ext cx="41148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68288" lvl="1">
              <a:lnSpc>
                <a:spcPct val="120000"/>
              </a:lnSpc>
              <a:spcBef>
                <a:spcPct val="20000"/>
              </a:spcBef>
              <a:buClr>
                <a:srgbClr val="777777"/>
              </a:buClr>
              <a:buSzPct val="85000"/>
            </a:pPr>
            <a:r>
              <a:rPr lang="en-US" altLang="zh-CN" dirty="0">
                <a:latin typeface="华文中宋" panose="02010600040101010101" pitchFamily="2" charset="-122"/>
              </a:rPr>
              <a:t>&lt;%   Java</a:t>
            </a:r>
            <a:r>
              <a:rPr lang="zh-CN" altLang="en-US" dirty="0">
                <a:latin typeface="华文中宋" panose="02010600040101010101" pitchFamily="2" charset="-122"/>
              </a:rPr>
              <a:t>代码    </a:t>
            </a:r>
            <a:r>
              <a:rPr lang="en-US" altLang="zh-CN" dirty="0">
                <a:latin typeface="华文中宋" panose="02010600040101010101" pitchFamily="2" charset="-122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1823251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中，脚本段如何处理？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114114603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/>
              <a:t>表达式</a:t>
            </a:r>
            <a:r>
              <a:rPr lang="zh-CN" altLang="en-US" dirty="0" smtClean="0"/>
              <a:t>基本语法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处理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表达式的值被写入响应的主体中</a:t>
            </a:r>
          </a:p>
          <a:p>
            <a:pPr lvl="1"/>
            <a:r>
              <a:rPr lang="zh-CN" altLang="en-US" dirty="0"/>
              <a:t>翻译：被翻译成输出流的语句形式，插入到</a:t>
            </a:r>
            <a:r>
              <a:rPr lang="en-US" altLang="zh-CN" dirty="0"/>
              <a:t>_</a:t>
            </a:r>
            <a:r>
              <a:rPr lang="en-US" altLang="zh-CN" dirty="0" err="1"/>
              <a:t>jspService</a:t>
            </a:r>
            <a:r>
              <a:rPr lang="en-US" altLang="zh-CN" dirty="0"/>
              <a:t>()</a:t>
            </a:r>
            <a:r>
              <a:rPr lang="zh-CN" altLang="en-US" dirty="0"/>
              <a:t>方法中，</a:t>
            </a:r>
            <a:r>
              <a:rPr lang="en-US" altLang="zh-CN" dirty="0"/>
              <a:t>Java</a:t>
            </a:r>
            <a:r>
              <a:rPr lang="zh-CN" altLang="en-US" dirty="0"/>
              <a:t>表达式的值作为输出参数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41525" y="1772816"/>
            <a:ext cx="41148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173038" lvl="1" indent="-77788"/>
            <a:r>
              <a:rPr lang="en-US" altLang="zh-CN" dirty="0" smtClean="0"/>
              <a:t>&lt;%= “Hello”     %&gt;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7403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中，表达式如何处理？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84474669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注释</a:t>
            </a:r>
          </a:p>
          <a:p>
            <a:pPr lvl="1"/>
            <a:r>
              <a:rPr lang="zh-CN" altLang="en-US" dirty="0"/>
              <a:t>示例： </a:t>
            </a:r>
            <a:r>
              <a:rPr lang="en-US" altLang="zh-CN" dirty="0"/>
              <a:t>&lt;%-- </a:t>
            </a:r>
            <a:r>
              <a:rPr lang="zh-CN" altLang="en-US" dirty="0"/>
              <a:t>这是</a:t>
            </a:r>
            <a:r>
              <a:rPr lang="en-US" altLang="zh-CN" dirty="0"/>
              <a:t>JSP</a:t>
            </a:r>
            <a:r>
              <a:rPr lang="zh-CN" altLang="en-US" dirty="0"/>
              <a:t>注释 </a:t>
            </a:r>
            <a:r>
              <a:rPr lang="en-US" altLang="zh-CN" dirty="0"/>
              <a:t>--%&gt;</a:t>
            </a:r>
          </a:p>
          <a:p>
            <a:pPr lvl="1"/>
            <a:r>
              <a:rPr lang="zh-CN" altLang="en-US" dirty="0"/>
              <a:t>分类：</a:t>
            </a:r>
            <a:r>
              <a:rPr lang="en-US" altLang="zh-CN" dirty="0"/>
              <a:t>JSP</a:t>
            </a:r>
            <a:r>
              <a:rPr lang="zh-CN" altLang="en-US" dirty="0"/>
              <a:t>脚本元素，</a:t>
            </a:r>
            <a:r>
              <a:rPr lang="en-US" altLang="zh-CN" dirty="0"/>
              <a:t>JSP</a:t>
            </a:r>
            <a:r>
              <a:rPr lang="zh-CN" altLang="en-US" dirty="0"/>
              <a:t>注释</a:t>
            </a:r>
          </a:p>
          <a:p>
            <a:pPr lvl="1"/>
            <a:r>
              <a:rPr lang="zh-CN" altLang="en-US" dirty="0"/>
              <a:t>处理：翻译时忽略</a:t>
            </a:r>
          </a:p>
          <a:p>
            <a:r>
              <a:rPr lang="en-US" altLang="zh-CN" dirty="0"/>
              <a:t>HTML</a:t>
            </a:r>
            <a:r>
              <a:rPr lang="zh-CN" altLang="en-US" dirty="0"/>
              <a:t>注释</a:t>
            </a:r>
          </a:p>
          <a:p>
            <a:pPr lvl="1"/>
            <a:r>
              <a:rPr lang="zh-CN" altLang="en-US" dirty="0"/>
              <a:t>分类：静态</a:t>
            </a:r>
            <a:r>
              <a:rPr lang="en-US" altLang="zh-CN" dirty="0"/>
              <a:t>HTML</a:t>
            </a:r>
            <a:r>
              <a:rPr lang="zh-CN" altLang="en-US" dirty="0"/>
              <a:t>内容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&lt;!-- </a:t>
            </a:r>
            <a:r>
              <a:rPr lang="zh-CN" altLang="en-US" dirty="0"/>
              <a:t>这是</a:t>
            </a:r>
            <a:r>
              <a:rPr lang="en-US" altLang="zh-CN" dirty="0"/>
              <a:t>html</a:t>
            </a:r>
            <a:r>
              <a:rPr lang="zh-CN" altLang="en-US" dirty="0"/>
              <a:t>注释 </a:t>
            </a:r>
            <a:r>
              <a:rPr lang="en-US" altLang="zh-CN" dirty="0"/>
              <a:t>--&gt;</a:t>
            </a:r>
          </a:p>
          <a:p>
            <a:pPr lvl="1"/>
            <a:r>
              <a:rPr lang="zh-CN" altLang="en-US" dirty="0"/>
              <a:t>处理：包含在响应中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注释</a:t>
            </a:r>
          </a:p>
          <a:p>
            <a:pPr lvl="1"/>
            <a:r>
              <a:rPr lang="zh-CN" altLang="en-US" dirty="0"/>
              <a:t>分类： </a:t>
            </a:r>
            <a:r>
              <a:rPr lang="en-US" altLang="zh-CN" dirty="0"/>
              <a:t>JSP</a:t>
            </a:r>
            <a:r>
              <a:rPr lang="zh-CN" altLang="en-US" dirty="0"/>
              <a:t>脚本元素，</a:t>
            </a:r>
            <a:r>
              <a:rPr lang="en-US" altLang="zh-CN" dirty="0"/>
              <a:t>Java </a:t>
            </a:r>
            <a:r>
              <a:rPr lang="en-US" altLang="zh-CN" dirty="0" err="1"/>
              <a:t>Scriptlet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&lt;% /* </a:t>
            </a:r>
            <a:r>
              <a:rPr lang="zh-CN" altLang="en-US" dirty="0"/>
              <a:t>这是</a:t>
            </a:r>
            <a:r>
              <a:rPr lang="en-US" altLang="zh-CN" dirty="0"/>
              <a:t>Java</a:t>
            </a:r>
            <a:r>
              <a:rPr lang="zh-CN" altLang="en-US" dirty="0"/>
              <a:t>注释  *</a:t>
            </a:r>
            <a:r>
              <a:rPr lang="en-US" altLang="zh-CN" dirty="0"/>
              <a:t>/ %&gt;</a:t>
            </a:r>
          </a:p>
          <a:p>
            <a:pPr lvl="1"/>
            <a:r>
              <a:rPr lang="zh-CN" altLang="en-US" dirty="0"/>
              <a:t>处理：翻译时包含，编译时忽略，不包含在响应中</a:t>
            </a:r>
          </a:p>
        </p:txBody>
      </p:sp>
    </p:spTree>
    <p:extLst>
      <p:ext uri="{BB962C8B-B14F-4D97-AF65-F5344CB8AC3E}">
        <p14:creationId xmlns:p14="http://schemas.microsoft.com/office/powerpoint/2010/main" val="389121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 </a:t>
            </a:r>
            <a:r>
              <a:rPr lang="zh-CN" altLang="en-US" dirty="0" smtClean="0"/>
              <a:t>使用</a:t>
            </a:r>
            <a:r>
              <a:rPr lang="en-US" altLang="zh-CN" dirty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跳</a:t>
            </a:r>
            <a:r>
              <a:rPr lang="zh-CN" altLang="en-US" dirty="0"/>
              <a:t>转的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使用</a:t>
            </a:r>
            <a:r>
              <a:rPr lang="en-US" altLang="zh-CN" dirty="0"/>
              <a:t>JSP</a:t>
            </a:r>
            <a:r>
              <a:rPr lang="zh-CN" altLang="en-US" dirty="0"/>
              <a:t>重构主页面、登录页面</a:t>
            </a:r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在</a:t>
            </a:r>
            <a:r>
              <a:rPr lang="zh-CN" altLang="en-US" dirty="0"/>
              <a:t>登录页面中显示失败信息</a:t>
            </a:r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在</a:t>
            </a:r>
            <a:r>
              <a:rPr lang="zh-CN" altLang="en-US" dirty="0"/>
              <a:t>主页面中显示用户信息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8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中，三种注释如何处理？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136805222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 使用</a:t>
            </a:r>
            <a:r>
              <a:rPr lang="en-US" altLang="zh-CN" smtClean="0"/>
              <a:t>JSP</a:t>
            </a:r>
            <a:r>
              <a:rPr lang="zh-CN" altLang="en-US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内置对象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37137"/>
              </p:ext>
            </p:extLst>
          </p:nvPr>
        </p:nvGraphicFramePr>
        <p:xfrm>
          <a:off x="756865" y="1782288"/>
          <a:ext cx="7775575" cy="3590928"/>
        </p:xfrm>
        <a:graphic>
          <a:graphicData uri="http://schemas.openxmlformats.org/drawingml/2006/table">
            <a:tbl>
              <a:tblPr/>
              <a:tblGrid>
                <a:gridCol w="1449387"/>
                <a:gridCol w="4572000"/>
                <a:gridCol w="1754188"/>
              </a:tblGrid>
              <a:tr h="395288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变量名</a:t>
                      </a:r>
                    </a:p>
                  </a:txBody>
                  <a:tcPr marL="90436" marR="90436" marT="45223" marB="45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数据类型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说明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700088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request</a:t>
                      </a:r>
                    </a:p>
                  </a:txBody>
                  <a:tcPr marL="90436" marR="90436" marT="45223" marB="45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javax.servlet.http.HttpServletRequest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当前的请求对象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response</a:t>
                      </a:r>
                    </a:p>
                  </a:txBody>
                  <a:tcPr marL="90436" marR="90436" marT="45223" marB="45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javax.servlet.http.HttpServletResponse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当前响应对象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004888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session</a:t>
                      </a:r>
                    </a:p>
                  </a:txBody>
                  <a:tcPr marL="90436" marR="90436" marT="45223" marB="45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javax.servlet.http.HttpSession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对应当前请求的客户会话对象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out</a:t>
                      </a:r>
                    </a:p>
                  </a:txBody>
                  <a:tcPr marL="90436" marR="90436" marT="45223" marB="45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javax.servlet.jsp.JspWriter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对应当前响应对象的输出流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application</a:t>
                      </a:r>
                    </a:p>
                  </a:txBody>
                  <a:tcPr marL="90436" marR="90436" marT="45223" marB="45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javax.servlet.ServletContext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Web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应用对象</a:t>
                      </a:r>
                    </a:p>
                  </a:txBody>
                  <a:tcPr marL="90436" marR="90436" marT="45223" marB="452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116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 使用</a:t>
            </a:r>
            <a:r>
              <a:rPr lang="en-US" altLang="zh-CN" smtClean="0"/>
              <a:t>JSP</a:t>
            </a:r>
            <a:r>
              <a:rPr lang="zh-CN" altLang="en-US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内置对象</a:t>
            </a:r>
            <a:endParaRPr lang="zh-CN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20082"/>
              </p:ext>
            </p:extLst>
          </p:nvPr>
        </p:nvGraphicFramePr>
        <p:xfrm>
          <a:off x="611560" y="1556792"/>
          <a:ext cx="7989887" cy="4383089"/>
        </p:xfrm>
        <a:graphic>
          <a:graphicData uri="http://schemas.openxmlformats.org/drawingml/2006/table">
            <a:tbl>
              <a:tblPr/>
              <a:tblGrid>
                <a:gridCol w="1727200"/>
                <a:gridCol w="3527425"/>
                <a:gridCol w="2735262"/>
              </a:tblGrid>
              <a:tr h="365125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变量名</a:t>
                      </a:r>
                    </a:p>
                  </a:txBody>
                  <a:tcPr marL="90436" marR="90436" marT="45222" marB="45222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数据类型</a:t>
                      </a: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说明</a:t>
                      </a: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700088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pageContext</a:t>
                      </a:r>
                    </a:p>
                  </a:txBody>
                  <a:tcPr marL="90436" marR="90436" marT="45222" marB="45222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javax.servlet.jsp.PageContext</a:t>
                      </a: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封装当前请求内此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页面信息的对象</a:t>
                      </a: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page</a:t>
                      </a:r>
                    </a:p>
                  </a:txBody>
                  <a:tcPr marL="90436" marR="90436" marT="45222" marB="45222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java.lang.Object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指向页面自身的方式，相当于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this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关键字</a:t>
                      </a: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003300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config</a:t>
                      </a:r>
                    </a:p>
                  </a:txBody>
                  <a:tcPr marL="90436" marR="90436" marT="45222" marB="45222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javax.servlet.ServletConfig</a:t>
                      </a: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与当前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页面的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对应的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ServletConfig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对象</a:t>
                      </a: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4488"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exception</a:t>
                      </a:r>
                    </a:p>
                  </a:txBody>
                  <a:tcPr marL="90436" marR="90436" marT="45222" marB="45222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java.lang.Throwable</a:t>
                      </a: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84225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8422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其它地方抛出的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Throwable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对象，仅当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&lt;%@ page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isErrorPage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=”True” %&gt;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时有效</a:t>
                      </a:r>
                    </a:p>
                  </a:txBody>
                  <a:tcPr marL="90436" marR="90436" marT="45222" marB="452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511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中，</a:t>
            </a:r>
            <a:r>
              <a:rPr lang="en-US" altLang="zh-CN" dirty="0"/>
              <a:t>9</a:t>
            </a:r>
            <a:r>
              <a:rPr lang="zh-CN" altLang="en-US" dirty="0"/>
              <a:t>个内置对象是什么？</a:t>
            </a:r>
          </a:p>
        </p:txBody>
      </p:sp>
    </p:spTree>
    <p:extLst>
      <p:ext uri="{BB962C8B-B14F-4D97-AF65-F5344CB8AC3E}">
        <p14:creationId xmlns:p14="http://schemas.microsoft.com/office/powerpoint/2010/main" val="34815149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 使用</a:t>
            </a:r>
            <a:r>
              <a:rPr lang="en-US" altLang="zh-CN" smtClean="0"/>
              <a:t>JSP</a:t>
            </a:r>
            <a:r>
              <a:rPr lang="zh-CN" altLang="en-US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/>
              <a:t>指令</a:t>
            </a:r>
          </a:p>
          <a:p>
            <a:pPr lvl="1"/>
            <a:r>
              <a:rPr lang="zh-CN" altLang="en-US" dirty="0"/>
              <a:t>用来设置和整个</a:t>
            </a:r>
            <a:r>
              <a:rPr lang="en-US" altLang="zh-CN" dirty="0"/>
              <a:t>JSP</a:t>
            </a:r>
            <a:r>
              <a:rPr lang="zh-CN" altLang="en-US" dirty="0"/>
              <a:t>网页相关的属性，控制</a:t>
            </a:r>
            <a:r>
              <a:rPr lang="en-US" altLang="zh-CN" dirty="0"/>
              <a:t>JSP/Servlet</a:t>
            </a:r>
            <a:r>
              <a:rPr lang="zh-CN" altLang="en-US" dirty="0"/>
              <a:t>的总体结构</a:t>
            </a:r>
          </a:p>
          <a:p>
            <a:r>
              <a:rPr lang="en-US" altLang="zh-CN" dirty="0"/>
              <a:t>JSP</a:t>
            </a:r>
            <a:r>
              <a:rPr lang="zh-CN" altLang="en-US" dirty="0"/>
              <a:t>指令的语法格式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三种</a:t>
            </a:r>
            <a:r>
              <a:rPr lang="en-US" altLang="zh-CN" dirty="0"/>
              <a:t>JSP</a:t>
            </a:r>
            <a:r>
              <a:rPr lang="zh-CN" altLang="en-US" dirty="0"/>
              <a:t>指令</a:t>
            </a:r>
          </a:p>
          <a:p>
            <a:pPr lvl="1"/>
            <a:r>
              <a:rPr lang="en-US" altLang="zh-CN" dirty="0"/>
              <a:t>page</a:t>
            </a:r>
          </a:p>
          <a:p>
            <a:pPr lvl="1"/>
            <a:r>
              <a:rPr lang="en-US" altLang="zh-CN" dirty="0"/>
              <a:t>include</a:t>
            </a:r>
          </a:p>
          <a:p>
            <a:pPr lvl="1"/>
            <a:r>
              <a:rPr lang="en-US" altLang="zh-CN" dirty="0" err="1"/>
              <a:t>taglib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14487" y="2780928"/>
            <a:ext cx="5832475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777777"/>
              </a:buClr>
              <a:buSzPct val="85000"/>
            </a:pPr>
            <a:r>
              <a:rPr lang="en-US" altLang="zh-CN" dirty="0" smtClean="0">
                <a:latin typeface="华文中宋" panose="02010600040101010101" pitchFamily="2" charset="-122"/>
              </a:rPr>
              <a:t>&lt;%@ </a:t>
            </a:r>
            <a:r>
              <a:rPr lang="en-US" altLang="zh-CN" dirty="0" err="1">
                <a:latin typeface="华文中宋" panose="02010600040101010101" pitchFamily="2" charset="-122"/>
              </a:rPr>
              <a:t>DirectiveName</a:t>
            </a:r>
            <a:r>
              <a:rPr lang="en-US" altLang="zh-CN" dirty="0">
                <a:latin typeface="华文中宋" panose="02010600040101010101" pitchFamily="2" charset="-122"/>
              </a:rPr>
              <a:t> [</a:t>
            </a:r>
            <a:r>
              <a:rPr lang="en-US" altLang="zh-CN" dirty="0" err="1">
                <a:latin typeface="华文中宋" panose="02010600040101010101" pitchFamily="2" charset="-122"/>
              </a:rPr>
              <a:t>attr</a:t>
            </a:r>
            <a:r>
              <a:rPr lang="en-US" altLang="zh-CN" dirty="0">
                <a:latin typeface="华文中宋" panose="02010600040101010101" pitchFamily="2" charset="-122"/>
              </a:rPr>
              <a:t>=</a:t>
            </a:r>
            <a:r>
              <a:rPr lang="zh-CN" altLang="en-US" dirty="0">
                <a:latin typeface="华文中宋" panose="02010600040101010101" pitchFamily="2" charset="-122"/>
              </a:rPr>
              <a:t>"</a:t>
            </a:r>
            <a:r>
              <a:rPr lang="en-US" altLang="zh-CN" dirty="0">
                <a:latin typeface="华文中宋" panose="02010600040101010101" pitchFamily="2" charset="-122"/>
              </a:rPr>
              <a:t>value</a:t>
            </a:r>
            <a:r>
              <a:rPr lang="zh-CN" altLang="en-US" dirty="0">
                <a:latin typeface="华文中宋" panose="02010600040101010101" pitchFamily="2" charset="-122"/>
              </a:rPr>
              <a:t>"</a:t>
            </a:r>
            <a:r>
              <a:rPr lang="en-US" altLang="zh-CN" dirty="0">
                <a:latin typeface="华文中宋" panose="02010600040101010101" pitchFamily="2" charset="-122"/>
              </a:rPr>
              <a:t>]* %&gt;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4402138"/>
            <a:ext cx="5334000" cy="14033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9050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&lt;%@ 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page</a:t>
            </a:r>
            <a:r>
              <a:rPr lang="en-US" altLang="zh-CN" sz="1600" dirty="0">
                <a:latin typeface="+mn-lt"/>
                <a:ea typeface="+mn-ea"/>
              </a:rPr>
              <a:t> session=</a:t>
            </a:r>
            <a:r>
              <a:rPr lang="zh-CN" altLang="en-US" sz="1600" dirty="0">
                <a:latin typeface="+mn-lt"/>
                <a:ea typeface="+mn-ea"/>
              </a:rPr>
              <a:t>"</a:t>
            </a:r>
            <a:r>
              <a:rPr lang="en-US" altLang="zh-CN" sz="1600" dirty="0">
                <a:latin typeface="+mn-lt"/>
                <a:ea typeface="+mn-ea"/>
              </a:rPr>
              <a:t>false</a:t>
            </a:r>
            <a:r>
              <a:rPr lang="zh-CN" altLang="en-US" sz="1600" dirty="0">
                <a:latin typeface="+mn-lt"/>
                <a:ea typeface="+mn-ea"/>
              </a:rPr>
              <a:t>"</a:t>
            </a:r>
            <a:r>
              <a:rPr lang="en-US" altLang="zh-CN" sz="1600" dirty="0">
                <a:latin typeface="+mn-lt"/>
                <a:ea typeface="+mn-ea"/>
              </a:rPr>
              <a:t> 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&lt;%@ 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include</a:t>
            </a:r>
            <a:r>
              <a:rPr lang="en-US" altLang="zh-CN" sz="1600" dirty="0">
                <a:latin typeface="+mn-lt"/>
                <a:ea typeface="+mn-ea"/>
              </a:rPr>
              <a:t> file=</a:t>
            </a:r>
            <a:r>
              <a:rPr lang="zh-CN" altLang="en-US" sz="1600" dirty="0">
                <a:latin typeface="+mn-lt"/>
                <a:ea typeface="+mn-ea"/>
              </a:rPr>
              <a:t>"</a:t>
            </a:r>
            <a:r>
              <a:rPr lang="en-US" altLang="zh-CN" sz="1600" dirty="0">
                <a:latin typeface="+mn-lt"/>
                <a:ea typeface="+mn-ea"/>
              </a:rPr>
              <a:t>menu/</a:t>
            </a:r>
            <a:r>
              <a:rPr lang="en-US" altLang="zh-CN" sz="1600" dirty="0" err="1">
                <a:latin typeface="+mn-lt"/>
                <a:ea typeface="+mn-ea"/>
              </a:rPr>
              <a:t>banner.jsp</a:t>
            </a:r>
            <a:r>
              <a:rPr lang="zh-CN" altLang="en-US" sz="1600" dirty="0">
                <a:latin typeface="+mn-lt"/>
                <a:ea typeface="+mn-ea"/>
              </a:rPr>
              <a:t>"</a:t>
            </a:r>
            <a:r>
              <a:rPr lang="en-US" altLang="zh-CN" sz="1600" dirty="0">
                <a:latin typeface="+mn-lt"/>
                <a:ea typeface="+mn-ea"/>
              </a:rPr>
              <a:t> 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&lt;%@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  <a:ea typeface="+mn-ea"/>
              </a:rPr>
              <a:t>taglib</a:t>
            </a:r>
            <a:r>
              <a:rPr lang="en-US" altLang="zh-CN" sz="1600" dirty="0">
                <a:latin typeface="+mn-lt"/>
                <a:ea typeface="+mn-ea"/>
              </a:rPr>
              <a:t> prefix=</a:t>
            </a:r>
            <a:r>
              <a:rPr lang="zh-CN" altLang="en-US" sz="1600" dirty="0">
                <a:latin typeface="+mn-lt"/>
                <a:ea typeface="+mn-ea"/>
              </a:rPr>
              <a:t>"</a:t>
            </a:r>
            <a:r>
              <a:rPr lang="en-US" altLang="zh-CN" sz="1600" dirty="0">
                <a:latin typeface="+mn-lt"/>
                <a:ea typeface="+mn-ea"/>
              </a:rPr>
              <a:t>training</a:t>
            </a:r>
            <a:r>
              <a:rPr lang="zh-CN" altLang="en-US" sz="1600" dirty="0">
                <a:latin typeface="+mn-lt"/>
                <a:ea typeface="+mn-ea"/>
              </a:rPr>
              <a:t>" </a:t>
            </a:r>
            <a:r>
              <a:rPr lang="en-US" altLang="zh-CN" sz="1600" dirty="0" err="1">
                <a:latin typeface="+mn-lt"/>
                <a:ea typeface="+mn-ea"/>
              </a:rPr>
              <a:t>uri</a:t>
            </a:r>
            <a:r>
              <a:rPr lang="en-US" altLang="zh-CN" sz="1600" dirty="0">
                <a:latin typeface="+mn-lt"/>
                <a:ea typeface="+mn-ea"/>
              </a:rPr>
              <a:t>=</a:t>
            </a:r>
            <a:r>
              <a:rPr lang="zh-CN" altLang="en-US" sz="1600" dirty="0">
                <a:latin typeface="+mn-lt"/>
                <a:ea typeface="+mn-ea"/>
              </a:rPr>
              <a:t>"</a:t>
            </a:r>
            <a:r>
              <a:rPr lang="en-US" altLang="zh-CN" sz="1600" dirty="0">
                <a:latin typeface="+mn-lt"/>
                <a:ea typeface="+mn-ea"/>
              </a:rPr>
              <a:t>www.</a:t>
            </a:r>
            <a:r>
              <a:rPr lang="zh-CN" altLang="en-US" sz="1600" dirty="0">
                <a:latin typeface="+mn-lt"/>
                <a:ea typeface="+mn-ea"/>
              </a:rPr>
              <a:t>neusoft.com"</a:t>
            </a:r>
            <a:r>
              <a:rPr lang="en-US" altLang="zh-CN" sz="1600" dirty="0">
                <a:latin typeface="+mn-lt"/>
                <a:ea typeface="+mn-ea"/>
              </a:rPr>
              <a:t> %&gt;</a:t>
            </a:r>
          </a:p>
        </p:txBody>
      </p:sp>
    </p:spTree>
    <p:extLst>
      <p:ext uri="{BB962C8B-B14F-4D97-AF65-F5344CB8AC3E}">
        <p14:creationId xmlns:p14="http://schemas.microsoft.com/office/powerpoint/2010/main" val="4124905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 使用</a:t>
            </a:r>
            <a:r>
              <a:rPr lang="en-US" altLang="zh-CN" smtClean="0"/>
              <a:t>JSP</a:t>
            </a:r>
            <a:r>
              <a:rPr lang="zh-CN" altLang="en-US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指令</a:t>
            </a:r>
          </a:p>
          <a:p>
            <a:pPr lvl="1"/>
            <a:r>
              <a:rPr lang="zh-CN" altLang="en-US" dirty="0"/>
              <a:t>用于定义</a:t>
            </a:r>
            <a:r>
              <a:rPr lang="en-US" altLang="zh-CN" dirty="0"/>
              <a:t>JSP</a:t>
            </a:r>
            <a:r>
              <a:rPr lang="zh-CN" altLang="en-US" dirty="0"/>
              <a:t>页面的某些属性，翻译时起作用，作用在整个</a:t>
            </a:r>
            <a:r>
              <a:rPr lang="en-US" altLang="zh-CN" dirty="0"/>
              <a:t>JSP</a:t>
            </a:r>
            <a:r>
              <a:rPr lang="zh-CN" altLang="en-US" dirty="0"/>
              <a:t>文件，与放置的位置无关</a:t>
            </a:r>
          </a:p>
          <a:p>
            <a:pPr lvl="1"/>
            <a:r>
              <a:rPr lang="zh-CN" altLang="en-US" dirty="0"/>
              <a:t>示例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dirty="0"/>
              <a:t>在翻译时起作用，作用在整个</a:t>
            </a:r>
            <a:r>
              <a:rPr lang="en-US" altLang="zh-CN" dirty="0"/>
              <a:t>JSP</a:t>
            </a:r>
            <a:r>
              <a:rPr lang="zh-CN" altLang="en-US" dirty="0"/>
              <a:t>文件</a:t>
            </a:r>
          </a:p>
          <a:p>
            <a:pPr lvl="1"/>
            <a:r>
              <a:rPr lang="zh-CN" altLang="en-US" dirty="0"/>
              <a:t>位置无关，最好写在</a:t>
            </a:r>
            <a:r>
              <a:rPr lang="en-US" altLang="zh-CN" dirty="0"/>
              <a:t>JSP</a:t>
            </a:r>
            <a:r>
              <a:rPr lang="zh-CN" altLang="en-US" dirty="0"/>
              <a:t>的最前面</a:t>
            </a:r>
          </a:p>
          <a:p>
            <a:pPr lvl="1"/>
            <a:r>
              <a:rPr lang="zh-CN" altLang="en-US" dirty="0"/>
              <a:t>一个页面可以有多个</a:t>
            </a:r>
            <a:r>
              <a:rPr lang="en-US" altLang="zh-CN" dirty="0"/>
              <a:t>page</a:t>
            </a:r>
            <a:r>
              <a:rPr lang="zh-CN" altLang="en-US" dirty="0"/>
              <a:t>指令，但每个属性只允许出现一次（</a:t>
            </a:r>
            <a:r>
              <a:rPr lang="en-US" altLang="zh-CN" dirty="0">
                <a:solidFill>
                  <a:srgbClr val="0000CC"/>
                </a:solidFill>
              </a:rPr>
              <a:t>import</a:t>
            </a:r>
            <a:r>
              <a:rPr lang="zh-CN" altLang="en-US" dirty="0">
                <a:solidFill>
                  <a:srgbClr val="0000CC"/>
                </a:solidFill>
              </a:rPr>
              <a:t>属性除外</a:t>
            </a:r>
            <a:r>
              <a:rPr lang="zh-CN" altLang="en-US" dirty="0"/>
              <a:t>）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619672" y="2708920"/>
            <a:ext cx="54102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68288" lvl="2">
              <a:lnSpc>
                <a:spcPct val="120000"/>
              </a:lnSpc>
              <a:buClr>
                <a:srgbClr val="777777"/>
              </a:buClr>
              <a:buSzPct val="85000"/>
            </a:pPr>
            <a:r>
              <a:rPr lang="en-US" altLang="zh-CN" dirty="0">
                <a:latin typeface="华文中宋" panose="02010600040101010101" pitchFamily="2" charset="-122"/>
              </a:rPr>
              <a:t>&lt;%@ page import=</a:t>
            </a:r>
            <a:r>
              <a:rPr lang="zh-CN" altLang="en-US" dirty="0">
                <a:latin typeface="华文中宋" panose="02010600040101010101" pitchFamily="2" charset="-122"/>
              </a:rPr>
              <a:t>"</a:t>
            </a:r>
            <a:r>
              <a:rPr lang="en-US" altLang="zh-CN" dirty="0" err="1">
                <a:latin typeface="华文中宋" panose="02010600040101010101" pitchFamily="2" charset="-122"/>
              </a:rPr>
              <a:t>java.util.Date</a:t>
            </a:r>
            <a:r>
              <a:rPr lang="zh-CN" altLang="en-US" dirty="0">
                <a:latin typeface="华文中宋" panose="02010600040101010101" pitchFamily="2" charset="-122"/>
              </a:rPr>
              <a:t>"</a:t>
            </a:r>
            <a:r>
              <a:rPr lang="en-US" altLang="zh-CN" dirty="0">
                <a:latin typeface="华文中宋" panose="02010600040101010101" pitchFamily="2" charset="-122"/>
              </a:rPr>
              <a:t> %&gt;</a:t>
            </a:r>
          </a:p>
        </p:txBody>
      </p:sp>
    </p:spTree>
    <p:extLst>
      <p:ext uri="{BB962C8B-B14F-4D97-AF65-F5344CB8AC3E}">
        <p14:creationId xmlns:p14="http://schemas.microsoft.com/office/powerpoint/2010/main" val="3141198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 使用</a:t>
            </a:r>
            <a:r>
              <a:rPr lang="en-US" altLang="zh-CN" smtClean="0"/>
              <a:t>JSP</a:t>
            </a:r>
            <a:r>
              <a:rPr lang="zh-CN" altLang="en-US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指令的属性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611188" y="1700213"/>
          <a:ext cx="8001000" cy="2707154"/>
        </p:xfrm>
        <a:graphic>
          <a:graphicData uri="http://schemas.openxmlformats.org/drawingml/2006/table">
            <a:tbl>
              <a:tblPr/>
              <a:tblGrid>
                <a:gridCol w="1154112"/>
                <a:gridCol w="3154363"/>
                <a:gridCol w="3692525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属性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说明</a:t>
                      </a:r>
                    </a:p>
                  </a:txBody>
                  <a:tcPr marL="79200" marR="79200" marT="39603" marB="396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举例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129857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language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指定文件中所使用的脚本语言。目前仅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为有效值和默认值。该指令作用于整个文件，当多次使用该指令时，只有第一次使用是有效的。</a:t>
                      </a:r>
                    </a:p>
                  </a:txBody>
                  <a:tcPr marL="79200" marR="79200" marT="39603" marB="39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&lt;%@ page language=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%&gt;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import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指定导入的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软件包名或类名列表。该列表用逗号分隔，在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jsp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文件中，可以多次使用该指令来导入不同的包。</a:t>
                      </a:r>
                    </a:p>
                  </a:txBody>
                  <a:tcPr marL="79200" marR="79200" marT="39603" marB="39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&lt;%@ page import=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java.util.*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%&gt;</a:t>
                      </a:r>
                    </a:p>
                  </a:txBody>
                  <a:tcPr marL="79200" marR="79200" marT="39603" marB="39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3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 使用</a:t>
            </a:r>
            <a:r>
              <a:rPr lang="en-US" altLang="zh-CN" smtClean="0"/>
              <a:t>JSP</a:t>
            </a:r>
            <a:r>
              <a:rPr lang="zh-CN" altLang="en-US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指令的属性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65815"/>
              </p:ext>
            </p:extLst>
          </p:nvPr>
        </p:nvGraphicFramePr>
        <p:xfrm>
          <a:off x="611560" y="1711325"/>
          <a:ext cx="8058150" cy="3664049"/>
        </p:xfrm>
        <a:graphic>
          <a:graphicData uri="http://schemas.openxmlformats.org/drawingml/2006/table">
            <a:tbl>
              <a:tblPr/>
              <a:tblGrid>
                <a:gridCol w="1549400"/>
                <a:gridCol w="3098800"/>
                <a:gridCol w="3409950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属性</a:t>
                      </a:r>
                    </a:p>
                  </a:txBody>
                  <a:tcPr marL="79197" marR="79197" marT="39578" marB="3957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说明</a:t>
                      </a:r>
                    </a:p>
                  </a:txBody>
                  <a:tcPr marL="79197" marR="79197" marT="39578" marB="3957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举例</a:t>
                      </a:r>
                    </a:p>
                  </a:txBody>
                  <a:tcPr marL="79197" marR="79197" marT="39578" marB="39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129857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contentType</a:t>
                      </a:r>
                    </a:p>
                  </a:txBody>
                  <a:tcPr marL="79197" marR="79197" marT="39578" marB="3957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指定响应结果的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MIME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类型。默认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MIME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类型为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text/html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。默认字符编码为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ISO-8859-1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。当多次使用该指令时，只有第一次使用是有效的。</a:t>
                      </a:r>
                    </a:p>
                  </a:txBody>
                  <a:tcPr marL="79197" marR="79197" marT="39578" marB="395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&lt;%@ page contentType=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text/html;charset=UTF-8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%&gt;</a:t>
                      </a:r>
                    </a:p>
                  </a:txBody>
                  <a:tcPr marL="79197" marR="79197" marT="39578" marB="39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318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pageEncoding</a:t>
                      </a:r>
                    </a:p>
                  </a:txBody>
                  <a:tcPr marL="79197" marR="79197" marT="39578" marB="3957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定义输出流的字符集编码，默认字符集为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ISO-8859-1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。</a:t>
                      </a:r>
                    </a:p>
                  </a:txBody>
                  <a:tcPr marL="79197" marR="79197" marT="39578" marB="395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&lt;%@ page pageEncoding=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UTF-8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%&gt;</a:t>
                      </a:r>
                    </a:p>
                  </a:txBody>
                  <a:tcPr marL="79197" marR="79197" marT="39578" marB="39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673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errorPage</a:t>
                      </a:r>
                    </a:p>
                  </a:txBody>
                  <a:tcPr marL="79197" marR="79197" marT="39578" marB="3957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指定当发生异常时，客户请求被重新定向到哪个网页。</a:t>
                      </a:r>
                    </a:p>
                  </a:txBody>
                  <a:tcPr marL="79197" marR="79197" marT="39578" marB="395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&lt;%@ page errorPage=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error.jsp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%&gt;</a:t>
                      </a:r>
                    </a:p>
                  </a:txBody>
                  <a:tcPr marL="79197" marR="79197" marT="39578" marB="39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1280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isErrorPage</a:t>
                      </a:r>
                    </a:p>
                  </a:txBody>
                  <a:tcPr marL="79197" marR="79197" marT="39578" marB="3957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表示此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JSP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网页是否为处理异常的网页。可以使用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exception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对象</a:t>
                      </a:r>
                    </a:p>
                  </a:txBody>
                  <a:tcPr marL="79197" marR="79197" marT="39578" marB="395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&lt;%@ page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isErrorPage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"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%&gt;</a:t>
                      </a:r>
                    </a:p>
                  </a:txBody>
                  <a:tcPr marL="79197" marR="79197" marT="39578" marB="39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指令中，哪个属性可以多次出现？</a:t>
            </a:r>
          </a:p>
          <a:p>
            <a:r>
              <a:rPr lang="en-US" altLang="zh-CN" dirty="0" err="1"/>
              <a:t>errorPage</a:t>
            </a:r>
            <a:r>
              <a:rPr lang="zh-CN" altLang="en-US" dirty="0"/>
              <a:t>、</a:t>
            </a:r>
            <a:r>
              <a:rPr lang="en-US" altLang="zh-CN" dirty="0" err="1"/>
              <a:t>isErrorPage</a:t>
            </a:r>
            <a:r>
              <a:rPr lang="zh-CN" altLang="en-US" dirty="0"/>
              <a:t>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366839536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r>
              <a:rPr lang="zh-CN" altLang="en-US" dirty="0"/>
              <a:t>指令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可以通过</a:t>
            </a:r>
            <a:r>
              <a:rPr lang="en-US" altLang="zh-CN" dirty="0"/>
              <a:t>include</a:t>
            </a:r>
            <a:r>
              <a:rPr lang="zh-CN" altLang="en-US" dirty="0"/>
              <a:t>指令来包含其他文件。被包含的文件可以是</a:t>
            </a:r>
            <a:r>
              <a:rPr lang="en-US" altLang="zh-CN" dirty="0"/>
              <a:t>JSP</a:t>
            </a:r>
            <a:r>
              <a:rPr lang="zh-CN" altLang="en-US" dirty="0"/>
              <a:t>文件、</a:t>
            </a:r>
            <a:r>
              <a:rPr lang="en-US" altLang="zh-CN" dirty="0"/>
              <a:t>HTML</a:t>
            </a:r>
            <a:r>
              <a:rPr lang="zh-CN" altLang="en-US" dirty="0"/>
              <a:t>文件或文本文件。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38300" y="2730500"/>
            <a:ext cx="58674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41325" lvl="2">
              <a:lnSpc>
                <a:spcPct val="120000"/>
              </a:lnSpc>
              <a:buClr>
                <a:srgbClr val="777777"/>
              </a:buClr>
              <a:buSzPct val="85000"/>
            </a:pPr>
            <a:r>
              <a:rPr lang="en-US" altLang="zh-CN" dirty="0">
                <a:latin typeface="华文中宋" panose="02010600040101010101" pitchFamily="2" charset="-122"/>
              </a:rPr>
              <a:t>&lt;%@ include file=</a:t>
            </a:r>
            <a:r>
              <a:rPr lang="zh-CN" altLang="en-US" dirty="0">
                <a:latin typeface="华文中宋" panose="02010600040101010101" pitchFamily="2" charset="-122"/>
              </a:rPr>
              <a:t>"</a:t>
            </a:r>
            <a:r>
              <a:rPr lang="en-US" altLang="zh-CN" dirty="0" err="1">
                <a:latin typeface="华文中宋" panose="02010600040101010101" pitchFamily="2" charset="-122"/>
              </a:rPr>
              <a:t>login.jsp</a:t>
            </a:r>
            <a:r>
              <a:rPr lang="zh-CN" altLang="en-US" dirty="0">
                <a:latin typeface="华文中宋" panose="02010600040101010101" pitchFamily="2" charset="-122"/>
              </a:rPr>
              <a:t>"</a:t>
            </a:r>
            <a:r>
              <a:rPr lang="en-US" altLang="zh-CN" dirty="0">
                <a:latin typeface="华文中宋" panose="02010600040101010101" pitchFamily="2" charset="-122"/>
              </a:rPr>
              <a:t> %&gt;</a:t>
            </a:r>
          </a:p>
        </p:txBody>
      </p:sp>
    </p:spTree>
    <p:extLst>
      <p:ext uri="{BB962C8B-B14F-4D97-AF65-F5344CB8AC3E}">
        <p14:creationId xmlns:p14="http://schemas.microsoft.com/office/powerpoint/2010/main" val="1107451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1 </a:t>
            </a:r>
            <a:r>
              <a:rPr lang="zh-CN" altLang="en-US" smtClean="0"/>
              <a:t>跳转的实现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资源跳转的两种方式</a:t>
            </a:r>
          </a:p>
          <a:p>
            <a:pPr lvl="1"/>
            <a:r>
              <a:rPr lang="zh-CN" altLang="en-US" smtClean="0"/>
              <a:t>重定向（站外跳转）</a:t>
            </a:r>
          </a:p>
          <a:p>
            <a:pPr lvl="1"/>
            <a:r>
              <a:rPr lang="zh-CN" altLang="en-US" smtClean="0"/>
              <a:t>请求转发（站内跳转）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31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r>
              <a:rPr lang="zh-CN" altLang="en-US" dirty="0"/>
              <a:t>指令有什么作用？</a:t>
            </a:r>
          </a:p>
        </p:txBody>
      </p:sp>
    </p:spTree>
    <p:extLst>
      <p:ext uri="{BB962C8B-B14F-4D97-AF65-F5344CB8AC3E}">
        <p14:creationId xmlns:p14="http://schemas.microsoft.com/office/powerpoint/2010/main" val="384997313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 使用</a:t>
            </a:r>
            <a:r>
              <a:rPr lang="en-US" altLang="zh-CN" dirty="0"/>
              <a:t>JSP</a:t>
            </a:r>
            <a:r>
              <a:rPr lang="zh-CN" altLang="en-US" dirty="0"/>
              <a:t>重构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JSP</a:t>
            </a:r>
            <a:r>
              <a:rPr lang="zh-CN" altLang="en-US" dirty="0" smtClean="0"/>
              <a:t>重构普通用户主页</a:t>
            </a:r>
            <a:r>
              <a:rPr lang="zh-CN" altLang="en-US" dirty="0"/>
              <a:t>面、登录</a:t>
            </a:r>
            <a:r>
              <a:rPr lang="zh-CN" altLang="en-US" dirty="0" smtClean="0"/>
              <a:t>页面（注意编码方式）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16884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在</a:t>
            </a:r>
            <a:r>
              <a:rPr lang="zh-CN" altLang="en-US" dirty="0"/>
              <a:t>登录页面中显示失败信息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层共享数据的范围</a:t>
            </a:r>
          </a:p>
          <a:p>
            <a:pPr lvl="1"/>
            <a:r>
              <a:rPr lang="zh-CN" altLang="en-US" dirty="0"/>
              <a:t>应用对象：</a:t>
            </a:r>
            <a:r>
              <a:rPr lang="en-US" altLang="zh-CN" dirty="0" err="1"/>
              <a:t>ServletContext</a:t>
            </a:r>
            <a:endParaRPr lang="en-US" altLang="zh-CN" dirty="0"/>
          </a:p>
          <a:p>
            <a:pPr lvl="1"/>
            <a:r>
              <a:rPr lang="zh-CN" altLang="en-US" dirty="0"/>
              <a:t>会话对象：</a:t>
            </a:r>
            <a:r>
              <a:rPr lang="en-US" altLang="zh-CN" dirty="0" err="1"/>
              <a:t>HttpSession</a:t>
            </a:r>
            <a:endParaRPr lang="en-US" altLang="zh-CN" dirty="0"/>
          </a:p>
          <a:p>
            <a:pPr lvl="1"/>
            <a:r>
              <a:rPr lang="zh-CN" altLang="en-US" dirty="0"/>
              <a:t>请求对象：</a:t>
            </a:r>
            <a:r>
              <a:rPr lang="en-US" altLang="zh-CN" dirty="0" err="1"/>
              <a:t>HttpServletRequest</a:t>
            </a:r>
            <a:endParaRPr lang="en-US" altLang="zh-CN" dirty="0"/>
          </a:p>
          <a:p>
            <a:pPr lvl="1"/>
            <a:r>
              <a:rPr lang="zh-CN" altLang="en-US" dirty="0"/>
              <a:t>页面对象：</a:t>
            </a:r>
            <a:r>
              <a:rPr lang="en-US" altLang="zh-CN" dirty="0" err="1"/>
              <a:t>PageContext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共享数据的基本方法</a:t>
            </a:r>
          </a:p>
          <a:p>
            <a:pPr lvl="1"/>
            <a:r>
              <a:rPr lang="en-US" altLang="zh-CN" dirty="0" err="1"/>
              <a:t>setAttribute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getAttribute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removeAttribute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1408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层共享数据的四个范围对象是什么？</a:t>
            </a:r>
          </a:p>
        </p:txBody>
      </p:sp>
    </p:spTree>
    <p:extLst>
      <p:ext uri="{BB962C8B-B14F-4D97-AF65-F5344CB8AC3E}">
        <p14:creationId xmlns:p14="http://schemas.microsoft.com/office/powerpoint/2010/main" val="97065238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在</a:t>
            </a:r>
            <a:r>
              <a:rPr lang="zh-CN" altLang="en-US" dirty="0"/>
              <a:t>登录页面中显示失败信息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请求对象</a:t>
            </a:r>
            <a:r>
              <a:rPr lang="en-US" altLang="zh-CN" dirty="0"/>
              <a:t> — </a:t>
            </a:r>
            <a:r>
              <a:rPr lang="en-US" altLang="zh-CN" dirty="0" err="1"/>
              <a:t>HttpServletRequest</a:t>
            </a:r>
            <a:endParaRPr lang="en-US" altLang="zh-CN" dirty="0"/>
          </a:p>
          <a:p>
            <a:pPr lvl="1"/>
            <a:r>
              <a:rPr lang="zh-CN" altLang="en-US" dirty="0"/>
              <a:t>在服务器截获请求后创建</a:t>
            </a:r>
            <a:r>
              <a:rPr lang="en-US" altLang="zh-CN" dirty="0" err="1"/>
              <a:t>HttpServletRequest</a:t>
            </a:r>
            <a:r>
              <a:rPr lang="zh-CN" altLang="en-US" dirty="0"/>
              <a:t>请求对象，在响应结束后销毁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/>
              <a:t>获得</a:t>
            </a:r>
            <a:r>
              <a:rPr lang="en-US" altLang="zh-CN" dirty="0" err="1"/>
              <a:t>HttpServletRequest</a:t>
            </a:r>
            <a:r>
              <a:rPr lang="zh-CN" altLang="en-US" dirty="0"/>
              <a:t>对象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的内置对象：</a:t>
            </a:r>
            <a:r>
              <a:rPr lang="en-US" altLang="zh-CN" dirty="0"/>
              <a:t>request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中</a:t>
            </a:r>
            <a:r>
              <a:rPr lang="en-US" altLang="zh-CN" dirty="0" err="1"/>
              <a:t>doGet</a:t>
            </a:r>
            <a:r>
              <a:rPr lang="zh-CN" altLang="en-US" dirty="0"/>
              <a:t>或</a:t>
            </a:r>
            <a:r>
              <a:rPr lang="en-US" altLang="zh-CN" dirty="0" err="1"/>
              <a:t>doPost</a:t>
            </a:r>
            <a:r>
              <a:rPr lang="zh-CN" altLang="en-US" dirty="0"/>
              <a:t>方法的参数</a:t>
            </a:r>
          </a:p>
        </p:txBody>
      </p:sp>
    </p:spTree>
    <p:extLst>
      <p:ext uri="{BB962C8B-B14F-4D97-AF65-F5344CB8AC3E}">
        <p14:creationId xmlns:p14="http://schemas.microsoft.com/office/powerpoint/2010/main" val="2219034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在</a:t>
            </a:r>
            <a:r>
              <a:rPr lang="zh-CN" altLang="en-US" dirty="0"/>
              <a:t>登录页面中显示失败信息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HttpServletRequest</a:t>
            </a:r>
            <a:r>
              <a:rPr lang="zh-CN" altLang="en-US" dirty="0"/>
              <a:t>对象的相关方法</a:t>
            </a:r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827088" y="1844675"/>
          <a:ext cx="7391400" cy="2750017"/>
        </p:xfrm>
        <a:graphic>
          <a:graphicData uri="http://schemas.openxmlformats.org/drawingml/2006/table">
            <a:tbl>
              <a:tblPr/>
              <a:tblGrid>
                <a:gridCol w="3730625"/>
                <a:gridCol w="3660775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59848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void setAttribute(String key,Object value)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在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request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作用域中保存数据，键为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key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，值为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value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Object getAttribute (String key)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在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request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作用域查找键值为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key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的数据对象的值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60007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void removeAttribute (String key)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删除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request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作用域内键值为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key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的数据对象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Enumeration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getAttributeNames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()	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返回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request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作用域内保存的所有数据对象的键值的集合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696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 </a:t>
            </a:r>
            <a:r>
              <a:rPr lang="zh-CN" altLang="en-US" dirty="0"/>
              <a:t>在登录页面中显示失败信息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/>
              <a:t>在登录页面中显示失败信息</a:t>
            </a:r>
            <a:endParaRPr lang="zh-CN" altLang="zh-CN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2492896"/>
            <a:ext cx="6738937" cy="298407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&lt;%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String </a:t>
            </a:r>
            <a:r>
              <a:rPr lang="en-GB" altLang="en-US" sz="1600" dirty="0" err="1">
                <a:latin typeface="+mn-lt"/>
                <a:ea typeface="+mn-ea"/>
              </a:rPr>
              <a:t>msg</a:t>
            </a:r>
            <a:r>
              <a:rPr lang="en-GB" altLang="en-US" sz="1600" dirty="0">
                <a:latin typeface="+mn-lt"/>
                <a:ea typeface="+mn-ea"/>
              </a:rPr>
              <a:t> = (String)</a:t>
            </a:r>
            <a:r>
              <a:rPr lang="en-GB" altLang="en-US" sz="1600" dirty="0" err="1">
                <a:latin typeface="+mn-lt"/>
                <a:ea typeface="+mn-ea"/>
              </a:rPr>
              <a:t>request.getAttribute</a:t>
            </a:r>
            <a:r>
              <a:rPr lang="en-GB" altLang="en-US" sz="1600" dirty="0">
                <a:latin typeface="+mn-lt"/>
                <a:ea typeface="+mn-ea"/>
              </a:rPr>
              <a:t>("</a:t>
            </a:r>
            <a:r>
              <a:rPr lang="en-GB" altLang="en-US" sz="1600" dirty="0" err="1">
                <a:latin typeface="+mn-lt"/>
                <a:ea typeface="+mn-ea"/>
              </a:rPr>
              <a:t>msg</a:t>
            </a:r>
            <a:r>
              <a:rPr lang="en-GB" altLang="en-US" sz="1600" dirty="0">
                <a:latin typeface="+mn-lt"/>
                <a:ea typeface="+mn-ea"/>
              </a:rPr>
              <a:t>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if (!</a:t>
            </a:r>
            <a:r>
              <a:rPr lang="en-GB" altLang="en-US" sz="1600" dirty="0" err="1">
                <a:latin typeface="+mn-lt"/>
                <a:ea typeface="+mn-ea"/>
              </a:rPr>
              <a:t>TextUtils.isEmpty</a:t>
            </a:r>
            <a:r>
              <a:rPr lang="en-GB" altLang="en-US" sz="1600" dirty="0">
                <a:latin typeface="+mn-lt"/>
                <a:ea typeface="+mn-ea"/>
              </a:rPr>
              <a:t>(</a:t>
            </a:r>
            <a:r>
              <a:rPr lang="en-GB" altLang="en-US" sz="1600" dirty="0" err="1">
                <a:latin typeface="+mn-lt"/>
                <a:ea typeface="+mn-ea"/>
              </a:rPr>
              <a:t>msg</a:t>
            </a:r>
            <a:r>
              <a:rPr lang="en-GB" altLang="en-US" sz="1600" dirty="0">
                <a:latin typeface="+mn-lt"/>
                <a:ea typeface="+mn-ea"/>
              </a:rPr>
              <a:t>))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smtClean="0">
                <a:latin typeface="+mn-lt"/>
                <a:ea typeface="+mn-ea"/>
              </a:rPr>
              <a:t>%&gt;</a:t>
            </a:r>
            <a:endParaRPr lang="en-GB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&lt;%= </a:t>
            </a:r>
            <a:r>
              <a:rPr lang="en-GB" altLang="en-US" sz="1600" dirty="0" err="1">
                <a:latin typeface="+mn-lt"/>
                <a:ea typeface="+mn-ea"/>
              </a:rPr>
              <a:t>msg</a:t>
            </a:r>
            <a:r>
              <a:rPr lang="en-GB" altLang="en-US" sz="1600" dirty="0">
                <a:latin typeface="+mn-lt"/>
                <a:ea typeface="+mn-ea"/>
              </a:rPr>
              <a:t> 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smtClean="0">
                <a:latin typeface="+mn-lt"/>
                <a:ea typeface="+mn-ea"/>
              </a:rPr>
              <a:t>&lt;%</a:t>
            </a:r>
            <a:endParaRPr lang="en-GB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%&gt;</a:t>
            </a:r>
            <a:endParaRPr lang="en-US" altLang="zh-CN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176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在</a:t>
            </a:r>
            <a:r>
              <a:rPr lang="zh-CN" altLang="en-US" dirty="0"/>
              <a:t>主页面中显示用户信息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会话对象</a:t>
            </a:r>
            <a:r>
              <a:rPr lang="en-US" altLang="zh-CN" dirty="0"/>
              <a:t> — </a:t>
            </a:r>
            <a:r>
              <a:rPr lang="en-US" altLang="zh-CN" dirty="0" err="1"/>
              <a:t>HttpSession</a:t>
            </a:r>
            <a:endParaRPr lang="en-US" altLang="zh-CN" dirty="0"/>
          </a:p>
          <a:p>
            <a:pPr lvl="1"/>
            <a:r>
              <a:rPr lang="en-US" altLang="zh-CN" dirty="0"/>
              <a:t>session</a:t>
            </a:r>
            <a:r>
              <a:rPr lang="zh-CN" altLang="en-US" dirty="0"/>
              <a:t>指的是在一段时间内，单个客户端与</a:t>
            </a:r>
            <a:r>
              <a:rPr lang="en-US" altLang="zh-CN" dirty="0"/>
              <a:t>W</a:t>
            </a:r>
            <a:r>
              <a:rPr lang="zh-CN" altLang="en-US" dirty="0"/>
              <a:t>eb服务器的一连串相关的交互过程。</a:t>
            </a:r>
          </a:p>
          <a:p>
            <a:endParaRPr lang="zh-CN" altLang="en-US" dirty="0"/>
          </a:p>
          <a:p>
            <a:r>
              <a:rPr lang="zh-CN" altLang="en-US" dirty="0"/>
              <a:t>会话对象的作用</a:t>
            </a:r>
          </a:p>
          <a:p>
            <a:pPr lvl="1"/>
            <a:r>
              <a:rPr lang="zh-CN" altLang="en-US" dirty="0"/>
              <a:t>保持同一个客户多次请求之间的联系</a:t>
            </a:r>
          </a:p>
          <a:p>
            <a:pPr lvl="2"/>
            <a:r>
              <a:rPr lang="zh-CN" altLang="en-US" dirty="0"/>
              <a:t>一个</a:t>
            </a:r>
            <a:r>
              <a:rPr lang="en-US" altLang="zh-CN" dirty="0" err="1"/>
              <a:t>HttpSession</a:t>
            </a:r>
            <a:r>
              <a:rPr lang="zh-CN" altLang="en-US" dirty="0"/>
              <a:t>对象唯一地属于一个用户</a:t>
            </a:r>
          </a:p>
          <a:p>
            <a:pPr lvl="2"/>
            <a:r>
              <a:rPr lang="zh-CN" altLang="en-US" dirty="0"/>
              <a:t>同一客户的多次连接共享同一个会话对象</a:t>
            </a:r>
          </a:p>
        </p:txBody>
      </p:sp>
    </p:spTree>
    <p:extLst>
      <p:ext uri="{BB962C8B-B14F-4D97-AF65-F5344CB8AC3E}">
        <p14:creationId xmlns:p14="http://schemas.microsoft.com/office/powerpoint/2010/main" val="1818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什么是会话？</a:t>
            </a:r>
          </a:p>
        </p:txBody>
      </p:sp>
    </p:spTree>
    <p:extLst>
      <p:ext uri="{BB962C8B-B14F-4D97-AF65-F5344CB8AC3E}">
        <p14:creationId xmlns:p14="http://schemas.microsoft.com/office/powerpoint/2010/main" val="526181085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在</a:t>
            </a:r>
            <a:r>
              <a:rPr lang="zh-CN" altLang="en-US" dirty="0"/>
              <a:t>主页面中显示用户信息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会话</a:t>
            </a:r>
            <a:r>
              <a:rPr lang="zh-CN" altLang="en-US" dirty="0" smtClean="0"/>
              <a:t>对象的工作原理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4" descr="[JSP Session Management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2" y="2132856"/>
            <a:ext cx="5000625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729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跳</a:t>
            </a:r>
            <a:r>
              <a:rPr lang="zh-CN" altLang="en-US" dirty="0"/>
              <a:t>转的实现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</a:p>
          <a:p>
            <a:pPr lvl="1"/>
            <a:r>
              <a:rPr lang="zh-CN" altLang="en-US" dirty="0"/>
              <a:t>接收到客户的请求后，返回给客户一个</a:t>
            </a:r>
            <a:r>
              <a:rPr lang="en-US" altLang="zh-CN" dirty="0"/>
              <a:t>URL,</a:t>
            </a:r>
            <a:r>
              <a:rPr lang="zh-CN" altLang="en-US" dirty="0"/>
              <a:t>使客户按照提供的</a:t>
            </a:r>
            <a:r>
              <a:rPr lang="en-US" altLang="zh-CN" dirty="0"/>
              <a:t>URL</a:t>
            </a:r>
            <a:r>
              <a:rPr lang="zh-CN" altLang="en-US" dirty="0"/>
              <a:t>重新发出</a:t>
            </a:r>
            <a:r>
              <a:rPr lang="en-US" altLang="zh-CN" dirty="0"/>
              <a:t>HTTP</a:t>
            </a:r>
            <a:r>
              <a:rPr lang="zh-CN" altLang="en-US" dirty="0"/>
              <a:t>请求，请求的方法为</a:t>
            </a:r>
            <a:r>
              <a:rPr lang="en-US" altLang="zh-CN" dirty="0"/>
              <a:t>Get</a:t>
            </a:r>
            <a:r>
              <a:rPr lang="zh-CN" altLang="en-US" dirty="0"/>
              <a:t>方法。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584325" y="2996952"/>
            <a:ext cx="5892800" cy="2295525"/>
            <a:chOff x="1524000" y="3048000"/>
            <a:chExt cx="5892800" cy="2295525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1524000" y="3455988"/>
            <a:ext cx="2078038" cy="178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Visio" r:id="rId4" imgW="1036625" imgH="1036625" progId="Visio.Drawing.11">
                    <p:embed/>
                  </p:oleObj>
                </mc:Choice>
                <mc:Fallback>
                  <p:oleObj name="Visio" r:id="rId4" imgW="1036625" imgH="103662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3455988"/>
                          <a:ext cx="2078038" cy="178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956175" y="3048000"/>
              <a:ext cx="2460625" cy="22955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8383" tIns="39192" rIns="78383" bIns="39192"/>
            <a:lstStyle>
              <a:lvl1pPr defTabSz="7842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42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42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42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42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100" smtClean="0">
                  <a:latin typeface="+mn-lt"/>
                  <a:ea typeface="华文黑体" charset="-122"/>
                </a:rPr>
                <a:t>Server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5840413" y="3486150"/>
              <a:ext cx="1192212" cy="663575"/>
            </a:xfrm>
            <a:prstGeom prst="pentag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63" tIns="45233" rIns="90463" bIns="45233" anchor="ctr"/>
            <a:lstStyle>
              <a:lvl1pPr marL="339725" indent="-339725" defTabSz="9048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048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048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048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048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500" dirty="0" err="1" smtClean="0">
                  <a:latin typeface="+mn-lt"/>
                  <a:ea typeface="华文细黑" panose="02010600040101010101" pitchFamily="2" charset="-122"/>
                </a:rPr>
                <a:t>WebA</a:t>
              </a:r>
              <a:endParaRPr lang="en-US" altLang="zh-CN" sz="1500" dirty="0" smtClean="0">
                <a:latin typeface="+mn-lt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5840413" y="4384675"/>
              <a:ext cx="1252537" cy="628650"/>
            </a:xfrm>
            <a:prstGeom prst="pentag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63" tIns="45233" rIns="90463" bIns="45233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SzPct val="85000"/>
                <a:defRPr/>
              </a:pPr>
              <a:r>
                <a:rPr lang="en-US" altLang="zh-CN" sz="1500" dirty="0" err="1" smtClean="0">
                  <a:latin typeface="+mn-lt"/>
                </a:rPr>
                <a:t>WebB</a:t>
              </a:r>
              <a:endParaRPr lang="en-US" altLang="zh-CN" sz="1500" dirty="0" smtClean="0">
                <a:latin typeface="+mn-lt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292475" y="3711575"/>
              <a:ext cx="27701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3294063" y="3762375"/>
              <a:ext cx="2830512" cy="323850"/>
              <a:chOff x="2271" y="2520"/>
              <a:chExt cx="2087" cy="289"/>
            </a:xfrm>
          </p:grpSpPr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>
                <a:off x="2271" y="2764"/>
                <a:ext cx="20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2827" y="2520"/>
                <a:ext cx="987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8383" tIns="39192" rIns="78383" bIns="39192">
                <a:spAutoFit/>
              </a:bodyPr>
              <a:lstStyle>
                <a:lvl1pPr defTabSz="7842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842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842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842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842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1600" smtClean="0">
                    <a:latin typeface="+mn-lt"/>
                    <a:ea typeface="华文黑体" charset="-122"/>
                  </a:rPr>
                  <a:t>URL:WebB</a:t>
                </a:r>
              </a:p>
            </p:txBody>
          </p:sp>
        </p:grp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3294063" y="4630738"/>
              <a:ext cx="2830512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294063" y="4884738"/>
              <a:ext cx="2830512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070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简述会话对象工作原理？</a:t>
            </a:r>
          </a:p>
        </p:txBody>
      </p:sp>
    </p:spTree>
    <p:extLst>
      <p:ext uri="{BB962C8B-B14F-4D97-AF65-F5344CB8AC3E}">
        <p14:creationId xmlns:p14="http://schemas.microsoft.com/office/powerpoint/2010/main" val="2856983268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在</a:t>
            </a:r>
            <a:r>
              <a:rPr lang="zh-CN" altLang="en-US" dirty="0"/>
              <a:t>主页面中显示用户信息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保持会话的方法</a:t>
            </a:r>
          </a:p>
          <a:p>
            <a:pPr lvl="1"/>
            <a:r>
              <a:rPr lang="zh-CN" altLang="en-US" dirty="0"/>
              <a:t>每个会话保持一个会话</a:t>
            </a:r>
            <a:r>
              <a:rPr lang="en-US" altLang="zh-CN" dirty="0"/>
              <a:t>ID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Cookie</a:t>
            </a:r>
          </a:p>
          <a:p>
            <a:pPr lvl="2"/>
            <a:r>
              <a:rPr lang="en-US" altLang="zh-CN" dirty="0"/>
              <a:t>URL</a:t>
            </a:r>
            <a:r>
              <a:rPr lang="zh-CN" altLang="en-US" dirty="0"/>
              <a:t>重写：在</a:t>
            </a:r>
            <a:r>
              <a:rPr lang="en-US" altLang="zh-CN" dirty="0"/>
              <a:t>URL</a:t>
            </a:r>
            <a:r>
              <a:rPr lang="zh-CN" altLang="en-US" dirty="0"/>
              <a:t>中保存会话</a:t>
            </a:r>
            <a:r>
              <a:rPr lang="en-US" altLang="zh-CN" dirty="0"/>
              <a:t>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408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在</a:t>
            </a:r>
            <a:r>
              <a:rPr lang="zh-CN" altLang="en-US" dirty="0"/>
              <a:t>主页面中显示用户信息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重写管理会话</a:t>
            </a:r>
          </a:p>
          <a:p>
            <a:pPr lvl="1"/>
            <a:r>
              <a:rPr lang="zh-CN" altLang="en-US" dirty="0"/>
              <a:t>在参与同一个</a:t>
            </a:r>
            <a:r>
              <a:rPr lang="en-US" altLang="zh-CN" dirty="0"/>
              <a:t>session</a:t>
            </a:r>
            <a:r>
              <a:rPr lang="zh-CN" altLang="en-US" dirty="0"/>
              <a:t>操作的每个</a:t>
            </a:r>
            <a:r>
              <a:rPr lang="en-US" altLang="zh-CN" dirty="0"/>
              <a:t>HTML</a:t>
            </a:r>
            <a:r>
              <a:rPr lang="zh-CN" altLang="en-US" dirty="0"/>
              <a:t>页面和表单的</a:t>
            </a:r>
            <a:r>
              <a:rPr lang="en-US" altLang="zh-CN" dirty="0"/>
              <a:t>URL</a:t>
            </a:r>
            <a:r>
              <a:rPr lang="zh-CN" altLang="en-US" dirty="0"/>
              <a:t>中都保存会话</a:t>
            </a:r>
            <a:r>
              <a:rPr lang="en-US" altLang="zh-CN" dirty="0"/>
              <a:t>ID</a:t>
            </a:r>
            <a:r>
              <a:rPr lang="zh-CN" altLang="en-US" dirty="0"/>
              <a:t>信息</a:t>
            </a:r>
          </a:p>
          <a:p>
            <a:pPr lvl="1"/>
            <a:r>
              <a:rPr lang="zh-CN" altLang="en-US" dirty="0"/>
              <a:t>通过调用</a:t>
            </a:r>
            <a:r>
              <a:rPr lang="en-US" altLang="zh-CN" dirty="0" err="1"/>
              <a:t>HttpServletResponse</a:t>
            </a:r>
            <a:r>
              <a:rPr lang="zh-CN" altLang="en-US" dirty="0"/>
              <a:t>的</a:t>
            </a:r>
            <a:r>
              <a:rPr lang="en-US" altLang="zh-CN" dirty="0" err="1"/>
              <a:t>encodeRedirectURL</a:t>
            </a:r>
            <a:r>
              <a:rPr lang="en-US" altLang="zh-CN" dirty="0"/>
              <a:t>(String)</a:t>
            </a:r>
            <a:r>
              <a:rPr lang="zh-CN" altLang="en-US" dirty="0"/>
              <a:t>方法对</a:t>
            </a:r>
            <a:r>
              <a:rPr lang="en-US" altLang="zh-CN" dirty="0"/>
              <a:t>URL</a:t>
            </a:r>
            <a:r>
              <a:rPr lang="zh-CN" altLang="en-US" dirty="0"/>
              <a:t>追加</a:t>
            </a:r>
            <a:r>
              <a:rPr lang="en-US" altLang="zh-CN" dirty="0" err="1"/>
              <a:t>jsessionid</a:t>
            </a:r>
            <a:r>
              <a:rPr lang="zh-CN" altLang="en-US" dirty="0"/>
              <a:t>信息。</a:t>
            </a:r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重写示例</a:t>
            </a:r>
          </a:p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979712" y="3933056"/>
            <a:ext cx="5760938" cy="6096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l">
              <a:lnSpc>
                <a:spcPct val="90000"/>
              </a:lnSpc>
              <a:buClr>
                <a:srgbClr val="777777"/>
              </a:buClr>
              <a:buSzPct val="85000"/>
            </a:pPr>
            <a:r>
              <a:rPr lang="en-US" altLang="zh-CN" sz="2000">
                <a:latin typeface="华文中宋" panose="02010600040101010101" pitchFamily="2" charset="-122"/>
              </a:rPr>
              <a:t>http://host/path/file;jsessionid=123</a:t>
            </a:r>
          </a:p>
        </p:txBody>
      </p:sp>
    </p:spTree>
    <p:extLst>
      <p:ext uri="{BB962C8B-B14F-4D97-AF65-F5344CB8AC3E}">
        <p14:creationId xmlns:p14="http://schemas.microsoft.com/office/powerpoint/2010/main" val="4098306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简述保持会话的方法？</a:t>
            </a:r>
          </a:p>
        </p:txBody>
      </p:sp>
    </p:spTree>
    <p:extLst>
      <p:ext uri="{BB962C8B-B14F-4D97-AF65-F5344CB8AC3E}">
        <p14:creationId xmlns:p14="http://schemas.microsoft.com/office/powerpoint/2010/main" val="989364582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在</a:t>
            </a:r>
            <a:r>
              <a:rPr lang="zh-CN" altLang="en-US" dirty="0"/>
              <a:t>主页面中显示用户信息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会话对象</a:t>
            </a:r>
            <a:r>
              <a:rPr lang="en-US" altLang="zh-CN" dirty="0"/>
              <a:t>(</a:t>
            </a:r>
            <a:r>
              <a:rPr lang="en-US" altLang="zh-CN" dirty="0" err="1"/>
              <a:t>HttpSession</a:t>
            </a:r>
            <a:r>
              <a:rPr lang="en-US" altLang="zh-CN" dirty="0"/>
              <a:t>)</a:t>
            </a:r>
            <a:r>
              <a:rPr lang="zh-CN" altLang="en-US" dirty="0"/>
              <a:t>的创建、获得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的内置对象：</a:t>
            </a:r>
            <a:r>
              <a:rPr lang="en-US" altLang="zh-CN" dirty="0"/>
              <a:t>session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中，调用</a:t>
            </a:r>
            <a:r>
              <a:rPr lang="en-US" altLang="zh-CN" dirty="0" err="1"/>
              <a:t>HttpServletRequest</a:t>
            </a:r>
            <a:r>
              <a:rPr lang="zh-CN" altLang="en-US" dirty="0"/>
              <a:t>的方法</a:t>
            </a:r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763688" y="2852936"/>
            <a:ext cx="51816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 err="1">
                <a:latin typeface="华文中宋" panose="02010600040101010101" pitchFamily="2" charset="-122"/>
              </a:rPr>
              <a:t>HttpSession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</a:rPr>
              <a:t>getSession</a:t>
            </a:r>
            <a:r>
              <a:rPr lang="en-US" altLang="zh-CN" dirty="0">
                <a:latin typeface="华文中宋" panose="02010600040101010101" pitchFamily="2" charset="-122"/>
              </a:rPr>
              <a:t>()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63688" y="3614936"/>
            <a:ext cx="51816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 err="1">
                <a:latin typeface="华文中宋" panose="02010600040101010101" pitchFamily="2" charset="-122"/>
              </a:rPr>
              <a:t>HttpSession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</a:rPr>
              <a:t>getSession</a:t>
            </a:r>
            <a:r>
              <a:rPr lang="en-US" altLang="zh-CN" dirty="0">
                <a:latin typeface="华文中宋" panose="02010600040101010101" pitchFamily="2" charset="-122"/>
              </a:rPr>
              <a:t>(</a:t>
            </a:r>
            <a:r>
              <a:rPr lang="en-US" altLang="zh-CN" dirty="0" err="1">
                <a:latin typeface="华文中宋" panose="02010600040101010101" pitchFamily="2" charset="-122"/>
              </a:rPr>
              <a:t>boolean</a:t>
            </a:r>
            <a:r>
              <a:rPr lang="en-US" altLang="zh-CN" dirty="0">
                <a:latin typeface="华文中宋" panose="02010600040101010101" pitchFamily="2" charset="-122"/>
              </a:rPr>
              <a:t> create)</a:t>
            </a:r>
          </a:p>
        </p:txBody>
      </p:sp>
    </p:spTree>
    <p:extLst>
      <p:ext uri="{BB962C8B-B14F-4D97-AF65-F5344CB8AC3E}">
        <p14:creationId xmlns:p14="http://schemas.microsoft.com/office/powerpoint/2010/main" val="1218457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在</a:t>
            </a:r>
            <a:r>
              <a:rPr lang="zh-CN" altLang="en-US" dirty="0"/>
              <a:t>主页面中显示用户信息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HttpSession</a:t>
            </a:r>
            <a:r>
              <a:rPr lang="zh-CN" altLang="en-US" dirty="0"/>
              <a:t>的相关方法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20887"/>
              </p:ext>
            </p:extLst>
          </p:nvPr>
        </p:nvGraphicFramePr>
        <p:xfrm>
          <a:off x="827584" y="1773238"/>
          <a:ext cx="7543800" cy="3138955"/>
        </p:xfrm>
        <a:graphic>
          <a:graphicData uri="http://schemas.openxmlformats.org/drawingml/2006/table">
            <a:tbl>
              <a:tblPr/>
              <a:tblGrid>
                <a:gridCol w="3808412"/>
                <a:gridCol w="3735388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59848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void setAttribute(String key,Object value)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在session作用域中保存数据，键为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key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，值为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value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Object getAttribute (String key)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在session作用域查找键值为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key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的数据对象的值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60007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void removeAttribute (String key)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删除session作用域内键值为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key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的数据对象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Enumeration getAttributeNames ()	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返回session作用域内保存的所有数据对象的键值的集合</a:t>
                      </a: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String getId()</a:t>
                      </a:r>
                    </a:p>
                  </a:txBody>
                  <a:tcPr marL="79200" marR="79200" marT="39603" marB="39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返回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HttpSession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对象的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JSessionID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黑体" panose="02010609060101010101" pitchFamily="49" charset="-122"/>
                      </a:endParaRPr>
                    </a:p>
                  </a:txBody>
                  <a:tcPr marL="79200" marR="79200" marT="39603" marB="39603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0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在</a:t>
            </a:r>
            <a:r>
              <a:rPr lang="zh-CN" altLang="en-US" dirty="0"/>
              <a:t>主页面中显示用户信息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在登录成功后的主页</a:t>
            </a:r>
            <a:r>
              <a:rPr lang="zh-CN" altLang="en-US" dirty="0"/>
              <a:t>面中显示用户信息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2492896"/>
            <a:ext cx="6738937" cy="50405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&lt;%= ((User)</a:t>
            </a:r>
            <a:r>
              <a:rPr lang="en-GB" altLang="en-US" sz="1600" dirty="0" err="1">
                <a:latin typeface="+mn-lt"/>
                <a:ea typeface="+mn-ea"/>
              </a:rPr>
              <a:t>session.getAttribute</a:t>
            </a:r>
            <a:r>
              <a:rPr lang="en-GB" altLang="en-US" sz="1600" dirty="0">
                <a:latin typeface="+mn-lt"/>
                <a:ea typeface="+mn-ea"/>
              </a:rPr>
              <a:t>("user")).</a:t>
            </a:r>
            <a:r>
              <a:rPr lang="en-GB" altLang="en-US" sz="1600" dirty="0" err="1">
                <a:latin typeface="+mn-lt"/>
                <a:ea typeface="+mn-ea"/>
              </a:rPr>
              <a:t>getRealname</a:t>
            </a:r>
            <a:r>
              <a:rPr lang="en-GB" altLang="en-US" sz="1600" dirty="0">
                <a:latin typeface="+mn-lt"/>
                <a:ea typeface="+mn-ea"/>
              </a:rPr>
              <a:t>() %&gt;</a:t>
            </a:r>
            <a:endParaRPr lang="en-US" altLang="zh-CN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650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会话对象</a:t>
            </a:r>
            <a:r>
              <a:rPr lang="en-US" altLang="zh-CN" dirty="0"/>
              <a:t>(</a:t>
            </a:r>
            <a:r>
              <a:rPr lang="en-US" altLang="zh-CN" dirty="0" err="1"/>
              <a:t>HttpSession</a:t>
            </a:r>
            <a:r>
              <a:rPr lang="en-US" altLang="zh-CN" dirty="0"/>
              <a:t>)</a:t>
            </a:r>
            <a:r>
              <a:rPr lang="zh-CN" altLang="en-US" dirty="0"/>
              <a:t>如何获得？</a:t>
            </a:r>
          </a:p>
        </p:txBody>
      </p:sp>
    </p:spTree>
    <p:extLst>
      <p:ext uri="{BB962C8B-B14F-4D97-AF65-F5344CB8AC3E}">
        <p14:creationId xmlns:p14="http://schemas.microsoft.com/office/powerpoint/2010/main" val="3647002193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 </a:t>
            </a:r>
            <a:r>
              <a:rPr lang="zh-CN" altLang="en-US" dirty="0"/>
              <a:t>退出登录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会话对象</a:t>
            </a:r>
            <a:r>
              <a:rPr lang="en-US" altLang="zh-CN" dirty="0"/>
              <a:t>(</a:t>
            </a:r>
            <a:r>
              <a:rPr lang="en-US" altLang="zh-CN" dirty="0" err="1"/>
              <a:t>HttpSession</a:t>
            </a:r>
            <a:r>
              <a:rPr lang="en-US" altLang="zh-CN" dirty="0"/>
              <a:t>)</a:t>
            </a:r>
            <a:r>
              <a:rPr lang="zh-CN" altLang="en-US" dirty="0"/>
              <a:t>的销毁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45072" y="2848818"/>
            <a:ext cx="57150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>
                <a:latin typeface="华文中宋" panose="02010600040101010101" pitchFamily="2" charset="-122"/>
              </a:rPr>
              <a:t>void  invalidate( 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19672" y="2132856"/>
            <a:ext cx="571500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446088" indent="-87313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2" algn="ctr">
              <a:lnSpc>
                <a:spcPct val="90000"/>
              </a:lnSpc>
              <a:buClr>
                <a:srgbClr val="777777"/>
              </a:buClr>
              <a:buSzPct val="85000"/>
            </a:pPr>
            <a:r>
              <a:rPr lang="en-US" altLang="zh-CN" dirty="0">
                <a:latin typeface="华文中宋" panose="02010600040101010101" pitchFamily="2" charset="-122"/>
              </a:rPr>
              <a:t>void  </a:t>
            </a:r>
            <a:r>
              <a:rPr lang="en-US" altLang="zh-CN" dirty="0" err="1">
                <a:latin typeface="华文中宋" panose="02010600040101010101" pitchFamily="2" charset="-122"/>
              </a:rPr>
              <a:t>setMaxInactiveInterval</a:t>
            </a:r>
            <a:r>
              <a:rPr lang="en-US" altLang="zh-CN" dirty="0">
                <a:latin typeface="华文中宋" panose="02010600040101010101" pitchFamily="2" charset="-122"/>
              </a:rPr>
              <a:t>(</a:t>
            </a:r>
            <a:r>
              <a:rPr lang="en-US" altLang="zh-CN" dirty="0" err="1">
                <a:latin typeface="华文中宋" panose="02010600040101010101" pitchFamily="2" charset="-122"/>
              </a:rPr>
              <a:t>int</a:t>
            </a:r>
            <a:r>
              <a:rPr lang="en-US" altLang="zh-CN" dirty="0">
                <a:latin typeface="华文中宋" panose="02010600040101010101" pitchFamily="2" charset="-122"/>
              </a:rPr>
              <a:t> seconds)</a:t>
            </a:r>
          </a:p>
        </p:txBody>
      </p:sp>
    </p:spTree>
    <p:extLst>
      <p:ext uri="{BB962C8B-B14F-4D97-AF65-F5344CB8AC3E}">
        <p14:creationId xmlns:p14="http://schemas.microsoft.com/office/powerpoint/2010/main" val="4050069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 </a:t>
            </a:r>
            <a:r>
              <a:rPr lang="zh-CN" altLang="en-US" dirty="0" smtClean="0"/>
              <a:t>退出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/>
              <a:t>完成退出登录功能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31640" y="2492896"/>
            <a:ext cx="6738937" cy="86409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&lt;a </a:t>
            </a:r>
            <a:r>
              <a:rPr lang="en-GB" altLang="en-US" sz="1600" dirty="0" err="1">
                <a:latin typeface="+mn-lt"/>
                <a:ea typeface="+mn-ea"/>
              </a:rPr>
              <a:t>href</a:t>
            </a:r>
            <a:r>
              <a:rPr lang="en-GB" altLang="en-US" sz="1600" dirty="0">
                <a:latin typeface="+mn-lt"/>
                <a:ea typeface="+mn-ea"/>
              </a:rPr>
              <a:t>="</a:t>
            </a:r>
            <a:r>
              <a:rPr lang="en-GB" altLang="en-US" sz="1600" dirty="0" err="1">
                <a:latin typeface="+mn-lt"/>
                <a:ea typeface="+mn-ea"/>
              </a:rPr>
              <a:t>javascript:window.top.location.href</a:t>
            </a:r>
            <a:r>
              <a:rPr lang="en-GB" altLang="en-US" sz="1600" dirty="0">
                <a:latin typeface="+mn-lt"/>
                <a:ea typeface="+mn-ea"/>
              </a:rPr>
              <a:t>='../logout</a:t>
            </a:r>
            <a:r>
              <a:rPr lang="en-GB" altLang="en-US" sz="1600" dirty="0" smtClean="0">
                <a:latin typeface="+mn-lt"/>
                <a:ea typeface="+mn-ea"/>
              </a:rPr>
              <a:t>'"&gt;</a:t>
            </a:r>
            <a:r>
              <a:rPr lang="zh-CN" altLang="en-US" sz="1600" dirty="0" smtClean="0">
                <a:latin typeface="+mn-lt"/>
                <a:ea typeface="+mn-ea"/>
              </a:rPr>
              <a:t>退出</a:t>
            </a:r>
            <a:endParaRPr lang="en-US" altLang="zh-CN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smtClean="0">
                <a:latin typeface="+mn-lt"/>
                <a:ea typeface="+mn-ea"/>
              </a:rPr>
              <a:t>&lt;/</a:t>
            </a:r>
            <a:r>
              <a:rPr lang="en-GB" altLang="en-US" sz="1600" dirty="0">
                <a:latin typeface="+mn-lt"/>
                <a:ea typeface="+mn-ea"/>
              </a:rPr>
              <a:t>a&gt;</a:t>
            </a:r>
            <a:endParaRPr lang="en-US" altLang="zh-CN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280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跳</a:t>
            </a:r>
            <a:r>
              <a:rPr lang="zh-CN" altLang="en-US" dirty="0"/>
              <a:t>转的实现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如何进行重定向</a:t>
            </a:r>
          </a:p>
          <a:p>
            <a:pPr lvl="1"/>
            <a:r>
              <a:rPr lang="en-US" altLang="zh-CN" dirty="0" err="1"/>
              <a:t>HttpServletResponse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注意：</a:t>
            </a:r>
          </a:p>
          <a:p>
            <a:pPr lvl="1"/>
            <a:r>
              <a:rPr lang="zh-CN" altLang="en-US" dirty="0"/>
              <a:t>重定向的</a:t>
            </a:r>
            <a:r>
              <a:rPr lang="en-US" altLang="zh-CN" dirty="0"/>
              <a:t>Web</a:t>
            </a:r>
            <a:r>
              <a:rPr lang="zh-CN" altLang="en-US" dirty="0"/>
              <a:t>资源可以是不同</a:t>
            </a:r>
            <a:r>
              <a:rPr lang="en-US" altLang="zh-CN" dirty="0"/>
              <a:t>Web</a:t>
            </a:r>
            <a:r>
              <a:rPr lang="zh-CN" altLang="en-US" dirty="0"/>
              <a:t>应用的资源</a:t>
            </a:r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以“</a:t>
            </a:r>
            <a:r>
              <a:rPr lang="en-US" altLang="zh-CN" dirty="0"/>
              <a:t>/”</a:t>
            </a:r>
            <a:r>
              <a:rPr lang="zh-CN" altLang="en-US" dirty="0"/>
              <a:t>开始，相对于服务器域名</a:t>
            </a:r>
          </a:p>
          <a:p>
            <a:pPr lvl="1"/>
            <a:endParaRPr lang="zh-CN" altLang="en-US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1371600" y="2103512"/>
            <a:ext cx="6400800" cy="5334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1800" dirty="0">
                <a:latin typeface="+mn-lt"/>
              </a:rPr>
              <a:t>void </a:t>
            </a:r>
            <a:r>
              <a:rPr lang="en-US" altLang="zh-CN" sz="1800" dirty="0" err="1" smtClean="0">
                <a:latin typeface="+mn-lt"/>
              </a:rPr>
              <a:t>sendRedirect</a:t>
            </a:r>
            <a:r>
              <a:rPr lang="en-US" altLang="zh-CN" sz="1800" dirty="0" smtClean="0">
                <a:latin typeface="+mn-lt"/>
              </a:rPr>
              <a:t> ( </a:t>
            </a:r>
            <a:r>
              <a:rPr lang="en-US" altLang="zh-CN" sz="1800" dirty="0">
                <a:latin typeface="+mn-lt"/>
              </a:rPr>
              <a:t>String </a:t>
            </a:r>
            <a:r>
              <a:rPr lang="en-US" altLang="zh-CN" sz="1800" dirty="0" err="1">
                <a:latin typeface="+mn-lt"/>
              </a:rPr>
              <a:t>url</a:t>
            </a:r>
            <a:r>
              <a:rPr lang="en-US" altLang="zh-CN" sz="1800" dirty="0">
                <a:latin typeface="+mn-lt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63664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 </a:t>
            </a:r>
            <a:r>
              <a:rPr lang="zh-CN" altLang="en-US" dirty="0" smtClean="0"/>
              <a:t>功能</a:t>
            </a:r>
            <a:r>
              <a:rPr lang="zh-CN" altLang="en-US" dirty="0"/>
              <a:t>完善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保存</a:t>
            </a:r>
            <a:r>
              <a:rPr lang="zh-CN" altLang="en-US" dirty="0"/>
              <a:t>上一次登录的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自动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验证码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30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保存</a:t>
            </a:r>
            <a:r>
              <a:rPr lang="zh-CN" altLang="en-US" dirty="0"/>
              <a:t>上一次登录的用户名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Cookie</a:t>
            </a:r>
            <a:r>
              <a:rPr lang="zh-CN" altLang="en-US" dirty="0"/>
              <a:t>？</a:t>
            </a:r>
          </a:p>
          <a:p>
            <a:pPr lvl="1"/>
            <a:r>
              <a:rPr lang="en-US" altLang="zh-CN" dirty="0"/>
              <a:t>Cookie</a:t>
            </a:r>
            <a:r>
              <a:rPr lang="zh-CN" altLang="en-US" dirty="0"/>
              <a:t>是</a:t>
            </a:r>
            <a:r>
              <a:rPr lang="en-US" altLang="zh-CN" dirty="0"/>
              <a:t>Web</a:t>
            </a:r>
            <a:r>
              <a:rPr lang="zh-CN" altLang="en-US" dirty="0"/>
              <a:t>服务器端发送到浏览器的简短文本信息</a:t>
            </a:r>
          </a:p>
          <a:p>
            <a:pPr lvl="1"/>
            <a:r>
              <a:rPr lang="zh-CN" altLang="en-US" dirty="0"/>
              <a:t>以后在访问同一个</a:t>
            </a:r>
            <a:r>
              <a:rPr lang="en-US" altLang="zh-CN" dirty="0"/>
              <a:t>Web</a:t>
            </a:r>
            <a:r>
              <a:rPr lang="zh-CN" altLang="en-US" dirty="0"/>
              <a:t>站点或域时，浏览器会毫无更改的地返回该文本信息</a:t>
            </a:r>
          </a:p>
        </p:txBody>
      </p:sp>
    </p:spTree>
    <p:extLst>
      <p:ext uri="{BB962C8B-B14F-4D97-AF65-F5344CB8AC3E}">
        <p14:creationId xmlns:p14="http://schemas.microsoft.com/office/powerpoint/2010/main" val="2585112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保存</a:t>
            </a:r>
            <a:r>
              <a:rPr lang="zh-CN" altLang="en-US" dirty="0"/>
              <a:t>上一次登录的用户名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的问题（不可靠的存储）</a:t>
            </a:r>
          </a:p>
          <a:p>
            <a:pPr lvl="1"/>
            <a:r>
              <a:rPr lang="zh-CN" altLang="en-US" dirty="0"/>
              <a:t>隐私</a:t>
            </a:r>
          </a:p>
          <a:p>
            <a:pPr lvl="1"/>
            <a:r>
              <a:rPr lang="zh-CN" altLang="en-US" dirty="0"/>
              <a:t>安全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/>
              <a:t>Cookie</a:t>
            </a:r>
            <a:r>
              <a:rPr lang="zh-CN" altLang="en-US" dirty="0"/>
              <a:t>的作用</a:t>
            </a:r>
          </a:p>
          <a:p>
            <a:pPr lvl="1"/>
            <a:r>
              <a:rPr lang="zh-CN" altLang="en-US" dirty="0"/>
              <a:t>保存、传递数据</a:t>
            </a:r>
          </a:p>
          <a:p>
            <a:endParaRPr lang="zh-CN" altLang="en-US" dirty="0"/>
          </a:p>
          <a:p>
            <a:r>
              <a:rPr lang="en-US" altLang="zh-CN" dirty="0"/>
              <a:t>Cookie</a:t>
            </a:r>
            <a:r>
              <a:rPr lang="zh-CN" altLang="en-US" dirty="0"/>
              <a:t>的有效期</a:t>
            </a:r>
          </a:p>
          <a:p>
            <a:pPr lvl="1"/>
            <a:r>
              <a:rPr lang="zh-CN" altLang="en-US" dirty="0"/>
              <a:t>临时</a:t>
            </a:r>
            <a:r>
              <a:rPr lang="en-US" altLang="zh-CN" dirty="0"/>
              <a:t>Cookie</a:t>
            </a:r>
          </a:p>
          <a:p>
            <a:pPr lvl="1"/>
            <a:r>
              <a:rPr lang="zh-CN" altLang="en-US" dirty="0"/>
              <a:t>保存在磁盘</a:t>
            </a:r>
          </a:p>
        </p:txBody>
      </p:sp>
    </p:spTree>
    <p:extLst>
      <p:ext uri="{BB962C8B-B14F-4D97-AF65-F5344CB8AC3E}">
        <p14:creationId xmlns:p14="http://schemas.microsoft.com/office/powerpoint/2010/main" val="1181319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保存</a:t>
            </a:r>
            <a:r>
              <a:rPr lang="zh-CN" altLang="en-US" dirty="0"/>
              <a:t>上一次登录的用户名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Cookie API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018506"/>
            <a:ext cx="670560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335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保存</a:t>
            </a:r>
            <a:r>
              <a:rPr lang="zh-CN" altLang="en-US" dirty="0"/>
              <a:t>上一次登录的用户名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向客户端发送</a:t>
            </a:r>
            <a:r>
              <a:rPr lang="en-US" altLang="zh-CN" dirty="0"/>
              <a:t>Cookie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Cookie</a:t>
            </a:r>
            <a:r>
              <a:rPr lang="zh-CN" altLang="en-US" dirty="0"/>
              <a:t>对象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Cookie</a:t>
            </a:r>
            <a:r>
              <a:rPr lang="zh-CN" altLang="en-US" dirty="0"/>
              <a:t>的最大时效，调用</a:t>
            </a:r>
            <a:r>
              <a:rPr lang="en-US" altLang="zh-CN" dirty="0"/>
              <a:t>Cookie</a:t>
            </a:r>
            <a:r>
              <a:rPr lang="zh-CN" altLang="en-US" dirty="0"/>
              <a:t>的</a:t>
            </a:r>
            <a:r>
              <a:rPr lang="en-US" altLang="zh-CN" dirty="0" err="1"/>
              <a:t>setMaxAge</a:t>
            </a:r>
            <a:r>
              <a:rPr lang="zh-CN" altLang="en-US" dirty="0"/>
              <a:t>方法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放入到</a:t>
            </a:r>
            <a:r>
              <a:rPr lang="en-US" altLang="zh-CN" dirty="0"/>
              <a:t>HTTP</a:t>
            </a:r>
            <a:r>
              <a:rPr lang="zh-CN" altLang="en-US" dirty="0"/>
              <a:t>响应报头，调用</a:t>
            </a:r>
            <a:r>
              <a:rPr lang="en-US" altLang="zh-CN" dirty="0" err="1"/>
              <a:t>HttpServletResponse</a:t>
            </a:r>
            <a:r>
              <a:rPr lang="zh-CN" altLang="en-US" dirty="0"/>
              <a:t>对象的</a:t>
            </a:r>
            <a:r>
              <a:rPr lang="en-US" altLang="zh-CN" dirty="0" err="1"/>
              <a:t>addCookie</a:t>
            </a:r>
            <a:r>
              <a:rPr lang="zh-CN" altLang="en-US" dirty="0"/>
              <a:t>方法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447800" y="2093763"/>
            <a:ext cx="5715000" cy="452438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>
                <a:latin typeface="华文中宋" panose="02010600040101010101" pitchFamily="2" charset="-122"/>
              </a:rPr>
              <a:t>Cookie(String name, String value)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47800" y="3193901"/>
            <a:ext cx="5715000" cy="452437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>
                <a:latin typeface="华文中宋" panose="02010600040101010101" pitchFamily="2" charset="-122"/>
              </a:rPr>
              <a:t>public void setMaxAge(int expiry)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447800" y="4706342"/>
            <a:ext cx="5791200" cy="45085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>
                <a:latin typeface="华文中宋" panose="02010600040101010101" pitchFamily="2" charset="-122"/>
              </a:rPr>
              <a:t>public void addCookie(Cookie cookie) </a:t>
            </a:r>
          </a:p>
        </p:txBody>
      </p:sp>
    </p:spTree>
    <p:extLst>
      <p:ext uri="{BB962C8B-B14F-4D97-AF65-F5344CB8AC3E}">
        <p14:creationId xmlns:p14="http://schemas.microsoft.com/office/powerpoint/2010/main" val="1636706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保存</a:t>
            </a:r>
            <a:r>
              <a:rPr lang="zh-CN" altLang="en-US" dirty="0"/>
              <a:t>上一次登录的用户名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从客户端读取</a:t>
            </a:r>
            <a:r>
              <a:rPr lang="en-US" altLang="zh-CN" dirty="0"/>
              <a:t>Cookie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HttpServletRequest</a:t>
            </a:r>
            <a:r>
              <a:rPr lang="zh-CN" altLang="en-US" dirty="0"/>
              <a:t>的</a:t>
            </a:r>
            <a:r>
              <a:rPr lang="en-US" altLang="zh-CN" dirty="0" err="1"/>
              <a:t>getCookies</a:t>
            </a:r>
            <a:r>
              <a:rPr lang="zh-CN" altLang="en-US" dirty="0"/>
              <a:t>方法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对数组进行遍历，调用每个</a:t>
            </a:r>
            <a:r>
              <a:rPr lang="en-US" altLang="zh-CN" dirty="0"/>
              <a:t>cookie</a:t>
            </a:r>
            <a:r>
              <a:rPr lang="zh-CN" altLang="en-US" dirty="0"/>
              <a:t>的</a:t>
            </a:r>
            <a:r>
              <a:rPr lang="en-US" altLang="zh-CN" dirty="0" err="1"/>
              <a:t>getName</a:t>
            </a:r>
            <a:r>
              <a:rPr lang="zh-CN" altLang="en-US" dirty="0"/>
              <a:t>方法，直到找到感兴趣的</a:t>
            </a:r>
            <a:r>
              <a:rPr lang="en-US" altLang="zh-CN" dirty="0"/>
              <a:t>cookie</a:t>
            </a:r>
            <a:r>
              <a:rPr lang="zh-CN" altLang="en-US" dirty="0"/>
              <a:t>为止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cookie</a:t>
            </a:r>
            <a:r>
              <a:rPr lang="zh-CN" altLang="en-US" dirty="0"/>
              <a:t>的</a:t>
            </a:r>
            <a:r>
              <a:rPr lang="en-US" altLang="zh-CN" dirty="0" err="1"/>
              <a:t>getValue</a:t>
            </a:r>
            <a:r>
              <a:rPr lang="zh-CN" altLang="en-US" dirty="0"/>
              <a:t>方法获取每个</a:t>
            </a:r>
            <a:r>
              <a:rPr lang="en-US" altLang="zh-CN" dirty="0"/>
              <a:t>cookie</a:t>
            </a:r>
            <a:r>
              <a:rPr lang="zh-CN" altLang="en-US" dirty="0"/>
              <a:t>的值</a:t>
            </a:r>
          </a:p>
          <a:p>
            <a:endParaRPr lang="zh-CN" alt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447800" y="1988840"/>
            <a:ext cx="5715000" cy="4318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>
                <a:latin typeface="华文中宋" panose="02010600040101010101" pitchFamily="2" charset="-122"/>
              </a:rPr>
              <a:t>public Cookie[] getCookies()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447800" y="3573884"/>
            <a:ext cx="5715000" cy="4318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>
                <a:latin typeface="华文中宋" panose="02010600040101010101" pitchFamily="2" charset="-122"/>
              </a:rPr>
              <a:t>public String getName()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444625" y="4725392"/>
            <a:ext cx="5791200" cy="4318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 cmpd="sng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>
                <a:latin typeface="华文中宋" panose="02010600040101010101" pitchFamily="2" charset="-122"/>
              </a:rPr>
              <a:t>public String getValue()</a:t>
            </a:r>
          </a:p>
        </p:txBody>
      </p:sp>
    </p:spTree>
    <p:extLst>
      <p:ext uri="{BB962C8B-B14F-4D97-AF65-F5344CB8AC3E}">
        <p14:creationId xmlns:p14="http://schemas.microsoft.com/office/powerpoint/2010/main" val="3242275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保存</a:t>
            </a:r>
            <a:r>
              <a:rPr lang="zh-CN" altLang="en-US" dirty="0"/>
              <a:t>上一次登录的用户名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/>
              <a:t>保存上一次登录的用户名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59632" y="1916362"/>
            <a:ext cx="6738937" cy="381689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&lt;%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String username = "";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Cookie[] cookies = </a:t>
            </a:r>
            <a:r>
              <a:rPr lang="en-GB" altLang="en-US" sz="1600" dirty="0" err="1">
                <a:latin typeface="+mn-lt"/>
                <a:ea typeface="+mn-ea"/>
              </a:rPr>
              <a:t>request.getCookies</a:t>
            </a:r>
            <a:r>
              <a:rPr lang="en-GB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if (cookies != null)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for (Cookie c: cookies)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if ("</a:t>
            </a:r>
            <a:r>
              <a:rPr lang="en-GB" altLang="en-US" sz="1600" dirty="0" err="1">
                <a:latin typeface="+mn-lt"/>
                <a:ea typeface="+mn-ea"/>
              </a:rPr>
              <a:t>username".equals</a:t>
            </a:r>
            <a:r>
              <a:rPr lang="en-GB" altLang="en-US" sz="1600" dirty="0">
                <a:latin typeface="+mn-lt"/>
                <a:ea typeface="+mn-ea"/>
              </a:rPr>
              <a:t>(</a:t>
            </a:r>
            <a:r>
              <a:rPr lang="en-GB" altLang="en-US" sz="1600" dirty="0" err="1">
                <a:latin typeface="+mn-lt"/>
                <a:ea typeface="+mn-ea"/>
              </a:rPr>
              <a:t>c.getName</a:t>
            </a:r>
            <a:r>
              <a:rPr lang="en-GB" altLang="en-US" sz="1600" dirty="0">
                <a:latin typeface="+mn-lt"/>
                <a:ea typeface="+mn-ea"/>
              </a:rPr>
              <a:t>()))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	username = </a:t>
            </a:r>
            <a:r>
              <a:rPr lang="en-GB" altLang="en-US" sz="1600" dirty="0" err="1">
                <a:latin typeface="+mn-lt"/>
                <a:ea typeface="+mn-ea"/>
              </a:rPr>
              <a:t>c.getValue</a:t>
            </a:r>
            <a:r>
              <a:rPr lang="en-GB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} 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%&gt;</a:t>
            </a:r>
            <a:endParaRPr lang="en-US" altLang="zh-CN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960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Cookie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向客户端发送</a:t>
            </a:r>
            <a:r>
              <a:rPr lang="en-US" altLang="zh-CN" dirty="0"/>
              <a:t>Cookie</a:t>
            </a:r>
            <a:r>
              <a:rPr lang="zh-CN" altLang="en-US" dirty="0"/>
              <a:t>的过程？</a:t>
            </a:r>
          </a:p>
          <a:p>
            <a:r>
              <a:rPr lang="zh-CN" altLang="en-US" dirty="0"/>
              <a:t>从客户端读取</a:t>
            </a:r>
            <a:r>
              <a:rPr lang="en-US" altLang="zh-CN" dirty="0"/>
              <a:t>Cookie</a:t>
            </a:r>
            <a:r>
              <a:rPr lang="zh-CN" altLang="en-US" dirty="0"/>
              <a:t>的过程？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875421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自动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完成自动登录功能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59632" y="1916362"/>
            <a:ext cx="6738937" cy="439295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&lt;%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String username = "";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String </a:t>
            </a:r>
            <a:r>
              <a:rPr lang="en-GB" altLang="en-US" sz="1600" dirty="0" err="1">
                <a:latin typeface="+mn-lt"/>
                <a:ea typeface="+mn-ea"/>
              </a:rPr>
              <a:t>autoLogin</a:t>
            </a:r>
            <a:r>
              <a:rPr lang="en-GB" altLang="en-US" sz="1600" dirty="0">
                <a:latin typeface="+mn-lt"/>
                <a:ea typeface="+mn-ea"/>
              </a:rPr>
              <a:t> = "";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Cookie[] cookies = </a:t>
            </a:r>
            <a:r>
              <a:rPr lang="en-GB" altLang="en-US" sz="1600" dirty="0" err="1">
                <a:latin typeface="+mn-lt"/>
                <a:ea typeface="+mn-ea"/>
              </a:rPr>
              <a:t>request.getCookies</a:t>
            </a:r>
            <a:r>
              <a:rPr lang="en-GB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if (cookies != null)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for (Cookie c: cookies)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if ("</a:t>
            </a:r>
            <a:r>
              <a:rPr lang="en-GB" altLang="en-US" sz="1600" dirty="0" err="1">
                <a:latin typeface="+mn-lt"/>
                <a:ea typeface="+mn-ea"/>
              </a:rPr>
              <a:t>username".equals</a:t>
            </a:r>
            <a:r>
              <a:rPr lang="en-GB" altLang="en-US" sz="1600" dirty="0">
                <a:latin typeface="+mn-lt"/>
                <a:ea typeface="+mn-ea"/>
              </a:rPr>
              <a:t>(</a:t>
            </a:r>
            <a:r>
              <a:rPr lang="en-GB" altLang="en-US" sz="1600" dirty="0" err="1">
                <a:latin typeface="+mn-lt"/>
                <a:ea typeface="+mn-ea"/>
              </a:rPr>
              <a:t>c.getName</a:t>
            </a:r>
            <a:r>
              <a:rPr lang="en-GB" altLang="en-US" sz="1600" dirty="0">
                <a:latin typeface="+mn-lt"/>
                <a:ea typeface="+mn-ea"/>
              </a:rPr>
              <a:t>()))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	username = </a:t>
            </a:r>
            <a:r>
              <a:rPr lang="en-GB" altLang="en-US" sz="1600" dirty="0" err="1">
                <a:latin typeface="+mn-lt"/>
                <a:ea typeface="+mn-ea"/>
              </a:rPr>
              <a:t>c.getValue</a:t>
            </a:r>
            <a:r>
              <a:rPr lang="en-GB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} else if ("</a:t>
            </a:r>
            <a:r>
              <a:rPr lang="en-GB" altLang="en-US" sz="1600" dirty="0" err="1">
                <a:latin typeface="+mn-lt"/>
                <a:ea typeface="+mn-ea"/>
              </a:rPr>
              <a:t>autoLogin</a:t>
            </a:r>
            <a:r>
              <a:rPr lang="en-GB" altLang="en-US" sz="1600" dirty="0">
                <a:latin typeface="+mn-lt"/>
                <a:ea typeface="+mn-ea"/>
              </a:rPr>
              <a:t>".equals(</a:t>
            </a:r>
            <a:r>
              <a:rPr lang="en-GB" altLang="en-US" sz="1600" dirty="0" err="1">
                <a:latin typeface="+mn-lt"/>
                <a:ea typeface="+mn-ea"/>
              </a:rPr>
              <a:t>c.getName</a:t>
            </a:r>
            <a:r>
              <a:rPr lang="en-GB" altLang="en-US" sz="1600" dirty="0">
                <a:latin typeface="+mn-lt"/>
                <a:ea typeface="+mn-ea"/>
              </a:rPr>
              <a:t>()))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	</a:t>
            </a:r>
            <a:r>
              <a:rPr lang="en-GB" altLang="en-US" sz="1600" dirty="0" err="1">
                <a:latin typeface="+mn-lt"/>
                <a:ea typeface="+mn-ea"/>
              </a:rPr>
              <a:t>autoLogin</a:t>
            </a:r>
            <a:r>
              <a:rPr lang="en-GB" altLang="en-US" sz="1600" dirty="0">
                <a:latin typeface="+mn-lt"/>
                <a:ea typeface="+mn-ea"/>
              </a:rPr>
              <a:t> = </a:t>
            </a:r>
            <a:r>
              <a:rPr lang="en-GB" altLang="en-US" sz="1600" dirty="0" err="1">
                <a:latin typeface="+mn-lt"/>
                <a:ea typeface="+mn-ea"/>
              </a:rPr>
              <a:t>c.getValue</a:t>
            </a:r>
            <a:r>
              <a:rPr lang="en-GB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smtClean="0">
                <a:latin typeface="+mn-lt"/>
                <a:ea typeface="+mn-ea"/>
              </a:rPr>
              <a:t>}</a:t>
            </a:r>
            <a:endParaRPr lang="en-GB" altLang="en-US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0777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自动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完成自动登录功能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59632" y="2132856"/>
            <a:ext cx="6738937" cy="295232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smtClean="0">
                <a:latin typeface="+mn-lt"/>
                <a:ea typeface="+mn-ea"/>
              </a:rPr>
              <a:t>String </a:t>
            </a:r>
            <a:r>
              <a:rPr lang="en-GB" altLang="en-US" sz="1600" dirty="0">
                <a:latin typeface="+mn-lt"/>
                <a:ea typeface="+mn-ea"/>
              </a:rPr>
              <a:t>action = </a:t>
            </a:r>
            <a:r>
              <a:rPr lang="en-GB" altLang="en-US" sz="1600" dirty="0" err="1">
                <a:latin typeface="+mn-lt"/>
                <a:ea typeface="+mn-ea"/>
              </a:rPr>
              <a:t>request.getParameter</a:t>
            </a:r>
            <a:r>
              <a:rPr lang="en-GB" altLang="en-US" sz="1600" dirty="0">
                <a:latin typeface="+mn-lt"/>
                <a:ea typeface="+mn-ea"/>
              </a:rPr>
              <a:t>("action");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if (!"</a:t>
            </a:r>
            <a:r>
              <a:rPr lang="en-GB" altLang="en-US" sz="1600" dirty="0" err="1">
                <a:latin typeface="+mn-lt"/>
                <a:ea typeface="+mn-ea"/>
              </a:rPr>
              <a:t>logout".equals</a:t>
            </a:r>
            <a:r>
              <a:rPr lang="en-GB" altLang="en-US" sz="1600" dirty="0">
                <a:latin typeface="+mn-lt"/>
                <a:ea typeface="+mn-ea"/>
              </a:rPr>
              <a:t>(action)) { // </a:t>
            </a:r>
            <a:r>
              <a:rPr lang="zh-CN" altLang="en-US" sz="1600" dirty="0">
                <a:latin typeface="+mn-lt"/>
                <a:ea typeface="+mn-ea"/>
              </a:rPr>
              <a:t>退出时不执行自动登陆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</a:rPr>
              <a:t>	</a:t>
            </a:r>
            <a:r>
              <a:rPr lang="en-GB" altLang="en-US" sz="1600" dirty="0">
                <a:latin typeface="+mn-lt"/>
                <a:ea typeface="+mn-ea"/>
              </a:rPr>
              <a:t>if (!</a:t>
            </a:r>
            <a:r>
              <a:rPr lang="en-GB" altLang="en-US" sz="1600" dirty="0" err="1">
                <a:latin typeface="+mn-lt"/>
                <a:ea typeface="+mn-ea"/>
              </a:rPr>
              <a:t>TextUtils.isEmpty</a:t>
            </a:r>
            <a:r>
              <a:rPr lang="en-GB" altLang="en-US" sz="1600" dirty="0">
                <a:latin typeface="+mn-lt"/>
                <a:ea typeface="+mn-ea"/>
              </a:rPr>
              <a:t>(username) &amp;&amp; !</a:t>
            </a:r>
            <a:r>
              <a:rPr lang="en-GB" altLang="en-US" sz="1600" dirty="0" err="1">
                <a:latin typeface="+mn-lt"/>
                <a:ea typeface="+mn-ea"/>
              </a:rPr>
              <a:t>TextUtils.isEmpty</a:t>
            </a:r>
            <a:r>
              <a:rPr lang="en-GB" altLang="en-US" sz="1600" dirty="0">
                <a:latin typeface="+mn-lt"/>
                <a:ea typeface="+mn-ea"/>
              </a:rPr>
              <a:t>(</a:t>
            </a:r>
            <a:r>
              <a:rPr lang="en-GB" altLang="en-US" sz="1600" dirty="0" err="1">
                <a:latin typeface="+mn-lt"/>
                <a:ea typeface="+mn-ea"/>
              </a:rPr>
              <a:t>autoLogin</a:t>
            </a:r>
            <a:r>
              <a:rPr lang="en-GB" altLang="en-US" sz="1600" dirty="0">
                <a:latin typeface="+mn-lt"/>
                <a:ea typeface="+mn-ea"/>
              </a:rPr>
              <a:t>))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</a:t>
            </a:r>
            <a:r>
              <a:rPr lang="en-GB" altLang="en-US" sz="1600" dirty="0" err="1">
                <a:latin typeface="+mn-lt"/>
                <a:ea typeface="+mn-ea"/>
              </a:rPr>
              <a:t>response.sendRedirect</a:t>
            </a:r>
            <a:r>
              <a:rPr lang="en-GB" altLang="en-US" sz="1600" dirty="0">
                <a:latin typeface="+mn-lt"/>
                <a:ea typeface="+mn-ea"/>
              </a:rPr>
              <a:t>(</a:t>
            </a:r>
            <a:r>
              <a:rPr lang="en-GB" altLang="en-US" sz="1600" dirty="0" err="1">
                <a:latin typeface="+mn-lt"/>
                <a:ea typeface="+mn-ea"/>
              </a:rPr>
              <a:t>request.getContextPath</a:t>
            </a:r>
            <a:r>
              <a:rPr lang="en-GB" altLang="en-US" sz="1600" dirty="0">
                <a:latin typeface="+mn-lt"/>
                <a:ea typeface="+mn-ea"/>
              </a:rPr>
              <a:t>() + "/</a:t>
            </a:r>
            <a:r>
              <a:rPr lang="en-GB" altLang="en-US" sz="1600" dirty="0" err="1">
                <a:latin typeface="+mn-lt"/>
                <a:ea typeface="+mn-ea"/>
              </a:rPr>
              <a:t>login?action</a:t>
            </a:r>
            <a:r>
              <a:rPr lang="en-GB" altLang="en-US" sz="1600" dirty="0">
                <a:latin typeface="+mn-lt"/>
                <a:ea typeface="+mn-ea"/>
              </a:rPr>
              <a:t>=</a:t>
            </a:r>
            <a:r>
              <a:rPr lang="en-GB" altLang="en-US" sz="1600" dirty="0" err="1">
                <a:latin typeface="+mn-lt"/>
                <a:ea typeface="+mn-ea"/>
              </a:rPr>
              <a:t>autoLogin</a:t>
            </a:r>
            <a:r>
              <a:rPr lang="en-GB" altLang="en-US" sz="1600" dirty="0">
                <a:latin typeface="+mn-lt"/>
                <a:ea typeface="+mn-ea"/>
              </a:rPr>
              <a:t>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%&gt;</a:t>
            </a:r>
            <a:endParaRPr lang="en-US" altLang="zh-CN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0900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跳</a:t>
            </a:r>
            <a:r>
              <a:rPr lang="zh-CN" altLang="en-US" dirty="0"/>
              <a:t>转的实现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请求转发</a:t>
            </a:r>
            <a:endParaRPr lang="en-US" altLang="zh-CN" dirty="0"/>
          </a:p>
          <a:p>
            <a:pPr lvl="1"/>
            <a:r>
              <a:rPr lang="zh-CN" altLang="en-US" dirty="0"/>
              <a:t>接收到客户的请求后，将请求转发给</a:t>
            </a:r>
            <a:r>
              <a:rPr lang="en-US" altLang="zh-CN" dirty="0"/>
              <a:t>WEB</a:t>
            </a:r>
            <a:r>
              <a:rPr lang="zh-CN" altLang="en-US" dirty="0"/>
              <a:t>应用内的其它资源进行处理。</a:t>
            </a:r>
          </a:p>
          <a:p>
            <a:pPr lvl="1"/>
            <a:endParaRPr lang="en-US" altLang="zh-CN" dirty="0"/>
          </a:p>
        </p:txBody>
      </p: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2054225" y="2780928"/>
            <a:ext cx="4953000" cy="2400300"/>
            <a:chOff x="1905000" y="3048000"/>
            <a:chExt cx="4953000" cy="24003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459288" y="3048000"/>
              <a:ext cx="2398712" cy="24003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2" tIns="45711" rIns="91422" bIns="4571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mtClean="0">
                  <a:latin typeface="+mn-lt"/>
                  <a:ea typeface="华文黑体" charset="-122"/>
                </a:rPr>
                <a:t>Server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435600" y="3228975"/>
              <a:ext cx="1270000" cy="631825"/>
            </a:xfrm>
            <a:prstGeom prst="pentag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5512" tIns="52756" rIns="105512" bIns="52756" anchor="ctr"/>
            <a:lstStyle>
              <a:lvl1pPr marL="396875" indent="-396875" defTabSz="1055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55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55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55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55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55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55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55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55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smtClean="0">
                  <a:latin typeface="+mn-lt"/>
                  <a:ea typeface="华文细黑" panose="02010600040101010101" pitchFamily="2" charset="-122"/>
                </a:rPr>
                <a:t>WebA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403850" y="4445000"/>
              <a:ext cx="1328738" cy="639763"/>
            </a:xfrm>
            <a:prstGeom prst="pentag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5512" tIns="52756" rIns="105512" bIns="52756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5000"/>
                <a:defRPr/>
              </a:pPr>
              <a:r>
                <a:rPr lang="en-US" altLang="zh-CN" sz="1600" smtClean="0">
                  <a:latin typeface="+mn-lt"/>
                  <a:ea typeface="黑体" panose="02010609060101010101" pitchFamily="49" charset="-122"/>
                </a:rPr>
                <a:t>WebB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487738" y="3527425"/>
              <a:ext cx="2195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1905000" y="3100388"/>
            <a:ext cx="1635125" cy="170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Visio" r:id="rId3" imgW="1036625" imgH="1036625" progId="Visio.Drawing.11">
                    <p:embed/>
                  </p:oleObj>
                </mc:Choice>
                <mc:Fallback>
                  <p:oleObj name="Visio" r:id="rId3" imgW="1036625" imgH="103662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3100388"/>
                          <a:ext cx="1635125" cy="170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487738" y="4114800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6040438" y="3954463"/>
              <a:ext cx="0" cy="587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743325" y="4167188"/>
              <a:ext cx="1990725" cy="677862"/>
              <a:chOff x="2155" y="2342"/>
              <a:chExt cx="1769" cy="576"/>
            </a:xfrm>
          </p:grpSpPr>
          <p:sp>
            <p:nvSpPr>
              <p:cNvPr id="14" name="AutoShape 14"/>
              <p:cNvSpPr>
                <a:spLocks noChangeArrowheads="1"/>
              </p:cNvSpPr>
              <p:nvPr/>
            </p:nvSpPr>
            <p:spPr bwMode="auto">
              <a:xfrm>
                <a:off x="2155" y="2342"/>
                <a:ext cx="576" cy="576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000" smtClean="0">
                    <a:latin typeface="+mn-lt"/>
                    <a:ea typeface="华文黑体" charset="-122"/>
                  </a:rPr>
                  <a:t>body</a:t>
                </a:r>
              </a:p>
              <a:p>
                <a:pPr algn="ctr">
                  <a:defRPr/>
                </a:pPr>
                <a:r>
                  <a:rPr lang="en-US" altLang="zh-CN" sz="2000" smtClean="0">
                    <a:latin typeface="+mn-lt"/>
                    <a:ea typeface="华文黑体" charset="-122"/>
                  </a:rPr>
                  <a:t>---</a:t>
                </a:r>
              </a:p>
              <a:p>
                <a:pPr algn="ctr">
                  <a:defRPr/>
                </a:pPr>
                <a:endParaRPr lang="en-US" altLang="zh-CN" sz="2000" smtClean="0">
                  <a:latin typeface="+mn-lt"/>
                  <a:ea typeface="华文黑体" charset="-122"/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 flipV="1">
                <a:off x="2745" y="2480"/>
                <a:ext cx="1179" cy="2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2966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自动登陆的基本</a:t>
            </a:r>
            <a:r>
              <a:rPr lang="zh-CN" altLang="en-US" dirty="0" smtClean="0"/>
              <a:t>思想？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802583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验证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/>
              <a:t>验证码（</a:t>
            </a:r>
            <a:r>
              <a:rPr lang="en-US" altLang="zh-CN" dirty="0"/>
              <a:t>CAPTCHA</a:t>
            </a:r>
            <a:r>
              <a:rPr lang="zh-CN" altLang="en-US" dirty="0"/>
              <a:t>）是“</a:t>
            </a:r>
            <a:r>
              <a:rPr lang="en-US" altLang="zh-CN" dirty="0"/>
              <a:t>Completely Automated Public Turing test to tell Computers and Humans Apart”</a:t>
            </a:r>
            <a:r>
              <a:rPr lang="zh-CN" altLang="en-US" dirty="0"/>
              <a:t>（全自动区分计算机和人类的图灵测试）的缩写，是一种区分用户是计算机还是人</a:t>
            </a:r>
            <a:r>
              <a:rPr lang="zh-CN" altLang="en-US" dirty="0" smtClean="0"/>
              <a:t>的程序</a:t>
            </a:r>
            <a:r>
              <a:rPr lang="zh-CN" altLang="en-US" dirty="0"/>
              <a:t>。可以防止：恶意破解密码、刷票、论坛灌水，有效防止某个黑客对某一个特定注册用户</a:t>
            </a:r>
            <a:r>
              <a:rPr lang="zh-CN" altLang="en-US" dirty="0" smtClean="0"/>
              <a:t>用暴力</a:t>
            </a:r>
            <a:r>
              <a:rPr lang="zh-CN" altLang="en-US" dirty="0"/>
              <a:t>破解方式进行不断的登陆</a:t>
            </a:r>
            <a:r>
              <a:rPr lang="zh-CN" altLang="en-US" dirty="0" smtClean="0"/>
              <a:t>尝试。实际上</a:t>
            </a:r>
            <a:r>
              <a:rPr lang="zh-CN" altLang="en-US" dirty="0"/>
              <a:t>用验证码是现在很多网站通行的方式，我们利用比较简易的方式实现了这个功能。这个问题可以由计算机生成并评判，但是必须只有人类才能解答。由于计算机无法解答</a:t>
            </a:r>
            <a:r>
              <a:rPr lang="en-US" altLang="zh-CN" dirty="0"/>
              <a:t>CAPTCHA</a:t>
            </a:r>
            <a:r>
              <a:rPr lang="zh-CN" altLang="en-US" dirty="0"/>
              <a:t>的问题，所以回答出问题的用户就可以被认为是人类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7538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验证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zh-CN" altLang="en-US" dirty="0" smtClean="0"/>
              <a:t>码分类</a:t>
            </a:r>
            <a:endParaRPr lang="en-US" altLang="zh-CN" dirty="0" smtClean="0"/>
          </a:p>
          <a:p>
            <a:pPr lvl="1"/>
            <a:r>
              <a:rPr lang="zh-CN" altLang="en-US" dirty="0"/>
              <a:t>图片验证码</a:t>
            </a:r>
          </a:p>
          <a:p>
            <a:pPr lvl="1"/>
            <a:r>
              <a:rPr lang="zh-CN" altLang="en-US" dirty="0"/>
              <a:t>汉字验证码</a:t>
            </a:r>
          </a:p>
          <a:p>
            <a:pPr lvl="1"/>
            <a:r>
              <a:rPr lang="en-US" altLang="zh-CN" dirty="0"/>
              <a:t>Gif</a:t>
            </a:r>
            <a:r>
              <a:rPr lang="zh-CN" altLang="en-US" dirty="0"/>
              <a:t>动画验证码</a:t>
            </a:r>
          </a:p>
          <a:p>
            <a:pPr lvl="1"/>
            <a:r>
              <a:rPr lang="zh-CN" altLang="en-US" dirty="0"/>
              <a:t>广告验证码</a:t>
            </a:r>
          </a:p>
          <a:p>
            <a:pPr lvl="1"/>
            <a:r>
              <a:rPr lang="zh-CN" altLang="en-US" dirty="0"/>
              <a:t>问题验证码</a:t>
            </a:r>
          </a:p>
          <a:p>
            <a:pPr lvl="1"/>
            <a:r>
              <a:rPr lang="zh-CN" altLang="en-US" dirty="0"/>
              <a:t>手机短信验证码</a:t>
            </a:r>
          </a:p>
          <a:p>
            <a:pPr lvl="1"/>
            <a:r>
              <a:rPr lang="zh-CN" altLang="en-US" dirty="0"/>
              <a:t>手机语音验证码。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9143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什么是验证码？</a:t>
            </a:r>
          </a:p>
        </p:txBody>
      </p:sp>
    </p:spTree>
    <p:extLst>
      <p:ext uri="{BB962C8B-B14F-4D97-AF65-F5344CB8AC3E}">
        <p14:creationId xmlns:p14="http://schemas.microsoft.com/office/powerpoint/2010/main" val="984732636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验证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使用响应对象向</a:t>
            </a:r>
            <a:r>
              <a:rPr lang="zh-CN" altLang="en-US" dirty="0"/>
              <a:t>客户端输出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向客户端输出信息（常用的</a:t>
            </a:r>
            <a:r>
              <a:rPr lang="en-US" altLang="zh-CN" dirty="0"/>
              <a:t>MIME</a:t>
            </a:r>
            <a:r>
              <a:rPr lang="zh-CN" altLang="en-US" dirty="0"/>
              <a:t>类型）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  <p:graphicFrame>
        <p:nvGraphicFramePr>
          <p:cNvPr id="4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79618"/>
              </p:ext>
            </p:extLst>
          </p:nvPr>
        </p:nvGraphicFramePr>
        <p:xfrm>
          <a:off x="971600" y="1916832"/>
          <a:ext cx="7162800" cy="1211263"/>
        </p:xfrm>
        <a:graphic>
          <a:graphicData uri="http://schemas.openxmlformats.org/drawingml/2006/table">
            <a:tbl>
              <a:tblPr/>
              <a:tblGrid>
                <a:gridCol w="4191000"/>
                <a:gridCol w="2971800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方法</a:t>
                      </a:r>
                    </a:p>
                  </a:txBody>
                  <a:tcPr marL="79200" marR="79200" marT="39608" marB="396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说明</a:t>
                      </a:r>
                    </a:p>
                  </a:txBody>
                  <a:tcPr marL="79200" marR="79200" marT="39608" marB="396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8572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ServletOutputStream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getOutputStream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 )</a:t>
                      </a:r>
                    </a:p>
                  </a:txBody>
                  <a:tcPr marL="79200" marR="79200" marT="39608" marB="396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返回可以向客户端发送二进制数据的输出流对象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OutputStream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9200" marR="79200" marT="39608" marB="396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63558"/>
              </p:ext>
            </p:extLst>
          </p:nvPr>
        </p:nvGraphicFramePr>
        <p:xfrm>
          <a:off x="971600" y="4319438"/>
          <a:ext cx="7162800" cy="693738"/>
        </p:xfrm>
        <a:graphic>
          <a:graphicData uri="http://schemas.openxmlformats.org/drawingml/2006/table">
            <a:tbl>
              <a:tblPr/>
              <a:tblGrid>
                <a:gridCol w="3384550"/>
                <a:gridCol w="3778250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类型</a:t>
                      </a:r>
                    </a:p>
                  </a:txBody>
                  <a:tcPr marL="79200" marR="79200" marT="39598" marB="395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含义</a:t>
                      </a:r>
                    </a:p>
                  </a:txBody>
                  <a:tcPr marL="79200" marR="79200" marT="39598" marB="395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97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image/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图像格式</a:t>
                      </a:r>
                    </a:p>
                  </a:txBody>
                  <a:tcPr marL="79200" marR="79200" marT="39598" marB="395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图片，如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image/gif</a:t>
                      </a:r>
                    </a:p>
                  </a:txBody>
                  <a:tcPr marL="79200" marR="79200" marT="39598" marB="395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3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验证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完成验证码的相关实现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59632" y="2060848"/>
            <a:ext cx="6738937" cy="388853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// </a:t>
            </a:r>
            <a:r>
              <a:rPr lang="zh-CN" altLang="en-US" sz="1600" dirty="0">
                <a:latin typeface="+mn-lt"/>
                <a:ea typeface="+mn-ea"/>
              </a:rPr>
              <a:t>设置响应报头信息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err="1">
                <a:latin typeface="+mn-lt"/>
                <a:ea typeface="+mn-ea"/>
              </a:rPr>
              <a:t>response.setHeader</a:t>
            </a:r>
            <a:r>
              <a:rPr lang="en-GB" altLang="en-US" sz="1600" dirty="0">
                <a:latin typeface="+mn-lt"/>
                <a:ea typeface="+mn-ea"/>
              </a:rPr>
              <a:t>("Pragma", "No-cache");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err="1">
                <a:latin typeface="+mn-lt"/>
                <a:ea typeface="+mn-ea"/>
              </a:rPr>
              <a:t>response.setHeader</a:t>
            </a:r>
            <a:r>
              <a:rPr lang="en-GB" altLang="en-US" sz="1600" dirty="0">
                <a:latin typeface="+mn-lt"/>
                <a:ea typeface="+mn-ea"/>
              </a:rPr>
              <a:t>("Cache-Control", "no-cache");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err="1">
                <a:latin typeface="+mn-lt"/>
                <a:ea typeface="+mn-ea"/>
              </a:rPr>
              <a:t>response.setDateHeader</a:t>
            </a:r>
            <a:r>
              <a:rPr lang="en-GB" altLang="en-US" sz="1600" dirty="0">
                <a:latin typeface="+mn-lt"/>
                <a:ea typeface="+mn-ea"/>
              </a:rPr>
              <a:t>("Expires", 0);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// </a:t>
            </a:r>
            <a:r>
              <a:rPr lang="zh-CN" altLang="en-US" sz="1600" dirty="0">
                <a:latin typeface="+mn-lt"/>
                <a:ea typeface="+mn-ea"/>
              </a:rPr>
              <a:t>设置响应的</a:t>
            </a:r>
            <a:r>
              <a:rPr lang="en-GB" altLang="en-US" sz="1600" dirty="0">
                <a:latin typeface="+mn-lt"/>
                <a:ea typeface="+mn-ea"/>
              </a:rPr>
              <a:t>MIME</a:t>
            </a:r>
            <a:r>
              <a:rPr lang="zh-CN" altLang="en-US" sz="1600" dirty="0">
                <a:latin typeface="+mn-lt"/>
                <a:ea typeface="+mn-ea"/>
              </a:rPr>
              <a:t>类型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err="1">
                <a:latin typeface="+mn-lt"/>
                <a:ea typeface="+mn-ea"/>
              </a:rPr>
              <a:t>response.setContentType</a:t>
            </a:r>
            <a:r>
              <a:rPr lang="en-GB" altLang="en-US" sz="1600" dirty="0">
                <a:latin typeface="+mn-lt"/>
                <a:ea typeface="+mn-ea"/>
              </a:rPr>
              <a:t>("image/jpeg");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 err="1" smtClean="0">
                <a:latin typeface="+mn-lt"/>
                <a:ea typeface="+mn-ea"/>
              </a:rPr>
              <a:t>BufferedImage</a:t>
            </a:r>
            <a:r>
              <a:rPr lang="en-GB" altLang="en-US" sz="1600" dirty="0" smtClean="0">
                <a:latin typeface="+mn-lt"/>
                <a:ea typeface="+mn-ea"/>
              </a:rPr>
              <a:t> </a:t>
            </a:r>
            <a:r>
              <a:rPr lang="en-GB" altLang="en-US" sz="1600" dirty="0">
                <a:latin typeface="+mn-lt"/>
                <a:ea typeface="+mn-ea"/>
              </a:rPr>
              <a:t>image = new </a:t>
            </a:r>
            <a:r>
              <a:rPr lang="en-GB" altLang="en-US" sz="1600" dirty="0" err="1">
                <a:latin typeface="+mn-lt"/>
                <a:ea typeface="+mn-ea"/>
              </a:rPr>
              <a:t>BufferedImage</a:t>
            </a:r>
            <a:r>
              <a:rPr lang="en-GB" altLang="en-US" sz="1600" dirty="0">
                <a:latin typeface="+mn-lt"/>
                <a:ea typeface="+mn-ea"/>
              </a:rPr>
              <a:t>(WIDTH, HEIGHT,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		</a:t>
            </a:r>
            <a:r>
              <a:rPr lang="en-GB" altLang="en-US" sz="1600" dirty="0" err="1">
                <a:latin typeface="+mn-lt"/>
                <a:ea typeface="+mn-ea"/>
              </a:rPr>
              <a:t>BufferedImage.TYPE_INT_RGB</a:t>
            </a:r>
            <a:r>
              <a:rPr lang="en-GB" altLang="en-US" sz="1600" dirty="0">
                <a:latin typeface="+mn-lt"/>
                <a:ea typeface="+mn-ea"/>
              </a:rPr>
              <a:t>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Font </a:t>
            </a:r>
            <a:r>
              <a:rPr lang="en-GB" altLang="en-US" sz="1600" dirty="0" err="1">
                <a:latin typeface="+mn-lt"/>
                <a:ea typeface="+mn-ea"/>
              </a:rPr>
              <a:t>mFont</a:t>
            </a:r>
            <a:r>
              <a:rPr lang="en-GB" altLang="en-US" sz="1600" dirty="0">
                <a:latin typeface="+mn-lt"/>
                <a:ea typeface="+mn-ea"/>
              </a:rPr>
              <a:t> = new Font("Arial", </a:t>
            </a:r>
            <a:r>
              <a:rPr lang="en-GB" altLang="en-US" sz="1600" dirty="0" err="1">
                <a:latin typeface="+mn-lt"/>
                <a:ea typeface="+mn-ea"/>
              </a:rPr>
              <a:t>Font.TRUETYPE_FONT</a:t>
            </a:r>
            <a:r>
              <a:rPr lang="en-GB" altLang="en-US" sz="1600" dirty="0">
                <a:latin typeface="+mn-lt"/>
                <a:ea typeface="+mn-ea"/>
              </a:rPr>
              <a:t>, 18);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Graphics g = </a:t>
            </a:r>
            <a:r>
              <a:rPr lang="en-GB" altLang="en-US" sz="1600" dirty="0" err="1">
                <a:latin typeface="+mn-lt"/>
                <a:ea typeface="+mn-ea"/>
              </a:rPr>
              <a:t>image.getGraphics</a:t>
            </a:r>
            <a:r>
              <a:rPr lang="en-GB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GB" altLang="en-US" sz="1600" dirty="0">
                <a:latin typeface="+mn-lt"/>
                <a:ea typeface="+mn-ea"/>
              </a:rPr>
              <a:t>Random </a:t>
            </a:r>
            <a:r>
              <a:rPr lang="en-GB" altLang="en-US" sz="1600" dirty="0" err="1">
                <a:latin typeface="+mn-lt"/>
                <a:ea typeface="+mn-ea"/>
              </a:rPr>
              <a:t>rd</a:t>
            </a:r>
            <a:r>
              <a:rPr lang="en-GB" altLang="en-US" sz="1600" dirty="0">
                <a:latin typeface="+mn-lt"/>
                <a:ea typeface="+mn-ea"/>
              </a:rPr>
              <a:t> = new Random();</a:t>
            </a:r>
            <a:endParaRPr lang="en-US" altLang="zh-CN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281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验证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完成验证码的相关实现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59632" y="1916832"/>
            <a:ext cx="6738937" cy="43924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// </a:t>
            </a:r>
            <a:r>
              <a:rPr lang="zh-CN" altLang="en-US" sz="1600" dirty="0">
                <a:latin typeface="+mn-lt"/>
                <a:ea typeface="+mn-ea"/>
              </a:rPr>
              <a:t>随机产生的验证码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String result = "";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for (</a:t>
            </a:r>
            <a:r>
              <a:rPr lang="en-US" altLang="zh-CN" sz="1600" dirty="0" err="1">
                <a:latin typeface="+mn-lt"/>
                <a:ea typeface="+mn-ea"/>
              </a:rPr>
              <a:t>int</a:t>
            </a:r>
            <a:r>
              <a:rPr lang="en-US" altLang="zh-CN" sz="1600" dirty="0">
                <a:latin typeface="+mn-lt"/>
                <a:ea typeface="+mn-ea"/>
              </a:rPr>
              <a:t> 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 = 0; 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 &lt; LENGTH; ++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result += code[</a:t>
            </a:r>
            <a:r>
              <a:rPr lang="en-US" altLang="zh-CN" sz="1600" dirty="0" err="1">
                <a:latin typeface="+mn-lt"/>
                <a:ea typeface="+mn-ea"/>
              </a:rPr>
              <a:t>rd.nextInt</a:t>
            </a:r>
            <a:r>
              <a:rPr lang="en-US" altLang="zh-CN" sz="1600" dirty="0">
                <a:latin typeface="+mn-lt"/>
                <a:ea typeface="+mn-ea"/>
              </a:rPr>
              <a:t>(</a:t>
            </a:r>
            <a:r>
              <a:rPr lang="en-US" altLang="zh-CN" sz="1600" dirty="0" err="1">
                <a:latin typeface="+mn-lt"/>
                <a:ea typeface="+mn-ea"/>
              </a:rPr>
              <a:t>code.length</a:t>
            </a:r>
            <a:r>
              <a:rPr lang="en-US" altLang="zh-CN" sz="1600" dirty="0">
                <a:latin typeface="+mn-lt"/>
                <a:ea typeface="+mn-ea"/>
              </a:rPr>
              <a:t>)];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err="1">
                <a:latin typeface="+mn-lt"/>
                <a:ea typeface="+mn-ea"/>
              </a:rPr>
              <a:t>HttpSession</a:t>
            </a:r>
            <a:r>
              <a:rPr lang="en-US" altLang="zh-CN" sz="1600" dirty="0">
                <a:latin typeface="+mn-lt"/>
                <a:ea typeface="+mn-ea"/>
              </a:rPr>
              <a:t> se = </a:t>
            </a:r>
            <a:r>
              <a:rPr lang="en-US" altLang="zh-CN" sz="1600" dirty="0" err="1">
                <a:latin typeface="+mn-lt"/>
                <a:ea typeface="+mn-ea"/>
              </a:rPr>
              <a:t>request.getSession</a:t>
            </a:r>
            <a:r>
              <a:rPr lang="en-US" altLang="zh-CN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err="1">
                <a:latin typeface="+mn-lt"/>
                <a:ea typeface="+mn-ea"/>
              </a:rPr>
              <a:t>se.setAttribute</a:t>
            </a:r>
            <a:r>
              <a:rPr lang="en-US" altLang="zh-CN" sz="1600" dirty="0">
                <a:latin typeface="+mn-lt"/>
                <a:ea typeface="+mn-ea"/>
              </a:rPr>
              <a:t>("code", result);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smtClean="0">
                <a:latin typeface="+mn-lt"/>
                <a:ea typeface="+mn-ea"/>
              </a:rPr>
              <a:t>// </a:t>
            </a:r>
            <a:r>
              <a:rPr lang="zh-CN" altLang="en-US" sz="1600" dirty="0">
                <a:latin typeface="+mn-lt"/>
                <a:ea typeface="+mn-ea"/>
              </a:rPr>
              <a:t>画验证码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for (</a:t>
            </a:r>
            <a:r>
              <a:rPr lang="en-US" altLang="zh-CN" sz="1600" dirty="0" err="1">
                <a:latin typeface="+mn-lt"/>
                <a:ea typeface="+mn-ea"/>
              </a:rPr>
              <a:t>int</a:t>
            </a:r>
            <a:r>
              <a:rPr lang="en-US" altLang="zh-CN" sz="1600" dirty="0">
                <a:latin typeface="+mn-lt"/>
                <a:ea typeface="+mn-ea"/>
              </a:rPr>
              <a:t> 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 = 0; 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 &lt; </a:t>
            </a:r>
            <a:r>
              <a:rPr lang="en-US" altLang="zh-CN" sz="1600" dirty="0" err="1">
                <a:latin typeface="+mn-lt"/>
                <a:ea typeface="+mn-ea"/>
              </a:rPr>
              <a:t>result.length</a:t>
            </a:r>
            <a:r>
              <a:rPr lang="en-US" altLang="zh-CN" sz="1600" dirty="0">
                <a:latin typeface="+mn-lt"/>
                <a:ea typeface="+mn-ea"/>
              </a:rPr>
              <a:t>(); 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++)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g.setColor</a:t>
            </a:r>
            <a:r>
              <a:rPr lang="en-US" altLang="zh-CN" sz="1600" dirty="0">
                <a:latin typeface="+mn-lt"/>
                <a:ea typeface="+mn-ea"/>
              </a:rPr>
              <a:t>(new Color(</a:t>
            </a:r>
            <a:r>
              <a:rPr lang="en-US" altLang="zh-CN" sz="1600" dirty="0" err="1">
                <a:latin typeface="+mn-lt"/>
                <a:ea typeface="+mn-ea"/>
              </a:rPr>
              <a:t>rd.nextInt</a:t>
            </a:r>
            <a:r>
              <a:rPr lang="en-US" altLang="zh-CN" sz="1600" dirty="0">
                <a:latin typeface="+mn-lt"/>
                <a:ea typeface="+mn-ea"/>
              </a:rPr>
              <a:t>(200), </a:t>
            </a:r>
            <a:r>
              <a:rPr lang="en-US" altLang="zh-CN" sz="1600" dirty="0" err="1">
                <a:latin typeface="+mn-lt"/>
                <a:ea typeface="+mn-ea"/>
              </a:rPr>
              <a:t>rd.nextInt</a:t>
            </a:r>
            <a:r>
              <a:rPr lang="en-US" altLang="zh-CN" sz="1600" dirty="0">
                <a:latin typeface="+mn-lt"/>
                <a:ea typeface="+mn-ea"/>
              </a:rPr>
              <a:t>(200), </a:t>
            </a:r>
            <a:r>
              <a:rPr lang="en-US" altLang="zh-CN" sz="1600" dirty="0" err="1">
                <a:latin typeface="+mn-lt"/>
                <a:ea typeface="+mn-ea"/>
              </a:rPr>
              <a:t>rd</a:t>
            </a:r>
            <a:endParaRPr lang="en-US" altLang="zh-CN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		.</a:t>
            </a:r>
            <a:r>
              <a:rPr lang="en-US" altLang="zh-CN" sz="1600" dirty="0" err="1">
                <a:latin typeface="+mn-lt"/>
                <a:ea typeface="+mn-ea"/>
              </a:rPr>
              <a:t>nextInt</a:t>
            </a:r>
            <a:r>
              <a:rPr lang="en-US" altLang="zh-CN" sz="1600" dirty="0">
                <a:latin typeface="+mn-lt"/>
                <a:ea typeface="+mn-ea"/>
              </a:rPr>
              <a:t>(200)));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g.drawString</a:t>
            </a:r>
            <a:r>
              <a:rPr lang="en-US" altLang="zh-CN" sz="1600" dirty="0">
                <a:latin typeface="+mn-lt"/>
                <a:ea typeface="+mn-ea"/>
              </a:rPr>
              <a:t>(</a:t>
            </a:r>
            <a:r>
              <a:rPr lang="en-US" altLang="zh-CN" sz="1600" dirty="0" err="1">
                <a:latin typeface="+mn-lt"/>
                <a:ea typeface="+mn-ea"/>
              </a:rPr>
              <a:t>result.charAt</a:t>
            </a:r>
            <a:r>
              <a:rPr lang="en-US" altLang="zh-CN" sz="1600" dirty="0">
                <a:latin typeface="+mn-lt"/>
                <a:ea typeface="+mn-ea"/>
              </a:rPr>
              <a:t>(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) + "", 12 * 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 + 1, 16);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4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验证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完成验证码的相关实现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59632" y="1916832"/>
            <a:ext cx="6738937" cy="345638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// </a:t>
            </a:r>
            <a:r>
              <a:rPr lang="zh-CN" altLang="en-US" sz="1600" dirty="0">
                <a:latin typeface="+mn-lt"/>
                <a:ea typeface="+mn-ea"/>
              </a:rPr>
              <a:t>释放</a:t>
            </a:r>
            <a:r>
              <a:rPr lang="zh-CN" altLang="en-US" sz="1600" dirty="0" smtClean="0">
                <a:latin typeface="+mn-lt"/>
                <a:ea typeface="+mn-ea"/>
              </a:rPr>
              <a:t>图形资源</a:t>
            </a:r>
            <a:endParaRPr lang="zh-CN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err="1">
                <a:latin typeface="+mn-lt"/>
                <a:ea typeface="+mn-ea"/>
              </a:rPr>
              <a:t>g.dispose</a:t>
            </a:r>
            <a:r>
              <a:rPr lang="en-US" altLang="zh-CN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try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OutputStream</a:t>
            </a:r>
            <a:r>
              <a:rPr lang="en-US" altLang="zh-CN" sz="1600" dirty="0">
                <a:latin typeface="+mn-lt"/>
                <a:ea typeface="+mn-ea"/>
              </a:rPr>
              <a:t> </a:t>
            </a:r>
            <a:r>
              <a:rPr lang="en-US" altLang="zh-CN" sz="1600" dirty="0" err="1">
                <a:latin typeface="+mn-lt"/>
                <a:ea typeface="+mn-ea"/>
              </a:rPr>
              <a:t>os</a:t>
            </a:r>
            <a:r>
              <a:rPr lang="en-US" altLang="zh-CN" sz="1600" dirty="0">
                <a:latin typeface="+mn-lt"/>
                <a:ea typeface="+mn-ea"/>
              </a:rPr>
              <a:t> = </a:t>
            </a:r>
            <a:r>
              <a:rPr lang="en-US" altLang="zh-CN" sz="1600" dirty="0" err="1">
                <a:latin typeface="+mn-lt"/>
                <a:ea typeface="+mn-ea"/>
              </a:rPr>
              <a:t>response.getOutputStream</a:t>
            </a:r>
            <a:r>
              <a:rPr lang="en-US" altLang="zh-CN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en-US" altLang="zh-CN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// </a:t>
            </a:r>
            <a:r>
              <a:rPr lang="zh-CN" altLang="en-US" sz="1600" dirty="0">
                <a:latin typeface="+mn-lt"/>
                <a:ea typeface="+mn-ea"/>
              </a:rPr>
              <a:t>输出图像到页面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ImageIO.write</a:t>
            </a:r>
            <a:r>
              <a:rPr lang="en-US" altLang="zh-CN" sz="1600" dirty="0">
                <a:latin typeface="+mn-lt"/>
                <a:ea typeface="+mn-ea"/>
              </a:rPr>
              <a:t>(image, "JPEG", </a:t>
            </a:r>
            <a:r>
              <a:rPr lang="en-US" altLang="zh-CN" sz="1600" dirty="0" err="1">
                <a:latin typeface="+mn-lt"/>
                <a:ea typeface="+mn-ea"/>
              </a:rPr>
              <a:t>os</a:t>
            </a:r>
            <a:r>
              <a:rPr lang="en-US" altLang="zh-CN" sz="1600" dirty="0">
                <a:latin typeface="+mn-lt"/>
                <a:ea typeface="+mn-ea"/>
              </a:rPr>
              <a:t>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} catch (</a:t>
            </a:r>
            <a:r>
              <a:rPr lang="en-US" altLang="zh-CN" sz="1600" dirty="0" err="1">
                <a:latin typeface="+mn-lt"/>
                <a:ea typeface="+mn-ea"/>
              </a:rPr>
              <a:t>IOException</a:t>
            </a:r>
            <a:r>
              <a:rPr lang="en-US" altLang="zh-CN" sz="1600" dirty="0">
                <a:latin typeface="+mn-lt"/>
                <a:ea typeface="+mn-ea"/>
              </a:rPr>
              <a:t> e)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e.printStackTrace</a:t>
            </a:r>
            <a:r>
              <a:rPr lang="en-US" altLang="zh-CN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91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任务重</a:t>
            </a:r>
            <a:r>
              <a:rPr lang="zh-CN" altLang="en-US" dirty="0" smtClean="0">
                <a:solidFill>
                  <a:schemeClr val="tx1"/>
                </a:solidFill>
              </a:rPr>
              <a:t>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重定向与转发</a:t>
            </a:r>
          </a:p>
          <a:p>
            <a:r>
              <a:rPr lang="en-US" altLang="zh-CN" dirty="0">
                <a:latin typeface="宋体" pitchFamily="2" charset="-122"/>
              </a:rPr>
              <a:t>JSP</a:t>
            </a:r>
            <a:r>
              <a:rPr lang="zh-CN" altLang="en-US" dirty="0">
                <a:latin typeface="宋体" pitchFamily="2" charset="-122"/>
              </a:rPr>
              <a:t>简介、</a:t>
            </a:r>
            <a:r>
              <a:rPr lang="en-US" altLang="zh-CN" dirty="0">
                <a:latin typeface="宋体" pitchFamily="2" charset="-122"/>
              </a:rPr>
              <a:t>JSP</a:t>
            </a:r>
            <a:r>
              <a:rPr lang="zh-CN" altLang="en-US" dirty="0">
                <a:latin typeface="宋体" pitchFamily="2" charset="-122"/>
              </a:rPr>
              <a:t>页面元素、</a:t>
            </a:r>
            <a:r>
              <a:rPr lang="en-US" altLang="zh-CN" dirty="0">
                <a:latin typeface="宋体" pitchFamily="2" charset="-122"/>
              </a:rPr>
              <a:t>DHTML</a:t>
            </a:r>
            <a:r>
              <a:rPr lang="zh-CN" altLang="en-US" dirty="0">
                <a:latin typeface="宋体" pitchFamily="2" charset="-122"/>
              </a:rPr>
              <a:t>静态内容</a:t>
            </a:r>
          </a:p>
          <a:p>
            <a:r>
              <a:rPr lang="zh-CN" altLang="en-US" dirty="0">
                <a:latin typeface="宋体" pitchFamily="2" charset="-122"/>
              </a:rPr>
              <a:t>声明、脚本段、表达式、注释、内置对象、指令</a:t>
            </a:r>
          </a:p>
          <a:p>
            <a:r>
              <a:rPr lang="en-US" altLang="zh-CN" dirty="0">
                <a:latin typeface="宋体" pitchFamily="2" charset="-122"/>
              </a:rPr>
              <a:t>Web</a:t>
            </a:r>
            <a:r>
              <a:rPr lang="zh-CN" altLang="en-US" dirty="0">
                <a:latin typeface="宋体" pitchFamily="2" charset="-122"/>
              </a:rPr>
              <a:t>层共享数据基本思想、请求对象</a:t>
            </a:r>
          </a:p>
          <a:p>
            <a:r>
              <a:rPr lang="zh-CN" altLang="en-US" dirty="0">
                <a:latin typeface="宋体" pitchFamily="2" charset="-122"/>
              </a:rPr>
              <a:t>会话对象工作原理、会话对象创建及常用方法</a:t>
            </a:r>
          </a:p>
          <a:p>
            <a:r>
              <a:rPr lang="en-US" altLang="zh-CN" dirty="0">
                <a:latin typeface="宋体" pitchFamily="2" charset="-122"/>
              </a:rPr>
              <a:t>Cookie</a:t>
            </a:r>
            <a:r>
              <a:rPr lang="zh-CN" altLang="en-US" dirty="0">
                <a:latin typeface="宋体" pitchFamily="2" charset="-122"/>
              </a:rPr>
              <a:t>、免登录</a:t>
            </a:r>
          </a:p>
          <a:p>
            <a:r>
              <a:rPr lang="zh-CN" altLang="en-US" dirty="0">
                <a:latin typeface="宋体" pitchFamily="2" charset="-122"/>
              </a:rPr>
              <a:t>验证码</a:t>
            </a:r>
            <a:endParaRPr lang="zh-CN" altLang="en-US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68035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课后项目任务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重构普通用户注册功能</a:t>
            </a:r>
            <a:r>
              <a:rPr lang="en-US" altLang="zh-CN" dirty="0" smtClean="0"/>
              <a:t>[</a:t>
            </a:r>
            <a:r>
              <a:rPr lang="zh-CN" altLang="en-US" dirty="0" smtClean="0"/>
              <a:t>必作题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作业</a:t>
            </a:r>
            <a:r>
              <a:rPr lang="zh-CN" sz="1600" dirty="0" smtClean="0"/>
              <a:t>答案参见</a:t>
            </a:r>
            <a:r>
              <a:rPr lang="zh-CN" altLang="en-US" sz="1600" dirty="0" smtClean="0"/>
              <a:t>在线</a:t>
            </a:r>
            <a:r>
              <a:rPr lang="zh-CN" sz="1600" dirty="0" smtClean="0"/>
              <a:t>讲解</a:t>
            </a:r>
            <a:r>
              <a:rPr lang="zh-CN" altLang="en-US" sz="1600" dirty="0" smtClean="0"/>
              <a:t>，</a:t>
            </a:r>
            <a:r>
              <a:rPr lang="zh-CN" sz="1600" dirty="0" smtClean="0"/>
              <a:t>网址</a:t>
            </a:r>
            <a:r>
              <a:rPr lang="en-US" altLang="zh-CN" sz="1600" dirty="0" smtClean="0"/>
              <a:t>:http://www.neuedu.cn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358726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跳</a:t>
            </a:r>
            <a:r>
              <a:rPr lang="zh-CN" altLang="en-US" dirty="0"/>
              <a:t>转的实现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如何进行请求转发</a:t>
            </a:r>
          </a:p>
          <a:p>
            <a:pPr lvl="1"/>
            <a:r>
              <a:rPr lang="zh-CN" altLang="en-US" dirty="0"/>
              <a:t>获取请求转发对象，使用</a:t>
            </a:r>
            <a:r>
              <a:rPr lang="en-US" altLang="zh-CN" dirty="0"/>
              <a:t>HttpServletRequest</a:t>
            </a:r>
            <a:r>
              <a:rPr lang="zh-CN" altLang="en-US" dirty="0"/>
              <a:t>的方法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转发</a:t>
            </a:r>
            <a:r>
              <a:rPr lang="zh-CN" altLang="en-US" dirty="0"/>
              <a:t>请求，使用</a:t>
            </a:r>
            <a:r>
              <a:rPr lang="en-US" altLang="zh-CN" dirty="0" err="1"/>
              <a:t>RequestDispatcher</a:t>
            </a:r>
            <a:r>
              <a:rPr lang="zh-CN" altLang="en-US" dirty="0"/>
              <a:t>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注意：</a:t>
            </a:r>
          </a:p>
          <a:p>
            <a:pPr lvl="1"/>
            <a:r>
              <a:rPr lang="en-US" altLang="zh-CN" dirty="0" err="1"/>
              <a:t>getRequestDispatcher</a:t>
            </a:r>
            <a:r>
              <a:rPr lang="zh-CN" altLang="en-US" dirty="0"/>
              <a:t>的参数用于定位转发后的</a:t>
            </a:r>
            <a:r>
              <a:rPr lang="en-US" altLang="zh-CN" dirty="0"/>
              <a:t>Web</a:t>
            </a:r>
            <a:r>
              <a:rPr lang="zh-CN" altLang="en-US" dirty="0"/>
              <a:t>资源，建议使用”</a:t>
            </a:r>
            <a:r>
              <a:rPr lang="en-US" altLang="zh-CN" dirty="0"/>
              <a:t>/”</a:t>
            </a:r>
            <a:r>
              <a:rPr lang="zh-CN" altLang="en-US" dirty="0"/>
              <a:t>开始，相对于上下文（</a:t>
            </a:r>
            <a:r>
              <a:rPr lang="en-US" altLang="zh-CN" dirty="0"/>
              <a:t>Context Root</a:t>
            </a:r>
            <a:r>
              <a:rPr lang="zh-CN" altLang="en-US" dirty="0"/>
              <a:t>）。转发的</a:t>
            </a:r>
            <a:r>
              <a:rPr lang="en-US" altLang="zh-CN" dirty="0"/>
              <a:t>Web</a:t>
            </a:r>
            <a:r>
              <a:rPr lang="zh-CN" altLang="en-US" dirty="0"/>
              <a:t>资源必须是同一</a:t>
            </a:r>
            <a:r>
              <a:rPr lang="en-US" altLang="zh-CN" dirty="0"/>
              <a:t>Web</a:t>
            </a:r>
            <a:r>
              <a:rPr lang="zh-CN" altLang="en-US" dirty="0"/>
              <a:t>应用下的</a:t>
            </a:r>
            <a:r>
              <a:rPr lang="zh-CN" altLang="en-US" dirty="0" smtClean="0"/>
              <a:t>资源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1339850" y="2060848"/>
            <a:ext cx="6400800" cy="5334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>
                <a:latin typeface="+mn-lt"/>
              </a:rPr>
              <a:t>RequestDispatcher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getRequestDispatcher</a:t>
            </a:r>
            <a:r>
              <a:rPr lang="en-US" altLang="zh-CN" dirty="0">
                <a:latin typeface="+mn-lt"/>
              </a:rPr>
              <a:t>(String </a:t>
            </a:r>
            <a:r>
              <a:rPr lang="en-US" altLang="zh-CN" dirty="0" err="1">
                <a:latin typeface="+mn-lt"/>
              </a:rPr>
              <a:t>url</a:t>
            </a:r>
            <a:r>
              <a:rPr lang="en-US" altLang="zh-CN" dirty="0">
                <a:latin typeface="+mn-lt"/>
              </a:rPr>
              <a:t>)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1324449" y="3383181"/>
            <a:ext cx="7245350" cy="5334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latin typeface="+mn-lt"/>
              </a:rPr>
              <a:t>void forward(</a:t>
            </a:r>
            <a:r>
              <a:rPr lang="en-US" altLang="zh-CN" dirty="0" err="1">
                <a:latin typeface="+mn-lt"/>
              </a:rPr>
              <a:t>ServletRequest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request,ServletResponse</a:t>
            </a:r>
            <a:r>
              <a:rPr lang="en-US" altLang="zh-CN" dirty="0">
                <a:latin typeface="+mn-lt"/>
              </a:rPr>
              <a:t> response) </a:t>
            </a:r>
          </a:p>
        </p:txBody>
      </p:sp>
    </p:spTree>
    <p:extLst>
      <p:ext uri="{BB962C8B-B14F-4D97-AF65-F5344CB8AC3E}">
        <p14:creationId xmlns:p14="http://schemas.microsoft.com/office/powerpoint/2010/main" val="1325676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7190</TotalTime>
  <Words>3405</Words>
  <Application>Microsoft Office PowerPoint</Application>
  <PresentationFormat>全屏显示(4:3)</PresentationFormat>
  <Paragraphs>685</Paragraphs>
  <Slides>89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黑体</vt:lpstr>
      <vt:lpstr>华文黑体</vt:lpstr>
      <vt:lpstr>华文细黑</vt:lpstr>
      <vt:lpstr>华文中宋</vt:lpstr>
      <vt:lpstr>宋体</vt:lpstr>
      <vt:lpstr>微软雅黑</vt:lpstr>
      <vt:lpstr>Arial</vt:lpstr>
      <vt:lpstr>4_默认设计模板</vt:lpstr>
      <vt:lpstr>Visio</vt:lpstr>
      <vt:lpstr>PowerPoint 演示文稿</vt:lpstr>
      <vt:lpstr>任务内容</vt:lpstr>
      <vt:lpstr>任务1 登录基本功能</vt:lpstr>
      <vt:lpstr>任务2 使用JSP重构</vt:lpstr>
      <vt:lpstr>步骤1 跳转的实现</vt:lpstr>
      <vt:lpstr>步骤1 跳转的实现</vt:lpstr>
      <vt:lpstr>步骤1 跳转的实现</vt:lpstr>
      <vt:lpstr>步骤1 跳转的实现</vt:lpstr>
      <vt:lpstr>步骤1 跳转的实现</vt:lpstr>
      <vt:lpstr>步骤1 跳转的实现</vt:lpstr>
      <vt:lpstr>步骤1 跳转的实现</vt:lpstr>
      <vt:lpstr>问题交流</vt:lpstr>
      <vt:lpstr>步骤2 使用JSP重构</vt:lpstr>
      <vt:lpstr>步骤2 使用JSP重构</vt:lpstr>
      <vt:lpstr>问题交流</vt:lpstr>
      <vt:lpstr>步骤2 使用JSP重构</vt:lpstr>
      <vt:lpstr>问题交流</vt:lpstr>
      <vt:lpstr>步骤2 使用JSP重构</vt:lpstr>
      <vt:lpstr>步骤2 使用JSP重构</vt:lpstr>
      <vt:lpstr>步骤2 使用JSP重构</vt:lpstr>
      <vt:lpstr>步骤2 使用JSP重构</vt:lpstr>
      <vt:lpstr>步骤2 使用JSP重构</vt:lpstr>
      <vt:lpstr>步骤2 使用JSP重构</vt:lpstr>
      <vt:lpstr>步骤2 使用JSP重构</vt:lpstr>
      <vt:lpstr>问题交流</vt:lpstr>
      <vt:lpstr>步骤2 使用JSP重构</vt:lpstr>
      <vt:lpstr>步骤2 使用JSP重构</vt:lpstr>
      <vt:lpstr>问题交流</vt:lpstr>
      <vt:lpstr>步骤2 使用JSP重构</vt:lpstr>
      <vt:lpstr>步骤2 使用JSP重构</vt:lpstr>
      <vt:lpstr>问题交流</vt:lpstr>
      <vt:lpstr>步骤2 使用JSP重构</vt:lpstr>
      <vt:lpstr>步骤2 使用JSP重构</vt:lpstr>
      <vt:lpstr>问题交流</vt:lpstr>
      <vt:lpstr>步骤2 使用JSP重构</vt:lpstr>
      <vt:lpstr>问题交流</vt:lpstr>
      <vt:lpstr>步骤2 使用JSP重构</vt:lpstr>
      <vt:lpstr>问题交流</vt:lpstr>
      <vt:lpstr>步骤2 使用JSP重构</vt:lpstr>
      <vt:lpstr>问题交流</vt:lpstr>
      <vt:lpstr>步骤2 使用JSP重构</vt:lpstr>
      <vt:lpstr>步骤2 使用JSP重构</vt:lpstr>
      <vt:lpstr>问题交流</vt:lpstr>
      <vt:lpstr>步骤2 使用JSP重构</vt:lpstr>
      <vt:lpstr>步骤2 使用JSP重构</vt:lpstr>
      <vt:lpstr>步骤2 使用JSP重构</vt:lpstr>
      <vt:lpstr>步骤2 使用JSP重构</vt:lpstr>
      <vt:lpstr>问题交流</vt:lpstr>
      <vt:lpstr>步骤2 使用JSP重构</vt:lpstr>
      <vt:lpstr>问题交流</vt:lpstr>
      <vt:lpstr>步骤2 使用JSP重构</vt:lpstr>
      <vt:lpstr>步骤3 在登录页面中显示失败信息</vt:lpstr>
      <vt:lpstr>问题交流</vt:lpstr>
      <vt:lpstr>步骤3 在登录页面中显示失败信息</vt:lpstr>
      <vt:lpstr>步骤3 在登录页面中显示失败信息</vt:lpstr>
      <vt:lpstr>步骤3 在登录页面中显示失败信息</vt:lpstr>
      <vt:lpstr>步骤4 在主页面中显示用户信息</vt:lpstr>
      <vt:lpstr>问题交流</vt:lpstr>
      <vt:lpstr>步骤4 在主页面中显示用户信息</vt:lpstr>
      <vt:lpstr>问题交流</vt:lpstr>
      <vt:lpstr>步骤4 在主页面中显示用户信息</vt:lpstr>
      <vt:lpstr>步骤4 在主页面中显示用户信息</vt:lpstr>
      <vt:lpstr>问题交流</vt:lpstr>
      <vt:lpstr>步骤4 在主页面中显示用户信息</vt:lpstr>
      <vt:lpstr>步骤4 在主页面中显示用户信息</vt:lpstr>
      <vt:lpstr>步骤4 在主页面中显示用户信息</vt:lpstr>
      <vt:lpstr>问题交流</vt:lpstr>
      <vt:lpstr>任务3 退出登录</vt:lpstr>
      <vt:lpstr>任务3 退出登录</vt:lpstr>
      <vt:lpstr>任务4 功能完善</vt:lpstr>
      <vt:lpstr>步骤1 保存上一次登录的用户名</vt:lpstr>
      <vt:lpstr>步骤1 保存上一次登录的用户名</vt:lpstr>
      <vt:lpstr>步骤1 保存上一次登录的用户名</vt:lpstr>
      <vt:lpstr>步骤1 保存上一次登录的用户名</vt:lpstr>
      <vt:lpstr>步骤1 保存上一次登录的用户名</vt:lpstr>
      <vt:lpstr>步骤1 保存上一次登录的用户名</vt:lpstr>
      <vt:lpstr>问题交流</vt:lpstr>
      <vt:lpstr>步骤2 自动登录</vt:lpstr>
      <vt:lpstr>步骤2 自动登录</vt:lpstr>
      <vt:lpstr>问题交流</vt:lpstr>
      <vt:lpstr>步骤3 验证码</vt:lpstr>
      <vt:lpstr>步骤3 验证码</vt:lpstr>
      <vt:lpstr>问题交流</vt:lpstr>
      <vt:lpstr>步骤3 验证码</vt:lpstr>
      <vt:lpstr>步骤3 验证码</vt:lpstr>
      <vt:lpstr>步骤3 验证码</vt:lpstr>
      <vt:lpstr>步骤3 验证码</vt:lpstr>
      <vt:lpstr>任务重点总结</vt:lpstr>
      <vt:lpstr>课后项目任务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sungy</cp:lastModifiedBy>
  <cp:revision>1278</cp:revision>
  <dcterms:created xsi:type="dcterms:W3CDTF">2004-04-25T08:53:43Z</dcterms:created>
  <dcterms:modified xsi:type="dcterms:W3CDTF">2015-10-23T02:30:36Z</dcterms:modified>
</cp:coreProperties>
</file>