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1"/>
  </p:notesMasterIdLst>
  <p:handoutMasterIdLst>
    <p:handoutMasterId r:id="rId12"/>
  </p:handoutMasterIdLst>
  <p:sldIdLst>
    <p:sldId id="518" r:id="rId2"/>
    <p:sldId id="454" r:id="rId3"/>
    <p:sldId id="528" r:id="rId4"/>
    <p:sldId id="563" r:id="rId5"/>
    <p:sldId id="750" r:id="rId6"/>
    <p:sldId id="751" r:id="rId7"/>
    <p:sldId id="752" r:id="rId8"/>
    <p:sldId id="748" r:id="rId9"/>
    <p:sldId id="749" r:id="rId10"/>
  </p:sldIdLst>
  <p:sldSz cx="9144000" cy="6858000" type="screen4x3"/>
  <p:notesSz cx="7102475" cy="10231438"/>
  <p:defaultTextStyle>
    <a:defPPr>
      <a:defRPr lang="zh-CN"/>
    </a:defPPr>
    <a:lvl1pPr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modifyVerifier cryptProviderType="rsaAES" cryptAlgorithmClass="hash" cryptAlgorithmType="typeAny" cryptAlgorithmSid="14" spinCount="100000" saltData="zJJTh2kqNeERUnp3eWj+Uw==" hashData="C+mz3HLKkR5xToIE7j822ygKn5NOrw0ayWPh0lJI2Ts6IiQXSWejdPJExtoxCAVnzu8VJUXtq1t7EpR9yIPQAA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99FF"/>
    <a:srgbClr val="FF9966"/>
    <a:srgbClr val="FF9933"/>
    <a:srgbClr val="FF99CC"/>
    <a:srgbClr val="66CCFF"/>
    <a:srgbClr val="0099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87570" autoAdjust="0"/>
  </p:normalViewPr>
  <p:slideViewPr>
    <p:cSldViewPr>
      <p:cViewPr varScale="1">
        <p:scale>
          <a:sx n="72" d="100"/>
          <a:sy n="72" d="100"/>
        </p:scale>
        <p:origin x="127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260" y="-78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fld id="{F8F96D63-3C4E-46B8-BB61-9AA4FC9220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09443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325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fld id="{215F7D2D-2231-4254-8A30-96677451EE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92101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1534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98608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课堂笔记：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4418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课堂笔记：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0511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39973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1052513"/>
            <a:ext cx="39973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2" descr="2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6083300"/>
            <a:ext cx="915035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10" descr="programmi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172450" y="260350"/>
            <a:ext cx="7334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28345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6" name="TextBox 4"/>
          <p:cNvSpPr txBox="1"/>
          <p:nvPr userDrawn="1"/>
        </p:nvSpPr>
        <p:spPr>
          <a:xfrm>
            <a:off x="8460432" y="64643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V1.0</a:t>
            </a:r>
            <a:endParaRPr lang="zh-CN" altLang="en-US" sz="1200" b="1" dirty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25146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1" descr="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0825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39750" y="1125538"/>
            <a:ext cx="6961208" cy="1631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fontAlgn="base">
              <a:buSzTx/>
            </a:pPr>
            <a:r>
              <a:rPr lang="en-US" altLang="zh-CN" sz="36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Java Web</a:t>
            </a:r>
            <a:r>
              <a:rPr lang="zh-CN" altLang="en-US" sz="36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编程</a:t>
            </a:r>
            <a:endParaRPr lang="en-US" altLang="zh-CN" sz="2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algn="l" fontAlgn="base">
              <a:buSzTx/>
            </a:pPr>
            <a:endParaRPr lang="en-US" altLang="zh-CN" sz="3600" b="1" dirty="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  <a:p>
            <a:pPr algn="l" fontAlgn="base">
              <a:buSzTx/>
            </a:pPr>
            <a:r>
              <a:rPr lang="en-US" altLang="zh-CN" sz="2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		</a:t>
            </a:r>
            <a:r>
              <a:rPr lang="en-US" altLang="zh-CN" sz="28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----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个人信息查看修改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460432" y="64643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V1.0</a:t>
            </a:r>
            <a:endParaRPr lang="zh-CN" altLang="en-US" sz="1200" b="1" dirty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任务内容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905286"/>
              </p:ext>
            </p:extLst>
          </p:nvPr>
        </p:nvGraphicFramePr>
        <p:xfrm>
          <a:off x="899592" y="1700808"/>
          <a:ext cx="7416824" cy="1152128"/>
        </p:xfrm>
        <a:graphic>
          <a:graphicData uri="http://schemas.openxmlformats.org/drawingml/2006/table">
            <a:tbl>
              <a:tblPr/>
              <a:tblGrid>
                <a:gridCol w="2219267"/>
                <a:gridCol w="3983896"/>
                <a:gridCol w="1213661"/>
              </a:tblGrid>
              <a:tr h="56176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任务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知识</a:t>
                      </a:r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点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参考课时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5903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latin typeface="宋体"/>
                        </a:rPr>
                        <a:t>个人信息查看修改</a:t>
                      </a:r>
                      <a:endParaRPr lang="zh-CN" altLang="en-US" sz="16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latin typeface="宋体"/>
                        </a:rPr>
                        <a:t>无</a:t>
                      </a:r>
                      <a:endParaRPr lang="zh-CN" altLang="en-US" sz="16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latin typeface="宋体"/>
                        </a:rPr>
                        <a:t>3</a:t>
                      </a:r>
                      <a:endParaRPr lang="zh-CN" altLang="en-US" sz="16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1 </a:t>
            </a:r>
            <a:r>
              <a:rPr lang="zh-CN" altLang="en-US" dirty="0" smtClean="0"/>
              <a:t>个人信息查看修改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 smtClean="0"/>
              <a:t>1 </a:t>
            </a:r>
            <a:r>
              <a:rPr lang="zh-CN" altLang="en-US" dirty="0" smtClean="0"/>
              <a:t>显示原有</a:t>
            </a:r>
            <a:r>
              <a:rPr lang="zh-CN" altLang="en-US" dirty="0"/>
              <a:t>信息</a:t>
            </a:r>
            <a:endParaRPr lang="en-US" altLang="zh-CN" dirty="0"/>
          </a:p>
          <a:p>
            <a:r>
              <a:rPr lang="zh-CN" altLang="en-US" dirty="0"/>
              <a:t>步骤</a:t>
            </a:r>
            <a:r>
              <a:rPr lang="en-US" altLang="zh-CN" dirty="0" smtClean="0"/>
              <a:t>2 </a:t>
            </a:r>
            <a:r>
              <a:rPr lang="zh-CN" altLang="en-US" dirty="0" smtClean="0"/>
              <a:t>修改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1 </a:t>
            </a:r>
            <a:r>
              <a:rPr lang="zh-CN" altLang="en-US" dirty="0" smtClean="0"/>
              <a:t>显示原有</a:t>
            </a:r>
            <a:r>
              <a:rPr lang="zh-CN" altLang="en-US" dirty="0"/>
              <a:t>信息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课堂练习</a:t>
            </a:r>
            <a:endParaRPr lang="en-US" altLang="zh-CN" dirty="0"/>
          </a:p>
          <a:p>
            <a:pPr lvl="1"/>
            <a:r>
              <a:rPr lang="zh-CN" altLang="en-US" dirty="0" smtClean="0"/>
              <a:t>从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中取出原有信息，并显示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259632" y="2132856"/>
            <a:ext cx="6738937" cy="3096344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GB" altLang="en-US" sz="1600" dirty="0">
                <a:latin typeface="+mn-lt"/>
                <a:ea typeface="+mn-ea"/>
              </a:rPr>
              <a:t>&lt;%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GB" altLang="en-US" sz="1600" dirty="0">
                <a:latin typeface="+mn-lt"/>
                <a:ea typeface="+mn-ea"/>
              </a:rPr>
              <a:t>User </a:t>
            </a:r>
            <a:r>
              <a:rPr lang="en-GB" altLang="en-US" sz="1600" dirty="0" err="1">
                <a:latin typeface="+mn-lt"/>
                <a:ea typeface="+mn-ea"/>
              </a:rPr>
              <a:t>user</a:t>
            </a:r>
            <a:r>
              <a:rPr lang="en-GB" altLang="en-US" sz="1600" dirty="0">
                <a:latin typeface="+mn-lt"/>
                <a:ea typeface="+mn-ea"/>
              </a:rPr>
              <a:t> = (User)</a:t>
            </a:r>
            <a:r>
              <a:rPr lang="en-GB" altLang="en-US" sz="1600" dirty="0" err="1">
                <a:latin typeface="+mn-lt"/>
                <a:ea typeface="+mn-ea"/>
              </a:rPr>
              <a:t>session.getAttribute</a:t>
            </a:r>
            <a:r>
              <a:rPr lang="en-GB" altLang="en-US" sz="1600" dirty="0">
                <a:latin typeface="+mn-lt"/>
                <a:ea typeface="+mn-ea"/>
              </a:rPr>
              <a:t>("user");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GB" altLang="en-US" sz="1600" dirty="0" smtClean="0">
                <a:latin typeface="+mn-lt"/>
                <a:ea typeface="+mn-ea"/>
              </a:rPr>
              <a:t>%&gt;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endParaRPr lang="en-GB" altLang="en-US" sz="1600" dirty="0" smtClean="0">
              <a:latin typeface="+mn-lt"/>
              <a:ea typeface="+mn-ea"/>
            </a:endParaRP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zh-CN" sz="1600" dirty="0">
                <a:latin typeface="+mn-lt"/>
                <a:ea typeface="+mn-ea"/>
              </a:rPr>
              <a:t>&lt;%= </a:t>
            </a:r>
            <a:r>
              <a:rPr lang="en-US" altLang="zh-CN" sz="1600" dirty="0" err="1">
                <a:latin typeface="+mn-lt"/>
                <a:ea typeface="+mn-ea"/>
              </a:rPr>
              <a:t>user.getUsername</a:t>
            </a:r>
            <a:r>
              <a:rPr lang="en-US" altLang="zh-CN" sz="1600" dirty="0">
                <a:latin typeface="+mn-lt"/>
                <a:ea typeface="+mn-ea"/>
              </a:rPr>
              <a:t>() </a:t>
            </a:r>
            <a:r>
              <a:rPr lang="en-US" altLang="zh-CN" sz="1600" dirty="0" smtClean="0">
                <a:latin typeface="+mn-lt"/>
                <a:ea typeface="+mn-ea"/>
              </a:rPr>
              <a:t>%&gt;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zh-CN" sz="1600" dirty="0">
                <a:latin typeface="+mn-lt"/>
                <a:ea typeface="+mn-ea"/>
              </a:rPr>
              <a:t>&lt;%= "1".equals(</a:t>
            </a:r>
            <a:r>
              <a:rPr lang="en-US" altLang="zh-CN" sz="1600" dirty="0" err="1">
                <a:latin typeface="+mn-lt"/>
                <a:ea typeface="+mn-ea"/>
              </a:rPr>
              <a:t>user.getSex</a:t>
            </a:r>
            <a:r>
              <a:rPr lang="en-US" altLang="zh-CN" sz="1600" dirty="0">
                <a:latin typeface="+mn-lt"/>
                <a:ea typeface="+mn-ea"/>
              </a:rPr>
              <a:t>())? "</a:t>
            </a:r>
            <a:r>
              <a:rPr lang="zh-CN" altLang="en-US" sz="1600" dirty="0">
                <a:latin typeface="+mn-lt"/>
                <a:ea typeface="+mn-ea"/>
              </a:rPr>
              <a:t>男</a:t>
            </a:r>
            <a:r>
              <a:rPr lang="en-US" altLang="zh-CN" sz="1600" dirty="0">
                <a:latin typeface="+mn-lt"/>
                <a:ea typeface="+mn-ea"/>
              </a:rPr>
              <a:t>": "</a:t>
            </a:r>
            <a:r>
              <a:rPr lang="zh-CN" altLang="en-US" sz="1600" dirty="0">
                <a:latin typeface="+mn-lt"/>
                <a:ea typeface="+mn-ea"/>
              </a:rPr>
              <a:t>女</a:t>
            </a:r>
            <a:r>
              <a:rPr lang="en-US" altLang="zh-CN" sz="1600" dirty="0">
                <a:latin typeface="+mn-lt"/>
                <a:ea typeface="+mn-ea"/>
              </a:rPr>
              <a:t>"</a:t>
            </a:r>
            <a:r>
              <a:rPr lang="zh-CN" altLang="en-US" sz="1600" dirty="0">
                <a:latin typeface="+mn-lt"/>
                <a:ea typeface="+mn-ea"/>
              </a:rPr>
              <a:t> </a:t>
            </a:r>
            <a:r>
              <a:rPr lang="en-US" altLang="zh-CN" sz="1600" dirty="0" smtClean="0">
                <a:latin typeface="+mn-lt"/>
                <a:ea typeface="+mn-ea"/>
              </a:rPr>
              <a:t>%&gt;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zh-CN" sz="1600" dirty="0">
                <a:latin typeface="+mn-lt"/>
                <a:ea typeface="+mn-ea"/>
              </a:rPr>
              <a:t>&lt;%= new </a:t>
            </a:r>
            <a:r>
              <a:rPr lang="en-US" altLang="zh-CN" sz="1600" dirty="0" err="1">
                <a:latin typeface="+mn-lt"/>
                <a:ea typeface="+mn-ea"/>
              </a:rPr>
              <a:t>SimpleDateFormat</a:t>
            </a:r>
            <a:r>
              <a:rPr lang="en-US" altLang="zh-CN" sz="1600" dirty="0">
                <a:latin typeface="+mn-lt"/>
                <a:ea typeface="+mn-ea"/>
              </a:rPr>
              <a:t>("</a:t>
            </a:r>
            <a:r>
              <a:rPr lang="en-US" altLang="zh-CN" sz="1600" dirty="0" err="1">
                <a:latin typeface="+mn-lt"/>
                <a:ea typeface="+mn-ea"/>
              </a:rPr>
              <a:t>yyyy</a:t>
            </a:r>
            <a:r>
              <a:rPr lang="en-US" altLang="zh-CN" sz="1600" dirty="0">
                <a:latin typeface="+mn-lt"/>
                <a:ea typeface="+mn-ea"/>
              </a:rPr>
              <a:t>-MM-</a:t>
            </a:r>
            <a:r>
              <a:rPr lang="en-US" altLang="zh-CN" sz="1600" dirty="0" err="1">
                <a:latin typeface="+mn-lt"/>
                <a:ea typeface="+mn-ea"/>
              </a:rPr>
              <a:t>dd</a:t>
            </a:r>
            <a:r>
              <a:rPr lang="en-US" altLang="zh-CN" sz="1600" dirty="0">
                <a:latin typeface="+mn-lt"/>
                <a:ea typeface="+mn-ea"/>
              </a:rPr>
              <a:t>").format(</a:t>
            </a:r>
            <a:r>
              <a:rPr lang="en-US" altLang="zh-CN" sz="1600" dirty="0" err="1">
                <a:latin typeface="+mn-lt"/>
                <a:ea typeface="+mn-ea"/>
              </a:rPr>
              <a:t>user.getBirthday</a:t>
            </a:r>
            <a:r>
              <a:rPr lang="en-US" altLang="zh-CN" sz="1600" dirty="0">
                <a:latin typeface="+mn-lt"/>
                <a:ea typeface="+mn-ea"/>
              </a:rPr>
              <a:t>()) </a:t>
            </a:r>
            <a:r>
              <a:rPr lang="en-US" altLang="zh-CN" sz="1600" dirty="0" smtClean="0">
                <a:latin typeface="+mn-lt"/>
                <a:ea typeface="+mn-ea"/>
              </a:rPr>
              <a:t>%&gt;</a:t>
            </a:r>
            <a:endParaRPr lang="en-US" altLang="zh-CN" sz="1600" dirty="0">
              <a:latin typeface="+mn-lt"/>
              <a:ea typeface="+mn-ea"/>
            </a:endParaRP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zh-CN" sz="1600" dirty="0" smtClean="0">
                <a:latin typeface="+mn-lt"/>
                <a:ea typeface="+mn-ea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91315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2 </a:t>
            </a:r>
            <a:r>
              <a:rPr lang="zh-CN" altLang="en-US" dirty="0" smtClean="0"/>
              <a:t>修改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课堂练习</a:t>
            </a:r>
            <a:endParaRPr lang="en-US" altLang="zh-CN" dirty="0"/>
          </a:p>
          <a:p>
            <a:pPr lvl="1"/>
            <a:r>
              <a:rPr lang="zh-CN" altLang="en-US" dirty="0" smtClean="0"/>
              <a:t>在表单显示原有信息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259632" y="2132856"/>
            <a:ext cx="6738937" cy="2664296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GB" altLang="en-US" sz="1600" dirty="0" smtClean="0">
                <a:latin typeface="+mn-lt"/>
                <a:ea typeface="+mn-ea"/>
              </a:rPr>
              <a:t>// </a:t>
            </a:r>
            <a:r>
              <a:rPr lang="zh-CN" altLang="en-US" sz="1600" dirty="0" smtClean="0">
                <a:latin typeface="+mn-lt"/>
                <a:ea typeface="+mn-ea"/>
              </a:rPr>
              <a:t>文本框</a:t>
            </a:r>
            <a:endParaRPr lang="en-GB" altLang="en-US" sz="1600" dirty="0" smtClean="0">
              <a:latin typeface="+mn-lt"/>
              <a:ea typeface="+mn-ea"/>
            </a:endParaRP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>
                <a:latin typeface="+mn-lt"/>
                <a:ea typeface="+mn-ea"/>
              </a:rPr>
              <a:t>&lt;input name</a:t>
            </a:r>
            <a:r>
              <a:rPr lang="en-US" altLang="en-US" sz="1600" dirty="0" smtClean="0">
                <a:latin typeface="+mn-lt"/>
                <a:ea typeface="+mn-ea"/>
              </a:rPr>
              <a:t>=“</a:t>
            </a:r>
            <a:r>
              <a:rPr lang="en-US" altLang="zh-CN" sz="1600" dirty="0" smtClean="0">
                <a:latin typeface="+mn-lt"/>
                <a:ea typeface="+mn-ea"/>
              </a:rPr>
              <a:t>username</a:t>
            </a:r>
            <a:r>
              <a:rPr lang="en-US" altLang="en-US" sz="1600" dirty="0" smtClean="0">
                <a:latin typeface="+mn-lt"/>
                <a:ea typeface="+mn-ea"/>
              </a:rPr>
              <a:t>" </a:t>
            </a:r>
            <a:r>
              <a:rPr lang="en-US" altLang="en-US" sz="1600" dirty="0">
                <a:latin typeface="+mn-lt"/>
                <a:ea typeface="+mn-ea"/>
              </a:rPr>
              <a:t>type="text" disabled="true" class="</a:t>
            </a:r>
            <a:r>
              <a:rPr lang="en-US" altLang="en-US" sz="1600" dirty="0" err="1">
                <a:latin typeface="+mn-lt"/>
                <a:ea typeface="+mn-ea"/>
              </a:rPr>
              <a:t>text_cray</a:t>
            </a:r>
            <a:r>
              <a:rPr lang="en-US" altLang="en-US" sz="1600" dirty="0">
                <a:latin typeface="+mn-lt"/>
                <a:ea typeface="+mn-ea"/>
              </a:rPr>
              <a:t>" </a:t>
            </a:r>
            <a:r>
              <a:rPr lang="en-US" altLang="en-US" sz="1600" dirty="0" smtClean="0">
                <a:latin typeface="+mn-lt"/>
                <a:ea typeface="+mn-ea"/>
              </a:rPr>
              <a:t>value</a:t>
            </a:r>
            <a:r>
              <a:rPr lang="en-US" altLang="en-US" sz="1600" dirty="0">
                <a:latin typeface="+mn-lt"/>
                <a:ea typeface="+mn-ea"/>
              </a:rPr>
              <a:t>="&lt;%= </a:t>
            </a:r>
            <a:r>
              <a:rPr lang="en-US" altLang="en-US" sz="1600" dirty="0" err="1">
                <a:latin typeface="+mn-lt"/>
                <a:ea typeface="+mn-ea"/>
              </a:rPr>
              <a:t>user.getUsername</a:t>
            </a:r>
            <a:r>
              <a:rPr lang="en-US" altLang="en-US" sz="1600" dirty="0">
                <a:latin typeface="+mn-lt"/>
                <a:ea typeface="+mn-ea"/>
              </a:rPr>
              <a:t>() %&gt;" </a:t>
            </a:r>
            <a:r>
              <a:rPr lang="en-US" altLang="en-US" sz="1600" dirty="0" smtClean="0">
                <a:latin typeface="+mn-lt"/>
                <a:ea typeface="+mn-ea"/>
              </a:rPr>
              <a:t>/&gt;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endParaRPr lang="en-US" altLang="en-US" sz="1600" dirty="0" smtClean="0">
              <a:latin typeface="+mn-lt"/>
              <a:ea typeface="+mn-ea"/>
            </a:endParaRP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 smtClean="0">
                <a:latin typeface="+mn-lt"/>
                <a:ea typeface="+mn-ea"/>
              </a:rPr>
              <a:t>// </a:t>
            </a:r>
            <a:r>
              <a:rPr lang="zh-CN" altLang="en-US" sz="1600" dirty="0" smtClean="0">
                <a:latin typeface="+mn-lt"/>
                <a:ea typeface="+mn-ea"/>
              </a:rPr>
              <a:t>单选</a:t>
            </a:r>
            <a:endParaRPr lang="en-US" altLang="en-US" sz="1600" dirty="0" smtClean="0">
              <a:latin typeface="+mn-lt"/>
              <a:ea typeface="+mn-ea"/>
            </a:endParaRP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>
                <a:latin typeface="+mn-lt"/>
                <a:ea typeface="+mn-ea"/>
              </a:rPr>
              <a:t>&lt;input type="radio" name="</a:t>
            </a:r>
            <a:r>
              <a:rPr lang="en-US" altLang="en-US" sz="1600" dirty="0" err="1">
                <a:latin typeface="+mn-lt"/>
                <a:ea typeface="+mn-ea"/>
              </a:rPr>
              <a:t>userDTO.sex_code</a:t>
            </a:r>
            <a:r>
              <a:rPr lang="en-US" altLang="en-US" sz="1600" dirty="0">
                <a:latin typeface="+mn-lt"/>
                <a:ea typeface="+mn-ea"/>
              </a:rPr>
              <a:t>" value="1"  disabled="true" &lt;%= "1".equals(</a:t>
            </a:r>
            <a:r>
              <a:rPr lang="en-US" altLang="en-US" sz="1600" dirty="0" err="1">
                <a:latin typeface="+mn-lt"/>
                <a:ea typeface="+mn-ea"/>
              </a:rPr>
              <a:t>user.getSex</a:t>
            </a:r>
            <a:r>
              <a:rPr lang="en-US" altLang="en-US" sz="1600" dirty="0">
                <a:latin typeface="+mn-lt"/>
                <a:ea typeface="+mn-ea"/>
              </a:rPr>
              <a:t>())? "checked": "" %&gt;</a:t>
            </a:r>
            <a:endParaRPr lang="en-US" altLang="en-US" sz="1600" dirty="0" smtClean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16392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2 </a:t>
            </a:r>
            <a:r>
              <a:rPr lang="zh-CN" altLang="en-US" dirty="0" smtClean="0"/>
              <a:t>修改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课堂练习</a:t>
            </a:r>
            <a:endParaRPr lang="en-US" altLang="zh-CN" dirty="0"/>
          </a:p>
          <a:p>
            <a:pPr lvl="1"/>
            <a:r>
              <a:rPr lang="zh-CN" altLang="en-US" dirty="0" smtClean="0"/>
              <a:t>在表单显示原有信息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259632" y="2132856"/>
            <a:ext cx="6738937" cy="252028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 smtClean="0">
                <a:latin typeface="+mn-lt"/>
                <a:ea typeface="+mn-ea"/>
              </a:rPr>
              <a:t>// </a:t>
            </a:r>
            <a:r>
              <a:rPr lang="zh-CN" altLang="en-US" sz="1600" dirty="0">
                <a:latin typeface="+mn-lt"/>
                <a:ea typeface="+mn-ea"/>
              </a:rPr>
              <a:t>下</a:t>
            </a:r>
            <a:r>
              <a:rPr lang="zh-CN" altLang="en-US" sz="1600" dirty="0" smtClean="0">
                <a:latin typeface="+mn-lt"/>
                <a:ea typeface="+mn-ea"/>
              </a:rPr>
              <a:t>拉列表</a:t>
            </a:r>
            <a:endParaRPr lang="en-GB" altLang="en-US" sz="1600" dirty="0" smtClean="0">
              <a:latin typeface="+mn-lt"/>
              <a:ea typeface="+mn-ea"/>
            </a:endParaRP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>
                <a:latin typeface="+mn-lt"/>
                <a:ea typeface="+mn-ea"/>
              </a:rPr>
              <a:t>&lt;option value="1" &lt;%= </a:t>
            </a:r>
            <a:r>
              <a:rPr lang="en-US" altLang="en-US" sz="1600" dirty="0" err="1">
                <a:latin typeface="+mn-lt"/>
                <a:ea typeface="+mn-ea"/>
              </a:rPr>
              <a:t>user.getUserType</a:t>
            </a:r>
            <a:r>
              <a:rPr lang="en-US" altLang="en-US" sz="1600" dirty="0">
                <a:latin typeface="+mn-lt"/>
                <a:ea typeface="+mn-ea"/>
              </a:rPr>
              <a:t>().</a:t>
            </a:r>
            <a:r>
              <a:rPr lang="en-US" altLang="en-US" sz="1600" dirty="0" err="1">
                <a:latin typeface="+mn-lt"/>
                <a:ea typeface="+mn-ea"/>
              </a:rPr>
              <a:t>getId</a:t>
            </a:r>
            <a:r>
              <a:rPr lang="en-US" altLang="en-US" sz="1600" dirty="0">
                <a:latin typeface="+mn-lt"/>
                <a:ea typeface="+mn-ea"/>
              </a:rPr>
              <a:t>()== 1 ? "selected" : "" %&gt;&gt;</a:t>
            </a:r>
            <a:r>
              <a:rPr lang="en-US" altLang="en-US" sz="1600" dirty="0" err="1">
                <a:latin typeface="+mn-lt"/>
                <a:ea typeface="+mn-ea"/>
              </a:rPr>
              <a:t>成人</a:t>
            </a:r>
            <a:r>
              <a:rPr lang="en-US" altLang="en-US" sz="1600" dirty="0">
                <a:latin typeface="+mn-lt"/>
                <a:ea typeface="+mn-ea"/>
              </a:rPr>
              <a:t>&lt;/option</a:t>
            </a:r>
            <a:r>
              <a:rPr lang="en-US" altLang="en-US" sz="1600" dirty="0" smtClean="0">
                <a:latin typeface="+mn-lt"/>
                <a:ea typeface="+mn-ea"/>
              </a:rPr>
              <a:t>&gt;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endParaRPr lang="en-US" altLang="en-US" sz="1600" dirty="0" smtClean="0">
              <a:latin typeface="+mn-lt"/>
              <a:ea typeface="+mn-ea"/>
            </a:endParaRP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 smtClean="0">
                <a:latin typeface="+mn-lt"/>
                <a:ea typeface="+mn-ea"/>
              </a:rPr>
              <a:t>// </a:t>
            </a:r>
            <a:r>
              <a:rPr lang="zh-CN" altLang="en-US" sz="1600" dirty="0" smtClean="0">
                <a:latin typeface="+mn-lt"/>
                <a:ea typeface="+mn-ea"/>
              </a:rPr>
              <a:t>文本域</a:t>
            </a:r>
            <a:endParaRPr lang="en-US" altLang="zh-CN" sz="1600" dirty="0" smtClean="0">
              <a:latin typeface="+mn-lt"/>
              <a:ea typeface="+mn-ea"/>
            </a:endParaRP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>
                <a:latin typeface="+mn-lt"/>
                <a:ea typeface="+mn-ea"/>
              </a:rPr>
              <a:t>&lt;</a:t>
            </a:r>
            <a:r>
              <a:rPr lang="en-US" altLang="en-US" sz="1600" dirty="0" err="1">
                <a:latin typeface="+mn-lt"/>
                <a:ea typeface="+mn-ea"/>
              </a:rPr>
              <a:t>textarea</a:t>
            </a:r>
            <a:r>
              <a:rPr lang="en-US" altLang="en-US" sz="1600" dirty="0">
                <a:latin typeface="+mn-lt"/>
                <a:ea typeface="+mn-ea"/>
              </a:rPr>
              <a:t> name="content" rows="8" class="</a:t>
            </a:r>
            <a:r>
              <a:rPr lang="en-US" altLang="en-US" sz="1600" dirty="0" err="1">
                <a:latin typeface="+mn-lt"/>
                <a:ea typeface="+mn-ea"/>
              </a:rPr>
              <a:t>text_cray</a:t>
            </a:r>
            <a:r>
              <a:rPr lang="en-US" altLang="en-US" sz="1600" dirty="0">
                <a:latin typeface="+mn-lt"/>
                <a:ea typeface="+mn-ea"/>
              </a:rPr>
              <a:t>" style="width:100%"&gt;&lt;%= </a:t>
            </a:r>
            <a:r>
              <a:rPr lang="en-US" altLang="en-US" sz="1600" dirty="0" err="1">
                <a:latin typeface="+mn-lt"/>
                <a:ea typeface="+mn-ea"/>
              </a:rPr>
              <a:t>user.getContent</a:t>
            </a:r>
            <a:r>
              <a:rPr lang="en-US" altLang="en-US" sz="1600" dirty="0">
                <a:latin typeface="+mn-lt"/>
                <a:ea typeface="+mn-ea"/>
              </a:rPr>
              <a:t>() %&gt;&lt;/</a:t>
            </a:r>
            <a:r>
              <a:rPr lang="en-US" altLang="en-US" sz="1600" dirty="0" err="1">
                <a:latin typeface="+mn-lt"/>
                <a:ea typeface="+mn-ea"/>
              </a:rPr>
              <a:t>textarea</a:t>
            </a:r>
            <a:r>
              <a:rPr lang="en-US" altLang="en-US" sz="1600" dirty="0">
                <a:latin typeface="+mn-lt"/>
                <a:ea typeface="+mn-ea"/>
              </a:rPr>
              <a:t>&gt;</a:t>
            </a:r>
            <a:endParaRPr lang="en-US" altLang="en-US" sz="1600" dirty="0" smtClean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0780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2 </a:t>
            </a:r>
            <a:r>
              <a:rPr lang="zh-CN" altLang="en-US" dirty="0" smtClean="0"/>
              <a:t>修改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课堂练习</a:t>
            </a:r>
            <a:endParaRPr lang="en-US" altLang="zh-CN" dirty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中完成修改功能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更新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中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51416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</a:rPr>
              <a:t>任务重</a:t>
            </a:r>
            <a:r>
              <a:rPr lang="zh-CN" altLang="en-US" dirty="0" smtClean="0">
                <a:solidFill>
                  <a:schemeClr val="tx1"/>
                </a:solidFill>
              </a:rPr>
              <a:t>点总结</a:t>
            </a:r>
            <a:endParaRPr lang="zh-CN" altLang="en-US" dirty="0" smtClean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4968875"/>
          </a:xfrm>
        </p:spPr>
        <p:txBody>
          <a:bodyPr/>
          <a:lstStyle/>
          <a:p>
            <a:r>
              <a:rPr lang="zh-CN" altLang="en-US" dirty="0" smtClean="0">
                <a:latin typeface="宋体" pitchFamily="2" charset="-122"/>
              </a:rPr>
              <a:t>在</a:t>
            </a:r>
            <a:r>
              <a:rPr lang="en-US" altLang="zh-CN" dirty="0" smtClean="0">
                <a:latin typeface="宋体" pitchFamily="2" charset="-122"/>
              </a:rPr>
              <a:t>JSP</a:t>
            </a:r>
            <a:r>
              <a:rPr lang="zh-CN" altLang="en-US" dirty="0" smtClean="0">
                <a:latin typeface="宋体" pitchFamily="2" charset="-122"/>
              </a:rPr>
              <a:t>中显示原有数据</a:t>
            </a:r>
          </a:p>
        </p:txBody>
      </p:sp>
    </p:spTree>
    <p:extLst>
      <p:ext uri="{BB962C8B-B14F-4D97-AF65-F5344CB8AC3E}">
        <p14:creationId xmlns:p14="http://schemas.microsoft.com/office/powerpoint/2010/main" val="10068680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课后项目任务</a:t>
            </a:r>
            <a:endParaRPr lang="zh-CN" altLang="en-US" dirty="0" smtClean="0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、完成个人信息查看修改功能</a:t>
            </a:r>
            <a:r>
              <a:rPr lang="en-US" altLang="zh-CN" dirty="0" smtClean="0"/>
              <a:t>[</a:t>
            </a:r>
            <a:r>
              <a:rPr lang="zh-CN" altLang="en-US" dirty="0" smtClean="0"/>
              <a:t>必作题</a:t>
            </a:r>
            <a:r>
              <a:rPr lang="en-US" altLang="zh-CN" dirty="0" smtClean="0"/>
              <a:t>]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1600" dirty="0" smtClean="0"/>
              <a:t>作业</a:t>
            </a:r>
            <a:r>
              <a:rPr lang="zh-CN" sz="1600" dirty="0" smtClean="0"/>
              <a:t>答案参见</a:t>
            </a:r>
            <a:r>
              <a:rPr lang="zh-CN" altLang="en-US" sz="1600" dirty="0" smtClean="0"/>
              <a:t>在线</a:t>
            </a:r>
            <a:r>
              <a:rPr lang="zh-CN" sz="1600" dirty="0" smtClean="0"/>
              <a:t>讲解</a:t>
            </a:r>
            <a:r>
              <a:rPr lang="zh-CN" altLang="en-US" sz="1600" dirty="0" smtClean="0"/>
              <a:t>，</a:t>
            </a:r>
            <a:r>
              <a:rPr lang="zh-CN" sz="1600" dirty="0" smtClean="0"/>
              <a:t>网址</a:t>
            </a:r>
            <a:r>
              <a:rPr lang="en-US" altLang="zh-CN" sz="1600" dirty="0" smtClean="0"/>
              <a:t>:http://www.neuedu.cn</a:t>
            </a:r>
            <a:endParaRPr lang="zh-CN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8358726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默认设计模板">
  <a:themeElements>
    <a:clrScheme name="4_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4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65000"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65000"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4_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东软认证培训体系课件模版</Template>
  <TotalTime>6434</TotalTime>
  <Words>279</Words>
  <Application>Microsoft Office PowerPoint</Application>
  <PresentationFormat>全屏显示(4:3)</PresentationFormat>
  <Paragraphs>62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黑体</vt:lpstr>
      <vt:lpstr>华文细黑</vt:lpstr>
      <vt:lpstr>宋体</vt:lpstr>
      <vt:lpstr>微软雅黑</vt:lpstr>
      <vt:lpstr>Arial</vt:lpstr>
      <vt:lpstr>4_默认设计模板</vt:lpstr>
      <vt:lpstr>PowerPoint 演示文稿</vt:lpstr>
      <vt:lpstr>任务内容</vt:lpstr>
      <vt:lpstr>任务1 个人信息查看修改</vt:lpstr>
      <vt:lpstr>步骤1 显示原有信息</vt:lpstr>
      <vt:lpstr>步骤2 修改</vt:lpstr>
      <vt:lpstr>步骤2 修改</vt:lpstr>
      <vt:lpstr>步骤2 修改</vt:lpstr>
      <vt:lpstr>任务重点总结</vt:lpstr>
      <vt:lpstr>课后项目任务</vt:lpstr>
    </vt:vector>
  </TitlesOfParts>
  <Company>LERY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</dc:title>
  <dc:creator>LERY</dc:creator>
  <cp:lastModifiedBy>sungy</cp:lastModifiedBy>
  <cp:revision>1277</cp:revision>
  <dcterms:created xsi:type="dcterms:W3CDTF">2004-04-25T08:53:43Z</dcterms:created>
  <dcterms:modified xsi:type="dcterms:W3CDTF">2015-10-23T02:30:49Z</dcterms:modified>
</cp:coreProperties>
</file>