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518" r:id="rId2"/>
    <p:sldId id="454" r:id="rId3"/>
    <p:sldId id="757" r:id="rId4"/>
    <p:sldId id="756" r:id="rId5"/>
    <p:sldId id="528" r:id="rId6"/>
    <p:sldId id="754" r:id="rId7"/>
    <p:sldId id="753" r:id="rId8"/>
    <p:sldId id="755" r:id="rId9"/>
    <p:sldId id="758" r:id="rId10"/>
    <p:sldId id="563" r:id="rId11"/>
    <p:sldId id="748" r:id="rId12"/>
    <p:sldId id="749" r:id="rId13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9fjdit3WbKWG11Y0PTZ19A==" hashData="9pDlUrIsZgVykD5/5yTyYgC50CZjvx1QbzvobMVge3yjiHaaZA9KTCNr5sdlf1PtMPpMtl8TTsepLgwmQopmQ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570" autoAdjust="0"/>
  </p:normalViewPr>
  <p:slideViewPr>
    <p:cSldViewPr>
      <p:cViewPr varScale="1">
        <p:scale>
          <a:sx n="72" d="100"/>
          <a:sy n="72" d="100"/>
        </p:scale>
        <p:origin x="12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44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1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5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4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编程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个人密码修改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 </a:t>
            </a:r>
            <a:r>
              <a:rPr lang="zh-CN" altLang="en-US" dirty="0"/>
              <a:t>个人密码修改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/>
              <a:t>输入原密码、新密码，完成修改功能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3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任务重</a:t>
            </a:r>
            <a:r>
              <a:rPr lang="zh-CN" altLang="en-US" dirty="0" smtClean="0">
                <a:solidFill>
                  <a:schemeClr val="tx1"/>
                </a:solidFill>
              </a:rPr>
              <a:t>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什么是</a:t>
            </a:r>
            <a:r>
              <a:rPr lang="en-US" altLang="zh-CN" dirty="0" smtClean="0">
                <a:latin typeface="宋体" pitchFamily="2" charset="-122"/>
              </a:rPr>
              <a:t>MD5</a:t>
            </a:r>
            <a:endParaRPr lang="zh-CN" altLang="en-US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课后项目任务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、个人密码修改</a:t>
            </a:r>
            <a:r>
              <a:rPr lang="en-US" altLang="zh-CN" dirty="0" smtClean="0"/>
              <a:t>[</a:t>
            </a:r>
            <a:r>
              <a:rPr lang="zh-CN" altLang="en-US" dirty="0" smtClean="0"/>
              <a:t>必作题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作业</a:t>
            </a:r>
            <a:r>
              <a:rPr lang="zh-CN" sz="1600" dirty="0" smtClean="0"/>
              <a:t>答案参见</a:t>
            </a:r>
            <a:r>
              <a:rPr lang="zh-CN" altLang="en-US" sz="1600" dirty="0" smtClean="0"/>
              <a:t>在线</a:t>
            </a:r>
            <a:r>
              <a:rPr lang="zh-CN" sz="1600" dirty="0" smtClean="0"/>
              <a:t>讲解</a:t>
            </a:r>
            <a:r>
              <a:rPr lang="zh-CN" altLang="en-US" sz="1600" dirty="0" smtClean="0"/>
              <a:t>，</a:t>
            </a:r>
            <a:r>
              <a:rPr lang="zh-CN" sz="1600" dirty="0" smtClean="0"/>
              <a:t>网址</a:t>
            </a:r>
            <a:r>
              <a:rPr lang="en-US" altLang="zh-CN" sz="1600" dirty="0" smtClean="0"/>
              <a:t>:http://www.neuedu.cn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3587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08954"/>
              </p:ext>
            </p:extLst>
          </p:nvPr>
        </p:nvGraphicFramePr>
        <p:xfrm>
          <a:off x="899592" y="1700808"/>
          <a:ext cx="7416824" cy="1152128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个人密码修改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MD5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简介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2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个人密码修改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个人网络密码安全的</a:t>
            </a:r>
            <a:r>
              <a:rPr lang="zh-CN" altLang="en-US" dirty="0" smtClean="0"/>
              <a:t>重要性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如何做到网络密码安全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个人：减少弱密码，尽量使用安全的密码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网站：重视网络安全，避免被</a:t>
            </a:r>
            <a:r>
              <a:rPr lang="zh-CN" altLang="en-US" dirty="0"/>
              <a:t>脱库，密码加密</a:t>
            </a:r>
            <a:r>
              <a:rPr lang="zh-CN" altLang="en-US" dirty="0" smtClean="0"/>
              <a:t>存储（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8851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个人密码修改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弱密码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2014</a:t>
            </a:r>
            <a:r>
              <a:rPr lang="zh-CN" altLang="en-US" dirty="0"/>
              <a:t>国内网民常用的</a:t>
            </a:r>
            <a:r>
              <a:rPr lang="en-US" altLang="zh-CN" dirty="0"/>
              <a:t>25</a:t>
            </a:r>
            <a:r>
              <a:rPr lang="zh-CN" altLang="en-US" dirty="0"/>
              <a:t>个弱密码</a:t>
            </a:r>
            <a:r>
              <a:rPr lang="zh-CN" altLang="en-US" dirty="0" smtClean="0"/>
              <a:t>包括</a:t>
            </a:r>
            <a:endParaRPr lang="en-US" altLang="zh-CN" dirty="0" smtClean="0"/>
          </a:p>
          <a:p>
            <a:pPr lvl="2"/>
            <a:r>
              <a:rPr lang="en-US" altLang="zh-CN" dirty="0"/>
              <a:t>000000</a:t>
            </a:r>
            <a:r>
              <a:rPr lang="zh-CN" altLang="en-US" dirty="0"/>
              <a:t>、</a:t>
            </a:r>
            <a:r>
              <a:rPr lang="en-US" altLang="zh-CN" dirty="0"/>
              <a:t>111111</a:t>
            </a:r>
            <a:r>
              <a:rPr lang="zh-CN" altLang="en-US" dirty="0"/>
              <a:t>、</a:t>
            </a:r>
            <a:r>
              <a:rPr lang="en-US" altLang="zh-CN" dirty="0"/>
              <a:t>11111111</a:t>
            </a:r>
            <a:r>
              <a:rPr lang="zh-CN" altLang="en-US" dirty="0"/>
              <a:t>、</a:t>
            </a:r>
            <a:r>
              <a:rPr lang="en-US" altLang="zh-CN" dirty="0"/>
              <a:t>112233</a:t>
            </a:r>
            <a:r>
              <a:rPr lang="zh-CN" altLang="en-US" dirty="0"/>
              <a:t>、</a:t>
            </a:r>
            <a:r>
              <a:rPr lang="en-US" altLang="zh-CN" dirty="0"/>
              <a:t>123123</a:t>
            </a:r>
            <a:r>
              <a:rPr lang="zh-CN" altLang="en-US" dirty="0"/>
              <a:t>、</a:t>
            </a:r>
            <a:r>
              <a:rPr lang="en-US" altLang="zh-CN" dirty="0"/>
              <a:t>123321</a:t>
            </a:r>
            <a:r>
              <a:rPr lang="zh-CN" altLang="en-US" dirty="0"/>
              <a:t>、</a:t>
            </a:r>
            <a:r>
              <a:rPr lang="en-US" altLang="zh-CN" dirty="0"/>
              <a:t>123456</a:t>
            </a:r>
            <a:r>
              <a:rPr lang="zh-CN" altLang="en-US" dirty="0"/>
              <a:t>、</a:t>
            </a:r>
            <a:r>
              <a:rPr lang="en-US" altLang="zh-CN" dirty="0"/>
              <a:t>12345678</a:t>
            </a:r>
            <a:r>
              <a:rPr lang="zh-CN" altLang="en-US" dirty="0"/>
              <a:t>、</a:t>
            </a:r>
            <a:r>
              <a:rPr lang="en-US" altLang="zh-CN" dirty="0"/>
              <a:t>654321</a:t>
            </a:r>
            <a:r>
              <a:rPr lang="zh-CN" altLang="en-US" dirty="0"/>
              <a:t>、</a:t>
            </a:r>
            <a:r>
              <a:rPr lang="en-US" altLang="zh-CN" dirty="0"/>
              <a:t>666666</a:t>
            </a:r>
            <a:r>
              <a:rPr lang="zh-CN" altLang="en-US" dirty="0"/>
              <a:t>、</a:t>
            </a:r>
            <a:r>
              <a:rPr lang="en-US" altLang="zh-CN" dirty="0"/>
              <a:t>888888</a:t>
            </a:r>
            <a:r>
              <a:rPr lang="zh-CN" altLang="en-US" dirty="0"/>
              <a:t>、</a:t>
            </a:r>
            <a:r>
              <a:rPr lang="en-US" altLang="zh-CN" dirty="0" err="1"/>
              <a:t>abcdef</a:t>
            </a:r>
            <a:r>
              <a:rPr lang="zh-CN" altLang="en-US" dirty="0"/>
              <a:t>、</a:t>
            </a:r>
            <a:r>
              <a:rPr lang="en-US" altLang="zh-CN" dirty="0" err="1"/>
              <a:t>abcabc</a:t>
            </a:r>
            <a:r>
              <a:rPr lang="zh-CN" altLang="en-US" dirty="0"/>
              <a:t>、</a:t>
            </a:r>
            <a:r>
              <a:rPr lang="en-US" altLang="zh-CN" dirty="0"/>
              <a:t>abc123</a:t>
            </a:r>
            <a:r>
              <a:rPr lang="zh-CN" altLang="en-US" dirty="0"/>
              <a:t>、</a:t>
            </a:r>
            <a:r>
              <a:rPr lang="en-US" altLang="zh-CN" dirty="0"/>
              <a:t>a1b2c3</a:t>
            </a:r>
            <a:r>
              <a:rPr lang="zh-CN" altLang="en-US" dirty="0"/>
              <a:t>、</a:t>
            </a:r>
            <a:r>
              <a:rPr lang="en-US" altLang="zh-CN" dirty="0"/>
              <a:t>aaa111</a:t>
            </a:r>
            <a:r>
              <a:rPr lang="zh-CN" altLang="en-US" dirty="0"/>
              <a:t>、</a:t>
            </a:r>
            <a:r>
              <a:rPr lang="en-US" altLang="zh-CN" dirty="0"/>
              <a:t>123qwe</a:t>
            </a:r>
            <a:r>
              <a:rPr lang="zh-CN" altLang="en-US" dirty="0"/>
              <a:t>、</a:t>
            </a:r>
            <a:r>
              <a:rPr lang="en-US" altLang="zh-CN" dirty="0"/>
              <a:t>qwerty</a:t>
            </a:r>
            <a:r>
              <a:rPr lang="zh-CN" altLang="en-US" dirty="0"/>
              <a:t>、</a:t>
            </a:r>
            <a:r>
              <a:rPr lang="en-US" altLang="zh-CN" dirty="0" err="1"/>
              <a:t>qweasd</a:t>
            </a:r>
            <a:r>
              <a:rPr lang="zh-CN" altLang="en-US" dirty="0"/>
              <a:t>、</a:t>
            </a:r>
            <a:r>
              <a:rPr lang="en-US" altLang="zh-CN" dirty="0"/>
              <a:t>admin</a:t>
            </a:r>
            <a:r>
              <a:rPr lang="zh-CN" altLang="en-US" dirty="0"/>
              <a:t>、</a:t>
            </a:r>
            <a:r>
              <a:rPr lang="en-US" altLang="zh-CN" dirty="0"/>
              <a:t>password</a:t>
            </a:r>
            <a:r>
              <a:rPr lang="zh-CN" altLang="en-US" dirty="0"/>
              <a:t>、</a:t>
            </a:r>
            <a:r>
              <a:rPr lang="en-US" altLang="zh-CN" dirty="0" err="1"/>
              <a:t>p@ssword</a:t>
            </a:r>
            <a:r>
              <a:rPr lang="zh-CN" altLang="en-US" dirty="0"/>
              <a:t>、</a:t>
            </a:r>
            <a:r>
              <a:rPr lang="en-US" altLang="zh-CN" dirty="0" err="1"/>
              <a:t>passwd</a:t>
            </a:r>
            <a:r>
              <a:rPr lang="zh-CN" altLang="en-US" dirty="0"/>
              <a:t>、</a:t>
            </a:r>
            <a:r>
              <a:rPr lang="en-US" altLang="zh-CN" dirty="0" err="1"/>
              <a:t>iloveyou</a:t>
            </a:r>
            <a:r>
              <a:rPr lang="zh-CN" altLang="en-US" dirty="0"/>
              <a:t>、</a:t>
            </a:r>
            <a:r>
              <a:rPr lang="en-US" altLang="zh-CN" dirty="0" smtClean="0"/>
              <a:t>5201314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国外网民常用的</a:t>
            </a:r>
            <a:r>
              <a:rPr lang="en-US" altLang="zh-CN" dirty="0"/>
              <a:t>25</a:t>
            </a:r>
            <a:r>
              <a:rPr lang="zh-CN" altLang="en-US" dirty="0"/>
              <a:t>个弱密码</a:t>
            </a:r>
            <a:r>
              <a:rPr lang="zh-CN" altLang="en-US" dirty="0" smtClean="0"/>
              <a:t>包括</a:t>
            </a:r>
            <a:endParaRPr lang="en-US" altLang="zh-CN" dirty="0" smtClean="0"/>
          </a:p>
          <a:p>
            <a:pPr lvl="2"/>
            <a:r>
              <a:rPr lang="en-US" altLang="zh-CN" dirty="0"/>
              <a:t>password</a:t>
            </a:r>
            <a:r>
              <a:rPr lang="zh-CN" altLang="en-US" dirty="0"/>
              <a:t>、</a:t>
            </a:r>
            <a:r>
              <a:rPr lang="en-US" altLang="zh-CN" dirty="0"/>
              <a:t>123456</a:t>
            </a:r>
            <a:r>
              <a:rPr lang="zh-CN" altLang="en-US" dirty="0"/>
              <a:t>、</a:t>
            </a:r>
            <a:r>
              <a:rPr lang="en-US" altLang="zh-CN" dirty="0"/>
              <a:t>12345678</a:t>
            </a:r>
            <a:r>
              <a:rPr lang="zh-CN" altLang="en-US" dirty="0"/>
              <a:t>、</a:t>
            </a:r>
            <a:r>
              <a:rPr lang="en-US" altLang="zh-CN" dirty="0"/>
              <a:t>qwerty</a:t>
            </a:r>
            <a:r>
              <a:rPr lang="zh-CN" altLang="en-US" dirty="0"/>
              <a:t>、</a:t>
            </a:r>
            <a:r>
              <a:rPr lang="en-US" altLang="zh-CN" dirty="0"/>
              <a:t>abc123</a:t>
            </a:r>
            <a:r>
              <a:rPr lang="zh-CN" altLang="en-US" dirty="0"/>
              <a:t>、</a:t>
            </a:r>
            <a:r>
              <a:rPr lang="en-US" altLang="zh-CN" dirty="0"/>
              <a:t>monkey</a:t>
            </a:r>
            <a:r>
              <a:rPr lang="zh-CN" altLang="en-US" dirty="0"/>
              <a:t>、</a:t>
            </a:r>
            <a:r>
              <a:rPr lang="en-US" altLang="zh-CN" dirty="0"/>
              <a:t>1234567</a:t>
            </a:r>
            <a:r>
              <a:rPr lang="zh-CN" altLang="en-US" dirty="0"/>
              <a:t>、</a:t>
            </a:r>
            <a:r>
              <a:rPr lang="en-US" altLang="zh-CN" dirty="0" err="1"/>
              <a:t>letmein</a:t>
            </a:r>
            <a:r>
              <a:rPr lang="zh-CN" altLang="en-US" dirty="0"/>
              <a:t>、</a:t>
            </a:r>
            <a:r>
              <a:rPr lang="en-US" altLang="zh-CN" dirty="0"/>
              <a:t>trustno1</a:t>
            </a:r>
            <a:r>
              <a:rPr lang="zh-CN" altLang="en-US" dirty="0"/>
              <a:t>、</a:t>
            </a:r>
            <a:r>
              <a:rPr lang="en-US" altLang="zh-CN" dirty="0"/>
              <a:t>dragon</a:t>
            </a:r>
            <a:r>
              <a:rPr lang="zh-CN" altLang="en-US" dirty="0"/>
              <a:t>、</a:t>
            </a:r>
            <a:r>
              <a:rPr lang="en-US" altLang="zh-CN" dirty="0"/>
              <a:t>baseball</a:t>
            </a:r>
            <a:r>
              <a:rPr lang="zh-CN" altLang="en-US" dirty="0"/>
              <a:t>、</a:t>
            </a:r>
            <a:r>
              <a:rPr lang="en-US" altLang="zh-CN" dirty="0"/>
              <a:t>111111</a:t>
            </a:r>
            <a:r>
              <a:rPr lang="zh-CN" altLang="en-US" dirty="0"/>
              <a:t>、</a:t>
            </a:r>
            <a:r>
              <a:rPr lang="en-US" altLang="zh-CN" dirty="0" err="1"/>
              <a:t>iloveyou</a:t>
            </a:r>
            <a:r>
              <a:rPr lang="zh-CN" altLang="en-US" dirty="0"/>
              <a:t>、</a:t>
            </a:r>
            <a:r>
              <a:rPr lang="en-US" altLang="zh-CN" dirty="0"/>
              <a:t>master</a:t>
            </a:r>
            <a:r>
              <a:rPr lang="zh-CN" altLang="en-US" dirty="0"/>
              <a:t>、</a:t>
            </a:r>
            <a:r>
              <a:rPr lang="en-US" altLang="zh-CN" dirty="0"/>
              <a:t>sunshine</a:t>
            </a:r>
            <a:r>
              <a:rPr lang="zh-CN" altLang="en-US" dirty="0"/>
              <a:t>、</a:t>
            </a:r>
            <a:r>
              <a:rPr lang="en-US" altLang="zh-CN" dirty="0" err="1"/>
              <a:t>ashley</a:t>
            </a:r>
            <a:r>
              <a:rPr lang="zh-CN" altLang="en-US" dirty="0"/>
              <a:t>、</a:t>
            </a:r>
            <a:r>
              <a:rPr lang="en-US" altLang="zh-CN" dirty="0"/>
              <a:t>bailey</a:t>
            </a:r>
            <a:r>
              <a:rPr lang="zh-CN" altLang="en-US" dirty="0"/>
              <a:t>、</a:t>
            </a:r>
            <a:r>
              <a:rPr lang="en-US" altLang="zh-CN" dirty="0"/>
              <a:t>passw0rd</a:t>
            </a:r>
            <a:r>
              <a:rPr lang="zh-CN" altLang="en-US" dirty="0"/>
              <a:t>、</a:t>
            </a:r>
            <a:r>
              <a:rPr lang="en-US" altLang="zh-CN" dirty="0"/>
              <a:t>shadow</a:t>
            </a:r>
            <a:r>
              <a:rPr lang="zh-CN" altLang="en-US" dirty="0"/>
              <a:t>、</a:t>
            </a:r>
            <a:r>
              <a:rPr lang="en-US" altLang="zh-CN" dirty="0"/>
              <a:t>123123</a:t>
            </a:r>
            <a:r>
              <a:rPr lang="zh-CN" altLang="en-US" dirty="0"/>
              <a:t>、</a:t>
            </a:r>
            <a:r>
              <a:rPr lang="en-US" altLang="zh-CN" dirty="0"/>
              <a:t>654321</a:t>
            </a:r>
            <a:r>
              <a:rPr lang="zh-CN" altLang="en-US" dirty="0"/>
              <a:t>、</a:t>
            </a:r>
            <a:r>
              <a:rPr lang="en-US" altLang="zh-CN" dirty="0"/>
              <a:t>superman</a:t>
            </a:r>
            <a:r>
              <a:rPr lang="zh-CN" altLang="en-US" dirty="0"/>
              <a:t>、</a:t>
            </a:r>
            <a:r>
              <a:rPr lang="en-US" altLang="zh-CN" dirty="0" err="1"/>
              <a:t>qazwsx</a:t>
            </a:r>
            <a:r>
              <a:rPr lang="zh-CN" altLang="en-US" dirty="0"/>
              <a:t>、</a:t>
            </a:r>
            <a:r>
              <a:rPr lang="en-US" altLang="zh-CN" dirty="0" err="1"/>
              <a:t>michael</a:t>
            </a:r>
            <a:r>
              <a:rPr lang="zh-CN" altLang="en-US" dirty="0"/>
              <a:t>、</a:t>
            </a:r>
            <a:r>
              <a:rPr lang="en-US" altLang="zh-CN" dirty="0"/>
              <a:t>football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7110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个人密码修改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</a:p>
          <a:p>
            <a:pPr lvl="1"/>
            <a:r>
              <a:rPr lang="en-US" altLang="zh-CN" dirty="0"/>
              <a:t>MD5</a:t>
            </a:r>
            <a:r>
              <a:rPr lang="zh-CN" altLang="en-US" dirty="0"/>
              <a:t>消息摘要算法（英语：</a:t>
            </a:r>
            <a:r>
              <a:rPr lang="en-US" altLang="zh-CN" dirty="0"/>
              <a:t>MD5 Message-Digest Algorithm</a:t>
            </a:r>
            <a:r>
              <a:rPr lang="zh-CN" altLang="en-US" dirty="0"/>
              <a:t>），一种被广泛使用的密码散列函数，可以产生出一个</a:t>
            </a:r>
            <a:r>
              <a:rPr lang="en-US" altLang="zh-CN" dirty="0"/>
              <a:t>128</a:t>
            </a:r>
            <a:r>
              <a:rPr lang="zh-CN" altLang="en-US" dirty="0"/>
              <a:t>位（</a:t>
            </a:r>
            <a:r>
              <a:rPr lang="en-US" altLang="zh-CN" dirty="0"/>
              <a:t>16</a:t>
            </a:r>
            <a:r>
              <a:rPr lang="zh-CN" altLang="en-US" dirty="0"/>
              <a:t>字节）的散列值（</a:t>
            </a:r>
            <a:r>
              <a:rPr lang="en-US" altLang="zh-CN" dirty="0"/>
              <a:t>hash value</a:t>
            </a:r>
            <a:r>
              <a:rPr lang="zh-CN" altLang="en-US" dirty="0"/>
              <a:t>），用于确保信息传输完整一致。</a:t>
            </a:r>
            <a:r>
              <a:rPr lang="en-US" altLang="zh-CN" dirty="0"/>
              <a:t>MD5</a:t>
            </a:r>
            <a:r>
              <a:rPr lang="zh-CN" altLang="en-US" dirty="0"/>
              <a:t>由罗纳德</a:t>
            </a:r>
            <a:r>
              <a:rPr lang="en-US" altLang="zh-CN" dirty="0"/>
              <a:t>·</a:t>
            </a:r>
            <a:r>
              <a:rPr lang="zh-CN" altLang="en-US" dirty="0"/>
              <a:t>李维斯特设计，于</a:t>
            </a:r>
            <a:r>
              <a:rPr lang="en-US" altLang="zh-CN" dirty="0"/>
              <a:t>1992</a:t>
            </a:r>
            <a:r>
              <a:rPr lang="zh-CN" altLang="en-US" dirty="0"/>
              <a:t>年公开，用以取代</a:t>
            </a:r>
            <a:r>
              <a:rPr lang="en-US" altLang="zh-CN" dirty="0"/>
              <a:t>MD4</a:t>
            </a:r>
            <a:r>
              <a:rPr lang="zh-CN" altLang="en-US" dirty="0"/>
              <a:t>算法。这套算法的程序在 </a:t>
            </a:r>
            <a:r>
              <a:rPr lang="en-US" altLang="zh-CN" dirty="0"/>
              <a:t>RFC 1321 </a:t>
            </a:r>
            <a:r>
              <a:rPr lang="zh-CN" altLang="en-US" dirty="0"/>
              <a:t>中被加以规范。将数据（如一段文字）运算变为另一固定长度值，</a:t>
            </a:r>
            <a:r>
              <a:rPr lang="zh-CN" altLang="en-US" dirty="0" smtClean="0"/>
              <a:t>是散</a:t>
            </a:r>
            <a:r>
              <a:rPr lang="zh-CN" altLang="en-US" dirty="0"/>
              <a:t>列算法的基础原理，一般</a:t>
            </a:r>
            <a:r>
              <a:rPr lang="en-US" altLang="zh-CN" dirty="0"/>
              <a:t>128</a:t>
            </a:r>
            <a:r>
              <a:rPr lang="zh-CN" altLang="en-US" dirty="0"/>
              <a:t>位的</a:t>
            </a:r>
            <a:r>
              <a:rPr lang="en-US" altLang="zh-CN" dirty="0"/>
              <a:t>MD5</a:t>
            </a:r>
            <a:r>
              <a:rPr lang="zh-CN" altLang="en-US" dirty="0"/>
              <a:t>散列被表示为</a:t>
            </a:r>
            <a:r>
              <a:rPr lang="en-US" altLang="zh-CN" dirty="0"/>
              <a:t>32</a:t>
            </a:r>
            <a:r>
              <a:rPr lang="zh-CN" altLang="en-US" dirty="0"/>
              <a:t>位十六进制数字。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个人密码修改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、压缩性：任意长度的数据，算出的</a:t>
            </a:r>
            <a:r>
              <a:rPr lang="en-US" altLang="zh-CN" dirty="0"/>
              <a:t>MD5</a:t>
            </a:r>
            <a:r>
              <a:rPr lang="zh-CN" altLang="en-US" dirty="0"/>
              <a:t>值长度都是固定的。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、容易计算：从原数据计算出</a:t>
            </a:r>
            <a:r>
              <a:rPr lang="en-US" altLang="zh-CN" dirty="0"/>
              <a:t>MD5</a:t>
            </a:r>
            <a:r>
              <a:rPr lang="zh-CN" altLang="en-US" dirty="0"/>
              <a:t>值很容易。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、抗修改性：对原数据进行任何改动，哪怕只修改</a:t>
            </a:r>
            <a:r>
              <a:rPr lang="en-US" altLang="zh-CN" dirty="0"/>
              <a:t>1</a:t>
            </a:r>
            <a:r>
              <a:rPr lang="zh-CN" altLang="en-US" dirty="0"/>
              <a:t>个字节，所得到的</a:t>
            </a:r>
            <a:r>
              <a:rPr lang="en-US" altLang="zh-CN" dirty="0"/>
              <a:t>MD5</a:t>
            </a:r>
            <a:r>
              <a:rPr lang="zh-CN" altLang="en-US" dirty="0"/>
              <a:t>值都有很大区别。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、弱抗碰撞：已知原数据和其</a:t>
            </a:r>
            <a:r>
              <a:rPr lang="en-US" altLang="zh-CN" dirty="0"/>
              <a:t>MD5</a:t>
            </a:r>
            <a:r>
              <a:rPr lang="zh-CN" altLang="en-US" dirty="0"/>
              <a:t>值，想找到一个具有相同</a:t>
            </a:r>
            <a:r>
              <a:rPr lang="en-US" altLang="zh-CN" dirty="0"/>
              <a:t>MD5</a:t>
            </a:r>
            <a:r>
              <a:rPr lang="zh-CN" altLang="en-US" dirty="0"/>
              <a:t>值的数据（即伪造数据）是非常困难的。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、强抗碰撞：想找到两个不同的数据，使它们具有相同的</a:t>
            </a:r>
            <a:r>
              <a:rPr lang="en-US" altLang="zh-CN" dirty="0"/>
              <a:t>MD5</a:t>
            </a:r>
            <a:r>
              <a:rPr lang="zh-CN" altLang="en-US" dirty="0"/>
              <a:t>值，是非常困难的。</a:t>
            </a:r>
          </a:p>
        </p:txBody>
      </p:sp>
    </p:spTree>
    <p:extLst>
      <p:ext uri="{BB962C8B-B14F-4D97-AF65-F5344CB8AC3E}">
        <p14:creationId xmlns:p14="http://schemas.microsoft.com/office/powerpoint/2010/main" val="963812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个人密码修改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的弱点</a:t>
            </a:r>
            <a:endParaRPr lang="en-US" altLang="zh-CN" dirty="0" smtClean="0"/>
          </a:p>
          <a:p>
            <a:pPr lvl="1"/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日的美国加州圣巴巴拉的国际密码学会议（</a:t>
            </a:r>
            <a:r>
              <a:rPr lang="en-US" altLang="zh-CN" dirty="0"/>
              <a:t>Crypto’2004</a:t>
            </a:r>
            <a:r>
              <a:rPr lang="zh-CN" altLang="en-US" dirty="0"/>
              <a:t>）上，来自中国山东大学的王小云教授做了破译</a:t>
            </a:r>
            <a:r>
              <a:rPr lang="en-US" altLang="zh-CN" dirty="0"/>
              <a:t>MD5</a:t>
            </a:r>
            <a:r>
              <a:rPr lang="zh-CN" altLang="en-US" dirty="0"/>
              <a:t>、</a:t>
            </a:r>
            <a:r>
              <a:rPr lang="en-US" altLang="zh-CN" dirty="0"/>
              <a:t>HAVAL-128</a:t>
            </a:r>
            <a:r>
              <a:rPr lang="zh-CN" altLang="en-US" dirty="0"/>
              <a:t>、 </a:t>
            </a:r>
            <a:r>
              <a:rPr lang="en-US" altLang="zh-CN" dirty="0"/>
              <a:t>MD4</a:t>
            </a:r>
            <a:r>
              <a:rPr lang="zh-CN" altLang="en-US" dirty="0"/>
              <a:t>和</a:t>
            </a:r>
            <a:r>
              <a:rPr lang="en-US" altLang="zh-CN" dirty="0"/>
              <a:t>RIPEMD</a:t>
            </a:r>
            <a:r>
              <a:rPr lang="zh-CN" altLang="en-US" dirty="0"/>
              <a:t>算法的报告，公布了</a:t>
            </a:r>
            <a:r>
              <a:rPr lang="en-US" altLang="zh-CN" dirty="0"/>
              <a:t>MD</a:t>
            </a:r>
            <a:r>
              <a:rPr lang="zh-CN" altLang="en-US" dirty="0"/>
              <a:t>系列算法的破解结果。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4260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个人密码修改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算法的计算步骤：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通过添加一个</a:t>
            </a:r>
            <a:r>
              <a:rPr lang="en-US" altLang="zh-CN" dirty="0"/>
              <a:t>1</a:t>
            </a:r>
            <a:r>
              <a:rPr lang="zh-CN" altLang="en-US" dirty="0"/>
              <a:t>和若干个</a:t>
            </a:r>
            <a:r>
              <a:rPr lang="en-US" altLang="zh-CN" dirty="0"/>
              <a:t>0</a:t>
            </a:r>
            <a:r>
              <a:rPr lang="zh-CN" altLang="en-US" dirty="0"/>
              <a:t>的方式，把输入数据长度（按照字节算）变成</a:t>
            </a:r>
            <a:r>
              <a:rPr lang="en-US" altLang="zh-CN" dirty="0"/>
              <a:t>64m+56 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添加</a:t>
            </a:r>
            <a:r>
              <a:rPr lang="en-US" altLang="zh-CN" dirty="0"/>
              <a:t>8</a:t>
            </a:r>
            <a:r>
              <a:rPr lang="zh-CN" altLang="en-US" dirty="0"/>
              <a:t>个字节到输入数据中去，这样输入数据长度变成了</a:t>
            </a:r>
            <a:r>
              <a:rPr lang="en-US" altLang="zh-CN" dirty="0"/>
              <a:t>64</a:t>
            </a:r>
            <a:r>
              <a:rPr lang="zh-CN" altLang="en-US" dirty="0"/>
              <a:t>的倍数 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把数据划分成块，每块</a:t>
            </a:r>
            <a:r>
              <a:rPr lang="en-US" altLang="zh-CN" dirty="0"/>
              <a:t>64</a:t>
            </a:r>
            <a:r>
              <a:rPr lang="zh-CN" altLang="en-US" dirty="0"/>
              <a:t>个字节 </a:t>
            </a:r>
          </a:p>
          <a:p>
            <a:pPr lvl="1"/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初始化</a:t>
            </a:r>
            <a:r>
              <a:rPr lang="en-US" altLang="zh-CN" dirty="0"/>
              <a:t>MD5</a:t>
            </a:r>
            <a:r>
              <a:rPr lang="zh-CN" altLang="en-US" dirty="0" smtClean="0"/>
              <a:t>参数：</a:t>
            </a:r>
            <a:endParaRPr lang="zh-CN" altLang="en-US" dirty="0"/>
          </a:p>
          <a:p>
            <a:pPr marL="857250" lvl="2" indent="0">
              <a:buNone/>
            </a:pPr>
            <a:r>
              <a:rPr lang="en-US" altLang="zh-CN" dirty="0" err="1"/>
              <a:t>m_state</a:t>
            </a:r>
            <a:r>
              <a:rPr lang="en-US" altLang="zh-CN" dirty="0"/>
              <a:t>[0] = 0x67452301L;</a:t>
            </a:r>
          </a:p>
          <a:p>
            <a:pPr marL="857250" lvl="2" indent="0">
              <a:buNone/>
            </a:pPr>
            <a:r>
              <a:rPr lang="en-US" altLang="zh-CN" dirty="0" err="1"/>
              <a:t>m_state</a:t>
            </a:r>
            <a:r>
              <a:rPr lang="en-US" altLang="zh-CN" dirty="0"/>
              <a:t>[1] = 0xefcdab89L;</a:t>
            </a:r>
          </a:p>
          <a:p>
            <a:pPr marL="857250" lvl="2" indent="0">
              <a:buNone/>
            </a:pPr>
            <a:r>
              <a:rPr lang="en-US" altLang="zh-CN" dirty="0" err="1"/>
              <a:t>m_state</a:t>
            </a:r>
            <a:r>
              <a:rPr lang="en-US" altLang="zh-CN" dirty="0"/>
              <a:t>[2] = 0x98badcfeL;</a:t>
            </a:r>
          </a:p>
          <a:p>
            <a:pPr marL="857250" lvl="2" indent="0">
              <a:buNone/>
            </a:pPr>
            <a:r>
              <a:rPr lang="en-US" altLang="zh-CN" dirty="0" err="1"/>
              <a:t>m_state</a:t>
            </a:r>
            <a:r>
              <a:rPr lang="en-US" altLang="zh-CN" dirty="0"/>
              <a:t>[3] = 0x10325476L; 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分别对每块进行</a:t>
            </a:r>
            <a:r>
              <a:rPr lang="zh-CN" altLang="en-US" dirty="0" smtClean="0"/>
              <a:t>计算（位运算），输出</a:t>
            </a:r>
            <a:r>
              <a:rPr lang="zh-CN" altLang="en-US" dirty="0"/>
              <a:t>最后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8949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MD5</a:t>
            </a:r>
            <a:r>
              <a:rPr lang="zh-CN" altLang="en-US" dirty="0"/>
              <a:t>？</a:t>
            </a:r>
          </a:p>
          <a:p>
            <a:r>
              <a:rPr lang="en-US" altLang="zh-CN" dirty="0"/>
              <a:t>MD5</a:t>
            </a:r>
            <a:r>
              <a:rPr lang="zh-CN" altLang="en-US" dirty="0"/>
              <a:t>散列被表示为多少位十六进制数字？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9002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6691</TotalTime>
  <Words>677</Words>
  <Application>Microsoft Office PowerPoint</Application>
  <PresentationFormat>全屏显示(4:3)</PresentationFormat>
  <Paragraphs>71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华文细黑</vt:lpstr>
      <vt:lpstr>宋体</vt:lpstr>
      <vt:lpstr>微软雅黑</vt:lpstr>
      <vt:lpstr>Arial</vt:lpstr>
      <vt:lpstr>4_默认设计模板</vt:lpstr>
      <vt:lpstr>PowerPoint 演示文稿</vt:lpstr>
      <vt:lpstr>任务内容</vt:lpstr>
      <vt:lpstr>任务1 个人密码修改</vt:lpstr>
      <vt:lpstr>任务1 个人密码修改</vt:lpstr>
      <vt:lpstr>任务1 个人密码修改</vt:lpstr>
      <vt:lpstr>任务1 个人密码修改</vt:lpstr>
      <vt:lpstr>任务1 个人密码修改</vt:lpstr>
      <vt:lpstr>任务1 个人密码修改</vt:lpstr>
      <vt:lpstr>问题交流</vt:lpstr>
      <vt:lpstr>任务1 个人密码修改</vt:lpstr>
      <vt:lpstr>任务重点总结</vt:lpstr>
      <vt:lpstr>课后项目任务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sungy</cp:lastModifiedBy>
  <cp:revision>1290</cp:revision>
  <dcterms:created xsi:type="dcterms:W3CDTF">2004-04-25T08:53:43Z</dcterms:created>
  <dcterms:modified xsi:type="dcterms:W3CDTF">2015-10-23T02:31:01Z</dcterms:modified>
</cp:coreProperties>
</file>