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518" r:id="rId2"/>
    <p:sldId id="454" r:id="rId3"/>
    <p:sldId id="528" r:id="rId4"/>
    <p:sldId id="757" r:id="rId5"/>
    <p:sldId id="758" r:id="rId6"/>
    <p:sldId id="759" r:id="rId7"/>
    <p:sldId id="760" r:id="rId8"/>
    <p:sldId id="778" r:id="rId9"/>
    <p:sldId id="777" r:id="rId10"/>
    <p:sldId id="770" r:id="rId11"/>
    <p:sldId id="771" r:id="rId12"/>
    <p:sldId id="779" r:id="rId13"/>
    <p:sldId id="772" r:id="rId14"/>
    <p:sldId id="773" r:id="rId15"/>
    <p:sldId id="774" r:id="rId16"/>
    <p:sldId id="766" r:id="rId17"/>
    <p:sldId id="780" r:id="rId18"/>
    <p:sldId id="767" r:id="rId19"/>
    <p:sldId id="768" r:id="rId20"/>
    <p:sldId id="775" r:id="rId21"/>
    <p:sldId id="769" r:id="rId22"/>
    <p:sldId id="563" r:id="rId23"/>
    <p:sldId id="776" r:id="rId24"/>
    <p:sldId id="748" r:id="rId25"/>
    <p:sldId id="749" r:id="rId26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j2qj7si0P3zrTcms6f1MEg==" hashData="l67BSbeG5wHtRIaWV0R+vfH4GH+k7dyJT7ptFRUQFsPZZmaGFuOe3qzteDAmT6ESfLvdmQXye6x6PPOeOqtDo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管理员登录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</a:t>
            </a:r>
            <a:r>
              <a:rPr lang="zh-CN" altLang="en-US" dirty="0"/>
              <a:t>（</a:t>
            </a:r>
            <a:r>
              <a:rPr lang="en-US" altLang="zh-CN" dirty="0"/>
              <a:t>Expression  Language</a:t>
            </a:r>
            <a:r>
              <a:rPr lang="zh-CN" altLang="en-US" dirty="0"/>
              <a:t>）</a:t>
            </a:r>
            <a:r>
              <a:rPr lang="en-US" altLang="zh-CN" dirty="0"/>
              <a:t>— </a:t>
            </a:r>
            <a:r>
              <a:rPr lang="zh-CN" altLang="en-US" dirty="0"/>
              <a:t>表达式语言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JSP</a:t>
            </a:r>
            <a:r>
              <a:rPr lang="zh-CN" altLang="en-US" dirty="0"/>
              <a:t>中一种简洁的数据访问语言</a:t>
            </a:r>
          </a:p>
          <a:p>
            <a:pPr lvl="1"/>
            <a:r>
              <a:rPr lang="zh-CN" altLang="en-US" dirty="0"/>
              <a:t>简化</a:t>
            </a:r>
            <a:r>
              <a:rPr lang="en-US" altLang="zh-CN" dirty="0"/>
              <a:t>JSP</a:t>
            </a:r>
            <a:r>
              <a:rPr lang="zh-CN" altLang="en-US" dirty="0"/>
              <a:t>的开发</a:t>
            </a:r>
          </a:p>
          <a:p>
            <a:r>
              <a:rPr lang="zh-CN" altLang="en-US" dirty="0"/>
              <a:t>主要功能</a:t>
            </a:r>
          </a:p>
          <a:p>
            <a:pPr lvl="1"/>
            <a:r>
              <a:rPr lang="zh-CN" altLang="en-US" dirty="0"/>
              <a:t>通过它可以在</a:t>
            </a:r>
            <a:r>
              <a:rPr lang="en-US" altLang="zh-CN" dirty="0"/>
              <a:t>JSP</a:t>
            </a:r>
            <a:r>
              <a:rPr lang="zh-CN" altLang="en-US" dirty="0"/>
              <a:t>网页中方便地访问，并输出：</a:t>
            </a:r>
          </a:p>
          <a:p>
            <a:pPr lvl="2"/>
            <a:r>
              <a:rPr lang="zh-CN" altLang="en-US" dirty="0"/>
              <a:t>存储在作用域中的对象及其属性</a:t>
            </a:r>
          </a:p>
          <a:p>
            <a:pPr lvl="2"/>
            <a:r>
              <a:rPr lang="zh-CN" altLang="en-US" dirty="0"/>
              <a:t>访问请求参数、</a:t>
            </a:r>
            <a:r>
              <a:rPr lang="en-US" altLang="zh-CN" dirty="0"/>
              <a:t>cookie</a:t>
            </a:r>
            <a:r>
              <a:rPr lang="zh-CN" altLang="en-US" dirty="0"/>
              <a:t>和其他请求报文中的信息</a:t>
            </a:r>
          </a:p>
          <a:p>
            <a:pPr lvl="2"/>
            <a:r>
              <a:rPr lang="zh-CN" altLang="en-US" dirty="0"/>
              <a:t>简单的运算：算数、关系、逻辑、条件求值</a:t>
            </a:r>
          </a:p>
          <a:p>
            <a:r>
              <a:rPr lang="zh-CN" altLang="en-US" dirty="0"/>
              <a:t>语法格式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542857" y="4725144"/>
            <a:ext cx="6172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+mn-lt"/>
                <a:ea typeface="黑体" pitchFamily="2" charset="-122"/>
              </a:rPr>
              <a:t>${expression}</a:t>
            </a:r>
          </a:p>
        </p:txBody>
      </p:sp>
    </p:spTree>
    <p:extLst>
      <p:ext uri="{BB962C8B-B14F-4D97-AF65-F5344CB8AC3E}">
        <p14:creationId xmlns:p14="http://schemas.microsoft.com/office/powerpoint/2010/main" val="1437542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访问作用域中的对象</a:t>
            </a:r>
          </a:p>
          <a:p>
            <a:pPr lvl="1"/>
            <a:r>
              <a:rPr lang="zh-CN" altLang="en-US" dirty="0"/>
              <a:t>访问对象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1444625" y="1988840"/>
            <a:ext cx="6172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+mn-lt"/>
                <a:ea typeface="黑体" pitchFamily="2" charset="-122"/>
              </a:rPr>
              <a:t>${</a:t>
            </a:r>
            <a:r>
              <a:rPr lang="zh-CN" altLang="en-US">
                <a:latin typeface="+mn-lt"/>
                <a:ea typeface="黑体" pitchFamily="2" charset="-122"/>
              </a:rPr>
              <a:t>对象名</a:t>
            </a:r>
            <a:r>
              <a:rPr lang="en-US" altLang="zh-CN">
                <a:latin typeface="+mn-lt"/>
                <a:ea typeface="黑体" pitchFamily="2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61256" y="3460507"/>
            <a:ext cx="6738937" cy="119262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&lt;% </a:t>
            </a:r>
            <a:r>
              <a:rPr lang="en-US" altLang="en-US" sz="1600" dirty="0" err="1" smtClean="0">
                <a:latin typeface="+mn-lt"/>
                <a:ea typeface="+mn-ea"/>
              </a:rPr>
              <a:t>request.setAttribute</a:t>
            </a:r>
            <a:r>
              <a:rPr lang="en-US" altLang="en-US" sz="1600" dirty="0">
                <a:latin typeface="+mn-lt"/>
                <a:ea typeface="+mn-ea"/>
              </a:rPr>
              <a:t>(“</a:t>
            </a:r>
            <a:r>
              <a:rPr lang="en-US" altLang="en-US" sz="1600" dirty="0" err="1">
                <a:latin typeface="+mn-lt"/>
                <a:ea typeface="+mn-ea"/>
              </a:rPr>
              <a:t>username”,“kitty</a:t>
            </a:r>
            <a:r>
              <a:rPr lang="en-US" altLang="en-US" sz="1600" dirty="0" smtClean="0">
                <a:latin typeface="+mn-lt"/>
                <a:ea typeface="+mn-ea"/>
              </a:rPr>
              <a:t>”)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${username}</a:t>
            </a:r>
          </a:p>
        </p:txBody>
      </p:sp>
    </p:spTree>
    <p:extLst>
      <p:ext uri="{BB962C8B-B14F-4D97-AF65-F5344CB8AC3E}">
        <p14:creationId xmlns:p14="http://schemas.microsoft.com/office/powerpoint/2010/main" val="56510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</a:t>
            </a:r>
            <a:r>
              <a:rPr lang="zh-CN" altLang="en-US" dirty="0"/>
              <a:t>的基本格式是什么？</a:t>
            </a:r>
          </a:p>
        </p:txBody>
      </p:sp>
    </p:spTree>
    <p:extLst>
      <p:ext uri="{BB962C8B-B14F-4D97-AF65-F5344CB8AC3E}">
        <p14:creationId xmlns:p14="http://schemas.microsoft.com/office/powerpoint/2010/main" val="22582642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访问作用域中的对象</a:t>
            </a:r>
          </a:p>
          <a:p>
            <a:pPr lvl="1"/>
            <a:r>
              <a:rPr lang="zh-CN" altLang="en-US" dirty="0"/>
              <a:t>访问指定作用域的对象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示例</a:t>
            </a:r>
          </a:p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61256" y="3460507"/>
            <a:ext cx="6738937" cy="119262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&lt;% </a:t>
            </a:r>
            <a:r>
              <a:rPr lang="en-US" altLang="en-US" sz="1600" dirty="0" err="1" smtClean="0">
                <a:latin typeface="+mn-lt"/>
                <a:ea typeface="+mn-ea"/>
              </a:rPr>
              <a:t>request.setAttribute</a:t>
            </a:r>
            <a:r>
              <a:rPr lang="en-US" altLang="en-US" sz="1600" dirty="0">
                <a:latin typeface="+mn-lt"/>
                <a:ea typeface="+mn-ea"/>
              </a:rPr>
              <a:t>(“</a:t>
            </a:r>
            <a:r>
              <a:rPr lang="en-US" altLang="en-US" sz="1600" dirty="0" err="1">
                <a:latin typeface="+mn-lt"/>
                <a:ea typeface="+mn-ea"/>
              </a:rPr>
              <a:t>username”,”kitty</a:t>
            </a:r>
            <a:r>
              <a:rPr lang="en-US" altLang="en-US" sz="1600" dirty="0" smtClean="0">
                <a:latin typeface="+mn-lt"/>
                <a:ea typeface="+mn-ea"/>
              </a:rPr>
              <a:t>”)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${</a:t>
            </a:r>
            <a:r>
              <a:rPr lang="en-US" altLang="en-US" sz="1600" dirty="0" err="1">
                <a:latin typeface="+mn-lt"/>
                <a:ea typeface="+mn-ea"/>
              </a:rPr>
              <a:t>requestScope.username</a:t>
            </a:r>
            <a:r>
              <a:rPr lang="en-US" altLang="en-US" sz="1600" dirty="0">
                <a:latin typeface="+mn-lt"/>
                <a:ea typeface="+mn-ea"/>
              </a:rPr>
              <a:t>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074340" y="2056289"/>
            <a:ext cx="6912768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+mn-lt"/>
                <a:ea typeface="黑体" pitchFamily="2" charset="-122"/>
              </a:rPr>
              <a:t>${[pageScope|requestScope|sessionScope|applicatinScope].</a:t>
            </a:r>
            <a:r>
              <a:rPr lang="zh-CN" altLang="en-US">
                <a:latin typeface="+mn-lt"/>
                <a:ea typeface="黑体" pitchFamily="2" charset="-122"/>
              </a:rPr>
              <a:t>对象名</a:t>
            </a:r>
            <a:r>
              <a:rPr lang="en-US" altLang="zh-CN">
                <a:latin typeface="+mn-lt"/>
                <a:ea typeface="黑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649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访问作用域中的对象</a:t>
            </a:r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JavaBean</a:t>
            </a:r>
            <a:r>
              <a:rPr lang="zh-CN" altLang="en-US" dirty="0"/>
              <a:t>对象的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40631" y="3789040"/>
            <a:ext cx="6738937" cy="203458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&lt;%</a:t>
            </a:r>
          </a:p>
          <a:p>
            <a:pPr lvl="1" algn="l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UserBean</a:t>
            </a:r>
            <a:r>
              <a:rPr lang="en-US" altLang="en-US" sz="1600" dirty="0">
                <a:latin typeface="+mn-lt"/>
                <a:ea typeface="+mn-ea"/>
              </a:rPr>
              <a:t> u = new </a:t>
            </a:r>
            <a:r>
              <a:rPr lang="en-US" altLang="en-US" sz="1600" dirty="0" err="1">
                <a:latin typeface="+mn-lt"/>
                <a:ea typeface="+mn-ea"/>
              </a:rPr>
              <a:t>UserBean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  <a:p>
            <a:pPr lvl="1" algn="l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user.setUsername</a:t>
            </a:r>
            <a:r>
              <a:rPr lang="en-US" altLang="en-US" sz="1600" dirty="0">
                <a:latin typeface="+mn-lt"/>
                <a:ea typeface="+mn-ea"/>
              </a:rPr>
              <a:t>(“</a:t>
            </a:r>
            <a:r>
              <a:rPr lang="en-US" altLang="en-US" sz="1600" dirty="0" err="1">
                <a:latin typeface="+mn-lt"/>
                <a:ea typeface="+mn-ea"/>
              </a:rPr>
              <a:t>dingdang</a:t>
            </a:r>
            <a:r>
              <a:rPr lang="en-US" altLang="en-US" sz="1600" dirty="0">
                <a:latin typeface="+mn-lt"/>
                <a:ea typeface="+mn-ea"/>
              </a:rPr>
              <a:t>”);</a:t>
            </a:r>
          </a:p>
          <a:p>
            <a:pPr lvl="1" algn="l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request.setAttribute</a:t>
            </a:r>
            <a:r>
              <a:rPr lang="en-US" altLang="en-US" sz="1600" dirty="0">
                <a:latin typeface="+mn-lt"/>
                <a:ea typeface="+mn-ea"/>
              </a:rPr>
              <a:t>(“</a:t>
            </a:r>
            <a:r>
              <a:rPr lang="en-US" altLang="en-US" sz="1600" dirty="0" err="1">
                <a:latin typeface="+mn-lt"/>
                <a:ea typeface="+mn-ea"/>
              </a:rPr>
              <a:t>user”,u</a:t>
            </a:r>
            <a:r>
              <a:rPr lang="en-US" altLang="en-US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${</a:t>
            </a:r>
            <a:r>
              <a:rPr lang="en-US" altLang="en-US" sz="1600" dirty="0" err="1">
                <a:latin typeface="+mn-lt"/>
                <a:ea typeface="+mn-ea"/>
              </a:rPr>
              <a:t>user.username</a:t>
            </a:r>
            <a:r>
              <a:rPr lang="en-US" altLang="en-US" sz="1600" dirty="0">
                <a:latin typeface="+mn-lt"/>
                <a:ea typeface="+mn-ea"/>
              </a:rPr>
              <a:t>} &lt;</a:t>
            </a:r>
            <a:r>
              <a:rPr lang="en-US" altLang="en-US" sz="1600" dirty="0" err="1">
                <a:latin typeface="+mn-lt"/>
                <a:ea typeface="+mn-ea"/>
              </a:rPr>
              <a:t>br</a:t>
            </a:r>
            <a:r>
              <a:rPr lang="en-US" altLang="en-US" sz="1600" dirty="0">
                <a:latin typeface="+mn-lt"/>
                <a:ea typeface="+mn-ea"/>
              </a:rPr>
              <a:t>/&gt; ${user[“username”]}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524000" y="1997968"/>
            <a:ext cx="6172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+mn-lt"/>
                <a:ea typeface="黑体" pitchFamily="2" charset="-122"/>
              </a:rPr>
              <a:t>${</a:t>
            </a:r>
            <a:r>
              <a:rPr lang="zh-CN" altLang="en-US" dirty="0">
                <a:latin typeface="+mn-lt"/>
                <a:ea typeface="黑体" pitchFamily="2" charset="-122"/>
              </a:rPr>
              <a:t>对象名</a:t>
            </a:r>
            <a:r>
              <a:rPr lang="en-US" altLang="zh-CN" dirty="0">
                <a:latin typeface="+mn-lt"/>
                <a:ea typeface="黑体" pitchFamily="2" charset="-122"/>
              </a:rPr>
              <a:t>.</a:t>
            </a:r>
            <a:r>
              <a:rPr lang="zh-CN" altLang="en-US" dirty="0">
                <a:latin typeface="+mn-lt"/>
                <a:ea typeface="黑体" pitchFamily="2" charset="-122"/>
              </a:rPr>
              <a:t>属性名</a:t>
            </a:r>
            <a:r>
              <a:rPr lang="en-US" altLang="zh-CN" dirty="0">
                <a:latin typeface="+mn-lt"/>
                <a:ea typeface="黑体" pitchFamily="2" charset="-122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524000" y="2683768"/>
            <a:ext cx="6172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+mn-lt"/>
                <a:ea typeface="黑体" pitchFamily="2" charset="-122"/>
              </a:rPr>
              <a:t>${</a:t>
            </a:r>
            <a:r>
              <a:rPr lang="zh-CN" altLang="en-US">
                <a:latin typeface="+mn-lt"/>
                <a:ea typeface="黑体" pitchFamily="2" charset="-122"/>
              </a:rPr>
              <a:t>对象名</a:t>
            </a:r>
            <a:r>
              <a:rPr lang="en-US" altLang="zh-CN">
                <a:latin typeface="+mn-lt"/>
                <a:ea typeface="黑体" pitchFamily="2" charset="-122"/>
              </a:rPr>
              <a:t>[“</a:t>
            </a:r>
            <a:r>
              <a:rPr lang="zh-CN" altLang="en-US">
                <a:latin typeface="+mn-lt"/>
                <a:ea typeface="黑体" pitchFamily="2" charset="-122"/>
              </a:rPr>
              <a:t>属性名”</a:t>
            </a:r>
            <a:r>
              <a:rPr lang="en-US" altLang="zh-CN">
                <a:latin typeface="+mn-lt"/>
                <a:ea typeface="黑体" pitchFamily="2" charset="-122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316386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访问作用域中的对象</a:t>
            </a:r>
          </a:p>
          <a:p>
            <a:pPr lvl="1"/>
            <a:r>
              <a:rPr lang="zh-CN" altLang="en-US" dirty="0"/>
              <a:t>访问集合类型的对象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501008"/>
            <a:ext cx="6738937" cy="203458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&lt;%</a:t>
            </a:r>
          </a:p>
          <a:p>
            <a:pPr lvl="1" algn="l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String[] f = {“</a:t>
            </a:r>
            <a:r>
              <a:rPr lang="en-US" altLang="en-US" sz="1600" dirty="0" err="1">
                <a:latin typeface="+mn-lt"/>
                <a:ea typeface="+mn-ea"/>
              </a:rPr>
              <a:t>banana”,”apple”,”pear</a:t>
            </a:r>
            <a:r>
              <a:rPr lang="en-US" altLang="en-US" sz="1600" dirty="0">
                <a:latin typeface="+mn-lt"/>
                <a:ea typeface="+mn-ea"/>
              </a:rPr>
              <a:t>”};</a:t>
            </a:r>
          </a:p>
          <a:p>
            <a:pPr lvl="1" algn="l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request.setAttribute</a:t>
            </a:r>
            <a:r>
              <a:rPr lang="en-US" altLang="en-US" sz="1600" dirty="0">
                <a:latin typeface="+mn-lt"/>
                <a:ea typeface="+mn-ea"/>
              </a:rPr>
              <a:t>(“</a:t>
            </a:r>
            <a:r>
              <a:rPr lang="en-US" altLang="en-US" sz="1600" dirty="0" err="1">
                <a:latin typeface="+mn-lt"/>
                <a:ea typeface="+mn-ea"/>
              </a:rPr>
              <a:t>fruits”,f</a:t>
            </a:r>
            <a:r>
              <a:rPr lang="en-US" altLang="en-US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${fruits[0]} &lt;</a:t>
            </a:r>
            <a:r>
              <a:rPr lang="en-US" altLang="en-US" sz="1600" dirty="0" err="1">
                <a:latin typeface="+mn-lt"/>
                <a:ea typeface="+mn-ea"/>
              </a:rPr>
              <a:t>br</a:t>
            </a:r>
            <a:r>
              <a:rPr lang="en-US" altLang="en-US" sz="1600" dirty="0">
                <a:latin typeface="+mn-lt"/>
                <a:ea typeface="+mn-ea"/>
              </a:rPr>
              <a:t>/&gt; ${fruits[“0”]} 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523999" y="2167724"/>
            <a:ext cx="6172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+mn-lt"/>
                <a:ea typeface="黑体" pitchFamily="2" charset="-122"/>
              </a:rPr>
              <a:t>${</a:t>
            </a:r>
            <a:r>
              <a:rPr lang="zh-CN" altLang="en-US" dirty="0">
                <a:latin typeface="+mn-lt"/>
                <a:ea typeface="黑体" pitchFamily="2" charset="-122"/>
              </a:rPr>
              <a:t>集合对象名</a:t>
            </a:r>
            <a:r>
              <a:rPr lang="en-US" altLang="zh-CN" dirty="0">
                <a:latin typeface="+mn-lt"/>
                <a:ea typeface="黑体" pitchFamily="2" charset="-122"/>
              </a:rPr>
              <a:t>[</a:t>
            </a:r>
            <a:r>
              <a:rPr lang="zh-CN" altLang="en-US" dirty="0">
                <a:latin typeface="+mn-lt"/>
                <a:ea typeface="黑体" pitchFamily="2" charset="-122"/>
              </a:rPr>
              <a:t>索引</a:t>
            </a:r>
            <a:r>
              <a:rPr lang="en-US" altLang="zh-CN" dirty="0">
                <a:latin typeface="+mn-lt"/>
                <a:ea typeface="黑体" pitchFamily="2" charset="-122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28900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zh-CN" altLang="en-US" dirty="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隐式对象</a:t>
            </a:r>
          </a:p>
          <a:p>
            <a:endParaRPr lang="zh-CN" altLang="en-US" smtClean="0"/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835594"/>
              </p:ext>
            </p:extLst>
          </p:nvPr>
        </p:nvGraphicFramePr>
        <p:xfrm>
          <a:off x="900113" y="1700213"/>
          <a:ext cx="7315200" cy="3775072"/>
        </p:xfrm>
        <a:graphic>
          <a:graphicData uri="http://schemas.openxmlformats.org/drawingml/2006/table">
            <a:tbl>
              <a:tblPr/>
              <a:tblGrid>
                <a:gridCol w="2039938"/>
                <a:gridCol w="5275262"/>
              </a:tblGrid>
              <a:tr h="381031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隐式对象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描述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pageScope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代表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page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作用域内所有对象的集合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78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requestScope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代表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request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作用域内所有对象的集合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sessionScope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代表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session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作用域内所有对象的集合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applicationScope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代表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application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作用域内所有对象的集合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pageContext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pageContext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对象，当前页面对象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param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包含请求参数和对应字符串类型值的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Map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paramValues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包含请求参数和对应字符串类型的数组的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Map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header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header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名称和对应字符串类型值的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Map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headerValues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80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header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名称和对应字符串类型数组的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Map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7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cookie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9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80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cookie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名称和对应值的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Map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9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97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如何访问</a:t>
            </a:r>
            <a:r>
              <a:rPr lang="en-US" altLang="zh-CN" dirty="0"/>
              <a:t>JavaBean</a:t>
            </a:r>
            <a:r>
              <a:rPr lang="zh-CN" altLang="en-US" dirty="0"/>
              <a:t>的属性？</a:t>
            </a:r>
          </a:p>
          <a:p>
            <a:r>
              <a:rPr lang="zh-CN" altLang="en-US" dirty="0"/>
              <a:t>对应</a:t>
            </a:r>
            <a:r>
              <a:rPr lang="en-US" altLang="zh-CN" dirty="0"/>
              <a:t>request</a:t>
            </a:r>
            <a:r>
              <a:rPr lang="zh-CN" altLang="en-US" dirty="0"/>
              <a:t>范围对象，</a:t>
            </a:r>
            <a:r>
              <a:rPr lang="en-US" altLang="zh-CN" dirty="0"/>
              <a:t>EL</a:t>
            </a:r>
            <a:r>
              <a:rPr lang="zh-CN" altLang="en-US" dirty="0"/>
              <a:t>中的隐式对象是什么？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65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zh-CN" altLang="en-US" dirty="0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简单的运算</a:t>
            </a:r>
          </a:p>
          <a:p>
            <a:pPr lvl="1"/>
            <a:r>
              <a:rPr lang="zh-CN" altLang="en-US" smtClean="0"/>
              <a:t>算术运算</a:t>
            </a:r>
          </a:p>
          <a:p>
            <a:endParaRPr lang="zh-CN" altLang="en-US" smtClean="0"/>
          </a:p>
        </p:txBody>
      </p:sp>
      <p:graphicFrame>
        <p:nvGraphicFramePr>
          <p:cNvPr id="5" name="Group 78"/>
          <p:cNvGraphicFramePr>
            <a:graphicFrameLocks/>
          </p:cNvGraphicFramePr>
          <p:nvPr/>
        </p:nvGraphicFramePr>
        <p:xfrm>
          <a:off x="900113" y="1920875"/>
          <a:ext cx="7315200" cy="2084388"/>
        </p:xfrm>
        <a:graphic>
          <a:graphicData uri="http://schemas.openxmlformats.org/drawingml/2006/table">
            <a:tbl>
              <a:tblPr/>
              <a:tblGrid>
                <a:gridCol w="2039938"/>
                <a:gridCol w="2637631"/>
                <a:gridCol w="2637631"/>
              </a:tblGrid>
              <a:tr h="381187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运算符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说明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示例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445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+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加法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+ 3}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421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-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减法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${5 - 3}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445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*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乘法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*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45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div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除法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/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445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%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mod</a:t>
                      </a:r>
                    </a:p>
                  </a:txBody>
                  <a:tcPr marL="79200" marR="79200" marT="39619" marB="396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求余</a:t>
                      </a: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${5 %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9" marB="396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9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zh-CN" altLang="en-US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简单的运算</a:t>
            </a:r>
          </a:p>
          <a:p>
            <a:pPr lvl="1"/>
            <a:r>
              <a:rPr lang="zh-CN" altLang="en-US" dirty="0" smtClean="0"/>
              <a:t>比较运算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aphicFrame>
        <p:nvGraphicFramePr>
          <p:cNvPr id="6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19087"/>
              </p:ext>
            </p:extLst>
          </p:nvPr>
        </p:nvGraphicFramePr>
        <p:xfrm>
          <a:off x="1073150" y="1942580"/>
          <a:ext cx="7315200" cy="2422524"/>
        </p:xfrm>
        <a:graphic>
          <a:graphicData uri="http://schemas.openxmlformats.org/drawingml/2006/table">
            <a:tbl>
              <a:tblPr/>
              <a:tblGrid>
                <a:gridCol w="2039938"/>
                <a:gridCol w="2637631"/>
                <a:gridCol w="2637631"/>
              </a:tblGrid>
              <a:tr h="381138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运算符</a:t>
                      </a: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说明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示例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==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eq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等于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==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376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!=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</a:t>
                      </a: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不等于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${5 !=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&lt;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lt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小于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&lt;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&gt;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gt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大于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&gt;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&lt;=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le</a:t>
                      </a: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小于等于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&lt;= 3}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&gt;=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ge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大于等于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&gt;= 3}</a:t>
                      </a:r>
                    </a:p>
                  </a:txBody>
                  <a:tcPr marL="79200" marR="79200" marT="39614" marB="396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404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36239"/>
              </p:ext>
            </p:extLst>
          </p:nvPr>
        </p:nvGraphicFramePr>
        <p:xfrm>
          <a:off x="899592" y="1700808"/>
          <a:ext cx="7416824" cy="1742491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登录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连接池、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EL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退出登录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0.5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zh-CN" altLang="en-US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简单的运算</a:t>
            </a:r>
          </a:p>
          <a:p>
            <a:pPr lvl="1"/>
            <a:r>
              <a:rPr lang="zh-CN" altLang="en-US" dirty="0" smtClean="0"/>
              <a:t>逻辑运算</a:t>
            </a:r>
          </a:p>
          <a:p>
            <a:endParaRPr lang="zh-CN" altLang="en-US" dirty="0" smtClean="0"/>
          </a:p>
        </p:txBody>
      </p:sp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910479"/>
              </p:ext>
            </p:extLst>
          </p:nvPr>
        </p:nvGraphicFramePr>
        <p:xfrm>
          <a:off x="1043608" y="2060848"/>
          <a:ext cx="7315200" cy="1408112"/>
        </p:xfrm>
        <a:graphic>
          <a:graphicData uri="http://schemas.openxmlformats.org/drawingml/2006/table">
            <a:tbl>
              <a:tblPr/>
              <a:tblGrid>
                <a:gridCol w="2039938"/>
                <a:gridCol w="2637631"/>
                <a:gridCol w="2637631"/>
              </a:tblGrid>
              <a:tr h="381353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运算符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说明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示例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&amp;&amp;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and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与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${true &amp;&amp; false}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3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||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or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${true || false}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！或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not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非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!true 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778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zh-CN" altLang="en-US" dirty="0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其它运算符</a:t>
            </a:r>
          </a:p>
        </p:txBody>
      </p:sp>
      <p:graphicFrame>
        <p:nvGraphicFramePr>
          <p:cNvPr id="4" name="Group 78"/>
          <p:cNvGraphicFramePr>
            <a:graphicFrameLocks/>
          </p:cNvGraphicFramePr>
          <p:nvPr/>
        </p:nvGraphicFramePr>
        <p:xfrm>
          <a:off x="900113" y="1700213"/>
          <a:ext cx="7315200" cy="1408112"/>
        </p:xfrm>
        <a:graphic>
          <a:graphicData uri="http://schemas.openxmlformats.org/drawingml/2006/table">
            <a:tbl>
              <a:tblPr/>
              <a:tblGrid>
                <a:gridCol w="2039938"/>
                <a:gridCol w="2637631"/>
                <a:gridCol w="2637631"/>
              </a:tblGrid>
              <a:tr h="381353"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运算符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说明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示例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593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empty 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判断值是否为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null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或空的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empty param.name }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3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A ? B : C} 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条件运算符 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&gt; 3 ? 1 : 0 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38593"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()</a:t>
                      </a:r>
                    </a:p>
                  </a:txBody>
                  <a:tcPr marL="79200" marR="79200" marT="39636" marB="396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括号运算符 </a:t>
                      </a: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${ 5 * (3 – 2) }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79200" marR="79200" marT="39636" marB="396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40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完成管理员登录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获取登录成功后的真实姓名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 </a:t>
            </a:r>
            <a:r>
              <a:rPr lang="zh-CN" altLang="en-US" dirty="0" smtClean="0"/>
              <a:t>退出登录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同普通用户退出登录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47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连接池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EL</a:t>
            </a: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、完成管理员</a:t>
            </a:r>
            <a:r>
              <a:rPr lang="zh-CN" altLang="en-US" dirty="0"/>
              <a:t>登录功能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表达式修改</a:t>
            </a:r>
            <a:r>
              <a:rPr lang="en-US" altLang="zh-CN" dirty="0" err="1" smtClean="0"/>
              <a:t>Login.jsp</a:t>
            </a:r>
            <a:r>
              <a:rPr lang="en-US" altLang="zh-CN" dirty="0" smtClean="0"/>
              <a:t>[</a:t>
            </a:r>
            <a:r>
              <a:rPr lang="zh-CN" altLang="en-US" dirty="0"/>
              <a:t>必作题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、完成</a:t>
            </a:r>
            <a:r>
              <a:rPr lang="zh-CN" altLang="en-US" dirty="0"/>
              <a:t>管理员信息查看修改功能</a:t>
            </a:r>
            <a:r>
              <a:rPr lang="en-US" altLang="zh-CN" dirty="0" smtClean="0"/>
              <a:t>[</a:t>
            </a:r>
            <a:r>
              <a:rPr lang="zh-CN" altLang="en-US" dirty="0"/>
              <a:t>选</a:t>
            </a:r>
            <a:r>
              <a:rPr lang="zh-CN" altLang="en-US" dirty="0" smtClean="0"/>
              <a:t>作</a:t>
            </a:r>
            <a:r>
              <a:rPr lang="zh-CN" altLang="en-US" dirty="0"/>
              <a:t>题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完成</a:t>
            </a:r>
            <a:r>
              <a:rPr lang="zh-CN" altLang="en-US" dirty="0" smtClean="0"/>
              <a:t>管理员密码修改</a:t>
            </a:r>
            <a:r>
              <a:rPr lang="zh-CN" altLang="en-US" dirty="0"/>
              <a:t>功能</a:t>
            </a:r>
            <a:r>
              <a:rPr lang="en-US" altLang="zh-CN" dirty="0" smtClean="0"/>
              <a:t>[</a:t>
            </a:r>
            <a:r>
              <a:rPr lang="zh-CN" altLang="en-US" dirty="0" smtClean="0"/>
              <a:t>选作</a:t>
            </a:r>
            <a:r>
              <a:rPr lang="zh-CN" altLang="en-US" dirty="0"/>
              <a:t>题</a:t>
            </a:r>
            <a:r>
              <a:rPr lang="en-US" altLang="zh-CN" dirty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</a:t>
            </a:r>
            <a:r>
              <a:rPr lang="en-US" altLang="zh-CN" dirty="0" err="1" smtClean="0"/>
              <a:t>DataSource</a:t>
            </a:r>
            <a:endParaRPr lang="en-US" altLang="zh-CN" dirty="0"/>
          </a:p>
          <a:p>
            <a:pPr lvl="1"/>
            <a:r>
              <a:rPr lang="zh-CN" altLang="en-US" dirty="0" smtClean="0"/>
              <a:t>数据源</a:t>
            </a:r>
            <a:r>
              <a:rPr lang="zh-CN" altLang="en-US" dirty="0"/>
              <a:t>负责建立与数据库的连接，在应用程序中访问数据库时不必编写连接数据库的代码，可以直接从数据源获得数据库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数据库连接</a:t>
            </a:r>
            <a:r>
              <a:rPr lang="zh-CN" altLang="en-US" dirty="0" smtClean="0"/>
              <a:t>池</a:t>
            </a:r>
            <a:r>
              <a:rPr lang="en-US" altLang="zh-CN" dirty="0" err="1" smtClean="0"/>
              <a:t>ConnectPool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DataSource</a:t>
            </a:r>
            <a:r>
              <a:rPr lang="zh-CN" altLang="en-US" dirty="0"/>
              <a:t>中事先建立了多个数据库连接，这些数据库连接保存在数据库连接池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JNDI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r>
              <a:rPr lang="en-US" altLang="zh-CN" dirty="0"/>
              <a:t>JNDI(Java Naming and Directory Interface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命名和目录接口</a:t>
            </a:r>
            <a:r>
              <a:rPr lang="en-US" altLang="zh-CN" dirty="0"/>
              <a:t>)</a:t>
            </a:r>
            <a:r>
              <a:rPr lang="zh-CN" altLang="en-US" dirty="0"/>
              <a:t>是一组在</a:t>
            </a:r>
            <a:r>
              <a:rPr lang="en-US" altLang="zh-CN" dirty="0"/>
              <a:t>Java</a:t>
            </a:r>
            <a:r>
              <a:rPr lang="zh-CN" altLang="en-US" dirty="0"/>
              <a:t>应用中访问命名和目录服务的</a:t>
            </a:r>
            <a:r>
              <a:rPr lang="en-US" altLang="zh-CN" dirty="0"/>
              <a:t>API</a:t>
            </a:r>
            <a:r>
              <a:rPr lang="zh-CN" altLang="en-US" dirty="0"/>
              <a:t>。命名服务将名称和对象联系起来，使得我们可以用名称访问对象。目录服务是一种命名服务，在这种服务里，对象不但有名称，还有属性。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42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配置数据源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应用的</a:t>
            </a:r>
            <a:r>
              <a:rPr lang="en-US" altLang="zh-CN" dirty="0"/>
              <a:t>/META-INF/context.xml</a:t>
            </a:r>
            <a:r>
              <a:rPr lang="zh-CN" altLang="en-US" dirty="0"/>
              <a:t>中配置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044910"/>
            <a:ext cx="6738937" cy="404791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&lt;Context&gt;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&lt;Resource name="</a:t>
            </a:r>
            <a:r>
              <a:rPr lang="en-US" altLang="en-US" sz="1600" dirty="0" err="1" smtClean="0">
                <a:latin typeface="+mn-lt"/>
                <a:ea typeface="+mn-ea"/>
              </a:rPr>
              <a:t>jdbc</a:t>
            </a:r>
            <a:r>
              <a:rPr lang="en-US" altLang="en-US" sz="1600" dirty="0" smtClean="0">
                <a:latin typeface="+mn-lt"/>
                <a:ea typeface="+mn-ea"/>
              </a:rPr>
              <a:t>/My12306" </a:t>
            </a: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auth</a:t>
            </a:r>
            <a:r>
              <a:rPr lang="en-US" altLang="en-US" sz="1600" dirty="0">
                <a:latin typeface="+mn-lt"/>
                <a:ea typeface="+mn-ea"/>
              </a:rPr>
              <a:t>="Container"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type="</a:t>
            </a:r>
            <a:r>
              <a:rPr lang="en-US" altLang="en-US" sz="1600" dirty="0" err="1">
                <a:latin typeface="+mn-lt"/>
                <a:ea typeface="+mn-ea"/>
              </a:rPr>
              <a:t>javax.sql.DataSource</a:t>
            </a:r>
            <a:r>
              <a:rPr lang="en-US" altLang="en-US" sz="1600" dirty="0">
                <a:latin typeface="+mn-lt"/>
                <a:ea typeface="+mn-ea"/>
              </a:rPr>
              <a:t>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username="</a:t>
            </a:r>
            <a:r>
              <a:rPr lang="en-US" altLang="en-US" sz="1600" dirty="0" err="1">
                <a:latin typeface="+mn-lt"/>
                <a:ea typeface="+mn-ea"/>
              </a:rPr>
              <a:t>scott</a:t>
            </a:r>
            <a:r>
              <a:rPr lang="en-US" altLang="en-US" sz="1600" dirty="0">
                <a:latin typeface="+mn-lt"/>
                <a:ea typeface="+mn-ea"/>
              </a:rPr>
              <a:t>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password="tiger"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url</a:t>
            </a:r>
            <a:r>
              <a:rPr lang="en-US" altLang="en-US" sz="1600" dirty="0">
                <a:latin typeface="+mn-lt"/>
                <a:ea typeface="+mn-ea"/>
              </a:rPr>
              <a:t>="</a:t>
            </a:r>
            <a:r>
              <a:rPr lang="en-US" altLang="en-US" sz="1600" dirty="0" err="1">
                <a:latin typeface="+mn-lt"/>
                <a:ea typeface="+mn-ea"/>
              </a:rPr>
              <a:t>jdbc:oracle:thin</a:t>
            </a:r>
            <a:r>
              <a:rPr lang="en-US" altLang="en-US" sz="1600" dirty="0">
                <a:latin typeface="+mn-lt"/>
                <a:ea typeface="+mn-ea"/>
              </a:rPr>
              <a:t>:@localhost:1521:ORCL"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driverClassName</a:t>
            </a:r>
            <a:r>
              <a:rPr lang="en-US" altLang="en-US" sz="1600" dirty="0">
                <a:latin typeface="+mn-lt"/>
                <a:ea typeface="+mn-ea"/>
              </a:rPr>
              <a:t>="</a:t>
            </a:r>
            <a:r>
              <a:rPr lang="en-US" altLang="en-US" sz="1600" dirty="0" err="1">
                <a:latin typeface="+mn-lt"/>
                <a:ea typeface="+mn-ea"/>
              </a:rPr>
              <a:t>oracle.jdbc.driver.OracleDriver</a:t>
            </a:r>
            <a:r>
              <a:rPr lang="en-US" altLang="en-US" sz="1600" dirty="0">
                <a:latin typeface="+mn-lt"/>
                <a:ea typeface="+mn-ea"/>
              </a:rPr>
              <a:t>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maxIdle</a:t>
            </a:r>
            <a:r>
              <a:rPr lang="en-US" altLang="en-US" sz="1600" dirty="0">
                <a:latin typeface="+mn-lt"/>
                <a:ea typeface="+mn-ea"/>
              </a:rPr>
              <a:t>="2"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maxWait</a:t>
            </a:r>
            <a:r>
              <a:rPr lang="en-US" altLang="en-US" sz="1600" dirty="0">
                <a:latin typeface="+mn-lt"/>
                <a:ea typeface="+mn-ea"/>
              </a:rPr>
              <a:t>="5000"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maxActive</a:t>
            </a:r>
            <a:r>
              <a:rPr lang="en-US" altLang="en-US" sz="1600" dirty="0">
                <a:latin typeface="+mn-lt"/>
                <a:ea typeface="+mn-ea"/>
              </a:rPr>
              <a:t>="4" /&gt;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&lt;/Context&gt;</a:t>
            </a:r>
          </a:p>
        </p:txBody>
      </p:sp>
    </p:spTree>
    <p:extLst>
      <p:ext uri="{BB962C8B-B14F-4D97-AF65-F5344CB8AC3E}">
        <p14:creationId xmlns:p14="http://schemas.microsoft.com/office/powerpoint/2010/main" val="75982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JDBC</a:t>
            </a:r>
            <a:r>
              <a:rPr lang="zh-CN" altLang="en-US" dirty="0"/>
              <a:t>驱动程序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&lt;%CATALINA_HOME%&gt;/lib</a:t>
            </a:r>
            <a:r>
              <a:rPr lang="zh-CN" altLang="en-US" dirty="0"/>
              <a:t>目录下添加</a:t>
            </a:r>
            <a:r>
              <a:rPr lang="en-US" altLang="zh-CN" dirty="0"/>
              <a:t>JDBC</a:t>
            </a:r>
            <a:r>
              <a:rPr lang="zh-CN" altLang="en-US" dirty="0"/>
              <a:t>驱动程序。</a:t>
            </a:r>
          </a:p>
          <a:p>
            <a:r>
              <a:rPr lang="zh-CN" altLang="en-US" dirty="0"/>
              <a:t>获取</a:t>
            </a:r>
            <a:r>
              <a:rPr lang="en-US" altLang="zh-CN" dirty="0" err="1"/>
              <a:t>DataSource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/>
              <a:t>JNDI (java Naming and Directory Interface)</a:t>
            </a:r>
            <a:r>
              <a:rPr lang="zh-CN" altLang="en-US" dirty="0"/>
              <a:t>对象名字绑定技术，利用</a:t>
            </a:r>
            <a:r>
              <a:rPr lang="en-US" altLang="zh-CN" dirty="0" err="1"/>
              <a:t>javax.naming.Context</a:t>
            </a:r>
            <a:r>
              <a:rPr lang="zh-CN" altLang="en-US" dirty="0"/>
              <a:t>接口的方法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403350" y="3357563"/>
            <a:ext cx="5715000" cy="4318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latin typeface="+mn-lt"/>
              </a:rPr>
              <a:t> Object lookup(String name)</a:t>
            </a:r>
            <a:r>
              <a:rPr lang="en-US" altLang="zh-CN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211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在程序中访问数据源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1640" y="2044911"/>
            <a:ext cx="6738937" cy="145609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      </a:t>
            </a:r>
            <a:r>
              <a:rPr lang="en-US" altLang="en-US" sz="1600" dirty="0">
                <a:latin typeface="+mn-lt"/>
                <a:ea typeface="+mn-ea"/>
              </a:rPr>
              <a:t>Context </a:t>
            </a:r>
            <a:r>
              <a:rPr lang="en-US" altLang="en-US" sz="1600" dirty="0" err="1">
                <a:latin typeface="+mn-lt"/>
                <a:ea typeface="+mn-ea"/>
              </a:rPr>
              <a:t>context</a:t>
            </a:r>
            <a:r>
              <a:rPr lang="en-US" altLang="en-US" sz="1600" dirty="0">
                <a:latin typeface="+mn-lt"/>
                <a:ea typeface="+mn-ea"/>
              </a:rPr>
              <a:t> = new </a:t>
            </a:r>
            <a:r>
              <a:rPr lang="en-US" altLang="en-US" sz="1600" dirty="0" err="1">
                <a:latin typeface="+mn-lt"/>
                <a:ea typeface="+mn-ea"/>
              </a:rPr>
              <a:t>InitialContext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    </a:t>
            </a:r>
            <a:r>
              <a:rPr lang="en-US" altLang="en-US" sz="1600" dirty="0" err="1">
                <a:latin typeface="+mn-lt"/>
                <a:ea typeface="+mn-ea"/>
              </a:rPr>
              <a:t>DataSource</a:t>
            </a:r>
            <a:r>
              <a:rPr lang="en-US" altLang="en-US" sz="1600" dirty="0">
                <a:latin typeface="+mn-lt"/>
                <a:ea typeface="+mn-ea"/>
              </a:rPr>
              <a:t> ds = (</a:t>
            </a:r>
            <a:r>
              <a:rPr lang="en-US" altLang="en-US" sz="1600" dirty="0" err="1">
                <a:latin typeface="+mn-lt"/>
                <a:ea typeface="+mn-ea"/>
              </a:rPr>
              <a:t>DataSource</a:t>
            </a:r>
            <a:r>
              <a:rPr lang="en-US" altLang="en-US" sz="1600" dirty="0">
                <a:latin typeface="+mn-lt"/>
                <a:ea typeface="+mn-ea"/>
              </a:rPr>
              <a:t>)    </a:t>
            </a:r>
            <a:r>
              <a:rPr lang="en-US" altLang="en-US" sz="1600" dirty="0" err="1">
                <a:latin typeface="+mn-lt"/>
                <a:ea typeface="+mn-ea"/>
              </a:rPr>
              <a:t>context.lookup</a:t>
            </a:r>
            <a:r>
              <a:rPr lang="en-US" altLang="en-US" sz="1600" dirty="0">
                <a:latin typeface="+mn-lt"/>
                <a:ea typeface="+mn-ea"/>
              </a:rPr>
              <a:t>("</a:t>
            </a:r>
            <a:r>
              <a:rPr lang="en-US" altLang="en-US" sz="1600" dirty="0" err="1" smtClean="0">
                <a:latin typeface="+mn-lt"/>
                <a:ea typeface="+mn-ea"/>
              </a:rPr>
              <a:t>java:comp</a:t>
            </a:r>
            <a:r>
              <a:rPr lang="en-US" altLang="en-US" sz="1600" dirty="0" smtClean="0">
                <a:latin typeface="+mn-lt"/>
                <a:ea typeface="+mn-ea"/>
              </a:rPr>
              <a:t>/</a:t>
            </a:r>
            <a:r>
              <a:rPr lang="en-US" altLang="en-US" sz="1600" dirty="0" err="1" smtClean="0">
                <a:latin typeface="+mn-lt"/>
                <a:ea typeface="+mn-ea"/>
              </a:rPr>
              <a:t>env</a:t>
            </a:r>
            <a:r>
              <a:rPr lang="en-US" altLang="en-US" sz="1600" dirty="0" smtClean="0">
                <a:latin typeface="+mn-lt"/>
                <a:ea typeface="+mn-ea"/>
              </a:rPr>
              <a:t>/</a:t>
            </a:r>
            <a:r>
              <a:rPr lang="en-US" altLang="en-US" sz="1600" dirty="0" err="1" smtClean="0">
                <a:latin typeface="+mn-lt"/>
                <a:ea typeface="+mn-ea"/>
              </a:rPr>
              <a:t>jdbc</a:t>
            </a:r>
            <a:r>
              <a:rPr lang="en-US" altLang="en-US" sz="1600" dirty="0" smtClean="0">
                <a:latin typeface="+mn-lt"/>
                <a:ea typeface="+mn-ea"/>
              </a:rPr>
              <a:t>/My12306");</a:t>
            </a: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    Connection conn = </a:t>
            </a:r>
            <a:r>
              <a:rPr lang="en-US" altLang="en-US" sz="1600" dirty="0" err="1">
                <a:latin typeface="+mn-lt"/>
                <a:ea typeface="+mn-ea"/>
              </a:rPr>
              <a:t>ds.getConnection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503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JNDI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什么是数据源？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0102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使用连接池改造原有数据库连接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9262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6564</TotalTime>
  <Words>955</Words>
  <Application>Microsoft Office PowerPoint</Application>
  <PresentationFormat>全屏显示(4:3)</PresentationFormat>
  <Paragraphs>242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黑体</vt:lpstr>
      <vt:lpstr>华文细黑</vt:lpstr>
      <vt:lpstr>宋体</vt:lpstr>
      <vt:lpstr>微软雅黑</vt:lpstr>
      <vt:lpstr>Arial</vt:lpstr>
      <vt:lpstr>4_默认设计模板</vt:lpstr>
      <vt:lpstr>PowerPoint 演示文稿</vt:lpstr>
      <vt:lpstr>任务内容</vt:lpstr>
      <vt:lpstr>任务1 登录</vt:lpstr>
      <vt:lpstr>任务1 登录</vt:lpstr>
      <vt:lpstr>任务1 登录</vt:lpstr>
      <vt:lpstr>任务1 登录</vt:lpstr>
      <vt:lpstr>任务1 登录</vt:lpstr>
      <vt:lpstr>问题交流</vt:lpstr>
      <vt:lpstr>任务1 登录</vt:lpstr>
      <vt:lpstr>任务1 登录</vt:lpstr>
      <vt:lpstr>任务1 登录</vt:lpstr>
      <vt:lpstr>问题交流</vt:lpstr>
      <vt:lpstr>任务1 登录</vt:lpstr>
      <vt:lpstr>任务1 登录</vt:lpstr>
      <vt:lpstr>任务1 登录</vt:lpstr>
      <vt:lpstr>任务1 登录</vt:lpstr>
      <vt:lpstr>问题交流</vt:lpstr>
      <vt:lpstr>任务1 登录</vt:lpstr>
      <vt:lpstr>任务1 登录</vt:lpstr>
      <vt:lpstr>任务1 登录</vt:lpstr>
      <vt:lpstr>任务1 登录</vt:lpstr>
      <vt:lpstr>任务1 登录</vt:lpstr>
      <vt:lpstr>任务2 退出登录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1277</cp:revision>
  <dcterms:created xsi:type="dcterms:W3CDTF">2004-04-25T08:53:43Z</dcterms:created>
  <dcterms:modified xsi:type="dcterms:W3CDTF">2015-10-23T02:31:13Z</dcterms:modified>
</cp:coreProperties>
</file>