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0"/>
  </p:notesMasterIdLst>
  <p:handoutMasterIdLst>
    <p:handoutMasterId r:id="rId41"/>
  </p:handoutMasterIdLst>
  <p:sldIdLst>
    <p:sldId id="518" r:id="rId2"/>
    <p:sldId id="454" r:id="rId3"/>
    <p:sldId id="528" r:id="rId4"/>
    <p:sldId id="757" r:id="rId5"/>
    <p:sldId id="777" r:id="rId6"/>
    <p:sldId id="780" r:id="rId7"/>
    <p:sldId id="791" r:id="rId8"/>
    <p:sldId id="792" r:id="rId9"/>
    <p:sldId id="793" r:id="rId10"/>
    <p:sldId id="794" r:id="rId11"/>
    <p:sldId id="795" r:id="rId12"/>
    <p:sldId id="796" r:id="rId13"/>
    <p:sldId id="797" r:id="rId14"/>
    <p:sldId id="798" r:id="rId15"/>
    <p:sldId id="799" r:id="rId16"/>
    <p:sldId id="819" r:id="rId17"/>
    <p:sldId id="815" r:id="rId18"/>
    <p:sldId id="778" r:id="rId19"/>
    <p:sldId id="779" r:id="rId20"/>
    <p:sldId id="800" r:id="rId21"/>
    <p:sldId id="813" r:id="rId22"/>
    <p:sldId id="812" r:id="rId23"/>
    <p:sldId id="814" r:id="rId24"/>
    <p:sldId id="820" r:id="rId25"/>
    <p:sldId id="816" r:id="rId26"/>
    <p:sldId id="803" r:id="rId27"/>
    <p:sldId id="802" r:id="rId28"/>
    <p:sldId id="804" r:id="rId29"/>
    <p:sldId id="805" r:id="rId30"/>
    <p:sldId id="806" r:id="rId31"/>
    <p:sldId id="807" r:id="rId32"/>
    <p:sldId id="808" r:id="rId33"/>
    <p:sldId id="817" r:id="rId34"/>
    <p:sldId id="810" r:id="rId35"/>
    <p:sldId id="818" r:id="rId36"/>
    <p:sldId id="811" r:id="rId37"/>
    <p:sldId id="748" r:id="rId38"/>
    <p:sldId id="749" r:id="rId39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YZ12wrqif+Q1bIhmlLPtBA==" hashData="ow/yLvJv/PdoNKqyY86tGAIRGMmhNu5n8DWihuThyzg0l+hRHaCDIIasX5vwwkJCxRHTTtTpyQMBxuM3uwiEA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5" autoAdjust="0"/>
    <p:restoredTop sz="87570" autoAdjust="0"/>
  </p:normalViewPr>
  <p:slideViewPr>
    <p:cSldViewPr>
      <p:cViewPr varScale="1">
        <p:scale>
          <a:sx n="72" d="100"/>
          <a:sy n="72" d="100"/>
        </p:scale>
        <p:origin x="13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44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53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860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1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51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4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zh-CN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Web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编程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管理员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增删改查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中使用</a:t>
            </a:r>
            <a:r>
              <a:rPr lang="en-US" altLang="zh-CN" dirty="0"/>
              <a:t>Custom Tag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taglib</a:t>
            </a:r>
            <a:r>
              <a:rPr lang="zh-CN" altLang="en-US" dirty="0"/>
              <a:t>指令声明标记库</a:t>
            </a:r>
          </a:p>
          <a:p>
            <a:pPr lvl="1"/>
            <a:r>
              <a:rPr lang="zh-CN" altLang="en-US" dirty="0"/>
              <a:t>使用自定义标记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1256" y="2780928"/>
            <a:ext cx="6738937" cy="18002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&lt;% @ </a:t>
            </a:r>
            <a:r>
              <a:rPr lang="en-US" altLang="en-US" sz="1600" dirty="0" err="1">
                <a:latin typeface="+mn-lt"/>
                <a:ea typeface="+mn-ea"/>
              </a:rPr>
              <a:t>taglib</a:t>
            </a:r>
            <a:r>
              <a:rPr lang="en-US" altLang="en-US" sz="1600" dirty="0">
                <a:latin typeface="+mn-lt"/>
                <a:ea typeface="+mn-ea"/>
              </a:rPr>
              <a:t> </a:t>
            </a:r>
            <a:r>
              <a:rPr lang="en-US" altLang="en-US" sz="1600" dirty="0" err="1">
                <a:latin typeface="+mn-lt"/>
                <a:ea typeface="+mn-ea"/>
              </a:rPr>
              <a:t>uri</a:t>
            </a:r>
            <a:r>
              <a:rPr lang="en-US" altLang="en-US" sz="1600" dirty="0">
                <a:latin typeface="+mn-lt"/>
                <a:ea typeface="+mn-ea"/>
              </a:rPr>
              <a:t>=“/WEB-INF/</a:t>
            </a:r>
            <a:r>
              <a:rPr lang="en-US" altLang="en-US" sz="1600" dirty="0" err="1">
                <a:latin typeface="+mn-lt"/>
                <a:ea typeface="+mn-ea"/>
              </a:rPr>
              <a:t>c.tld</a:t>
            </a:r>
            <a:r>
              <a:rPr lang="en-US" altLang="en-US" sz="1600" dirty="0">
                <a:latin typeface="+mn-lt"/>
                <a:ea typeface="+mn-ea"/>
              </a:rPr>
              <a:t>” prefix=“c” %&gt;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……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</a:t>
            </a:r>
            <a:r>
              <a:rPr lang="en-US" altLang="en-US" sz="1600" dirty="0" err="1">
                <a:latin typeface="+mn-lt"/>
                <a:ea typeface="+mn-ea"/>
              </a:rPr>
              <a:t>c:if</a:t>
            </a:r>
            <a:r>
              <a:rPr lang="en-US" altLang="en-US" sz="1600" dirty="0">
                <a:latin typeface="+mn-lt"/>
                <a:ea typeface="+mn-ea"/>
              </a:rPr>
              <a:t> test=“true”&gt;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   &lt;h1&gt;Hello Custom Tag&lt;/h1&gt;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&lt;/</a:t>
            </a:r>
            <a:r>
              <a:rPr lang="en-US" altLang="en-US" sz="1600" dirty="0" err="1">
                <a:latin typeface="+mn-lt"/>
                <a:ea typeface="+mn-ea"/>
              </a:rPr>
              <a:t>c:if</a:t>
            </a:r>
            <a:r>
              <a:rPr lang="en-US" altLang="en-US" sz="1600" dirty="0">
                <a:latin typeface="+mn-lt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2151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标签的使用</a:t>
            </a:r>
          </a:p>
          <a:p>
            <a:pPr lvl="1"/>
            <a:r>
              <a:rPr lang="en-US" altLang="zh-CN" dirty="0" err="1"/>
              <a:t>taglib</a:t>
            </a:r>
            <a:r>
              <a:rPr lang="zh-CN" altLang="en-US" dirty="0"/>
              <a:t>指令的</a:t>
            </a:r>
            <a:r>
              <a:rPr lang="en-US" altLang="zh-CN" dirty="0" err="1"/>
              <a:t>uri</a:t>
            </a:r>
            <a:r>
              <a:rPr lang="zh-CN" altLang="en-US" dirty="0"/>
              <a:t>属性</a:t>
            </a:r>
          </a:p>
          <a:p>
            <a:pPr lvl="2"/>
            <a:r>
              <a:rPr lang="en-US" altLang="zh-CN" dirty="0" err="1"/>
              <a:t>uri</a:t>
            </a:r>
            <a:r>
              <a:rPr lang="zh-CN" altLang="en-US" dirty="0"/>
              <a:t>提供的路径可以找到定义的自定义标签库的</a:t>
            </a:r>
            <a:r>
              <a:rPr lang="en-US" altLang="zh-CN" dirty="0" err="1"/>
              <a:t>tld</a:t>
            </a:r>
            <a:r>
              <a:rPr lang="zh-CN" altLang="en-US" dirty="0"/>
              <a:t>文件</a:t>
            </a:r>
          </a:p>
          <a:p>
            <a:pPr lvl="2"/>
            <a:r>
              <a:rPr lang="en-US" altLang="zh-CN" dirty="0" err="1"/>
              <a:t>uri</a:t>
            </a:r>
            <a:r>
              <a:rPr lang="zh-CN" altLang="en-US" dirty="0"/>
              <a:t>属性可以是</a:t>
            </a:r>
            <a:r>
              <a:rPr lang="en-US" altLang="zh-CN" dirty="0" err="1"/>
              <a:t>tld</a:t>
            </a:r>
            <a:r>
              <a:rPr lang="zh-CN" altLang="en-US" dirty="0"/>
              <a:t>文件的绝对路径，即真实路径。不需要在</a:t>
            </a:r>
            <a:r>
              <a:rPr lang="en-US" altLang="zh-CN" dirty="0" err="1"/>
              <a:t>dd</a:t>
            </a:r>
            <a:r>
              <a:rPr lang="zh-CN" altLang="en-US" dirty="0"/>
              <a:t>文件中映射。</a:t>
            </a:r>
          </a:p>
          <a:p>
            <a:pPr lvl="2"/>
            <a:r>
              <a:rPr lang="en-US" altLang="zh-CN" dirty="0" err="1"/>
              <a:t>uri</a:t>
            </a:r>
            <a:r>
              <a:rPr lang="zh-CN" altLang="en-US" dirty="0"/>
              <a:t>属性也可以是逻辑名，该逻辑名将被映射到部署描述符中，</a:t>
            </a:r>
            <a:r>
              <a:rPr lang="en-US" altLang="zh-CN" dirty="0" err="1"/>
              <a:t>tld</a:t>
            </a:r>
            <a:r>
              <a:rPr lang="zh-CN" altLang="en-US" dirty="0"/>
              <a:t>文件的绝对路径。</a:t>
            </a:r>
          </a:p>
          <a:p>
            <a:pPr lvl="1"/>
            <a:r>
              <a:rPr lang="en-US" altLang="zh-CN" dirty="0"/>
              <a:t>prefix</a:t>
            </a:r>
            <a:r>
              <a:rPr lang="zh-CN" altLang="en-US" dirty="0"/>
              <a:t>属性</a:t>
            </a:r>
          </a:p>
          <a:p>
            <a:pPr lvl="2"/>
            <a:r>
              <a:rPr lang="zh-CN" altLang="en-US" dirty="0"/>
              <a:t>自定义标签名称之前的前缀是由指令的</a:t>
            </a:r>
            <a:r>
              <a:rPr lang="en-US" altLang="zh-CN" dirty="0"/>
              <a:t>prefix</a:t>
            </a:r>
            <a:r>
              <a:rPr lang="zh-CN" altLang="en-US" dirty="0"/>
              <a:t>属性指定的。</a:t>
            </a:r>
          </a:p>
          <a:p>
            <a:pPr lvl="2"/>
            <a:r>
              <a:rPr lang="zh-CN" altLang="en-US" dirty="0"/>
              <a:t>名字可以任意，但是如下保留的不能使用：</a:t>
            </a:r>
            <a:r>
              <a:rPr lang="en-US" altLang="zh-CN" dirty="0" err="1"/>
              <a:t>jsp</a:t>
            </a:r>
            <a:r>
              <a:rPr lang="zh-CN" altLang="en-US" dirty="0"/>
              <a:t>、</a:t>
            </a:r>
            <a:r>
              <a:rPr lang="en-US" altLang="zh-CN" dirty="0" err="1"/>
              <a:t>jspx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 err="1"/>
              <a:t>javax</a:t>
            </a:r>
            <a:r>
              <a:rPr lang="zh-CN" altLang="en-US" dirty="0"/>
              <a:t>、</a:t>
            </a:r>
            <a:r>
              <a:rPr lang="en-US" altLang="zh-CN" dirty="0"/>
              <a:t>servlet</a:t>
            </a:r>
            <a:r>
              <a:rPr lang="zh-CN" altLang="en-US" dirty="0"/>
              <a:t>、</a:t>
            </a:r>
            <a:r>
              <a:rPr lang="en-US" altLang="zh-CN" dirty="0"/>
              <a:t>sun</a:t>
            </a:r>
            <a:r>
              <a:rPr lang="zh-CN" altLang="en-US" dirty="0"/>
              <a:t>、</a:t>
            </a:r>
            <a:r>
              <a:rPr lang="en-US" altLang="zh-CN" dirty="0" err="1"/>
              <a:t>sunw</a:t>
            </a:r>
            <a:r>
              <a:rPr lang="zh-CN" altLang="en-US" dirty="0"/>
              <a:t>等。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18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JSTL</a:t>
            </a:r>
            <a:r>
              <a:rPr lang="zh-CN" altLang="en-US" dirty="0"/>
              <a:t>（</a:t>
            </a:r>
            <a:r>
              <a:rPr lang="en-US" altLang="zh-CN" dirty="0"/>
              <a:t>JSP Standard Tag Library</a:t>
            </a:r>
            <a:r>
              <a:rPr lang="zh-CN" altLang="en-US" dirty="0"/>
              <a:t>）标签库</a:t>
            </a:r>
          </a:p>
          <a:p>
            <a:pPr lvl="1"/>
            <a:r>
              <a:rPr lang="zh-CN" altLang="en-US" dirty="0"/>
              <a:t>核心标签库：包含 </a:t>
            </a:r>
            <a:r>
              <a:rPr lang="en-US" altLang="zh-CN" dirty="0"/>
              <a:t>Web </a:t>
            </a:r>
            <a:r>
              <a:rPr lang="zh-CN" altLang="en-US" dirty="0"/>
              <a:t>应用的常见工作，比如：循环、表达式赋值、基本输入输出等。 </a:t>
            </a:r>
          </a:p>
          <a:p>
            <a:pPr lvl="1"/>
            <a:r>
              <a:rPr lang="zh-CN" altLang="en-US" dirty="0"/>
              <a:t>国际化标签库：用来格式化显示数据的工作，比如：对不同区域的日期格式化等。 </a:t>
            </a:r>
          </a:p>
          <a:p>
            <a:pPr lvl="1"/>
            <a:r>
              <a:rPr lang="zh-CN" altLang="en-US" dirty="0"/>
              <a:t>数据库标签库：可以做访问数据库的工作。 </a:t>
            </a:r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标签库：用来访问 </a:t>
            </a:r>
            <a:r>
              <a:rPr lang="en-US" altLang="zh-CN" dirty="0"/>
              <a:t>XML </a:t>
            </a:r>
            <a:r>
              <a:rPr lang="zh-CN" altLang="en-US" dirty="0"/>
              <a:t>文件的工作，这是 </a:t>
            </a:r>
            <a:r>
              <a:rPr lang="en-US" altLang="zh-CN" dirty="0"/>
              <a:t>JSTL </a:t>
            </a:r>
            <a:r>
              <a:rPr lang="zh-CN" altLang="en-US" dirty="0"/>
              <a:t>标签库的一个特点。 </a:t>
            </a:r>
          </a:p>
          <a:p>
            <a:pPr lvl="1"/>
            <a:r>
              <a:rPr lang="zh-CN" altLang="en-US" dirty="0"/>
              <a:t>函数标签库：用来读取已经定义的某个函数。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524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c:if</a:t>
            </a:r>
            <a:r>
              <a:rPr lang="en-US" altLang="zh-CN" dirty="0"/>
              <a:t>&gt;</a:t>
            </a:r>
            <a:r>
              <a:rPr lang="zh-CN" altLang="en-US" dirty="0"/>
              <a:t>标签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标签是</a:t>
            </a:r>
            <a:r>
              <a:rPr lang="en-US" altLang="zh-CN" dirty="0"/>
              <a:t>JSTL</a:t>
            </a:r>
            <a:r>
              <a:rPr lang="zh-CN" altLang="en-US" dirty="0"/>
              <a:t>中的带条件的标签</a:t>
            </a:r>
          </a:p>
          <a:p>
            <a:pPr lvl="1"/>
            <a:r>
              <a:rPr lang="en-US" altLang="zh-CN" dirty="0"/>
              <a:t>test</a:t>
            </a:r>
            <a:r>
              <a:rPr lang="zh-CN" altLang="en-US" dirty="0"/>
              <a:t>表达式判断后，结果先保存。如果标签体有内容，那么当</a:t>
            </a:r>
            <a:r>
              <a:rPr lang="en-US" altLang="zh-CN" dirty="0"/>
              <a:t>test</a:t>
            </a:r>
            <a:r>
              <a:rPr lang="zh-CN" altLang="en-US" dirty="0"/>
              <a:t>表达式结果为真时，才有效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标签说明</a:t>
            </a:r>
          </a:p>
          <a:p>
            <a:pPr lvl="2"/>
            <a:r>
              <a:rPr lang="zh-CN" altLang="en-US" dirty="0"/>
              <a:t>标签体内容：可选。当</a:t>
            </a:r>
            <a:r>
              <a:rPr lang="en-US" altLang="zh-CN" dirty="0"/>
              <a:t>test</a:t>
            </a:r>
            <a:r>
              <a:rPr lang="zh-CN" altLang="en-US" dirty="0"/>
              <a:t>表达式结果为真时，标签体内容才有效。</a:t>
            </a:r>
          </a:p>
          <a:p>
            <a:pPr lvl="2"/>
            <a:r>
              <a:rPr lang="en-US" altLang="zh-CN" dirty="0"/>
              <a:t>test</a:t>
            </a:r>
            <a:r>
              <a:rPr lang="zh-CN" altLang="en-US" dirty="0"/>
              <a:t>属性：必要属性，存放要判断的表达式</a:t>
            </a:r>
          </a:p>
          <a:p>
            <a:pPr lvl="2"/>
            <a:r>
              <a:rPr lang="en-US" altLang="zh-CN" dirty="0" err="1"/>
              <a:t>var</a:t>
            </a:r>
            <a:r>
              <a:rPr lang="zh-CN" altLang="en-US" dirty="0"/>
              <a:t>属性：可选属性，用于存放</a:t>
            </a:r>
            <a:r>
              <a:rPr lang="en-US" altLang="zh-CN" dirty="0"/>
              <a:t>test</a:t>
            </a:r>
            <a:r>
              <a:rPr lang="zh-CN" altLang="en-US" dirty="0"/>
              <a:t>的结果</a:t>
            </a:r>
          </a:p>
          <a:p>
            <a:pPr lvl="2"/>
            <a:r>
              <a:rPr lang="en-US" altLang="zh-CN" dirty="0"/>
              <a:t>scope</a:t>
            </a:r>
            <a:r>
              <a:rPr lang="zh-CN" altLang="en-US" dirty="0"/>
              <a:t>属性：可选属性，</a:t>
            </a:r>
            <a:r>
              <a:rPr lang="en-US" altLang="zh-CN" dirty="0" err="1"/>
              <a:t>var</a:t>
            </a:r>
            <a:r>
              <a:rPr lang="zh-CN" altLang="en-US" dirty="0"/>
              <a:t>属性的作用域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303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c:forEach</a:t>
            </a:r>
            <a:r>
              <a:rPr lang="en-US" altLang="zh-CN" dirty="0"/>
              <a:t>&gt;</a:t>
            </a:r>
            <a:r>
              <a:rPr lang="zh-CN" altLang="en-US" dirty="0"/>
              <a:t>标签</a:t>
            </a:r>
          </a:p>
          <a:p>
            <a:pPr lvl="1"/>
            <a:r>
              <a:rPr lang="en-US" altLang="zh-CN" dirty="0" err="1"/>
              <a:t>forEach</a:t>
            </a:r>
            <a:r>
              <a:rPr lang="zh-CN" altLang="en-US" dirty="0"/>
              <a:t>标签提供了对标签体内容的迭代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一般迭代的集合对象</a:t>
            </a:r>
          </a:p>
          <a:p>
            <a:pPr lvl="2"/>
            <a:r>
              <a:rPr lang="en-US" altLang="zh-CN" dirty="0" err="1"/>
              <a:t>java.util.Collection</a:t>
            </a:r>
            <a:endParaRPr lang="en-US" altLang="zh-CN" dirty="0"/>
          </a:p>
          <a:p>
            <a:pPr lvl="2"/>
            <a:r>
              <a:rPr lang="en-US" altLang="zh-CN" dirty="0" err="1"/>
              <a:t>java.util.Map</a:t>
            </a:r>
            <a:endParaRPr lang="en-US" altLang="zh-CN" dirty="0"/>
          </a:p>
          <a:p>
            <a:pPr lvl="2"/>
            <a:r>
              <a:rPr lang="en-US" altLang="zh-CN" dirty="0" err="1"/>
              <a:t>java.util.Iterator</a:t>
            </a:r>
            <a:endParaRPr lang="en-US" altLang="zh-CN" dirty="0"/>
          </a:p>
          <a:p>
            <a:pPr lvl="2"/>
            <a:r>
              <a:rPr lang="en-US" altLang="zh-CN" dirty="0" err="1"/>
              <a:t>java.util.Enumeration</a:t>
            </a:r>
            <a:endParaRPr lang="en-US" altLang="zh-CN" dirty="0"/>
          </a:p>
          <a:p>
            <a:pPr lvl="2"/>
            <a:r>
              <a:rPr lang="zh-CN" altLang="en-US" dirty="0"/>
              <a:t>数组</a:t>
            </a:r>
          </a:p>
          <a:p>
            <a:pPr lvl="2"/>
            <a:r>
              <a:rPr lang="zh-CN" altLang="en-US" dirty="0"/>
              <a:t>其他以逗号分割的字符串对象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357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c:forEach</a:t>
            </a:r>
            <a:r>
              <a:rPr lang="en-US" altLang="zh-CN" dirty="0"/>
              <a:t>&gt;</a:t>
            </a:r>
            <a:r>
              <a:rPr lang="zh-CN" altLang="en-US" dirty="0"/>
              <a:t>标签</a:t>
            </a:r>
          </a:p>
          <a:p>
            <a:pPr lvl="1"/>
            <a:r>
              <a:rPr lang="en-US" altLang="zh-CN" dirty="0" err="1"/>
              <a:t>forEach</a:t>
            </a:r>
            <a:r>
              <a:rPr lang="zh-CN" altLang="en-US" dirty="0"/>
              <a:t>标签说明：</a:t>
            </a:r>
          </a:p>
          <a:p>
            <a:pPr lvl="2"/>
            <a:r>
              <a:rPr lang="zh-CN" altLang="en-US" dirty="0"/>
              <a:t>标签体内容：包含需要重复执行的代码</a:t>
            </a:r>
          </a:p>
          <a:p>
            <a:pPr lvl="2"/>
            <a:r>
              <a:rPr lang="en-US" altLang="zh-CN" dirty="0"/>
              <a:t>items</a:t>
            </a:r>
            <a:r>
              <a:rPr lang="zh-CN" altLang="en-US" dirty="0"/>
              <a:t>属性：可选属性，表示迭代集合对象</a:t>
            </a:r>
          </a:p>
          <a:p>
            <a:pPr lvl="2"/>
            <a:r>
              <a:rPr lang="en-US" altLang="zh-CN" dirty="0" err="1"/>
              <a:t>var</a:t>
            </a:r>
            <a:r>
              <a:rPr lang="zh-CN" altLang="en-US" dirty="0"/>
              <a:t>属性：可选属性，存放迭代的当前条目</a:t>
            </a:r>
          </a:p>
          <a:p>
            <a:pPr lvl="2"/>
            <a:r>
              <a:rPr lang="en-US" altLang="zh-CN" dirty="0" err="1"/>
              <a:t>varStatus</a:t>
            </a:r>
            <a:r>
              <a:rPr lang="zh-CN" altLang="en-US" dirty="0"/>
              <a:t>属性：可选属性，存放迭代步骤的信息</a:t>
            </a:r>
          </a:p>
          <a:p>
            <a:pPr lvl="2"/>
            <a:r>
              <a:rPr lang="en-US" altLang="zh-CN" dirty="0"/>
              <a:t>begin</a:t>
            </a:r>
            <a:r>
              <a:rPr lang="zh-CN" altLang="en-US" dirty="0"/>
              <a:t>属性：表示迭代中的第一个元素，如果没有</a:t>
            </a:r>
            <a:r>
              <a:rPr lang="en-US" altLang="zh-CN" dirty="0"/>
              <a:t>items</a:t>
            </a:r>
            <a:r>
              <a:rPr lang="zh-CN" altLang="en-US" dirty="0"/>
              <a:t>属性，须提供</a:t>
            </a:r>
            <a:r>
              <a:rPr lang="en-US" altLang="zh-CN" dirty="0"/>
              <a:t>begin</a:t>
            </a:r>
            <a:r>
              <a:rPr lang="zh-CN" altLang="en-US" dirty="0"/>
              <a:t>属性</a:t>
            </a:r>
          </a:p>
          <a:p>
            <a:pPr lvl="2"/>
            <a:r>
              <a:rPr lang="en-US" altLang="zh-CN" dirty="0"/>
              <a:t>end</a:t>
            </a:r>
            <a:r>
              <a:rPr lang="zh-CN" altLang="en-US" dirty="0"/>
              <a:t>属性：可选属性，表示迭代中的最后一个元素，如果没有</a:t>
            </a:r>
            <a:r>
              <a:rPr lang="en-US" altLang="zh-CN" dirty="0"/>
              <a:t>items</a:t>
            </a:r>
            <a:r>
              <a:rPr lang="zh-CN" altLang="en-US" dirty="0"/>
              <a:t>属性，须提供</a:t>
            </a:r>
            <a:r>
              <a:rPr lang="en-US" altLang="zh-CN" dirty="0"/>
              <a:t>end</a:t>
            </a:r>
            <a:r>
              <a:rPr lang="zh-CN" altLang="en-US" dirty="0"/>
              <a:t>属性</a:t>
            </a:r>
          </a:p>
          <a:p>
            <a:pPr lvl="2"/>
            <a:r>
              <a:rPr lang="en-US" altLang="zh-CN" dirty="0"/>
              <a:t>step</a:t>
            </a:r>
            <a:r>
              <a:rPr lang="zh-CN" altLang="en-US" dirty="0"/>
              <a:t>属性：可选属性，表示迭代的步长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617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标签库描述符文件（</a:t>
            </a:r>
            <a:r>
              <a:rPr lang="en-US" altLang="zh-CN" dirty="0"/>
              <a:t>.</a:t>
            </a:r>
            <a:r>
              <a:rPr lang="en-US" altLang="zh-CN" dirty="0" err="1"/>
              <a:t>tld</a:t>
            </a:r>
            <a:r>
              <a:rPr lang="zh-CN" altLang="en-US" dirty="0"/>
              <a:t>）有什么用？</a:t>
            </a:r>
          </a:p>
          <a:p>
            <a:r>
              <a:rPr lang="zh-CN" altLang="en-US" dirty="0"/>
              <a:t>什么是</a:t>
            </a:r>
            <a:r>
              <a:rPr lang="en-US" altLang="zh-CN" dirty="0"/>
              <a:t>JSTL</a:t>
            </a:r>
            <a:r>
              <a:rPr lang="zh-CN" altLang="en-US" dirty="0"/>
              <a:t>？</a:t>
            </a:r>
          </a:p>
          <a:p>
            <a:r>
              <a:rPr lang="en-US" altLang="zh-CN" dirty="0" err="1"/>
              <a:t>taglib</a:t>
            </a:r>
            <a:r>
              <a:rPr lang="zh-CN" altLang="en-US" dirty="0"/>
              <a:t>指令的格式是什么？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c:forEach</a:t>
            </a:r>
            <a:r>
              <a:rPr lang="en-US" altLang="zh-CN" dirty="0"/>
              <a:t>&gt;</a:t>
            </a:r>
            <a:r>
              <a:rPr lang="zh-CN" altLang="en-US" dirty="0"/>
              <a:t>中哪个属性代表迭代的对象？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7076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组合查询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完成组合查询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85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隔行</a:t>
            </a:r>
            <a:r>
              <a:rPr lang="zh-CN" altLang="en-US" dirty="0"/>
              <a:t>变色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2044911"/>
            <a:ext cx="6738937" cy="59200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</a:t>
            </a:r>
            <a:r>
              <a:rPr lang="en-US" altLang="en-US" sz="1600" dirty="0" err="1">
                <a:latin typeface="+mn-lt"/>
                <a:ea typeface="+mn-ea"/>
              </a:rPr>
              <a:t>tr</a:t>
            </a:r>
            <a:r>
              <a:rPr lang="en-US" altLang="en-US" sz="1600" dirty="0">
                <a:latin typeface="+mn-lt"/>
                <a:ea typeface="+mn-ea"/>
              </a:rPr>
              <a:t> align="center"  </a:t>
            </a:r>
            <a:r>
              <a:rPr lang="en-US" altLang="en-US" sz="1600" dirty="0" err="1">
                <a:latin typeface="+mn-lt"/>
                <a:ea typeface="+mn-ea"/>
              </a:rPr>
              <a:t>bgcolor</a:t>
            </a:r>
            <a:r>
              <a:rPr lang="en-US" altLang="en-US" sz="1600" dirty="0">
                <a:latin typeface="+mn-lt"/>
                <a:ea typeface="+mn-ea"/>
              </a:rPr>
              <a:t>="${ </a:t>
            </a:r>
            <a:r>
              <a:rPr lang="en-US" altLang="en-US" sz="1600" dirty="0" err="1">
                <a:latin typeface="+mn-lt"/>
                <a:ea typeface="+mn-ea"/>
              </a:rPr>
              <a:t>status.index</a:t>
            </a:r>
            <a:r>
              <a:rPr lang="en-US" altLang="en-US" sz="1600" dirty="0">
                <a:latin typeface="+mn-lt"/>
                <a:ea typeface="+mn-ea"/>
              </a:rPr>
              <a:t> % 2 == 0 ? '#</a:t>
            </a:r>
            <a:r>
              <a:rPr lang="en-US" altLang="en-US" sz="1600" dirty="0" err="1">
                <a:latin typeface="+mn-lt"/>
                <a:ea typeface="+mn-ea"/>
              </a:rPr>
              <a:t>fff</a:t>
            </a:r>
            <a:r>
              <a:rPr lang="en-US" altLang="en-US" sz="1600" dirty="0">
                <a:latin typeface="+mn-lt"/>
                <a:ea typeface="+mn-ea"/>
              </a:rPr>
              <a:t>' : '#ccc' }"&gt;</a:t>
            </a:r>
          </a:p>
        </p:txBody>
      </p:sp>
    </p:spTree>
    <p:extLst>
      <p:ext uri="{BB962C8B-B14F-4D97-AF65-F5344CB8AC3E}">
        <p14:creationId xmlns:p14="http://schemas.microsoft.com/office/powerpoint/2010/main" val="4108425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查询条件的保存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276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任务内容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56032"/>
              </p:ext>
            </p:extLst>
          </p:nvPr>
        </p:nvGraphicFramePr>
        <p:xfrm>
          <a:off x="899592" y="1700808"/>
          <a:ext cx="7416824" cy="3073899"/>
        </p:xfrm>
        <a:graphic>
          <a:graphicData uri="http://schemas.openxmlformats.org/drawingml/2006/table">
            <a:tbl>
              <a:tblPr/>
              <a:tblGrid>
                <a:gridCol w="2219267"/>
                <a:gridCol w="3983896"/>
                <a:gridCol w="1213661"/>
              </a:tblGrid>
              <a:tr h="561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知识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参考课时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增加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 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无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0.5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查询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 基于数据库分页</a:t>
                      </a: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 基于结果集分页</a:t>
                      </a:r>
                      <a:endParaRPr lang="en-US" altLang="zh-CN" sz="1600" b="0" i="0" u="none" strike="noStrike" dirty="0" smtClean="0">
                        <a:latin typeface="宋体"/>
                      </a:endParaRP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 JXL</a:t>
                      </a:r>
                      <a:endParaRPr lang="zh-CN" altLang="en-US" sz="16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5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删除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 无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0.5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修改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 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无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0.5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基于数据库分页</a:t>
            </a:r>
            <a:endParaRPr lang="en-US" altLang="zh-CN" dirty="0" smtClean="0"/>
          </a:p>
          <a:p>
            <a:pPr lvl="1"/>
            <a:r>
              <a:rPr lang="zh-CN" altLang="en-US" dirty="0"/>
              <a:t>获取总页数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Oracle</a:t>
            </a:r>
            <a:r>
              <a:rPr lang="zh-CN" altLang="en-US" dirty="0"/>
              <a:t>分页语句</a:t>
            </a:r>
            <a:r>
              <a:rPr lang="zh-CN" altLang="en-US" dirty="0" smtClean="0"/>
              <a:t>，进行</a:t>
            </a:r>
            <a:r>
              <a:rPr lang="zh-CN" altLang="en-US" dirty="0"/>
              <a:t>分页查询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9592" y="2564904"/>
            <a:ext cx="7416824" cy="165618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select * from (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 select a1.*,</a:t>
            </a:r>
            <a:r>
              <a:rPr lang="en-US" altLang="en-US" sz="1600" dirty="0" err="1">
                <a:latin typeface="+mn-lt"/>
                <a:ea typeface="+mn-ea"/>
              </a:rPr>
              <a:t>rownum</a:t>
            </a:r>
            <a:r>
              <a:rPr lang="en-US" altLang="en-US" sz="1600" dirty="0">
                <a:latin typeface="+mn-lt"/>
                <a:ea typeface="+mn-ea"/>
              </a:rPr>
              <a:t> </a:t>
            </a:r>
            <a:r>
              <a:rPr lang="en-US" altLang="en-US" sz="1600" dirty="0" err="1">
                <a:latin typeface="+mn-lt"/>
                <a:ea typeface="+mn-ea"/>
              </a:rPr>
              <a:t>rn</a:t>
            </a:r>
            <a:r>
              <a:rPr lang="en-US" altLang="en-US" sz="1600" dirty="0">
                <a:latin typeface="+mn-lt"/>
                <a:ea typeface="+mn-ea"/>
              </a:rPr>
              <a:t> from 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 (select * from a1 order by id </a:t>
            </a:r>
            <a:r>
              <a:rPr lang="en-US" altLang="en-US" sz="1600" dirty="0" err="1">
                <a:latin typeface="+mn-lt"/>
                <a:ea typeface="+mn-ea"/>
              </a:rPr>
              <a:t>desc</a:t>
            </a:r>
            <a:r>
              <a:rPr lang="en-US" altLang="en-US" sz="1600" dirty="0">
                <a:latin typeface="+mn-lt"/>
                <a:ea typeface="+mn-ea"/>
              </a:rPr>
              <a:t> where </a:t>
            </a:r>
            <a:r>
              <a:rPr lang="en-US" altLang="en-US" sz="1600" dirty="0" err="1">
                <a:latin typeface="+mn-lt"/>
                <a:ea typeface="+mn-ea"/>
              </a:rPr>
              <a:t>rownum</a:t>
            </a:r>
            <a:r>
              <a:rPr lang="en-US" altLang="en-US" sz="1600" dirty="0">
                <a:latin typeface="+mn-lt"/>
                <a:ea typeface="+mn-ea"/>
              </a:rPr>
              <a:t>&lt;=(</a:t>
            </a:r>
            <a:r>
              <a:rPr lang="en-US" altLang="en-US" sz="1600" dirty="0" err="1">
                <a:latin typeface="+mn-lt"/>
                <a:ea typeface="+mn-ea"/>
              </a:rPr>
              <a:t>rowNum</a:t>
            </a:r>
            <a:r>
              <a:rPr lang="en-US" altLang="en-US" sz="1600" dirty="0">
                <a:latin typeface="+mn-lt"/>
                <a:ea typeface="+mn-ea"/>
              </a:rPr>
              <a:t>*</a:t>
            </a:r>
            <a:r>
              <a:rPr lang="en-US" altLang="en-US" sz="1600" dirty="0" err="1">
                <a:latin typeface="+mn-lt"/>
                <a:ea typeface="+mn-ea"/>
              </a:rPr>
              <a:t>pageSize</a:t>
            </a:r>
            <a:r>
              <a:rPr lang="en-US" altLang="en-US" sz="1600" dirty="0">
                <a:latin typeface="+mn-lt"/>
                <a:ea typeface="+mn-ea"/>
              </a:rPr>
              <a:t>))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 where </a:t>
            </a:r>
            <a:r>
              <a:rPr lang="en-US" altLang="en-US" sz="1600" dirty="0" err="1">
                <a:latin typeface="+mn-lt"/>
                <a:ea typeface="+mn-ea"/>
              </a:rPr>
              <a:t>rn</a:t>
            </a:r>
            <a:r>
              <a:rPr lang="en-US" altLang="en-US" sz="1600" dirty="0">
                <a:latin typeface="+mn-lt"/>
                <a:ea typeface="+mn-ea"/>
              </a:rPr>
              <a:t>&gt;=((rowNum-1)*pageSize+1)</a:t>
            </a:r>
          </a:p>
        </p:txBody>
      </p:sp>
    </p:spTree>
    <p:extLst>
      <p:ext uri="{BB962C8B-B14F-4D97-AF65-F5344CB8AC3E}">
        <p14:creationId xmlns:p14="http://schemas.microsoft.com/office/powerpoint/2010/main" val="2669839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基于结果集分页</a:t>
            </a:r>
            <a:endParaRPr lang="en-US" altLang="zh-CN" dirty="0" smtClean="0"/>
          </a:p>
          <a:p>
            <a:pPr lvl="1"/>
            <a:r>
              <a:rPr lang="zh-CN" altLang="en-US" dirty="0"/>
              <a:t>获取总页数</a:t>
            </a:r>
            <a:endParaRPr lang="en-US" altLang="zh-CN" dirty="0"/>
          </a:p>
          <a:p>
            <a:pPr lvl="1"/>
            <a:r>
              <a:rPr lang="zh-CN" altLang="en-US" dirty="0" smtClean="0"/>
              <a:t>可滚动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可更新的</a:t>
            </a:r>
            <a:r>
              <a:rPr lang="en-US" altLang="zh-CN" dirty="0" smtClean="0"/>
              <a:t>ResultSet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sz="1600" dirty="0" err="1" smtClean="0"/>
              <a:t>resultSetType</a:t>
            </a:r>
            <a:r>
              <a:rPr lang="zh-CN" altLang="en-US" sz="1600" dirty="0"/>
              <a:t>是设置</a:t>
            </a:r>
            <a:r>
              <a:rPr lang="en-US" altLang="zh-CN" sz="1600" dirty="0"/>
              <a:t>ResultSet</a:t>
            </a:r>
            <a:r>
              <a:rPr lang="zh-CN" altLang="en-US" sz="1600" dirty="0"/>
              <a:t>对象的类型可滚动，</a:t>
            </a:r>
            <a:r>
              <a:rPr lang="zh-CN" altLang="en-US" sz="1600" dirty="0" smtClean="0"/>
              <a:t>或是</a:t>
            </a:r>
            <a:r>
              <a:rPr lang="zh-CN" altLang="en-US" sz="1600" dirty="0"/>
              <a:t>不可滚动。取值如下：</a:t>
            </a:r>
          </a:p>
          <a:p>
            <a:pPr marL="457200" lvl="1" indent="0">
              <a:buNone/>
            </a:pPr>
            <a:r>
              <a:rPr lang="zh-CN" altLang="en-US" sz="1600" dirty="0"/>
              <a:t>       </a:t>
            </a:r>
            <a:r>
              <a:rPr lang="en-US" altLang="zh-CN" sz="1600" dirty="0" err="1"/>
              <a:t>ResultSet.TYPE_FORWARD_ONLY</a:t>
            </a:r>
            <a:r>
              <a:rPr lang="zh-CN" altLang="en-US" sz="1600" dirty="0"/>
              <a:t>只能向前滚动</a:t>
            </a:r>
          </a:p>
          <a:p>
            <a:pPr marL="457200" lvl="1" indent="0">
              <a:buNone/>
            </a:pPr>
            <a:r>
              <a:rPr lang="zh-CN" altLang="en-US" sz="1600" dirty="0"/>
              <a:t>       </a:t>
            </a:r>
            <a:r>
              <a:rPr lang="en-US" altLang="zh-CN" sz="1600" dirty="0" err="1"/>
              <a:t>ResultSet.TYPE_SCROLL_INSENSITIVE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Result.TYPE_SCROLL_SENSITIVE</a:t>
            </a:r>
            <a:r>
              <a:rPr lang="zh-CN" altLang="en-US" sz="1600" dirty="0"/>
              <a:t>这两个方法都能够实现任意的前后滚动，使用各种移动的</a:t>
            </a:r>
            <a:r>
              <a:rPr lang="en-US" altLang="zh-CN" sz="1600" dirty="0"/>
              <a:t>ResultSet</a:t>
            </a:r>
            <a:r>
              <a:rPr lang="zh-CN" altLang="en-US" sz="1600" dirty="0"/>
              <a:t>指针的方法。二者的区别在于前者对于修改不敏感，而后者对于修改敏感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1600" dirty="0"/>
          </a:p>
          <a:p>
            <a:pPr lvl="1"/>
            <a:r>
              <a:rPr lang="en-US" altLang="zh-CN" sz="1600" dirty="0" err="1"/>
              <a:t>resultSetConcurency</a:t>
            </a:r>
            <a:r>
              <a:rPr lang="zh-CN" altLang="en-US" sz="1600" dirty="0"/>
              <a:t>是设置</a:t>
            </a:r>
            <a:r>
              <a:rPr lang="en-US" altLang="zh-CN" sz="1600" dirty="0"/>
              <a:t>ResultSet</a:t>
            </a:r>
            <a:r>
              <a:rPr lang="zh-CN" altLang="en-US" sz="1600" dirty="0"/>
              <a:t>对象能够修改的，取值如下：</a:t>
            </a:r>
          </a:p>
          <a:p>
            <a:pPr marL="457200" lvl="1" indent="0">
              <a:buNone/>
            </a:pPr>
            <a:r>
              <a:rPr lang="zh-CN" altLang="en-US" sz="1600" dirty="0"/>
              <a:t>       </a:t>
            </a:r>
            <a:r>
              <a:rPr lang="en-US" altLang="zh-CN" sz="1600" dirty="0" err="1"/>
              <a:t>ResultSet.CONCUR_READ_ONLY</a:t>
            </a:r>
            <a:r>
              <a:rPr lang="en-US" altLang="zh-CN" sz="1600" dirty="0"/>
              <a:t> </a:t>
            </a:r>
            <a:r>
              <a:rPr lang="zh-CN" altLang="en-US" sz="1600" dirty="0"/>
              <a:t>设置为只读类型的参数。</a:t>
            </a:r>
          </a:p>
          <a:p>
            <a:pPr marL="457200" lvl="1" indent="0">
              <a:buNone/>
            </a:pPr>
            <a:r>
              <a:rPr lang="zh-CN" altLang="en-US" sz="1600" dirty="0"/>
              <a:t>       </a:t>
            </a:r>
            <a:r>
              <a:rPr lang="en-US" altLang="zh-CN" sz="1600" dirty="0" err="1"/>
              <a:t>ResultSet.CONCUR_UPDATABLE</a:t>
            </a:r>
            <a:r>
              <a:rPr lang="en-US" altLang="zh-CN" sz="1600" dirty="0"/>
              <a:t> </a:t>
            </a:r>
            <a:r>
              <a:rPr lang="zh-CN" altLang="en-US" sz="1600" dirty="0"/>
              <a:t>设置为可修改类型的参数。</a:t>
            </a:r>
            <a:endParaRPr lang="en-US" altLang="zh-CN" sz="1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584" y="2348880"/>
            <a:ext cx="7416824" cy="122413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Statement </a:t>
            </a:r>
            <a:r>
              <a:rPr lang="en-US" altLang="en-US" sz="1600" dirty="0" err="1">
                <a:latin typeface="+mn-lt"/>
                <a:ea typeface="+mn-ea"/>
              </a:rPr>
              <a:t>st</a:t>
            </a:r>
            <a:r>
              <a:rPr lang="en-US" altLang="en-US" sz="1600" dirty="0">
                <a:latin typeface="+mn-lt"/>
                <a:ea typeface="+mn-ea"/>
              </a:rPr>
              <a:t> = </a:t>
            </a:r>
            <a:r>
              <a:rPr lang="en-US" altLang="en-US" sz="1600" dirty="0" err="1">
                <a:latin typeface="+mn-lt"/>
                <a:ea typeface="+mn-ea"/>
              </a:rPr>
              <a:t>conn.createStatement</a:t>
            </a:r>
            <a:r>
              <a:rPr lang="en-US" altLang="en-US" sz="1600" dirty="0">
                <a:latin typeface="+mn-lt"/>
                <a:ea typeface="+mn-ea"/>
              </a:rPr>
              <a:t>(</a:t>
            </a:r>
            <a:r>
              <a:rPr lang="en-US" altLang="en-US" sz="1600" dirty="0" err="1">
                <a:latin typeface="+mn-lt"/>
                <a:ea typeface="+mn-ea"/>
              </a:rPr>
              <a:t>int</a:t>
            </a:r>
            <a:r>
              <a:rPr lang="en-US" altLang="en-US" sz="1600" dirty="0">
                <a:latin typeface="+mn-lt"/>
                <a:ea typeface="+mn-ea"/>
              </a:rPr>
              <a:t> </a:t>
            </a:r>
            <a:r>
              <a:rPr lang="en-US" altLang="en-US" sz="1600" dirty="0" err="1">
                <a:latin typeface="+mn-lt"/>
                <a:ea typeface="+mn-ea"/>
              </a:rPr>
              <a:t>resultSetType</a:t>
            </a:r>
            <a:r>
              <a:rPr lang="en-US" altLang="en-US" sz="1600" dirty="0">
                <a:latin typeface="+mn-lt"/>
                <a:ea typeface="+mn-ea"/>
              </a:rPr>
              <a:t>, </a:t>
            </a:r>
            <a:r>
              <a:rPr lang="en-US" altLang="en-US" sz="1600" dirty="0" err="1">
                <a:latin typeface="+mn-lt"/>
                <a:ea typeface="+mn-ea"/>
              </a:rPr>
              <a:t>int</a:t>
            </a:r>
            <a:r>
              <a:rPr lang="en-US" altLang="en-US" sz="1600" dirty="0">
                <a:latin typeface="+mn-lt"/>
                <a:ea typeface="+mn-ea"/>
              </a:rPr>
              <a:t> </a:t>
            </a:r>
            <a:r>
              <a:rPr lang="en-US" altLang="en-US" sz="1600" dirty="0" err="1">
                <a:latin typeface="+mn-lt"/>
                <a:ea typeface="+mn-ea"/>
              </a:rPr>
              <a:t>resultSetConcurrency</a:t>
            </a:r>
            <a:r>
              <a:rPr lang="en-US" altLang="en-US" sz="1600" dirty="0">
                <a:latin typeface="+mn-lt"/>
                <a:ea typeface="+mn-ea"/>
              </a:rPr>
              <a:t>)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ResultSet </a:t>
            </a:r>
            <a:r>
              <a:rPr lang="en-US" altLang="en-US" sz="1600" dirty="0" err="1">
                <a:latin typeface="+mn-lt"/>
                <a:ea typeface="+mn-ea"/>
              </a:rPr>
              <a:t>rs</a:t>
            </a:r>
            <a:r>
              <a:rPr lang="en-US" altLang="en-US" sz="1600" dirty="0">
                <a:latin typeface="+mn-lt"/>
                <a:ea typeface="+mn-ea"/>
              </a:rPr>
              <a:t> = </a:t>
            </a:r>
            <a:r>
              <a:rPr lang="en-US" altLang="en-US" sz="1600" dirty="0" err="1">
                <a:latin typeface="+mn-lt"/>
                <a:ea typeface="+mn-ea"/>
              </a:rPr>
              <a:t>st.executeQuery</a:t>
            </a:r>
            <a:r>
              <a:rPr lang="en-US" altLang="en-US" sz="1600" dirty="0">
                <a:latin typeface="+mn-lt"/>
                <a:ea typeface="+mn-ea"/>
              </a:rPr>
              <a:t>(</a:t>
            </a:r>
            <a:r>
              <a:rPr lang="en-US" altLang="en-US" sz="1600" dirty="0" err="1">
                <a:latin typeface="+mn-lt"/>
                <a:ea typeface="+mn-ea"/>
              </a:rPr>
              <a:t>sqlStr</a:t>
            </a:r>
            <a:r>
              <a:rPr lang="en-US" altLang="en-US" sz="1600" dirty="0">
                <a:latin typeface="+mn-lt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0562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基于结果集分页</a:t>
            </a:r>
            <a:endParaRPr lang="en-US" altLang="zh-CN" dirty="0" smtClean="0"/>
          </a:p>
          <a:p>
            <a:pPr lvl="1"/>
            <a:r>
              <a:rPr lang="en-US" altLang="zh-CN" dirty="0"/>
              <a:t>ResultSet </a:t>
            </a:r>
            <a:r>
              <a:rPr lang="zh-CN" altLang="en-US" dirty="0"/>
              <a:t>接口提供了一整套的定位方法：</a:t>
            </a:r>
          </a:p>
          <a:p>
            <a:pPr marL="857250" lvl="2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absolute(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row); </a:t>
            </a:r>
          </a:p>
          <a:p>
            <a:pPr marL="857250" lvl="2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relative(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rows); </a:t>
            </a:r>
          </a:p>
          <a:p>
            <a:pPr marL="857250" lvl="2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first(); </a:t>
            </a:r>
          </a:p>
          <a:p>
            <a:pPr marL="857250" lvl="2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last(); </a:t>
            </a:r>
          </a:p>
          <a:p>
            <a:pPr marL="857250" lvl="2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next(); </a:t>
            </a:r>
          </a:p>
          <a:p>
            <a:pPr marL="857250" lvl="2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previous(); </a:t>
            </a:r>
          </a:p>
          <a:p>
            <a:pPr marL="857250" lvl="2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isFirst</a:t>
            </a:r>
            <a:r>
              <a:rPr lang="en-US" altLang="zh-CN" sz="2000" dirty="0"/>
              <a:t>(); </a:t>
            </a:r>
          </a:p>
          <a:p>
            <a:pPr marL="857250" lvl="2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isLast</a:t>
            </a:r>
            <a:r>
              <a:rPr lang="en-US" altLang="zh-CN" sz="2000" dirty="0"/>
              <a:t>();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5153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基于结果集分页</a:t>
            </a:r>
            <a:endParaRPr lang="en-US" altLang="zh-CN" dirty="0" smtClean="0"/>
          </a:p>
          <a:p>
            <a:pPr lvl="1"/>
            <a:r>
              <a:rPr lang="en-US" altLang="zh-CN" dirty="0"/>
              <a:t>ResultSet </a:t>
            </a:r>
            <a:r>
              <a:rPr lang="zh-CN" altLang="en-US" dirty="0"/>
              <a:t>接口添加了对行操作的支持：</a:t>
            </a:r>
          </a:p>
          <a:p>
            <a:pPr marL="857250" lvl="2" indent="0">
              <a:buNone/>
            </a:pPr>
            <a:r>
              <a:rPr lang="en-US" altLang="zh-CN" sz="2000" dirty="0"/>
              <a:t>public void </a:t>
            </a:r>
            <a:r>
              <a:rPr lang="en-US" altLang="zh-CN" sz="2000" dirty="0" err="1"/>
              <a:t>insertRow</a:t>
            </a:r>
            <a:r>
              <a:rPr lang="en-US" altLang="zh-CN" sz="2000" dirty="0"/>
              <a:t>(); </a:t>
            </a:r>
          </a:p>
          <a:p>
            <a:pPr marL="857250" lvl="2" indent="0">
              <a:buNone/>
            </a:pPr>
            <a:r>
              <a:rPr lang="en-US" altLang="zh-CN" sz="2000" dirty="0"/>
              <a:t>public void </a:t>
            </a:r>
            <a:r>
              <a:rPr lang="en-US" altLang="zh-CN" sz="2000" dirty="0" err="1"/>
              <a:t>updateRow</a:t>
            </a:r>
            <a:r>
              <a:rPr lang="en-US" altLang="zh-CN" sz="2000" dirty="0"/>
              <a:t>(); </a:t>
            </a:r>
          </a:p>
          <a:p>
            <a:pPr marL="857250" lvl="2" indent="0">
              <a:buNone/>
            </a:pPr>
            <a:r>
              <a:rPr lang="en-US" altLang="zh-CN" sz="2000" dirty="0"/>
              <a:t>public void </a:t>
            </a:r>
            <a:r>
              <a:rPr lang="en-US" altLang="zh-CN" sz="2000" dirty="0" err="1"/>
              <a:t>deleteRow</a:t>
            </a:r>
            <a:r>
              <a:rPr lang="en-US" altLang="zh-CN" sz="2000" dirty="0"/>
              <a:t>(); </a:t>
            </a:r>
          </a:p>
          <a:p>
            <a:pPr marL="857250" lvl="2" indent="0">
              <a:buNone/>
            </a:pPr>
            <a:r>
              <a:rPr lang="en-US" altLang="zh-CN" sz="2000" dirty="0"/>
              <a:t>public void </a:t>
            </a:r>
            <a:r>
              <a:rPr lang="en-US" altLang="zh-CN" sz="2000" dirty="0" err="1"/>
              <a:t>updateXXX</a:t>
            </a:r>
            <a:r>
              <a:rPr lang="en-US" altLang="zh-CN" sz="2000" dirty="0"/>
              <a:t>();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59216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两种分页方法的思想？</a:t>
            </a:r>
          </a:p>
        </p:txBody>
      </p:sp>
    </p:spTree>
    <p:extLst>
      <p:ext uri="{BB962C8B-B14F-4D97-AF65-F5344CB8AC3E}">
        <p14:creationId xmlns:p14="http://schemas.microsoft.com/office/powerpoint/2010/main" val="414805210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 </a:t>
            </a:r>
            <a:r>
              <a:rPr lang="zh-CN" altLang="en-US" dirty="0"/>
              <a:t>分页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实现分页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005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导出到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Excel API(JXL)</a:t>
            </a:r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/>
              <a:t>Excel</a:t>
            </a:r>
            <a:r>
              <a:rPr lang="zh-CN" altLang="en-US" dirty="0"/>
              <a:t>是一开放源码项目，通过它</a:t>
            </a:r>
            <a:r>
              <a:rPr lang="en-US" altLang="zh-CN" dirty="0"/>
              <a:t>Java</a:t>
            </a:r>
            <a:r>
              <a:rPr lang="zh-CN" altLang="en-US" dirty="0"/>
              <a:t>开发人员可以读取</a:t>
            </a:r>
            <a:r>
              <a:rPr lang="en-US" altLang="zh-CN" dirty="0"/>
              <a:t>Excel</a:t>
            </a:r>
            <a:r>
              <a:rPr lang="zh-CN" altLang="en-US" dirty="0"/>
              <a:t>文件的内容、创建新的</a:t>
            </a:r>
            <a:r>
              <a:rPr lang="en-US" altLang="zh-CN" dirty="0"/>
              <a:t>Excel</a:t>
            </a:r>
            <a:r>
              <a:rPr lang="zh-CN" altLang="en-US" dirty="0"/>
              <a:t>文件、更新已经存在的</a:t>
            </a:r>
            <a:r>
              <a:rPr lang="en-US" altLang="zh-CN" dirty="0"/>
              <a:t>Excel</a:t>
            </a:r>
            <a:r>
              <a:rPr lang="zh-CN" altLang="en-US" dirty="0"/>
              <a:t>文件。使用该 </a:t>
            </a:r>
            <a:r>
              <a:rPr lang="en-US" altLang="zh-CN" dirty="0"/>
              <a:t>API</a:t>
            </a:r>
            <a:r>
              <a:rPr lang="zh-CN" altLang="en-US" dirty="0"/>
              <a:t>非</a:t>
            </a:r>
            <a:r>
              <a:rPr lang="en-US" altLang="zh-CN" dirty="0"/>
              <a:t>Windows</a:t>
            </a:r>
            <a:r>
              <a:rPr lang="zh-CN" altLang="en-US" dirty="0"/>
              <a:t>操作系统也可以通过纯</a:t>
            </a:r>
            <a:r>
              <a:rPr lang="en-US" altLang="zh-CN" dirty="0"/>
              <a:t>Java</a:t>
            </a:r>
            <a:r>
              <a:rPr lang="zh-CN" altLang="en-US" dirty="0"/>
              <a:t>应用来处理</a:t>
            </a:r>
            <a:r>
              <a:rPr lang="en-US" altLang="zh-CN" dirty="0"/>
              <a:t>Excel</a:t>
            </a:r>
            <a:r>
              <a:rPr lang="zh-CN" altLang="en-US" dirty="0"/>
              <a:t>数据表。因为是使用</a:t>
            </a:r>
            <a:r>
              <a:rPr lang="en-US" altLang="zh-CN" dirty="0"/>
              <a:t>Java</a:t>
            </a:r>
            <a:r>
              <a:rPr lang="zh-CN" altLang="en-US" dirty="0"/>
              <a:t>编写的，所以我们在</a:t>
            </a:r>
            <a:r>
              <a:rPr lang="en-US" altLang="zh-CN" dirty="0"/>
              <a:t>Web</a:t>
            </a:r>
            <a:r>
              <a:rPr lang="zh-CN" altLang="en-US" dirty="0"/>
              <a:t>应用中可以通过</a:t>
            </a:r>
            <a:r>
              <a:rPr lang="en-US" altLang="zh-CN" dirty="0"/>
              <a:t>JSP</a:t>
            </a:r>
            <a:r>
              <a:rPr lang="zh-CN" altLang="en-US" dirty="0"/>
              <a:t>、 </a:t>
            </a:r>
            <a:r>
              <a:rPr lang="en-US" altLang="zh-CN" dirty="0"/>
              <a:t>Servlet</a:t>
            </a:r>
            <a:r>
              <a:rPr lang="zh-CN" altLang="en-US" dirty="0"/>
              <a:t>来调用</a:t>
            </a:r>
            <a:r>
              <a:rPr lang="en-US" altLang="zh-CN" dirty="0"/>
              <a:t>API</a:t>
            </a:r>
            <a:r>
              <a:rPr lang="zh-CN" altLang="en-US" dirty="0"/>
              <a:t>实现对</a:t>
            </a:r>
            <a:r>
              <a:rPr lang="en-US" altLang="zh-CN" dirty="0"/>
              <a:t>Excel</a:t>
            </a:r>
            <a:r>
              <a:rPr lang="zh-CN" altLang="en-US" dirty="0"/>
              <a:t>数据表的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除了</a:t>
            </a:r>
            <a:r>
              <a:rPr lang="en-US" altLang="zh-CN" dirty="0" smtClean="0"/>
              <a:t>JXL</a:t>
            </a:r>
            <a:r>
              <a:rPr lang="zh-CN" altLang="en-US" dirty="0" smtClean="0"/>
              <a:t>之外</a:t>
            </a:r>
            <a:r>
              <a:rPr lang="zh-CN" altLang="en-US" dirty="0"/>
              <a:t>，还有</a:t>
            </a:r>
            <a:r>
              <a:rPr lang="en-US" altLang="zh-CN" dirty="0" smtClean="0"/>
              <a:t>Apache</a:t>
            </a:r>
            <a:r>
              <a:rPr lang="zh-CN" altLang="en-US" dirty="0"/>
              <a:t>的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POI</a:t>
            </a:r>
            <a:r>
              <a:rPr lang="zh-CN" altLang="en-US" dirty="0"/>
              <a:t>项目，也可以操作</a:t>
            </a:r>
            <a:r>
              <a:rPr lang="en-US" altLang="zh-CN" dirty="0"/>
              <a:t>Excel</a:t>
            </a:r>
            <a:r>
              <a:rPr lang="zh-CN" altLang="en-US" dirty="0"/>
              <a:t>，两者相比之下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JXL</a:t>
            </a:r>
            <a:r>
              <a:rPr lang="zh-CN" altLang="en-US" dirty="0" smtClean="0"/>
              <a:t>使用</a:t>
            </a:r>
            <a:r>
              <a:rPr lang="zh-CN" altLang="en-US" dirty="0"/>
              <a:t>方便，但功能相对</a:t>
            </a:r>
            <a:r>
              <a:rPr lang="en-US" altLang="zh-CN" dirty="0"/>
              <a:t>POI</a:t>
            </a:r>
            <a:r>
              <a:rPr lang="zh-CN" altLang="en-US" dirty="0"/>
              <a:t>比较弱。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188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导出到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基本操作（写入）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创建一个可写的</a:t>
            </a:r>
            <a:r>
              <a:rPr lang="en-US" altLang="zh-CN" dirty="0" err="1" smtClean="0"/>
              <a:t>xls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/>
              <a:t>sheet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2044910"/>
            <a:ext cx="7488832" cy="239220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response.setHeader</a:t>
            </a:r>
            <a:r>
              <a:rPr lang="en-US" altLang="en-US" sz="1600" dirty="0">
                <a:latin typeface="+mn-lt"/>
                <a:ea typeface="+mn-ea"/>
              </a:rPr>
              <a:t>("Content-disposition", "attachment; filename="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			+ new String("</a:t>
            </a:r>
            <a:r>
              <a:rPr lang="zh-CN" altLang="en-US" sz="1600" dirty="0">
                <a:latin typeface="+mn-lt"/>
                <a:ea typeface="+mn-ea"/>
              </a:rPr>
              <a:t>用户</a:t>
            </a:r>
            <a:r>
              <a:rPr lang="en-US" altLang="zh-CN" sz="1600" dirty="0">
                <a:latin typeface="+mn-lt"/>
                <a:ea typeface="+mn-ea"/>
              </a:rPr>
              <a:t>".</a:t>
            </a:r>
            <a:r>
              <a:rPr lang="en-US" altLang="en-US" sz="1600" dirty="0" err="1">
                <a:latin typeface="+mn-lt"/>
                <a:ea typeface="+mn-ea"/>
              </a:rPr>
              <a:t>getBytes</a:t>
            </a:r>
            <a:r>
              <a:rPr lang="en-US" altLang="en-US" sz="1600" dirty="0">
                <a:latin typeface="+mn-lt"/>
                <a:ea typeface="+mn-ea"/>
              </a:rPr>
              <a:t>("GB2312"), "8859_1") + ".</a:t>
            </a:r>
            <a:r>
              <a:rPr lang="en-US" altLang="en-US" sz="1600" dirty="0" err="1">
                <a:latin typeface="+mn-lt"/>
                <a:ea typeface="+mn-ea"/>
              </a:rPr>
              <a:t>xls</a:t>
            </a:r>
            <a:r>
              <a:rPr lang="en-US" altLang="en-US" sz="1600" dirty="0">
                <a:latin typeface="+mn-lt"/>
                <a:ea typeface="+mn-ea"/>
              </a:rPr>
              <a:t>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response.setHeader</a:t>
            </a:r>
            <a:r>
              <a:rPr lang="en-US" altLang="en-US" sz="1600" dirty="0">
                <a:latin typeface="+mn-lt"/>
                <a:ea typeface="+mn-ea"/>
              </a:rPr>
              <a:t>("pragma", "no-cache");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response.setContentType</a:t>
            </a:r>
            <a:r>
              <a:rPr lang="en-US" altLang="en-US" sz="1600" dirty="0">
                <a:latin typeface="+mn-lt"/>
                <a:ea typeface="+mn-ea"/>
              </a:rPr>
              <a:t>("application/</a:t>
            </a:r>
            <a:r>
              <a:rPr lang="en-US" altLang="en-US" sz="1600" dirty="0" err="1">
                <a:latin typeface="+mn-lt"/>
                <a:ea typeface="+mn-ea"/>
              </a:rPr>
              <a:t>msexcel</a:t>
            </a:r>
            <a:r>
              <a:rPr lang="en-US" altLang="en-US" sz="1600" dirty="0">
                <a:latin typeface="+mn-lt"/>
                <a:ea typeface="+mn-ea"/>
              </a:rPr>
              <a:t>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ServletOutputStream</a:t>
            </a:r>
            <a:r>
              <a:rPr lang="en-US" altLang="en-US" sz="1600" dirty="0">
                <a:latin typeface="+mn-lt"/>
                <a:ea typeface="+mn-ea"/>
              </a:rPr>
              <a:t> </a:t>
            </a:r>
            <a:r>
              <a:rPr lang="en-US" altLang="en-US" sz="1600" dirty="0" err="1">
                <a:latin typeface="+mn-lt"/>
                <a:ea typeface="+mn-ea"/>
              </a:rPr>
              <a:t>os</a:t>
            </a:r>
            <a:r>
              <a:rPr lang="en-US" altLang="en-US" sz="1600" dirty="0">
                <a:latin typeface="+mn-lt"/>
                <a:ea typeface="+mn-ea"/>
              </a:rPr>
              <a:t> = </a:t>
            </a:r>
            <a:r>
              <a:rPr lang="en-US" altLang="en-US" sz="1600" dirty="0" err="1">
                <a:latin typeface="+mn-lt"/>
                <a:ea typeface="+mn-ea"/>
              </a:rPr>
              <a:t>response.getOutputStream</a:t>
            </a:r>
            <a:r>
              <a:rPr lang="en-US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WritableWorkbook</a:t>
            </a:r>
            <a:r>
              <a:rPr lang="en-US" altLang="en-US" sz="1600" dirty="0">
                <a:latin typeface="+mn-lt"/>
                <a:ea typeface="+mn-ea"/>
              </a:rPr>
              <a:t> workbook = </a:t>
            </a:r>
            <a:r>
              <a:rPr lang="en-US" altLang="en-US" sz="1600" dirty="0" err="1">
                <a:latin typeface="+mn-lt"/>
                <a:ea typeface="+mn-ea"/>
              </a:rPr>
              <a:t>Workbook.createWorkbook</a:t>
            </a:r>
            <a:r>
              <a:rPr lang="en-US" altLang="en-US" sz="1600" dirty="0">
                <a:latin typeface="+mn-lt"/>
                <a:ea typeface="+mn-ea"/>
              </a:rPr>
              <a:t>(</a:t>
            </a:r>
            <a:r>
              <a:rPr lang="en-US" altLang="en-US" sz="1600" dirty="0" err="1">
                <a:latin typeface="+mn-lt"/>
                <a:ea typeface="+mn-ea"/>
              </a:rPr>
              <a:t>os</a:t>
            </a:r>
            <a:r>
              <a:rPr lang="en-US" altLang="en-US" sz="1600" dirty="0">
                <a:latin typeface="+mn-lt"/>
                <a:ea typeface="+mn-ea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592" y="5429508"/>
            <a:ext cx="7488832" cy="4477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WritableSheet </a:t>
            </a:r>
            <a:r>
              <a:rPr lang="en-US" altLang="zh-CN" sz="1600" dirty="0" err="1">
                <a:latin typeface="+mn-lt"/>
                <a:ea typeface="+mn-ea"/>
              </a:rPr>
              <a:t>ws</a:t>
            </a:r>
            <a:r>
              <a:rPr lang="en-US" altLang="zh-CN" sz="1600" dirty="0">
                <a:latin typeface="+mn-lt"/>
                <a:ea typeface="+mn-ea"/>
              </a:rPr>
              <a:t> = </a:t>
            </a:r>
            <a:r>
              <a:rPr lang="en-US" altLang="zh-CN" sz="1600" dirty="0" err="1">
                <a:latin typeface="+mn-lt"/>
                <a:ea typeface="+mn-ea"/>
              </a:rPr>
              <a:t>workbook.createSheet</a:t>
            </a:r>
            <a:r>
              <a:rPr lang="en-US" altLang="zh-CN" sz="1600" dirty="0">
                <a:latin typeface="+mn-lt"/>
                <a:ea typeface="+mn-ea"/>
              </a:rPr>
              <a:t>("</a:t>
            </a:r>
            <a:r>
              <a:rPr lang="zh-CN" altLang="en-US" sz="1600" dirty="0">
                <a:latin typeface="+mn-lt"/>
                <a:ea typeface="+mn-ea"/>
              </a:rPr>
              <a:t>用户列表</a:t>
            </a:r>
            <a:r>
              <a:rPr lang="en-US" altLang="zh-CN" sz="1600" dirty="0">
                <a:latin typeface="+mn-lt"/>
                <a:ea typeface="+mn-ea"/>
              </a:rPr>
              <a:t>", 0);</a:t>
            </a:r>
            <a:endParaRPr lang="en-US" altLang="en-US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04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导出到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基本操作（写入）</a:t>
            </a:r>
            <a:endParaRPr lang="en-US" altLang="zh-CN" dirty="0" smtClean="0"/>
          </a:p>
          <a:p>
            <a:pPr lvl="1"/>
            <a:r>
              <a:rPr lang="zh-CN" altLang="en-US" dirty="0"/>
              <a:t>选择单元格，</a:t>
            </a:r>
            <a:r>
              <a:rPr lang="zh-CN" altLang="en-US" dirty="0" smtClean="0"/>
              <a:t>写入值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写入</a:t>
            </a:r>
            <a:r>
              <a:rPr lang="en-US" altLang="zh-CN" dirty="0" err="1" smtClean="0"/>
              <a:t>xls</a:t>
            </a:r>
            <a:r>
              <a:rPr lang="zh-CN" altLang="en-US" dirty="0" smtClean="0"/>
              <a:t>，并关闭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2044910"/>
            <a:ext cx="7488832" cy="66401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ws.addCell</a:t>
            </a:r>
            <a:r>
              <a:rPr lang="en-US" altLang="en-US" sz="1600" dirty="0">
                <a:latin typeface="+mn-lt"/>
                <a:ea typeface="+mn-ea"/>
              </a:rPr>
              <a:t>(new Label(0, </a:t>
            </a:r>
            <a:r>
              <a:rPr lang="en-US" altLang="en-US" sz="1600" dirty="0" err="1">
                <a:latin typeface="+mn-lt"/>
                <a:ea typeface="+mn-ea"/>
              </a:rPr>
              <a:t>rowNum</a:t>
            </a:r>
            <a:r>
              <a:rPr lang="en-US" altLang="en-US" sz="1600" dirty="0">
                <a:latin typeface="+mn-lt"/>
                <a:ea typeface="+mn-ea"/>
              </a:rPr>
              <a:t>, </a:t>
            </a:r>
            <a:r>
              <a:rPr lang="en-US" altLang="en-US" sz="1600" dirty="0" err="1">
                <a:latin typeface="+mn-lt"/>
                <a:ea typeface="+mn-ea"/>
              </a:rPr>
              <a:t>tmp.getId</a:t>
            </a:r>
            <a:r>
              <a:rPr lang="en-US" altLang="en-US" sz="1600" dirty="0">
                <a:latin typeface="+mn-lt"/>
                <a:ea typeface="+mn-ea"/>
              </a:rPr>
              <a:t>() + ""));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592" y="3861048"/>
            <a:ext cx="7488832" cy="72007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err="1"/>
              <a:t>workbook.write</a:t>
            </a:r>
            <a:r>
              <a:rPr lang="en-US" altLang="zh-CN" sz="1600" dirty="0"/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err="1" smtClean="0"/>
              <a:t>workbook.close</a:t>
            </a:r>
            <a:r>
              <a:rPr lang="en-US" altLang="zh-CN" sz="1600" dirty="0"/>
              <a:t>();</a:t>
            </a:r>
            <a:endParaRPr lang="en-US" altLang="en-US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847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导出到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字符串格式化</a:t>
            </a:r>
            <a:endParaRPr lang="en-US" altLang="zh-CN" dirty="0" smtClean="0"/>
          </a:p>
          <a:p>
            <a:pPr lvl="1"/>
            <a:r>
              <a:rPr lang="zh-CN" altLang="en-US" dirty="0"/>
              <a:t>字符串的格式化涉及到的是字体、粗细、字号等元素，这些功能主要由</a:t>
            </a:r>
            <a:r>
              <a:rPr lang="en-US" altLang="zh-CN" dirty="0"/>
              <a:t>WritableFont</a:t>
            </a:r>
            <a:r>
              <a:rPr lang="zh-CN" altLang="en-US" dirty="0"/>
              <a:t>和</a:t>
            </a:r>
            <a:r>
              <a:rPr lang="en-US" altLang="zh-CN" dirty="0"/>
              <a:t>WritableCellFormat</a:t>
            </a:r>
            <a:r>
              <a:rPr lang="zh-CN" altLang="en-US" dirty="0"/>
              <a:t>类来负责。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1600" y="2852936"/>
            <a:ext cx="7488832" cy="165618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WritableFont font1 = new WritableFont(</a:t>
            </a:r>
            <a:r>
              <a:rPr lang="en-US" altLang="en-US" sz="1600" dirty="0" err="1">
                <a:latin typeface="+mn-lt"/>
                <a:ea typeface="+mn-ea"/>
              </a:rPr>
              <a:t>WritableFont.TIMES</a:t>
            </a:r>
            <a:r>
              <a:rPr lang="en-US" altLang="en-US" sz="1600" dirty="0">
                <a:latin typeface="+mn-lt"/>
                <a:ea typeface="+mn-ea"/>
              </a:rPr>
              <a:t>, 16,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	</a:t>
            </a:r>
            <a:r>
              <a:rPr lang="en-US" altLang="en-US" sz="1600" dirty="0" err="1">
                <a:latin typeface="+mn-lt"/>
                <a:ea typeface="+mn-ea"/>
              </a:rPr>
              <a:t>WritableFont.BOLD</a:t>
            </a:r>
            <a:r>
              <a:rPr lang="en-US" altLang="en-US" sz="1600" dirty="0">
                <a:latin typeface="+mn-lt"/>
                <a:ea typeface="+mn-ea"/>
              </a:rPr>
              <a:t>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WritableCellFormat format1 = new WritableCellFormat(font1);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Label cell = new Label(0, 0, "</a:t>
            </a:r>
            <a:r>
              <a:rPr lang="zh-CN" altLang="en-US" sz="1600" dirty="0">
                <a:latin typeface="+mn-lt"/>
                <a:ea typeface="+mn-ea"/>
              </a:rPr>
              <a:t>导出用户列表</a:t>
            </a:r>
            <a:r>
              <a:rPr lang="en-US" altLang="zh-CN" sz="1600" dirty="0">
                <a:latin typeface="+mn-lt"/>
                <a:ea typeface="+mn-ea"/>
              </a:rPr>
              <a:t>", </a:t>
            </a:r>
            <a:r>
              <a:rPr lang="en-US" altLang="en-US" sz="1600" dirty="0">
                <a:latin typeface="+mn-lt"/>
                <a:ea typeface="+mn-ea"/>
              </a:rPr>
              <a:t>format1);</a:t>
            </a:r>
          </a:p>
        </p:txBody>
      </p:sp>
    </p:spTree>
    <p:extLst>
      <p:ext uri="{BB962C8B-B14F-4D97-AF65-F5344CB8AC3E}">
        <p14:creationId xmlns:p14="http://schemas.microsoft.com/office/powerpoint/2010/main" val="3461267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zh-CN" altLang="en-US" dirty="0"/>
              <a:t>增加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/>
              <a:t>可以添加管理员、普通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同普通用户注册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导出到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设置行高和列宽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列宽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1600" y="2060848"/>
            <a:ext cx="7488832" cy="50405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 smtClean="0">
                <a:latin typeface="+mn-lt"/>
                <a:ea typeface="+mn-ea"/>
              </a:rPr>
              <a:t>ws.setRowView</a:t>
            </a:r>
            <a:r>
              <a:rPr lang="en-US" altLang="en-US" sz="1600" dirty="0" smtClean="0">
                <a:latin typeface="+mn-lt"/>
                <a:ea typeface="+mn-ea"/>
              </a:rPr>
              <a:t>(0</a:t>
            </a:r>
            <a:r>
              <a:rPr lang="en-US" altLang="en-US" sz="1600" dirty="0">
                <a:latin typeface="+mn-lt"/>
                <a:ea typeface="+mn-ea"/>
              </a:rPr>
              <a:t>, 200);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600" y="3321211"/>
            <a:ext cx="7488832" cy="50405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err="1">
                <a:latin typeface="+mn-lt"/>
                <a:ea typeface="+mn-ea"/>
              </a:rPr>
              <a:t>ws</a:t>
            </a:r>
            <a:r>
              <a:rPr lang="en-US" altLang="en-US" sz="1600" dirty="0" err="1" smtClean="0">
                <a:latin typeface="+mn-lt"/>
                <a:ea typeface="+mn-ea"/>
              </a:rPr>
              <a:t>.setColumnView</a:t>
            </a:r>
            <a:r>
              <a:rPr lang="en-US" altLang="en-US" sz="1600" dirty="0" smtClean="0">
                <a:latin typeface="+mn-lt"/>
                <a:ea typeface="+mn-ea"/>
              </a:rPr>
              <a:t>(0, </a:t>
            </a:r>
            <a:r>
              <a:rPr lang="en-US" altLang="en-US" sz="1600" dirty="0">
                <a:latin typeface="+mn-lt"/>
                <a:ea typeface="+mn-ea"/>
              </a:rPr>
              <a:t>30);</a:t>
            </a:r>
          </a:p>
        </p:txBody>
      </p:sp>
    </p:spTree>
    <p:extLst>
      <p:ext uri="{BB962C8B-B14F-4D97-AF65-F5344CB8AC3E}">
        <p14:creationId xmlns:p14="http://schemas.microsoft.com/office/powerpoint/2010/main" val="92405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导出到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设置边框</a:t>
            </a:r>
            <a:endParaRPr lang="en-US" altLang="zh-CN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1600" y="1916832"/>
            <a:ext cx="7488832" cy="11889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WritableCellFormat cellFormat2 = new WritableCellFormat(); 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cellFormat2.setBorder(</a:t>
            </a:r>
            <a:r>
              <a:rPr lang="en-US" altLang="en-US" sz="1600" dirty="0" err="1">
                <a:latin typeface="+mn-lt"/>
                <a:ea typeface="+mn-ea"/>
              </a:rPr>
              <a:t>Border.ALL</a:t>
            </a:r>
            <a:r>
              <a:rPr lang="en-US" altLang="en-US" sz="1600" dirty="0">
                <a:latin typeface="+mn-lt"/>
                <a:ea typeface="+mn-ea"/>
              </a:rPr>
              <a:t>, </a:t>
            </a:r>
            <a:r>
              <a:rPr lang="en-US" altLang="en-US" sz="1600" dirty="0" err="1">
                <a:latin typeface="+mn-lt"/>
                <a:ea typeface="+mn-ea"/>
              </a:rPr>
              <a:t>jxl.format.BorderLineStyle.THIN</a:t>
            </a:r>
            <a:r>
              <a:rPr lang="en-US" altLang="en-US" sz="1600" dirty="0">
                <a:latin typeface="+mn-lt"/>
                <a:ea typeface="+mn-ea"/>
              </a:rPr>
              <a:t>); 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ws.addCell</a:t>
            </a:r>
            <a:r>
              <a:rPr lang="en-US" altLang="en-US" sz="1600" dirty="0">
                <a:latin typeface="+mn-lt"/>
                <a:ea typeface="+mn-ea"/>
              </a:rPr>
              <a:t>(new Label(0, </a:t>
            </a:r>
            <a:r>
              <a:rPr lang="en-US" altLang="en-US" sz="1600" dirty="0" err="1">
                <a:latin typeface="+mn-lt"/>
                <a:ea typeface="+mn-ea"/>
              </a:rPr>
              <a:t>rowNum</a:t>
            </a:r>
            <a:r>
              <a:rPr lang="en-US" altLang="en-US" sz="1600" dirty="0">
                <a:latin typeface="+mn-lt"/>
                <a:ea typeface="+mn-ea"/>
              </a:rPr>
              <a:t>, </a:t>
            </a:r>
            <a:r>
              <a:rPr lang="en-US" altLang="en-US" sz="1600" dirty="0" err="1">
                <a:latin typeface="+mn-lt"/>
                <a:ea typeface="+mn-ea"/>
              </a:rPr>
              <a:t>tmp.getId</a:t>
            </a:r>
            <a:r>
              <a:rPr lang="en-US" altLang="en-US" sz="1600" dirty="0">
                <a:latin typeface="+mn-lt"/>
                <a:ea typeface="+mn-ea"/>
              </a:rPr>
              <a:t>() + "", cellFormat2));</a:t>
            </a:r>
          </a:p>
        </p:txBody>
      </p:sp>
    </p:spTree>
    <p:extLst>
      <p:ext uri="{BB962C8B-B14F-4D97-AF65-F5344CB8AC3E}">
        <p14:creationId xmlns:p14="http://schemas.microsoft.com/office/powerpoint/2010/main" val="2731862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导出到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合并单元格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  <a:r>
              <a:rPr lang="zh-CN" altLang="en-US" dirty="0"/>
              <a:t>的单元格全部合并</a:t>
            </a:r>
            <a:endParaRPr lang="en-US" altLang="zh-CN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2204865"/>
            <a:ext cx="7488832" cy="57606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err="1">
                <a:latin typeface="+mn-lt"/>
                <a:ea typeface="+mn-ea"/>
              </a:rPr>
              <a:t>ws</a:t>
            </a:r>
            <a:r>
              <a:rPr lang="en-US" altLang="en-US" sz="1600" dirty="0" err="1" smtClean="0">
                <a:latin typeface="+mn-lt"/>
                <a:ea typeface="+mn-ea"/>
              </a:rPr>
              <a:t>.mergeCells</a:t>
            </a:r>
            <a:r>
              <a:rPr lang="en-US" altLang="en-US" sz="1600" dirty="0" smtClean="0">
                <a:latin typeface="+mn-lt"/>
                <a:ea typeface="+mn-ea"/>
              </a:rPr>
              <a:t>(0,0,5,0</a:t>
            </a:r>
            <a:r>
              <a:rPr lang="en-US" altLang="en-US" sz="1600" dirty="0">
                <a:latin typeface="+mn-lt"/>
                <a:ea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1556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 </a:t>
            </a:r>
            <a:r>
              <a:rPr lang="zh-CN" altLang="en-US" dirty="0"/>
              <a:t>导出到</a:t>
            </a:r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zh-CN" altLang="en-US" dirty="0"/>
              <a:t>导出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206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 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完成批量删除</a:t>
            </a:r>
            <a:endParaRPr lang="en-US" altLang="zh-CN" dirty="0" smtClean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IN</a:t>
            </a:r>
            <a:r>
              <a:rPr lang="zh-CN" altLang="en-US" dirty="0"/>
              <a:t>关键字，批量删除符合</a:t>
            </a:r>
            <a:r>
              <a:rPr lang="en-US" altLang="zh-CN" dirty="0"/>
              <a:t>IN</a:t>
            </a:r>
            <a:r>
              <a:rPr lang="zh-CN" altLang="en-US" dirty="0"/>
              <a:t>条件的所有匹配</a:t>
            </a:r>
            <a:r>
              <a:rPr lang="zh-CN" altLang="en-US" dirty="0" smtClean="0"/>
              <a:t>条目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批处理</a:t>
            </a:r>
            <a:r>
              <a:rPr lang="zh-CN" altLang="en-US" dirty="0"/>
              <a:t>删除数据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不能删除自己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9592" y="3573016"/>
            <a:ext cx="7488832" cy="72007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&lt;input type="checkbox" name="ids" value="${ e.id }" ${ e.id == sessionScope.user.id ? "disabled": "" }&gt;</a:t>
            </a:r>
            <a:endParaRPr lang="en-US" altLang="en-US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61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 </a:t>
            </a:r>
            <a:r>
              <a:rPr lang="zh-CN" altLang="en-US" dirty="0"/>
              <a:t>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实现批量删除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642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/>
              <a:t>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  <a:p>
            <a:pPr lvl="1"/>
            <a:r>
              <a:rPr lang="zh-CN" altLang="en-US" dirty="0" smtClean="0"/>
              <a:t>实现信息修改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131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任务重</a:t>
            </a:r>
            <a:r>
              <a:rPr lang="zh-CN" altLang="en-US" dirty="0" smtClean="0">
                <a:solidFill>
                  <a:schemeClr val="tx1"/>
                </a:solidFill>
              </a:rPr>
              <a:t>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JSTL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分</a:t>
            </a:r>
            <a:r>
              <a:rPr lang="zh-CN" altLang="en-US" dirty="0" smtClean="0">
                <a:latin typeface="宋体" pitchFamily="2" charset="-122"/>
              </a:rPr>
              <a:t>页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</a:rPr>
              <a:t>JXL</a:t>
            </a:r>
          </a:p>
          <a:p>
            <a:r>
              <a:rPr lang="zh-CN" altLang="en-US" dirty="0" smtClean="0">
                <a:latin typeface="宋体" pitchFamily="2" charset="-122"/>
              </a:rPr>
              <a:t>批量删除</a:t>
            </a:r>
          </a:p>
        </p:txBody>
      </p:sp>
    </p:spTree>
    <p:extLst>
      <p:ext uri="{BB962C8B-B14F-4D97-AF65-F5344CB8AC3E}">
        <p14:creationId xmlns:p14="http://schemas.microsoft.com/office/powerpoint/2010/main" val="100686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课后项目任务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、完成管理员增删改查</a:t>
            </a:r>
            <a:r>
              <a:rPr lang="en-US" altLang="zh-CN" dirty="0" smtClean="0"/>
              <a:t>[</a:t>
            </a:r>
            <a:r>
              <a:rPr lang="zh-CN" altLang="en-US" dirty="0" smtClean="0"/>
              <a:t>必作题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作业</a:t>
            </a:r>
            <a:r>
              <a:rPr lang="zh-CN" sz="1600" dirty="0" smtClean="0"/>
              <a:t>答案参见</a:t>
            </a:r>
            <a:r>
              <a:rPr lang="zh-CN" altLang="en-US" sz="1600" dirty="0" smtClean="0"/>
              <a:t>在线</a:t>
            </a:r>
            <a:r>
              <a:rPr lang="zh-CN" sz="1600" dirty="0" smtClean="0"/>
              <a:t>讲解</a:t>
            </a:r>
            <a:r>
              <a:rPr lang="zh-CN" altLang="en-US" sz="1600" dirty="0" smtClean="0"/>
              <a:t>，</a:t>
            </a:r>
            <a:r>
              <a:rPr lang="zh-CN" sz="1600" dirty="0" smtClean="0"/>
              <a:t>网址</a:t>
            </a:r>
            <a:r>
              <a:rPr lang="en-US" altLang="zh-CN" sz="1600" dirty="0" smtClean="0"/>
              <a:t>:http://www.neuedu.cn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3587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分页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导出到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423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对姓名、性别、证件类型、证件号码、旅客类型进行组合查询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200275"/>
            <a:ext cx="8248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66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查询结果的显示</a:t>
            </a:r>
            <a:endParaRPr lang="en-US" altLang="zh-CN" dirty="0" smtClean="0"/>
          </a:p>
          <a:p>
            <a:pPr lvl="1"/>
            <a:r>
              <a:rPr lang="zh-CN" altLang="en-US" dirty="0"/>
              <a:t>脚本</a:t>
            </a:r>
            <a:r>
              <a:rPr lang="zh-CN" altLang="en-US" dirty="0" smtClean="0"/>
              <a:t>段、表达式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自定义标签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3287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/>
              <a:t>标签的作用</a:t>
            </a:r>
          </a:p>
          <a:p>
            <a:pPr lvl="1"/>
            <a:r>
              <a:rPr lang="zh-CN" altLang="en-US" dirty="0"/>
              <a:t> 代替</a:t>
            </a:r>
            <a:r>
              <a:rPr lang="en-US" altLang="zh-CN" dirty="0"/>
              <a:t>Java</a:t>
            </a:r>
            <a:r>
              <a:rPr lang="zh-CN" altLang="en-US" dirty="0"/>
              <a:t>代码，更好地分工</a:t>
            </a:r>
          </a:p>
          <a:p>
            <a:pPr lvl="1"/>
            <a:r>
              <a:rPr lang="zh-CN" altLang="en-US" dirty="0"/>
              <a:t> 软件的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自定义</a:t>
            </a:r>
            <a:r>
              <a:rPr lang="zh-CN" altLang="en-US" dirty="0"/>
              <a:t>标签与标准动作的区别</a:t>
            </a:r>
          </a:p>
          <a:p>
            <a:pPr lvl="1"/>
            <a:r>
              <a:rPr lang="zh-CN" altLang="en-US" dirty="0"/>
              <a:t>标签的开发者须单独编写标签的处理程序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18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标签语法</a:t>
            </a:r>
            <a:endParaRPr lang="zh-CN" altLang="en-US" dirty="0"/>
          </a:p>
          <a:p>
            <a:pPr lvl="1"/>
            <a:r>
              <a:rPr lang="zh-CN" altLang="en-US" dirty="0"/>
              <a:t>包含主体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空元素</a:t>
            </a:r>
          </a:p>
          <a:p>
            <a:pPr lvl="1"/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1763688" y="2204864"/>
            <a:ext cx="5543550" cy="9144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538163" lvl="3" indent="4763" algn="l">
              <a:defRPr/>
            </a:pPr>
            <a:r>
              <a:rPr lang="en-US" altLang="zh-CN" dirty="0">
                <a:latin typeface="+mn-lt"/>
              </a:rPr>
              <a:t>&lt; prefix: name {attribute=“value”}* &gt;</a:t>
            </a:r>
          </a:p>
          <a:p>
            <a:pPr marL="538163" lvl="3" indent="4763" algn="l">
              <a:defRPr/>
            </a:pPr>
            <a:r>
              <a:rPr lang="en-US" altLang="zh-CN" dirty="0">
                <a:latin typeface="+mn-lt"/>
              </a:rPr>
              <a:t>		Body</a:t>
            </a:r>
          </a:p>
          <a:p>
            <a:pPr marL="538163" lvl="3" indent="4763" algn="l">
              <a:defRPr/>
            </a:pPr>
            <a:r>
              <a:rPr lang="en-US" altLang="zh-CN" dirty="0">
                <a:latin typeface="+mn-lt"/>
              </a:rPr>
              <a:t> &lt;/ prefix: name&gt;</a:t>
            </a:r>
            <a:endParaRPr lang="en-US" altLang="zh-CN" dirty="0">
              <a:latin typeface="+mn-lt"/>
              <a:ea typeface="黑体" pitchFamily="2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1763688" y="4005064"/>
            <a:ext cx="5543550" cy="4572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538163" lvl="3" indent="4763" algn="l">
              <a:defRPr/>
            </a:pPr>
            <a:r>
              <a:rPr lang="en-US" altLang="zh-CN" dirty="0">
                <a:latin typeface="+mn-lt"/>
              </a:rPr>
              <a:t>&lt; prefix: name {attribute=“value”}*/ &gt;</a:t>
            </a:r>
          </a:p>
        </p:txBody>
      </p:sp>
    </p:spTree>
    <p:extLst>
      <p:ext uri="{BB962C8B-B14F-4D97-AF65-F5344CB8AC3E}">
        <p14:creationId xmlns:p14="http://schemas.microsoft.com/office/powerpoint/2010/main" val="936206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标签处理程序类</a:t>
            </a:r>
          </a:p>
          <a:p>
            <a:pPr lvl="1"/>
            <a:r>
              <a:rPr lang="zh-CN" altLang="en-US" dirty="0"/>
              <a:t>对于每个自定义标记，后台都有相应的功能类来处理</a:t>
            </a:r>
          </a:p>
          <a:p>
            <a:endParaRPr lang="en-US" altLang="zh-CN" dirty="0"/>
          </a:p>
          <a:p>
            <a:r>
              <a:rPr lang="zh-CN" altLang="en-US" dirty="0"/>
              <a:t>标签库描述符文件（</a:t>
            </a:r>
            <a:r>
              <a:rPr lang="en-US" altLang="zh-CN" dirty="0"/>
              <a:t>.</a:t>
            </a:r>
            <a:r>
              <a:rPr lang="en-US" altLang="zh-CN" dirty="0" err="1"/>
              <a:t>tld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该文件定义了自定义标签使用的规则</a:t>
            </a:r>
          </a:p>
          <a:p>
            <a:pPr lvl="1"/>
            <a:r>
              <a:rPr lang="zh-CN" altLang="en-US" dirty="0"/>
              <a:t>规则包括标记的名字、属性、属性如何赋值、标记是否有子标记、标记是否是循环迭代的等等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665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7138</TotalTime>
  <Words>1536</Words>
  <Application>Microsoft Office PowerPoint</Application>
  <PresentationFormat>全屏显示(4:3)</PresentationFormat>
  <Paragraphs>279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黑体</vt:lpstr>
      <vt:lpstr>华文细黑</vt:lpstr>
      <vt:lpstr>华文中宋</vt:lpstr>
      <vt:lpstr>宋体</vt:lpstr>
      <vt:lpstr>微软雅黑</vt:lpstr>
      <vt:lpstr>Arial</vt:lpstr>
      <vt:lpstr>4_默认设计模板</vt:lpstr>
      <vt:lpstr>PowerPoint 演示文稿</vt:lpstr>
      <vt:lpstr>任务内容</vt:lpstr>
      <vt:lpstr>任务1 增加</vt:lpstr>
      <vt:lpstr>任务2 查询</vt:lpstr>
      <vt:lpstr>步骤1 组合查询</vt:lpstr>
      <vt:lpstr>步骤1 组合查询</vt:lpstr>
      <vt:lpstr>步骤1 组合查询</vt:lpstr>
      <vt:lpstr>步骤1 组合查询</vt:lpstr>
      <vt:lpstr>步骤1 组合查询</vt:lpstr>
      <vt:lpstr>步骤1 组合查询</vt:lpstr>
      <vt:lpstr>步骤1 组合查询</vt:lpstr>
      <vt:lpstr>步骤1 组合查询</vt:lpstr>
      <vt:lpstr>步骤1 组合查询</vt:lpstr>
      <vt:lpstr>步骤1 组合查询</vt:lpstr>
      <vt:lpstr>步骤1 组合查询</vt:lpstr>
      <vt:lpstr>问题交流</vt:lpstr>
      <vt:lpstr>步骤1 组合查询</vt:lpstr>
      <vt:lpstr>步骤1 组合查询</vt:lpstr>
      <vt:lpstr>步骤1 组合查询</vt:lpstr>
      <vt:lpstr>步骤2 分页</vt:lpstr>
      <vt:lpstr>步骤2 分页</vt:lpstr>
      <vt:lpstr>步骤2 分页</vt:lpstr>
      <vt:lpstr>步骤2 分页</vt:lpstr>
      <vt:lpstr>问题交流</vt:lpstr>
      <vt:lpstr>步骤2 分页</vt:lpstr>
      <vt:lpstr>步骤3 导出到Excel</vt:lpstr>
      <vt:lpstr>步骤3 导出到Excel</vt:lpstr>
      <vt:lpstr>步骤3 导出到Excel</vt:lpstr>
      <vt:lpstr>步骤3 导出到Excel</vt:lpstr>
      <vt:lpstr>步骤3 导出到Excel</vt:lpstr>
      <vt:lpstr>步骤3 导出到Excel</vt:lpstr>
      <vt:lpstr>步骤3 导出到Excel</vt:lpstr>
      <vt:lpstr>步骤3 导出到Excel</vt:lpstr>
      <vt:lpstr>任务3 删除</vt:lpstr>
      <vt:lpstr>任务3 删除</vt:lpstr>
      <vt:lpstr>任务4 修改</vt:lpstr>
      <vt:lpstr>任务重点总结</vt:lpstr>
      <vt:lpstr>课后项目任务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sungy</cp:lastModifiedBy>
  <cp:revision>1309</cp:revision>
  <dcterms:created xsi:type="dcterms:W3CDTF">2004-04-25T08:53:43Z</dcterms:created>
  <dcterms:modified xsi:type="dcterms:W3CDTF">2015-10-23T02:31:24Z</dcterms:modified>
</cp:coreProperties>
</file>