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5"/>
  </p:notesMasterIdLst>
  <p:handoutMasterIdLst>
    <p:handoutMasterId r:id="rId106"/>
  </p:handoutMasterIdLst>
  <p:sldIdLst>
    <p:sldId id="518" r:id="rId2"/>
    <p:sldId id="454" r:id="rId3"/>
    <p:sldId id="812" r:id="rId4"/>
    <p:sldId id="528" r:id="rId5"/>
    <p:sldId id="820" r:id="rId6"/>
    <p:sldId id="821" r:id="rId7"/>
    <p:sldId id="822" r:id="rId8"/>
    <p:sldId id="919" r:id="rId9"/>
    <p:sldId id="847" r:id="rId10"/>
    <p:sldId id="823" r:id="rId11"/>
    <p:sldId id="824" r:id="rId12"/>
    <p:sldId id="825" r:id="rId13"/>
    <p:sldId id="920" r:id="rId14"/>
    <p:sldId id="757" r:id="rId15"/>
    <p:sldId id="836" r:id="rId16"/>
    <p:sldId id="837" r:id="rId17"/>
    <p:sldId id="838" r:id="rId18"/>
    <p:sldId id="839" r:id="rId19"/>
    <p:sldId id="921" r:id="rId20"/>
    <p:sldId id="840" r:id="rId21"/>
    <p:sldId id="841" r:id="rId22"/>
    <p:sldId id="842" r:id="rId23"/>
    <p:sldId id="843" r:id="rId24"/>
    <p:sldId id="844" r:id="rId25"/>
    <p:sldId id="922" r:id="rId26"/>
    <p:sldId id="848" r:id="rId27"/>
    <p:sldId id="845" r:id="rId28"/>
    <p:sldId id="923" r:id="rId29"/>
    <p:sldId id="918" r:id="rId30"/>
    <p:sldId id="853" r:id="rId31"/>
    <p:sldId id="846" r:id="rId32"/>
    <p:sldId id="860" r:id="rId33"/>
    <p:sldId id="854" r:id="rId34"/>
    <p:sldId id="855" r:id="rId35"/>
    <p:sldId id="856" r:id="rId36"/>
    <p:sldId id="924" r:id="rId37"/>
    <p:sldId id="861" r:id="rId38"/>
    <p:sldId id="871" r:id="rId39"/>
    <p:sldId id="857" r:id="rId40"/>
    <p:sldId id="862" r:id="rId41"/>
    <p:sldId id="867" r:id="rId42"/>
    <p:sldId id="868" r:id="rId43"/>
    <p:sldId id="925" r:id="rId44"/>
    <p:sldId id="866" r:id="rId45"/>
    <p:sldId id="869" r:id="rId46"/>
    <p:sldId id="865" r:id="rId47"/>
    <p:sldId id="926" r:id="rId48"/>
    <p:sldId id="864" r:id="rId49"/>
    <p:sldId id="870" r:id="rId50"/>
    <p:sldId id="927" r:id="rId51"/>
    <p:sldId id="863" r:id="rId52"/>
    <p:sldId id="858" r:id="rId53"/>
    <p:sldId id="859" r:id="rId54"/>
    <p:sldId id="872" r:id="rId55"/>
    <p:sldId id="852" r:id="rId56"/>
    <p:sldId id="875" r:id="rId57"/>
    <p:sldId id="876" r:id="rId58"/>
    <p:sldId id="877" r:id="rId59"/>
    <p:sldId id="928" r:id="rId60"/>
    <p:sldId id="878" r:id="rId61"/>
    <p:sldId id="879" r:id="rId62"/>
    <p:sldId id="880" r:id="rId63"/>
    <p:sldId id="881" r:id="rId64"/>
    <p:sldId id="929" r:id="rId65"/>
    <p:sldId id="882" r:id="rId66"/>
    <p:sldId id="874" r:id="rId67"/>
    <p:sldId id="873" r:id="rId68"/>
    <p:sldId id="851" r:id="rId69"/>
    <p:sldId id="850" r:id="rId70"/>
    <p:sldId id="849" r:id="rId71"/>
    <p:sldId id="883" r:id="rId72"/>
    <p:sldId id="884" r:id="rId73"/>
    <p:sldId id="885" r:id="rId74"/>
    <p:sldId id="886" r:id="rId75"/>
    <p:sldId id="887" r:id="rId76"/>
    <p:sldId id="888" r:id="rId77"/>
    <p:sldId id="889" r:id="rId78"/>
    <p:sldId id="930" r:id="rId79"/>
    <p:sldId id="890" r:id="rId80"/>
    <p:sldId id="891" r:id="rId81"/>
    <p:sldId id="917" r:id="rId82"/>
    <p:sldId id="901" r:id="rId83"/>
    <p:sldId id="912" r:id="rId84"/>
    <p:sldId id="902" r:id="rId85"/>
    <p:sldId id="903" r:id="rId86"/>
    <p:sldId id="913" r:id="rId87"/>
    <p:sldId id="904" r:id="rId88"/>
    <p:sldId id="905" r:id="rId89"/>
    <p:sldId id="914" r:id="rId90"/>
    <p:sldId id="906" r:id="rId91"/>
    <p:sldId id="907" r:id="rId92"/>
    <p:sldId id="908" r:id="rId93"/>
    <p:sldId id="909" r:id="rId94"/>
    <p:sldId id="910" r:id="rId95"/>
    <p:sldId id="911" r:id="rId96"/>
    <p:sldId id="900" r:id="rId97"/>
    <p:sldId id="892" r:id="rId98"/>
    <p:sldId id="915" r:id="rId99"/>
    <p:sldId id="893" r:id="rId100"/>
    <p:sldId id="894" r:id="rId101"/>
    <p:sldId id="916" r:id="rId102"/>
    <p:sldId id="748" r:id="rId103"/>
    <p:sldId id="749" r:id="rId10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GBolYq1t/QyzptsFGOnOFQ==" hashData="rg6kfdx48RmMdnpeHRzrJgeKstMFCrqcaiZkmR31zKUMFNJAnHRjhiyMrHEVJI+L1PwSgfv77eUPyRJa4G0P5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4" autoAdjust="0"/>
    <p:restoredTop sz="87570" autoAdjust="0"/>
  </p:normalViewPr>
  <p:slideViewPr>
    <p:cSldViewPr>
      <p:cViewPr varScale="1">
        <p:scale>
          <a:sx n="72" d="100"/>
          <a:sy n="72" d="100"/>
        </p:scale>
        <p:origin x="12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44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281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1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5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4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编程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项目功能完善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中的错误：</a:t>
            </a:r>
          </a:p>
          <a:p>
            <a:pPr lvl="1"/>
            <a:r>
              <a:rPr lang="zh-CN" altLang="en-US" dirty="0"/>
              <a:t>翻译时（解析错误）</a:t>
            </a:r>
          </a:p>
          <a:p>
            <a:pPr lvl="1"/>
            <a:r>
              <a:rPr lang="zh-CN" altLang="en-US" dirty="0"/>
              <a:t>编译时（代码错误）</a:t>
            </a:r>
          </a:p>
          <a:p>
            <a:pPr lvl="1"/>
            <a:r>
              <a:rPr lang="zh-CN" altLang="en-US" dirty="0"/>
              <a:t>运行时（异常或逻辑错误）</a:t>
            </a:r>
          </a:p>
          <a:p>
            <a:r>
              <a:rPr lang="en-US" altLang="zh-CN" dirty="0"/>
              <a:t>JSP</a:t>
            </a:r>
            <a:r>
              <a:rPr lang="zh-CN" altLang="en-US" dirty="0"/>
              <a:t>中异常的处理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页面代码可以抛出任意异常对象，抛出的异常在</a:t>
            </a:r>
            <a:r>
              <a:rPr lang="en-US" altLang="zh-CN" dirty="0"/>
              <a:t>_</a:t>
            </a:r>
            <a:r>
              <a:rPr lang="en-US" altLang="zh-CN" dirty="0" err="1"/>
              <a:t>jspService</a:t>
            </a:r>
            <a:r>
              <a:rPr lang="zh-CN" altLang="en-US" dirty="0"/>
              <a:t>方法中被处理。抛出</a:t>
            </a:r>
            <a:r>
              <a:rPr lang="en-US" altLang="zh-CN" dirty="0"/>
              <a:t>_</a:t>
            </a:r>
            <a:r>
              <a:rPr lang="en-US" altLang="zh-CN" dirty="0" err="1"/>
              <a:t>jspService</a:t>
            </a:r>
            <a:r>
              <a:rPr lang="zh-CN" altLang="en-US" dirty="0"/>
              <a:t>方法中的异常由</a:t>
            </a:r>
            <a:r>
              <a:rPr lang="en-US" altLang="zh-CN" dirty="0"/>
              <a:t>Web</a:t>
            </a:r>
            <a:r>
              <a:rPr lang="zh-CN" altLang="en-US" dirty="0"/>
              <a:t>容器处理。</a:t>
            </a:r>
          </a:p>
          <a:p>
            <a:pPr lvl="1"/>
            <a:r>
              <a:rPr lang="zh-CN" altLang="en-US" dirty="0"/>
              <a:t>可以为当前页面指定一个异常处理页面，处理当前页面抛出的异常</a:t>
            </a:r>
          </a:p>
        </p:txBody>
      </p:sp>
    </p:spTree>
    <p:extLst>
      <p:ext uri="{BB962C8B-B14F-4D97-AF65-F5344CB8AC3E}">
        <p14:creationId xmlns:p14="http://schemas.microsoft.com/office/powerpoint/2010/main" val="3635984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 </a:t>
            </a:r>
            <a:r>
              <a:rPr lang="zh-CN" altLang="en-US" dirty="0"/>
              <a:t>用户访问</a:t>
            </a:r>
            <a:r>
              <a:rPr lang="en-US" altLang="zh-CN" dirty="0"/>
              <a:t>IP</a:t>
            </a:r>
            <a:r>
              <a:rPr lang="zh-CN" altLang="en-US" dirty="0"/>
              <a:t>地址统计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生成柱状图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1829357"/>
            <a:ext cx="6738937" cy="332783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&lt;%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Font font=new Font("</a:t>
            </a:r>
            <a:r>
              <a:rPr lang="zh-CN" altLang="en-US" sz="1600" dirty="0">
                <a:latin typeface="+mn-lt"/>
                <a:ea typeface="+mn-ea"/>
              </a:rPr>
              <a:t>微软雅黑</a:t>
            </a:r>
            <a:r>
              <a:rPr lang="en-US" altLang="zh-CN" sz="1600" dirty="0">
                <a:latin typeface="+mn-lt"/>
                <a:ea typeface="+mn-ea"/>
              </a:rPr>
              <a:t>",</a:t>
            </a:r>
            <a:r>
              <a:rPr lang="en-US" altLang="en-US" sz="1600" dirty="0">
                <a:latin typeface="+mn-lt"/>
                <a:ea typeface="+mn-ea"/>
              </a:rPr>
              <a:t>Font.BOLD,18);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DefaultCategoryDataset</a:t>
            </a:r>
            <a:r>
              <a:rPr lang="en-US" altLang="en-US" sz="1600" dirty="0">
                <a:latin typeface="+mn-lt"/>
                <a:ea typeface="+mn-ea"/>
              </a:rPr>
              <a:t> dataset = new </a:t>
            </a:r>
            <a:r>
              <a:rPr lang="en-US" altLang="en-US" sz="1600" dirty="0" err="1">
                <a:latin typeface="+mn-lt"/>
                <a:ea typeface="+mn-ea"/>
              </a:rPr>
              <a:t>DefaultCategoryDataset</a:t>
            </a:r>
            <a:r>
              <a:rPr lang="en-US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List&lt;</a:t>
            </a:r>
            <a:r>
              <a:rPr lang="en-US" altLang="en-US" sz="1600" dirty="0" err="1">
                <a:latin typeface="+mn-lt"/>
                <a:ea typeface="+mn-ea"/>
              </a:rPr>
              <a:t>IpAddress</a:t>
            </a:r>
            <a:r>
              <a:rPr lang="en-US" altLang="en-US" sz="1600" dirty="0">
                <a:latin typeface="+mn-lt"/>
                <a:ea typeface="+mn-ea"/>
              </a:rPr>
              <a:t>&gt; list = (</a:t>
            </a:r>
            <a:r>
              <a:rPr lang="en-US" altLang="en-US" sz="1600" dirty="0" err="1">
                <a:latin typeface="+mn-lt"/>
                <a:ea typeface="+mn-ea"/>
              </a:rPr>
              <a:t>ArrayList</a:t>
            </a:r>
            <a:r>
              <a:rPr lang="en-US" altLang="en-US" sz="1600" dirty="0">
                <a:latin typeface="+mn-lt"/>
                <a:ea typeface="+mn-ea"/>
              </a:rPr>
              <a:t>&lt;</a:t>
            </a:r>
            <a:r>
              <a:rPr lang="en-US" altLang="en-US" sz="1600" dirty="0" err="1">
                <a:latin typeface="+mn-lt"/>
                <a:ea typeface="+mn-ea"/>
              </a:rPr>
              <a:t>IpAddress</a:t>
            </a:r>
            <a:r>
              <a:rPr lang="en-US" altLang="en-US" sz="1600" dirty="0">
                <a:latin typeface="+mn-lt"/>
                <a:ea typeface="+mn-ea"/>
              </a:rPr>
              <a:t>&gt;)</a:t>
            </a:r>
            <a:r>
              <a:rPr lang="en-US" altLang="en-US" sz="1600" dirty="0" err="1">
                <a:latin typeface="+mn-lt"/>
                <a:ea typeface="+mn-ea"/>
              </a:rPr>
              <a:t>request.getAttribute</a:t>
            </a:r>
            <a:r>
              <a:rPr lang="en-US" altLang="en-US" sz="1600" dirty="0">
                <a:latin typeface="+mn-lt"/>
                <a:ea typeface="+mn-ea"/>
              </a:rPr>
              <a:t>("</a:t>
            </a:r>
            <a:r>
              <a:rPr lang="en-US" altLang="en-US" sz="1600" dirty="0" err="1">
                <a:latin typeface="+mn-lt"/>
                <a:ea typeface="+mn-ea"/>
              </a:rPr>
              <a:t>iplist</a:t>
            </a:r>
            <a:r>
              <a:rPr lang="en-US" altLang="en-US" sz="16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for (</a:t>
            </a:r>
            <a:r>
              <a:rPr lang="en-US" altLang="en-US" sz="1600" dirty="0" err="1">
                <a:latin typeface="+mn-lt"/>
                <a:ea typeface="+mn-ea"/>
              </a:rPr>
              <a:t>IpAddress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ipAddress</a:t>
            </a:r>
            <a:r>
              <a:rPr lang="en-US" altLang="en-US" sz="1600" dirty="0">
                <a:latin typeface="+mn-lt"/>
                <a:ea typeface="+mn-ea"/>
              </a:rPr>
              <a:t> : list)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</a:t>
            </a:r>
            <a:r>
              <a:rPr lang="en-US" altLang="en-US" sz="1600" dirty="0" err="1">
                <a:latin typeface="+mn-lt"/>
                <a:ea typeface="+mn-ea"/>
              </a:rPr>
              <a:t>dataset.addValue</a:t>
            </a:r>
            <a:r>
              <a:rPr lang="en-US" altLang="en-US" sz="1600" dirty="0">
                <a:latin typeface="+mn-lt"/>
                <a:ea typeface="+mn-ea"/>
              </a:rPr>
              <a:t>(</a:t>
            </a:r>
            <a:r>
              <a:rPr lang="en-US" altLang="en-US" sz="1600" dirty="0" err="1">
                <a:latin typeface="+mn-lt"/>
                <a:ea typeface="+mn-ea"/>
              </a:rPr>
              <a:t>ipAddress.getCnt</a:t>
            </a:r>
            <a:r>
              <a:rPr lang="en-US" altLang="en-US" sz="1600" dirty="0">
                <a:latin typeface="+mn-lt"/>
                <a:ea typeface="+mn-ea"/>
              </a:rPr>
              <a:t>(), "Count", </a:t>
            </a:r>
            <a:r>
              <a:rPr lang="en-US" altLang="en-US" sz="1600" dirty="0" err="1">
                <a:latin typeface="+mn-lt"/>
                <a:ea typeface="+mn-ea"/>
              </a:rPr>
              <a:t>ipAddress.getIp</a:t>
            </a:r>
            <a:r>
              <a:rPr lang="en-US" altLang="en-US" sz="1600" dirty="0">
                <a:latin typeface="+mn-lt"/>
                <a:ea typeface="+mn-ea"/>
              </a:rPr>
              <a:t>());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}</a:t>
            </a:r>
            <a:endParaRPr lang="en-US" altLang="en-US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31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 </a:t>
            </a:r>
            <a:r>
              <a:rPr lang="zh-CN" altLang="en-US" dirty="0"/>
              <a:t>用户访问</a:t>
            </a:r>
            <a:r>
              <a:rPr lang="en-US" altLang="zh-CN" dirty="0"/>
              <a:t>IP</a:t>
            </a:r>
            <a:r>
              <a:rPr lang="zh-CN" altLang="en-US" dirty="0"/>
              <a:t>地址统计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生成柱状图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1628800"/>
            <a:ext cx="6738937" cy="375988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 smtClean="0">
                <a:latin typeface="+mn-lt"/>
                <a:ea typeface="+mn-ea"/>
              </a:rPr>
              <a:t>JFreeChart</a:t>
            </a:r>
            <a:r>
              <a:rPr lang="en-US" altLang="en-US" sz="1600" dirty="0" smtClean="0">
                <a:latin typeface="+mn-lt"/>
                <a:ea typeface="+mn-ea"/>
              </a:rPr>
              <a:t> </a:t>
            </a:r>
            <a:r>
              <a:rPr lang="en-US" altLang="en-US" sz="1600" dirty="0">
                <a:latin typeface="+mn-lt"/>
                <a:ea typeface="+mn-ea"/>
              </a:rPr>
              <a:t>chart = ChartFactory.createBarChart3D("</a:t>
            </a:r>
            <a:r>
              <a:rPr lang="zh-CN" altLang="en-US" sz="1600" dirty="0">
                <a:latin typeface="+mn-lt"/>
                <a:ea typeface="+mn-ea"/>
              </a:rPr>
              <a:t>登录</a:t>
            </a:r>
            <a:r>
              <a:rPr lang="en-US" altLang="en-US" sz="1600" dirty="0">
                <a:latin typeface="+mn-lt"/>
                <a:ea typeface="+mn-ea"/>
              </a:rPr>
              <a:t>IP</a:t>
            </a:r>
            <a:r>
              <a:rPr lang="zh-CN" altLang="en-US" sz="1600" dirty="0">
                <a:latin typeface="+mn-lt"/>
                <a:ea typeface="+mn-ea"/>
              </a:rPr>
              <a:t>统计图</a:t>
            </a:r>
            <a:r>
              <a:rPr lang="en-US" altLang="zh-CN" sz="1600" dirty="0">
                <a:latin typeface="+mn-lt"/>
                <a:ea typeface="+mn-ea"/>
              </a:rPr>
              <a:t>", "", "", </a:t>
            </a:r>
            <a:r>
              <a:rPr lang="en-US" altLang="en-US" sz="1600" dirty="0">
                <a:latin typeface="+mn-lt"/>
                <a:ea typeface="+mn-ea"/>
              </a:rPr>
              <a:t>dataset, </a:t>
            </a:r>
            <a:r>
              <a:rPr lang="en-US" altLang="en-US" sz="1600" dirty="0" err="1">
                <a:latin typeface="+mn-lt"/>
                <a:ea typeface="+mn-ea"/>
              </a:rPr>
              <a:t>PlotOrientation.VERTICAL</a:t>
            </a:r>
            <a:r>
              <a:rPr lang="en-US" altLang="en-US" sz="1600" dirty="0">
                <a:latin typeface="+mn-lt"/>
                <a:ea typeface="+mn-ea"/>
              </a:rPr>
              <a:t>, false, false, false);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chart.getTitle</a:t>
            </a:r>
            <a:r>
              <a:rPr lang="en-US" altLang="en-US" sz="1600" dirty="0">
                <a:latin typeface="+mn-lt"/>
                <a:ea typeface="+mn-ea"/>
              </a:rPr>
              <a:t>().</a:t>
            </a:r>
            <a:r>
              <a:rPr lang="en-US" altLang="en-US" sz="1600" dirty="0" err="1">
                <a:latin typeface="+mn-lt"/>
                <a:ea typeface="+mn-ea"/>
              </a:rPr>
              <a:t>setFont</a:t>
            </a:r>
            <a:r>
              <a:rPr lang="en-US" altLang="en-US" sz="1600" dirty="0">
                <a:latin typeface="+mn-lt"/>
                <a:ea typeface="+mn-ea"/>
              </a:rPr>
              <a:t>(font);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 smtClean="0">
                <a:latin typeface="+mn-lt"/>
                <a:ea typeface="+mn-ea"/>
              </a:rPr>
              <a:t>NumberAxis</a:t>
            </a:r>
            <a:r>
              <a:rPr lang="en-US" altLang="en-US" sz="1600" dirty="0" smtClean="0">
                <a:latin typeface="+mn-lt"/>
                <a:ea typeface="+mn-ea"/>
              </a:rPr>
              <a:t>   </a:t>
            </a:r>
            <a:r>
              <a:rPr lang="en-US" altLang="en-US" sz="1600" dirty="0">
                <a:latin typeface="+mn-lt"/>
                <a:ea typeface="+mn-ea"/>
              </a:rPr>
              <a:t>axis   =   (</a:t>
            </a:r>
            <a:r>
              <a:rPr lang="en-US" altLang="en-US" sz="1600" dirty="0" err="1">
                <a:latin typeface="+mn-lt"/>
                <a:ea typeface="+mn-ea"/>
              </a:rPr>
              <a:t>NumberAxis</a:t>
            </a:r>
            <a:r>
              <a:rPr lang="en-US" altLang="en-US" sz="1600" dirty="0">
                <a:latin typeface="+mn-lt"/>
                <a:ea typeface="+mn-ea"/>
              </a:rPr>
              <a:t>)</a:t>
            </a:r>
            <a:r>
              <a:rPr lang="en-US" altLang="en-US" sz="1600" dirty="0" err="1">
                <a:latin typeface="+mn-lt"/>
                <a:ea typeface="+mn-ea"/>
              </a:rPr>
              <a:t>chart.getCategoryPlot</a:t>
            </a:r>
            <a:r>
              <a:rPr lang="en-US" altLang="en-US" sz="1600" dirty="0">
                <a:latin typeface="+mn-lt"/>
                <a:ea typeface="+mn-ea"/>
              </a:rPr>
              <a:t>().</a:t>
            </a:r>
            <a:r>
              <a:rPr lang="en-US" altLang="en-US" sz="1600" dirty="0" err="1">
                <a:latin typeface="+mn-lt"/>
                <a:ea typeface="+mn-ea"/>
              </a:rPr>
              <a:t>getRangeAxis</a:t>
            </a:r>
            <a:r>
              <a:rPr lang="en-US" altLang="en-US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>
                <a:latin typeface="+mn-lt"/>
                <a:ea typeface="+mn-ea"/>
              </a:rPr>
              <a:t>axis.setTickUnit</a:t>
            </a:r>
            <a:r>
              <a:rPr lang="en-US" altLang="en-US" sz="1600" dirty="0">
                <a:latin typeface="+mn-lt"/>
                <a:ea typeface="+mn-ea"/>
              </a:rPr>
              <a:t>(new   </a:t>
            </a:r>
            <a:r>
              <a:rPr lang="en-US" altLang="en-US" sz="1600" dirty="0" err="1">
                <a:latin typeface="+mn-lt"/>
                <a:ea typeface="+mn-ea"/>
              </a:rPr>
              <a:t>NumberTickUnit</a:t>
            </a:r>
            <a:r>
              <a:rPr lang="en-US" altLang="en-US" sz="1600" dirty="0">
                <a:latin typeface="+mn-lt"/>
                <a:ea typeface="+mn-ea"/>
              </a:rPr>
              <a:t>(1));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String filename = </a:t>
            </a:r>
            <a:r>
              <a:rPr lang="en-US" altLang="en-US" sz="1600" dirty="0" err="1">
                <a:latin typeface="+mn-lt"/>
                <a:ea typeface="+mn-ea"/>
              </a:rPr>
              <a:t>ServletUtilities.saveChartAsPNG</a:t>
            </a:r>
            <a:r>
              <a:rPr lang="en-US" altLang="en-US" sz="1600" dirty="0">
                <a:latin typeface="+mn-lt"/>
                <a:ea typeface="+mn-ea"/>
              </a:rPr>
              <a:t>(chart, 420, 300, null, session);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String </a:t>
            </a:r>
            <a:r>
              <a:rPr lang="en-US" altLang="en-US" sz="1600" dirty="0" err="1">
                <a:latin typeface="+mn-lt"/>
                <a:ea typeface="+mn-ea"/>
              </a:rPr>
              <a:t>graphURL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request.getContextPath</a:t>
            </a:r>
            <a:r>
              <a:rPr lang="en-US" altLang="en-US" sz="1600" dirty="0">
                <a:latin typeface="+mn-lt"/>
                <a:ea typeface="+mn-ea"/>
              </a:rPr>
              <a:t>() + "/Admin/</a:t>
            </a:r>
            <a:r>
              <a:rPr lang="en-US" altLang="en-US" sz="1600" dirty="0" err="1">
                <a:latin typeface="+mn-lt"/>
                <a:ea typeface="+mn-ea"/>
              </a:rPr>
              <a:t>DisplayChart?filename</a:t>
            </a:r>
            <a:r>
              <a:rPr lang="en-US" altLang="en-US" sz="1600" dirty="0">
                <a:latin typeface="+mn-lt"/>
                <a:ea typeface="+mn-ea"/>
              </a:rPr>
              <a:t>=" + filename;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%&gt;</a:t>
            </a:r>
            <a:endParaRPr lang="en-US" altLang="en-US" sz="1600" dirty="0">
              <a:latin typeface="+mn-lt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33600" y="5373216"/>
            <a:ext cx="6738937" cy="50440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&lt;</a:t>
            </a:r>
            <a:r>
              <a:rPr lang="en-US" altLang="en-US" sz="1600" dirty="0" err="1">
                <a:latin typeface="+mn-lt"/>
                <a:ea typeface="+mn-ea"/>
              </a:rPr>
              <a:t>img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src</a:t>
            </a:r>
            <a:r>
              <a:rPr lang="en-US" altLang="en-US" sz="1600" dirty="0">
                <a:latin typeface="+mn-lt"/>
                <a:ea typeface="+mn-ea"/>
              </a:rPr>
              <a:t>="&lt;%= </a:t>
            </a:r>
            <a:r>
              <a:rPr lang="en-US" altLang="en-US" sz="1600" dirty="0" err="1">
                <a:latin typeface="+mn-lt"/>
                <a:ea typeface="+mn-ea"/>
              </a:rPr>
              <a:t>graphURL</a:t>
            </a:r>
            <a:r>
              <a:rPr lang="en-US" altLang="en-US" sz="1600" dirty="0">
                <a:latin typeface="+mn-lt"/>
                <a:ea typeface="+mn-ea"/>
              </a:rPr>
              <a:t> %&gt;" width="420" height="300" border="0"&gt;</a:t>
            </a:r>
          </a:p>
        </p:txBody>
      </p:sp>
    </p:spTree>
    <p:extLst>
      <p:ext uri="{BB962C8B-B14F-4D97-AF65-F5344CB8AC3E}">
        <p14:creationId xmlns:p14="http://schemas.microsoft.com/office/powerpoint/2010/main" val="3030886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任务重</a:t>
            </a:r>
            <a:r>
              <a:rPr lang="zh-CN" altLang="en-US" dirty="0" smtClean="0">
                <a:solidFill>
                  <a:schemeClr val="tx1"/>
                </a:solidFill>
              </a:rPr>
              <a:t>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Web</a:t>
            </a:r>
            <a:r>
              <a:rPr lang="zh-CN" altLang="en-US" dirty="0">
                <a:latin typeface="宋体" pitchFamily="2" charset="-122"/>
              </a:rPr>
              <a:t>容器的错误</a:t>
            </a:r>
            <a:r>
              <a:rPr lang="zh-CN" altLang="en-US" dirty="0" smtClean="0">
                <a:latin typeface="宋体" pitchFamily="2" charset="-122"/>
              </a:rPr>
              <a:t>处理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</a:rPr>
              <a:t>Filter</a:t>
            </a:r>
          </a:p>
          <a:p>
            <a:r>
              <a:rPr lang="en-US" altLang="zh-CN" dirty="0">
                <a:latin typeface="宋体" pitchFamily="2" charset="-122"/>
              </a:rPr>
              <a:t>Commons </a:t>
            </a:r>
            <a:r>
              <a:rPr lang="en-US" altLang="zh-CN" dirty="0" err="1" smtClean="0">
                <a:latin typeface="宋体" pitchFamily="2" charset="-122"/>
              </a:rPr>
              <a:t>FileUpload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</a:rPr>
              <a:t>Ajax</a:t>
            </a:r>
          </a:p>
          <a:p>
            <a:r>
              <a:rPr lang="en-US" altLang="zh-CN" dirty="0" smtClean="0">
                <a:latin typeface="宋体" pitchFamily="2" charset="-122"/>
              </a:rPr>
              <a:t>XML/DOM</a:t>
            </a:r>
          </a:p>
          <a:p>
            <a:r>
              <a:rPr lang="en-US" altLang="zh-CN" dirty="0" err="1">
                <a:latin typeface="宋体" pitchFamily="2" charset="-122"/>
              </a:rPr>
              <a:t>JFreeChart</a:t>
            </a:r>
            <a:endParaRPr lang="zh-CN" altLang="en-US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课后项目任务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、利用</a:t>
            </a:r>
            <a:r>
              <a:rPr lang="en-US" altLang="zh-CN" dirty="0"/>
              <a:t>Ajax</a:t>
            </a:r>
            <a:r>
              <a:rPr lang="zh-CN" altLang="en-US" dirty="0" smtClean="0"/>
              <a:t>完成</a:t>
            </a:r>
            <a:r>
              <a:rPr lang="zh-CN" altLang="en-US" dirty="0"/>
              <a:t>查询</a:t>
            </a:r>
            <a:r>
              <a:rPr lang="en-US" altLang="zh-CN" dirty="0" smtClean="0"/>
              <a:t>[</a:t>
            </a:r>
            <a:r>
              <a:rPr lang="zh-CN" altLang="en-US" dirty="0"/>
              <a:t>必作题</a:t>
            </a:r>
            <a:r>
              <a:rPr lang="en-US" altLang="zh-CN" dirty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、利用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完成分页</a:t>
            </a:r>
            <a:r>
              <a:rPr lang="en-US" altLang="zh-CN" dirty="0" smtClean="0"/>
              <a:t>[</a:t>
            </a:r>
            <a:r>
              <a:rPr lang="zh-CN" altLang="en-US" dirty="0" smtClean="0"/>
              <a:t>必作题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作业</a:t>
            </a:r>
            <a:r>
              <a:rPr lang="zh-CN" sz="1600" dirty="0" smtClean="0"/>
              <a:t>答案参见</a:t>
            </a:r>
            <a:r>
              <a:rPr lang="zh-CN" altLang="en-US" sz="1600" dirty="0" smtClean="0"/>
              <a:t>在线</a:t>
            </a:r>
            <a:r>
              <a:rPr lang="zh-CN" sz="1600" dirty="0" smtClean="0"/>
              <a:t>讲解</a:t>
            </a:r>
            <a:r>
              <a:rPr lang="zh-CN" altLang="en-US" sz="1600" dirty="0" smtClean="0"/>
              <a:t>，</a:t>
            </a:r>
            <a:r>
              <a:rPr lang="zh-CN" sz="1600" dirty="0" smtClean="0"/>
              <a:t>网址</a:t>
            </a:r>
            <a:r>
              <a:rPr lang="en-US" altLang="zh-CN" sz="1600" dirty="0" smtClean="0"/>
              <a:t>:http://www.neuedu.cn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3587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为当前页面指定异常处理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throws_error.jsp</a:t>
            </a:r>
            <a:r>
              <a:rPr lang="zh-CN" altLang="en-US" dirty="0"/>
              <a:t>的</a:t>
            </a:r>
            <a:r>
              <a:rPr lang="en-US" altLang="zh-CN" dirty="0"/>
              <a:t>page</a:t>
            </a:r>
            <a:r>
              <a:rPr lang="zh-CN" altLang="en-US" dirty="0"/>
              <a:t>指令</a:t>
            </a:r>
          </a:p>
          <a:p>
            <a:pPr marL="457200" lvl="1" indent="0">
              <a:buNone/>
            </a:pPr>
            <a:r>
              <a:rPr lang="en-US" altLang="zh-CN" dirty="0" smtClean="0"/>
              <a:t>  &lt;%@ </a:t>
            </a:r>
            <a:r>
              <a:rPr lang="en-US" altLang="zh-CN" dirty="0"/>
              <a:t>page </a:t>
            </a:r>
            <a:r>
              <a:rPr lang="en-US" altLang="zh-CN" dirty="0" err="1"/>
              <a:t>errorPage</a:t>
            </a:r>
            <a:r>
              <a:rPr lang="en-US" altLang="zh-CN" dirty="0"/>
              <a:t>=”error/</a:t>
            </a:r>
            <a:r>
              <a:rPr lang="en-US" altLang="zh-CN" dirty="0" err="1"/>
              <a:t>ExceptionPage.jsp</a:t>
            </a:r>
            <a:r>
              <a:rPr lang="en-US" altLang="zh-CN" dirty="0"/>
              <a:t>” %&gt;</a:t>
            </a:r>
          </a:p>
          <a:p>
            <a:pPr lvl="1"/>
            <a:r>
              <a:rPr lang="en-US" altLang="zh-CN" dirty="0"/>
              <a:t>/error/</a:t>
            </a:r>
            <a:r>
              <a:rPr lang="en-US" altLang="zh-CN" dirty="0" err="1"/>
              <a:t>ExceptionPage.jsp</a:t>
            </a:r>
            <a:r>
              <a:rPr lang="zh-CN" altLang="en-US" dirty="0"/>
              <a:t>的</a:t>
            </a:r>
            <a:r>
              <a:rPr lang="en-US" altLang="zh-CN" dirty="0"/>
              <a:t>page</a:t>
            </a:r>
            <a:r>
              <a:rPr lang="zh-CN" altLang="en-US" dirty="0"/>
              <a:t>指令</a:t>
            </a:r>
          </a:p>
          <a:p>
            <a:pPr marL="457200" lvl="1" indent="0">
              <a:buNone/>
            </a:pPr>
            <a:r>
              <a:rPr lang="en-US" altLang="zh-CN" dirty="0" smtClean="0"/>
              <a:t>  &lt;%@ </a:t>
            </a:r>
            <a:r>
              <a:rPr lang="en-US" altLang="zh-CN" dirty="0"/>
              <a:t>page </a:t>
            </a:r>
            <a:r>
              <a:rPr lang="en-US" altLang="zh-CN" dirty="0" err="1"/>
              <a:t>isErrorPage</a:t>
            </a:r>
            <a:r>
              <a:rPr lang="en-US" altLang="zh-CN" dirty="0"/>
              <a:t>=”true” %&gt;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51831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4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指令的</a:t>
            </a:r>
            <a:r>
              <a:rPr lang="en-US" altLang="zh-CN" dirty="0" err="1"/>
              <a:t>errorPage</a:t>
            </a:r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指定处理此</a:t>
            </a:r>
            <a:r>
              <a:rPr lang="en-US" altLang="zh-CN" dirty="0"/>
              <a:t>JSP</a:t>
            </a:r>
            <a:r>
              <a:rPr lang="zh-CN" altLang="en-US" dirty="0"/>
              <a:t>页面的异常处理页面</a:t>
            </a:r>
          </a:p>
          <a:p>
            <a:pPr lvl="1"/>
            <a:r>
              <a:rPr lang="zh-CN" altLang="en-US" dirty="0"/>
              <a:t>语法：</a:t>
            </a:r>
            <a:r>
              <a:rPr lang="en-US" altLang="zh-CN" dirty="0" err="1"/>
              <a:t>errorPage</a:t>
            </a:r>
            <a:r>
              <a:rPr lang="en-US" altLang="zh-CN" dirty="0"/>
              <a:t> = “</a:t>
            </a:r>
            <a:r>
              <a:rPr lang="zh-CN" altLang="en-US" dirty="0"/>
              <a:t>相对</a:t>
            </a:r>
            <a:r>
              <a:rPr lang="en-US" altLang="zh-CN" dirty="0"/>
              <a:t>URL”</a:t>
            </a:r>
          </a:p>
          <a:p>
            <a:pPr lvl="2"/>
            <a:r>
              <a:rPr lang="zh-CN" altLang="en-US" dirty="0"/>
              <a:t>相对</a:t>
            </a:r>
            <a:r>
              <a:rPr lang="en-US" altLang="zh-CN" dirty="0"/>
              <a:t>URL</a:t>
            </a:r>
            <a:r>
              <a:rPr lang="zh-CN" altLang="en-US" dirty="0"/>
              <a:t>以“</a:t>
            </a:r>
            <a:r>
              <a:rPr lang="en-US" altLang="zh-CN" dirty="0"/>
              <a:t>/”</a:t>
            </a:r>
            <a:r>
              <a:rPr lang="zh-CN" altLang="en-US" dirty="0"/>
              <a:t>起始，表示相对于</a:t>
            </a:r>
            <a:r>
              <a:rPr lang="en-US" altLang="zh-CN" dirty="0"/>
              <a:t>context root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；否则，相对于当前</a:t>
            </a:r>
            <a:r>
              <a:rPr lang="en-US" altLang="zh-CN" dirty="0"/>
              <a:t>JSP</a:t>
            </a:r>
            <a:r>
              <a:rPr lang="zh-CN" altLang="en-US" dirty="0"/>
              <a:t>页面的</a:t>
            </a:r>
            <a:r>
              <a:rPr lang="en-US" altLang="zh-CN" dirty="0"/>
              <a:t>URL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指令的</a:t>
            </a:r>
            <a:r>
              <a:rPr lang="en-US" altLang="zh-CN" dirty="0" err="1"/>
              <a:t>isErrorPage</a:t>
            </a:r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声明此</a:t>
            </a:r>
            <a:r>
              <a:rPr lang="en-US" altLang="zh-CN" dirty="0"/>
              <a:t>JSP</a:t>
            </a:r>
            <a:r>
              <a:rPr lang="zh-CN" altLang="en-US" dirty="0"/>
              <a:t>页面是否是其它</a:t>
            </a:r>
            <a:r>
              <a:rPr lang="en-US" altLang="zh-CN" dirty="0"/>
              <a:t>JSP</a:t>
            </a:r>
            <a:r>
              <a:rPr lang="zh-CN" altLang="en-US" dirty="0"/>
              <a:t>页面的异常处理页面</a:t>
            </a:r>
          </a:p>
          <a:p>
            <a:pPr lvl="1"/>
            <a:r>
              <a:rPr lang="zh-CN" altLang="en-US" dirty="0"/>
              <a:t>属性值是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（缺省值）</a:t>
            </a:r>
          </a:p>
          <a:p>
            <a:pPr lvl="1"/>
            <a:r>
              <a:rPr lang="zh-CN" altLang="en-US" dirty="0"/>
              <a:t>如果为</a:t>
            </a:r>
            <a:r>
              <a:rPr lang="en-US" altLang="zh-CN" dirty="0"/>
              <a:t>true</a:t>
            </a:r>
            <a:r>
              <a:rPr lang="zh-CN" altLang="en-US" dirty="0"/>
              <a:t>，可以引用异常对象</a:t>
            </a:r>
            <a:r>
              <a:rPr lang="en-US" altLang="zh-CN" dirty="0"/>
              <a:t>exception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44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指令的</a:t>
            </a:r>
            <a:r>
              <a:rPr lang="en-US" altLang="zh-CN" dirty="0" err="1"/>
              <a:t>errorPage</a:t>
            </a:r>
            <a:r>
              <a:rPr lang="zh-CN" altLang="en-US" dirty="0"/>
              <a:t>属性与</a:t>
            </a:r>
            <a:r>
              <a:rPr lang="en-US" altLang="zh-CN" dirty="0" err="1"/>
              <a:t>isErrorPage</a:t>
            </a:r>
            <a:r>
              <a:rPr lang="zh-CN" altLang="en-US" dirty="0"/>
              <a:t>属性是什么意思？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17452395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乱码的主要原因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79613"/>
            <a:ext cx="8172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423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请求数据的编码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页面，设置编码方式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页面，设置编码方式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5185" y="2148108"/>
            <a:ext cx="7416824" cy="57606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&lt;%@ page language="java" pageEncoding="utf-8"%&gt;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5185" y="3645024"/>
            <a:ext cx="7416824" cy="57606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&lt;meta http-equiv="content-type" content="text/html; charset=UTF-8"&gt;</a:t>
            </a:r>
          </a:p>
        </p:txBody>
      </p:sp>
    </p:spTree>
    <p:extLst>
      <p:ext uri="{BB962C8B-B14F-4D97-AF65-F5344CB8AC3E}">
        <p14:creationId xmlns:p14="http://schemas.microsoft.com/office/powerpoint/2010/main" val="383050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请求数据的编码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中设置请求报文的编码方式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5185" y="2148108"/>
            <a:ext cx="7416824" cy="351314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public class TestServlet extends HttpServlet{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…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public void doGet(HttpServletRequest request, HttpServletResponse response)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fr-FR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    //</a:t>
            </a:r>
            <a:r>
              <a:rPr lang="zh-CN" altLang="en-US" sz="1600" dirty="0">
                <a:latin typeface="+mn-lt"/>
                <a:ea typeface="+mn-ea"/>
              </a:rPr>
              <a:t>设置</a:t>
            </a:r>
            <a:r>
              <a:rPr lang="fr-FR" altLang="en-US" sz="1600" dirty="0">
                <a:latin typeface="+mn-lt"/>
                <a:ea typeface="+mn-ea"/>
              </a:rPr>
              <a:t>http</a:t>
            </a:r>
            <a:r>
              <a:rPr lang="zh-CN" altLang="en-US" sz="1600" dirty="0">
                <a:latin typeface="+mn-lt"/>
                <a:ea typeface="+mn-ea"/>
              </a:rPr>
              <a:t>请求的编码方式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</a:rPr>
              <a:t>    </a:t>
            </a:r>
            <a:r>
              <a:rPr lang="fr-FR" altLang="en-US" sz="1600" dirty="0">
                <a:latin typeface="+mn-lt"/>
                <a:ea typeface="+mn-ea"/>
              </a:rPr>
              <a:t>request.setCharacterEncoding("UTF-8");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    …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fr-FR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44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处理数据库数据编码</a:t>
            </a:r>
          </a:p>
          <a:p>
            <a:pPr lvl="1"/>
            <a:r>
              <a:rPr lang="zh-CN" altLang="en-US" dirty="0"/>
              <a:t>如果要处理数据库的乱码，需要使用</a:t>
            </a:r>
            <a:r>
              <a:rPr lang="en-US" altLang="zh-CN" dirty="0"/>
              <a:t>Java</a:t>
            </a:r>
            <a:r>
              <a:rPr lang="zh-CN" altLang="en-US" dirty="0"/>
              <a:t>代码对数据库的数据进行编码转换，可以使用</a:t>
            </a:r>
            <a:r>
              <a:rPr lang="en-US" altLang="zh-CN" dirty="0"/>
              <a:t>String</a:t>
            </a:r>
            <a:r>
              <a:rPr lang="zh-CN" altLang="en-US" dirty="0"/>
              <a:t>类的</a:t>
            </a:r>
            <a:r>
              <a:rPr lang="en-US" altLang="zh-CN" dirty="0" err="1"/>
              <a:t>getBytes</a:t>
            </a:r>
            <a:r>
              <a:rPr lang="en-US" altLang="zh-CN" dirty="0"/>
              <a:t>()</a:t>
            </a:r>
            <a:r>
              <a:rPr lang="zh-CN" altLang="en-US" dirty="0"/>
              <a:t>方法进行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一般不需要</a:t>
            </a:r>
          </a:p>
        </p:txBody>
      </p:sp>
    </p:spTree>
    <p:extLst>
      <p:ext uri="{BB962C8B-B14F-4D97-AF65-F5344CB8AC3E}">
        <p14:creationId xmlns:p14="http://schemas.microsoft.com/office/powerpoint/2010/main" val="2829373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处理响应结果的编码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中，统一响应的字符集编码。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头部声明，统一输出字符集编码。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代码声明，统一输出字符集编码。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25185" y="2060848"/>
            <a:ext cx="7416824" cy="48880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response.setContentType(“text/html;charset=UTF-8”);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39629" y="3534642"/>
            <a:ext cx="7416824" cy="48880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&lt;%@  page pageEncoding=“UTF-8”  %&gt;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9629" y="4860326"/>
            <a:ext cx="7416824" cy="101694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&lt;head&gt;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      &lt;meta http-</a:t>
            </a:r>
            <a:r>
              <a:rPr lang="en-US" altLang="en-US" sz="1600" dirty="0" err="1">
                <a:latin typeface="+mn-lt"/>
                <a:ea typeface="+mn-ea"/>
              </a:rPr>
              <a:t>equiv</a:t>
            </a:r>
            <a:r>
              <a:rPr lang="en-US" altLang="en-US" sz="1600" dirty="0">
                <a:latin typeface="+mn-lt"/>
                <a:ea typeface="+mn-ea"/>
              </a:rPr>
              <a:t>=“content-Type”  content=“text/</a:t>
            </a:r>
            <a:r>
              <a:rPr lang="en-US" altLang="en-US" sz="1600" dirty="0" err="1">
                <a:latin typeface="+mn-lt"/>
                <a:ea typeface="+mn-ea"/>
              </a:rPr>
              <a:t>html;charset</a:t>
            </a:r>
            <a:r>
              <a:rPr lang="en-US" altLang="en-US" sz="1600" dirty="0">
                <a:latin typeface="+mn-lt"/>
                <a:ea typeface="+mn-ea"/>
              </a:rPr>
              <a:t>=UTF-8”/&gt; 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649324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</a:t>
            </a:r>
            <a:r>
              <a:rPr lang="en-US" altLang="zh-CN" dirty="0"/>
              <a:t>HTTP</a:t>
            </a:r>
            <a:r>
              <a:rPr lang="zh-CN" altLang="en-US" dirty="0"/>
              <a:t>请求数据的编码？</a:t>
            </a:r>
          </a:p>
          <a:p>
            <a:r>
              <a:rPr lang="zh-CN" altLang="en-US" dirty="0"/>
              <a:t>如何处理响应结果的编码？</a:t>
            </a:r>
          </a:p>
        </p:txBody>
      </p:sp>
    </p:spTree>
    <p:extLst>
      <p:ext uri="{BB962C8B-B14F-4D97-AF65-F5344CB8AC3E}">
        <p14:creationId xmlns:p14="http://schemas.microsoft.com/office/powerpoint/2010/main" val="18251416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40251"/>
              </p:ext>
            </p:extLst>
          </p:nvPr>
        </p:nvGraphicFramePr>
        <p:xfrm>
          <a:off x="899592" y="1700808"/>
          <a:ext cx="7416824" cy="2923217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Web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容器的错误处理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 Web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容器的错误处理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1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统一设置编码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Filter</a:t>
                      </a:r>
                      <a:endParaRPr lang="zh-CN" altLang="en-US" sz="1600" b="0" i="0" u="none" strike="noStrike" dirty="0" smtClean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2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访问权限验证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访问权限验证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1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用户头像上传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 Commons </a:t>
                      </a:r>
                      <a:r>
                        <a:rPr lang="en-US" altLang="zh-CN" sz="1600" b="0" i="0" u="none" strike="noStrike" dirty="0" err="1" smtClean="0">
                          <a:latin typeface="宋体"/>
                        </a:rPr>
                        <a:t>FileUpload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2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过滤器简介</a:t>
            </a:r>
          </a:p>
          <a:p>
            <a:pPr lvl="1"/>
            <a:r>
              <a:rPr lang="zh-CN" altLang="en-US" dirty="0" smtClean="0"/>
              <a:t>过滤器</a:t>
            </a:r>
            <a:r>
              <a:rPr lang="zh-CN" altLang="en-US" dirty="0"/>
              <a:t>能够对</a:t>
            </a:r>
            <a:r>
              <a:rPr lang="en-US" altLang="zh-CN" dirty="0"/>
              <a:t>Servlet</a:t>
            </a:r>
            <a:r>
              <a:rPr lang="zh-CN" altLang="en-US" dirty="0"/>
              <a:t>容器的请求和响应对象进行检查和修改。</a:t>
            </a:r>
          </a:p>
          <a:p>
            <a:r>
              <a:rPr lang="zh-CN" altLang="en-US" dirty="0"/>
              <a:t>过滤器的作用</a:t>
            </a:r>
          </a:p>
          <a:p>
            <a:pPr lvl="1"/>
            <a:r>
              <a:rPr lang="zh-CN" altLang="en-US" dirty="0"/>
              <a:t>过滤器在</a:t>
            </a:r>
            <a:r>
              <a:rPr lang="en-US" altLang="zh-CN" dirty="0"/>
              <a:t>Servlet</a:t>
            </a:r>
            <a:r>
              <a:rPr lang="zh-CN" altLang="en-US" dirty="0"/>
              <a:t>被调用之前检查</a:t>
            </a:r>
            <a:r>
              <a:rPr lang="en-US" altLang="zh-CN" dirty="0"/>
              <a:t>Request</a:t>
            </a:r>
            <a:r>
              <a:rPr lang="zh-CN" altLang="en-US" dirty="0"/>
              <a:t>对象，修改</a:t>
            </a:r>
            <a:r>
              <a:rPr lang="en-US" altLang="zh-CN" dirty="0"/>
              <a:t>Request Header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内容</a:t>
            </a:r>
          </a:p>
          <a:p>
            <a:pPr lvl="1"/>
            <a:r>
              <a:rPr lang="zh-CN" altLang="en-US" dirty="0"/>
              <a:t>过滤器在</a:t>
            </a:r>
            <a:r>
              <a:rPr lang="en-US" altLang="zh-CN" dirty="0"/>
              <a:t>Servlet</a:t>
            </a:r>
            <a:r>
              <a:rPr lang="zh-CN" altLang="en-US" dirty="0"/>
              <a:t>被调用之后检查</a:t>
            </a:r>
            <a:r>
              <a:rPr lang="en-US" altLang="zh-CN" dirty="0"/>
              <a:t>Response</a:t>
            </a:r>
            <a:r>
              <a:rPr lang="zh-CN" altLang="en-US" dirty="0"/>
              <a:t>对象，修改</a:t>
            </a:r>
            <a:r>
              <a:rPr lang="en-US" altLang="zh-CN" dirty="0"/>
              <a:t>Response Header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内容。</a:t>
            </a:r>
          </a:p>
          <a:p>
            <a:r>
              <a:rPr lang="zh-CN" altLang="en-US" dirty="0" smtClean="0"/>
              <a:t>过滤</a:t>
            </a:r>
            <a:r>
              <a:rPr lang="zh-CN" altLang="en-US" dirty="0"/>
              <a:t>的内容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7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zh-CN" altLang="en-US" dirty="0"/>
              <a:t>的过滤过程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4267200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830638"/>
            <a:ext cx="4572000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71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zh-CN" altLang="en-US" dirty="0"/>
              <a:t>的过滤过程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79120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878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创建过滤器</a:t>
            </a:r>
            <a:endParaRPr lang="zh-CN" altLang="en-US" dirty="0"/>
          </a:p>
          <a:p>
            <a:pPr lvl="1"/>
            <a:r>
              <a:rPr lang="zh-CN" altLang="en-US" dirty="0"/>
              <a:t>所有</a:t>
            </a:r>
            <a:r>
              <a:rPr lang="zh-CN" altLang="en-US" dirty="0" smtClean="0"/>
              <a:t>的过滤器</a:t>
            </a:r>
            <a:r>
              <a:rPr lang="zh-CN" altLang="en-US" dirty="0"/>
              <a:t>类都必须实现</a:t>
            </a:r>
            <a:r>
              <a:rPr lang="en-US" altLang="zh-CN" dirty="0" err="1"/>
              <a:t>javax.servlet.Filter</a:t>
            </a:r>
            <a:r>
              <a:rPr lang="zh-CN" altLang="en-US" dirty="0"/>
              <a:t>接口。这个接口还有</a:t>
            </a:r>
            <a:r>
              <a:rPr lang="en-US" altLang="zh-CN" dirty="0"/>
              <a:t>3</a:t>
            </a:r>
            <a:r>
              <a:rPr lang="zh-CN" altLang="en-US" dirty="0" smtClean="0"/>
              <a:t>个必须</a:t>
            </a:r>
            <a:r>
              <a:rPr lang="zh-CN" altLang="en-US" dirty="0"/>
              <a:t>实现的方法：</a:t>
            </a:r>
          </a:p>
          <a:p>
            <a:pPr lvl="1"/>
            <a:r>
              <a:rPr lang="zh-CN" altLang="en-US" dirty="0"/>
              <a:t>初始化方法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过滤方法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销毁过滤器方法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3608" y="2636912"/>
            <a:ext cx="7416824" cy="48880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public  void  init (FilterConfig config)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3608" y="3717032"/>
            <a:ext cx="7416824" cy="74078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public void doFilter(ServletRequest req,ServletResponse resp,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FilterChain chain)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3608" y="5229200"/>
            <a:ext cx="7416824" cy="48880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public void destroy( ) </a:t>
            </a:r>
          </a:p>
        </p:txBody>
      </p:sp>
    </p:spTree>
    <p:extLst>
      <p:ext uri="{BB962C8B-B14F-4D97-AF65-F5344CB8AC3E}">
        <p14:creationId xmlns:p14="http://schemas.microsoft.com/office/powerpoint/2010/main" val="420864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过滤器的配置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1916832"/>
            <a:ext cx="7416824" cy="309634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&lt;filter&gt;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	&lt;filter-name&gt;SetCharacterEncodingFilter&lt;/filter-name&gt;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	&lt;filter-class&gt;com.neuedu.utils.SetCharacterEncodingFilter&lt;/filter-class&gt;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&lt;/filter&gt;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&lt;filter-mapping&gt;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	&lt;filter-name&gt;SetCharacterEncodingFilter&lt;/filter-name&gt;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	&lt;url-pattern&gt;/*&lt;/url-pattern&gt;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fr-FR" altLang="en-US" sz="1600" dirty="0">
                <a:latin typeface="+mn-lt"/>
                <a:ea typeface="+mn-ea"/>
              </a:rPr>
              <a:t>	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3976135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过滤器的作用是什么？</a:t>
            </a:r>
          </a:p>
          <a:p>
            <a:r>
              <a:rPr lang="zh-CN" altLang="en-US" dirty="0"/>
              <a:t>过滤器需要实现哪个接口？</a:t>
            </a:r>
          </a:p>
        </p:txBody>
      </p:sp>
    </p:spTree>
    <p:extLst>
      <p:ext uri="{BB962C8B-B14F-4D97-AF65-F5344CB8AC3E}">
        <p14:creationId xmlns:p14="http://schemas.microsoft.com/office/powerpoint/2010/main" val="224096998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统一设置编码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统一设置编码</a:t>
            </a:r>
            <a:r>
              <a:rPr lang="en-US" altLang="zh-CN" dirty="0" smtClean="0"/>
              <a:t>UTF-8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237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访问权限验证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获取请求路径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通过过滤器对请求路径检查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2492896"/>
            <a:ext cx="6738937" cy="309634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if (</a:t>
            </a:r>
            <a:r>
              <a:rPr lang="en-US" altLang="zh-CN" sz="1600" dirty="0" err="1">
                <a:latin typeface="+mn-lt"/>
                <a:ea typeface="+mn-ea"/>
              </a:rPr>
              <a:t>url.indexOf</a:t>
            </a:r>
            <a:r>
              <a:rPr lang="en-US" altLang="zh-CN" sz="1600" dirty="0">
                <a:latin typeface="+mn-lt"/>
                <a:ea typeface="+mn-ea"/>
              </a:rPr>
              <a:t>("Admin/") != -1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	&amp;&amp; (user == null || !"1".equals(</a:t>
            </a:r>
            <a:r>
              <a:rPr lang="en-US" altLang="zh-CN" sz="1600" dirty="0" err="1">
                <a:latin typeface="+mn-lt"/>
                <a:ea typeface="+mn-ea"/>
              </a:rPr>
              <a:t>user.getRule</a:t>
            </a:r>
            <a:r>
              <a:rPr lang="en-US" altLang="zh-CN" sz="1600" dirty="0">
                <a:latin typeface="+mn-lt"/>
                <a:ea typeface="+mn-ea"/>
              </a:rPr>
              <a:t>()))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	|| </a:t>
            </a:r>
            <a:r>
              <a:rPr lang="en-US" altLang="zh-CN" sz="1600" dirty="0" err="1">
                <a:latin typeface="+mn-lt"/>
                <a:ea typeface="+mn-ea"/>
              </a:rPr>
              <a:t>url.indexOf</a:t>
            </a:r>
            <a:r>
              <a:rPr lang="en-US" altLang="zh-CN" sz="1600" dirty="0">
                <a:latin typeface="+mn-lt"/>
                <a:ea typeface="+mn-ea"/>
              </a:rPr>
              <a:t>("User/") != -1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	&amp;&amp; (user == null || !"2".equals(</a:t>
            </a:r>
            <a:r>
              <a:rPr lang="en-US" altLang="zh-CN" sz="1600" dirty="0" err="1">
                <a:latin typeface="+mn-lt"/>
                <a:ea typeface="+mn-ea"/>
              </a:rPr>
              <a:t>user.getRule</a:t>
            </a:r>
            <a:r>
              <a:rPr lang="en-US" altLang="zh-CN" sz="1600" dirty="0">
                <a:latin typeface="+mn-lt"/>
                <a:ea typeface="+mn-ea"/>
              </a:rPr>
              <a:t>())))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req.getSession</a:t>
            </a:r>
            <a:r>
              <a:rPr lang="en-US" altLang="zh-CN" sz="1600" dirty="0">
                <a:latin typeface="+mn-lt"/>
                <a:ea typeface="+mn-ea"/>
              </a:rPr>
              <a:t>().</a:t>
            </a:r>
            <a:r>
              <a:rPr lang="en-US" altLang="zh-CN" sz="1600" dirty="0" err="1">
                <a:latin typeface="+mn-lt"/>
                <a:ea typeface="+mn-ea"/>
              </a:rPr>
              <a:t>removeAttribute</a:t>
            </a:r>
            <a:r>
              <a:rPr lang="en-US" altLang="zh-CN" sz="1600" dirty="0">
                <a:latin typeface="+mn-lt"/>
                <a:ea typeface="+mn-ea"/>
              </a:rPr>
              <a:t>("user");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req.getSession</a:t>
            </a:r>
            <a:r>
              <a:rPr lang="en-US" altLang="zh-CN" sz="1600" dirty="0">
                <a:latin typeface="+mn-lt"/>
                <a:ea typeface="+mn-ea"/>
              </a:rPr>
              <a:t>().invalidate();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resp.sendRedirect</a:t>
            </a:r>
            <a:r>
              <a:rPr lang="en-US" altLang="zh-CN" sz="1600" dirty="0">
                <a:latin typeface="+mn-lt"/>
                <a:ea typeface="+mn-ea"/>
              </a:rPr>
              <a:t>(</a:t>
            </a:r>
            <a:r>
              <a:rPr lang="en-US" altLang="zh-CN" sz="1600" dirty="0" err="1">
                <a:latin typeface="+mn-lt"/>
                <a:ea typeface="+mn-ea"/>
              </a:rPr>
              <a:t>req.getContextPath</a:t>
            </a:r>
            <a:r>
              <a:rPr lang="en-US" altLang="zh-CN" sz="1600" dirty="0">
                <a:latin typeface="+mn-lt"/>
                <a:ea typeface="+mn-ea"/>
              </a:rPr>
              <a:t>() + "/</a:t>
            </a:r>
            <a:r>
              <a:rPr lang="en-US" altLang="zh-CN" sz="1600" dirty="0" err="1">
                <a:latin typeface="+mn-lt"/>
                <a:ea typeface="+mn-ea"/>
              </a:rPr>
              <a:t>Login.jsp</a:t>
            </a:r>
            <a:r>
              <a:rPr lang="en-US" altLang="zh-CN" sz="16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return;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}</a:t>
            </a:r>
            <a:endParaRPr lang="en-US" altLang="en-US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315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针对访问路径做权限验证的基本思路是什么？</a:t>
            </a:r>
          </a:p>
        </p:txBody>
      </p:sp>
    </p:spTree>
    <p:extLst>
      <p:ext uri="{BB962C8B-B14F-4D97-AF65-F5344CB8AC3E}">
        <p14:creationId xmlns:p14="http://schemas.microsoft.com/office/powerpoint/2010/main" val="6901311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 </a:t>
            </a:r>
            <a:r>
              <a:rPr lang="zh-CN" altLang="en-US" dirty="0"/>
              <a:t>访问权限验证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完成基于路径的权限验证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6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39793"/>
              </p:ext>
            </p:extLst>
          </p:nvPr>
        </p:nvGraphicFramePr>
        <p:xfrm>
          <a:off x="899592" y="1700808"/>
          <a:ext cx="7416824" cy="2332854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用户名是否重复（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Ajax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）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 Ajax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基本原理、响应文本的处理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3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管理员查询（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Ajax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）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响应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XML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的处理、动态显示数据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3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用户登陆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IP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统计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 用户登录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IP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统计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3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17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用户头像上传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Commons </a:t>
            </a:r>
            <a:r>
              <a:rPr lang="en-US" altLang="zh-CN" dirty="0" err="1"/>
              <a:t>FileUpload</a:t>
            </a:r>
            <a:endParaRPr lang="en-US" altLang="zh-CN" dirty="0" smtClean="0"/>
          </a:p>
          <a:p>
            <a:pPr lvl="1"/>
            <a:r>
              <a:rPr lang="en-US" altLang="zh-CN" dirty="0" err="1"/>
              <a:t>FileUpload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Apache commons</a:t>
            </a:r>
            <a:r>
              <a:rPr lang="zh-CN" altLang="en-US" dirty="0"/>
              <a:t>下面的一个子项目，用来实现</a:t>
            </a:r>
            <a:r>
              <a:rPr lang="en-US" altLang="zh-CN" dirty="0"/>
              <a:t>Java</a:t>
            </a:r>
            <a:r>
              <a:rPr lang="zh-CN" altLang="en-US" dirty="0"/>
              <a:t>环境</a:t>
            </a:r>
            <a:r>
              <a:rPr lang="zh-CN" altLang="en-US" dirty="0" smtClean="0"/>
              <a:t>下的</a:t>
            </a:r>
            <a:r>
              <a:rPr lang="zh-CN" altLang="en-US" dirty="0"/>
              <a:t>文件上传功能，与常见的</a:t>
            </a:r>
            <a:r>
              <a:rPr lang="en-US" altLang="zh-CN" dirty="0" err="1"/>
              <a:t>SmartUpload</a:t>
            </a:r>
            <a:r>
              <a:rPr lang="zh-CN" altLang="en-US" dirty="0" smtClean="0"/>
              <a:t>齐名</a:t>
            </a:r>
            <a:endParaRPr lang="en-US" altLang="zh-CN" dirty="0" smtClean="0"/>
          </a:p>
          <a:p>
            <a:pPr lvl="1"/>
            <a:r>
              <a:rPr lang="zh-CN" altLang="en-US" dirty="0"/>
              <a:t>组件</a:t>
            </a:r>
            <a:r>
              <a:rPr lang="en-US" altLang="zh-CN" dirty="0" err="1"/>
              <a:t>FileUpload</a:t>
            </a:r>
            <a:r>
              <a:rPr lang="zh-CN" altLang="en-US" dirty="0"/>
              <a:t>依赖于</a:t>
            </a:r>
            <a:r>
              <a:rPr lang="en-US" altLang="zh-CN" dirty="0"/>
              <a:t>Commons IO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commons-fileupload-1.3.1-bin.zip</a:t>
            </a:r>
          </a:p>
          <a:p>
            <a:pPr marL="857250" lvl="2" indent="0">
              <a:buNone/>
            </a:pPr>
            <a:r>
              <a:rPr lang="en-US" altLang="zh-CN" dirty="0"/>
              <a:t>commons-io-2.4-bin.zip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99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用户头像上传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enctype</a:t>
            </a:r>
            <a:r>
              <a:rPr lang="zh-CN" altLang="en-US" dirty="0" smtClean="0"/>
              <a:t>属性设置为 </a:t>
            </a:r>
            <a:r>
              <a:rPr lang="en-US" altLang="zh-CN" dirty="0" smtClean="0"/>
              <a:t>multipart/form-data</a:t>
            </a:r>
            <a:r>
              <a:rPr lang="zh-CN" altLang="en-US" dirty="0" smtClean="0"/>
              <a:t>，设置该值后，浏览器在上传文件时，将把文件数据附带在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请求体中，并使用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协议对上传文件进行描述，以方便接收方对上传数据进行解析和处理。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属性设置为 </a:t>
            </a:r>
            <a:r>
              <a:rPr lang="en-US" altLang="zh-CN" dirty="0" smtClean="0"/>
              <a:t>POST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添加文件上传项</a:t>
            </a:r>
            <a:r>
              <a:rPr lang="en-US" altLang="zh-CN" dirty="0" smtClean="0"/>
              <a:t>&lt;input type=“file” ... /&gt;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650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用户头像上传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创建</a:t>
            </a:r>
            <a:r>
              <a:rPr lang="en-US" altLang="zh-CN" dirty="0" err="1"/>
              <a:t>DiskFileItemFactory</a:t>
            </a:r>
            <a:r>
              <a:rPr lang="zh-CN" altLang="en-US" dirty="0"/>
              <a:t>对象，设置缓冲区大小和临时文件目录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en-US" altLang="zh-CN" dirty="0" err="1"/>
              <a:t>ServletFileUpload</a:t>
            </a:r>
            <a:r>
              <a:rPr lang="zh-CN" altLang="en-US" dirty="0"/>
              <a:t>对象，并设置上传文件的大小限制。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调用</a:t>
            </a:r>
            <a:r>
              <a:rPr lang="en-US" altLang="zh-CN" dirty="0" err="1"/>
              <a:t>ServletFileUpload.parseRequest</a:t>
            </a:r>
            <a:r>
              <a:rPr lang="zh-CN" altLang="en-US" dirty="0"/>
              <a:t>方法解析</a:t>
            </a:r>
            <a:r>
              <a:rPr lang="en-US" altLang="zh-CN" dirty="0"/>
              <a:t>request</a:t>
            </a:r>
            <a:r>
              <a:rPr lang="zh-CN" altLang="en-US" dirty="0"/>
              <a:t>对象，得到一个保存了所有上传内容的</a:t>
            </a:r>
            <a:r>
              <a:rPr lang="en-US" altLang="zh-CN" dirty="0"/>
              <a:t>List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遍历</a:t>
            </a:r>
            <a:r>
              <a:rPr lang="en-US" altLang="zh-CN" dirty="0"/>
              <a:t>list</a:t>
            </a:r>
            <a:r>
              <a:rPr lang="zh-CN" altLang="en-US" dirty="0"/>
              <a:t>，每迭代一个</a:t>
            </a:r>
            <a:r>
              <a:rPr lang="en-US" altLang="zh-CN" dirty="0" err="1"/>
              <a:t>FileItem</a:t>
            </a:r>
            <a:r>
              <a:rPr lang="zh-CN" altLang="en-US" dirty="0"/>
              <a:t>对象，调用其</a:t>
            </a:r>
            <a:r>
              <a:rPr lang="en-US" altLang="zh-CN" dirty="0" err="1"/>
              <a:t>isFormField</a:t>
            </a:r>
            <a:r>
              <a:rPr lang="zh-CN" altLang="en-US" dirty="0"/>
              <a:t>方法判断是否是上传文件</a:t>
            </a:r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调用</a:t>
            </a:r>
            <a:r>
              <a:rPr lang="en-US" altLang="zh-CN" dirty="0" err="1"/>
              <a:t>FileItem</a:t>
            </a:r>
            <a:r>
              <a:rPr lang="zh-CN" altLang="en-US" dirty="0"/>
              <a:t>的</a:t>
            </a:r>
            <a:r>
              <a:rPr lang="en-US" altLang="zh-CN" dirty="0"/>
              <a:t>write()</a:t>
            </a:r>
            <a:r>
              <a:rPr lang="zh-CN" altLang="en-US" dirty="0"/>
              <a:t>方法，写入文件</a:t>
            </a:r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调用</a:t>
            </a:r>
            <a:r>
              <a:rPr lang="en-US" altLang="zh-CN" dirty="0" err="1"/>
              <a:t>FileItem</a:t>
            </a:r>
            <a:r>
              <a:rPr lang="zh-CN" altLang="en-US" dirty="0"/>
              <a:t>的</a:t>
            </a:r>
            <a:r>
              <a:rPr lang="en-US" altLang="zh-CN" dirty="0"/>
              <a:t>delete()</a:t>
            </a:r>
            <a:r>
              <a:rPr lang="zh-CN" altLang="en-US" dirty="0"/>
              <a:t>方法，删除临时文件</a:t>
            </a:r>
          </a:p>
        </p:txBody>
      </p:sp>
    </p:spTree>
    <p:extLst>
      <p:ext uri="{BB962C8B-B14F-4D97-AF65-F5344CB8AC3E}">
        <p14:creationId xmlns:p14="http://schemas.microsoft.com/office/powerpoint/2010/main" val="199807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用户头像上传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DiskFileItemFactory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DiskFileItemFactory</a:t>
            </a:r>
            <a:r>
              <a:rPr lang="zh-CN" altLang="en-US" dirty="0" smtClean="0"/>
              <a:t>是</a:t>
            </a:r>
            <a:r>
              <a:rPr lang="zh-CN" altLang="en-US" dirty="0"/>
              <a:t>创建 </a:t>
            </a:r>
            <a:r>
              <a:rPr lang="en-US" altLang="zh-CN" dirty="0" err="1"/>
              <a:t>FileItem</a:t>
            </a:r>
            <a:r>
              <a:rPr lang="en-US" altLang="zh-CN" dirty="0"/>
              <a:t> </a:t>
            </a:r>
            <a:r>
              <a:rPr lang="zh-CN" altLang="en-US" dirty="0"/>
              <a:t>对象的工厂，这个工厂类常用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2"/>
            <a:r>
              <a:rPr lang="en-US" altLang="zh-CN" sz="2000" dirty="0"/>
              <a:t>public void </a:t>
            </a:r>
            <a:r>
              <a:rPr lang="en-US" altLang="zh-CN" sz="2000" dirty="0" err="1"/>
              <a:t>setSizeThreshold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sizeThreshold</a:t>
            </a:r>
            <a:r>
              <a:rPr lang="en-US" altLang="zh-CN" sz="2000" dirty="0"/>
              <a:t>) </a:t>
            </a:r>
            <a:r>
              <a:rPr lang="zh-CN" altLang="en-US" sz="2000" dirty="0"/>
              <a:t>：设置内存缓冲区的大小，默认值为</a:t>
            </a:r>
            <a:r>
              <a:rPr lang="en-US" altLang="zh-CN" sz="2000" dirty="0"/>
              <a:t>10K</a:t>
            </a:r>
            <a:r>
              <a:rPr lang="zh-CN" altLang="en-US" sz="2000" dirty="0"/>
              <a:t>。当上传文件大于缓冲区大小时， </a:t>
            </a:r>
            <a:r>
              <a:rPr lang="en-US" altLang="zh-CN" sz="2000" dirty="0" err="1"/>
              <a:t>fileupload</a:t>
            </a:r>
            <a:r>
              <a:rPr lang="zh-CN" altLang="en-US" sz="2000" dirty="0"/>
              <a:t>组件将使用临时文件缓存上传文件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setRepository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java.io.File</a:t>
            </a:r>
            <a:r>
              <a:rPr lang="en-US" altLang="zh-CN" sz="2000" dirty="0"/>
              <a:t> repository) </a:t>
            </a:r>
            <a:r>
              <a:rPr lang="zh-CN" altLang="en-US" sz="2000" dirty="0"/>
              <a:t>：指定临时文件目录，默认值为</a:t>
            </a:r>
            <a:r>
              <a:rPr lang="en-US" altLang="zh-CN" sz="2000" dirty="0" err="1"/>
              <a:t>System.getProperty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java.io.tmpdir</a:t>
            </a:r>
            <a:r>
              <a:rPr lang="en-US" altLang="zh-CN" sz="2000" dirty="0" smtClean="0"/>
              <a:t>").</a:t>
            </a:r>
          </a:p>
          <a:p>
            <a:pPr lvl="2"/>
            <a:r>
              <a:rPr lang="en-US" altLang="zh-CN" sz="2000" dirty="0" smtClean="0"/>
              <a:t>public </a:t>
            </a:r>
            <a:r>
              <a:rPr lang="en-US" altLang="zh-CN" sz="2000" dirty="0" err="1"/>
              <a:t>DiskFileItemFactory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sizeThreshold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java.io.File</a:t>
            </a:r>
            <a:r>
              <a:rPr lang="en-US" altLang="zh-CN" sz="2000" dirty="0"/>
              <a:t> repository) </a:t>
            </a:r>
            <a:r>
              <a:rPr lang="zh-CN" altLang="en-US" sz="2000" dirty="0"/>
              <a:t>：构造方法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651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用户头像上传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ServletFileUpload</a:t>
            </a:r>
            <a:endParaRPr lang="en-US" altLang="zh-CN" dirty="0" smtClean="0"/>
          </a:p>
          <a:p>
            <a:pPr lvl="1"/>
            <a:r>
              <a:rPr lang="en-US" altLang="zh-CN" dirty="0" err="1"/>
              <a:t>ServletFileUpload</a:t>
            </a:r>
            <a:r>
              <a:rPr lang="en-US" altLang="zh-CN" dirty="0"/>
              <a:t> </a:t>
            </a:r>
            <a:r>
              <a:rPr lang="zh-CN" altLang="en-US" dirty="0"/>
              <a:t>负责处理上传的文件数据，并将表单中每个输入项封装成一个 </a:t>
            </a:r>
            <a:r>
              <a:rPr lang="en-US" altLang="zh-CN" dirty="0" err="1"/>
              <a:t>FileItem</a:t>
            </a:r>
            <a:r>
              <a:rPr lang="en-US" altLang="zh-CN" dirty="0"/>
              <a:t> </a:t>
            </a:r>
            <a:r>
              <a:rPr lang="zh-CN" altLang="en-US" dirty="0" smtClean="0"/>
              <a:t>对象，常用</a:t>
            </a:r>
            <a:r>
              <a:rPr lang="zh-CN" altLang="en-US" dirty="0"/>
              <a:t>方法有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isMultipartContent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HttpServletRequest</a:t>
            </a:r>
            <a:r>
              <a:rPr lang="en-US" altLang="zh-CN" sz="2000" dirty="0"/>
              <a:t> request) </a:t>
            </a:r>
            <a:r>
              <a:rPr lang="zh-CN" altLang="en-US" sz="2000" dirty="0"/>
              <a:t>：判断上传表单是否为</a:t>
            </a:r>
            <a:r>
              <a:rPr lang="en-US" altLang="zh-CN" sz="2000" dirty="0"/>
              <a:t>multipart/form-data</a:t>
            </a:r>
            <a:r>
              <a:rPr lang="zh-CN" altLang="en-US" sz="2000" dirty="0"/>
              <a:t>类型</a:t>
            </a:r>
          </a:p>
          <a:p>
            <a:pPr lvl="2"/>
            <a:r>
              <a:rPr lang="en-US" altLang="zh-CN" sz="2000" dirty="0"/>
              <a:t>List </a:t>
            </a:r>
            <a:r>
              <a:rPr lang="en-US" altLang="zh-CN" sz="2000" dirty="0" err="1"/>
              <a:t>parseRequest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HttpServletRequest</a:t>
            </a:r>
            <a:r>
              <a:rPr lang="en-US" altLang="zh-CN" sz="2000" dirty="0"/>
              <a:t> request)</a:t>
            </a:r>
            <a:r>
              <a:rPr lang="zh-CN" altLang="en-US" sz="2000" dirty="0"/>
              <a:t>：解析</a:t>
            </a:r>
            <a:r>
              <a:rPr lang="en-US" altLang="zh-CN" sz="2000" dirty="0"/>
              <a:t>request</a:t>
            </a:r>
            <a:r>
              <a:rPr lang="zh-CN" altLang="en-US" sz="2000" dirty="0"/>
              <a:t>对象，并把表单中的每一个输入项包装成一个</a:t>
            </a:r>
            <a:r>
              <a:rPr lang="en-US" altLang="zh-CN" sz="2000" dirty="0" err="1"/>
              <a:t>fileItem</a:t>
            </a:r>
            <a:r>
              <a:rPr lang="en-US" altLang="zh-CN" sz="2000" dirty="0"/>
              <a:t> </a:t>
            </a:r>
            <a:r>
              <a:rPr lang="zh-CN" altLang="en-US" sz="2000" dirty="0"/>
              <a:t>对象，并返回一个保存了所有</a:t>
            </a:r>
            <a:r>
              <a:rPr lang="en-US" altLang="zh-CN" sz="2000" dirty="0" err="1"/>
              <a:t>FileItem</a:t>
            </a:r>
            <a:r>
              <a:rPr lang="zh-CN" altLang="en-US" sz="2000" dirty="0"/>
              <a:t>的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集合。 </a:t>
            </a:r>
          </a:p>
          <a:p>
            <a:pPr lvl="2"/>
            <a:r>
              <a:rPr lang="en-US" altLang="zh-CN" sz="2000" dirty="0" err="1"/>
              <a:t>setFileSizeMax</a:t>
            </a:r>
            <a:r>
              <a:rPr lang="en-US" altLang="zh-CN" sz="2000" dirty="0"/>
              <a:t>(long </a:t>
            </a:r>
            <a:r>
              <a:rPr lang="en-US" altLang="zh-CN" sz="2000" dirty="0" err="1"/>
              <a:t>fileSizeMax</a:t>
            </a:r>
            <a:r>
              <a:rPr lang="en-US" altLang="zh-CN" sz="2000" dirty="0"/>
              <a:t>) </a:t>
            </a:r>
            <a:r>
              <a:rPr lang="zh-CN" altLang="en-US" sz="2000" dirty="0"/>
              <a:t>：设置上传文件的最大值</a:t>
            </a:r>
          </a:p>
          <a:p>
            <a:pPr lvl="2"/>
            <a:r>
              <a:rPr lang="en-US" altLang="zh-CN" sz="2000" dirty="0" err="1"/>
              <a:t>setSizeMax</a:t>
            </a:r>
            <a:r>
              <a:rPr lang="en-US" altLang="zh-CN" sz="2000" dirty="0"/>
              <a:t>(long </a:t>
            </a:r>
            <a:r>
              <a:rPr lang="en-US" altLang="zh-CN" sz="2000" dirty="0" err="1"/>
              <a:t>sizeMax</a:t>
            </a:r>
            <a:r>
              <a:rPr lang="en-US" altLang="zh-CN" sz="2000" dirty="0"/>
              <a:t>) </a:t>
            </a:r>
            <a:r>
              <a:rPr lang="zh-CN" altLang="en-US" sz="2000" dirty="0"/>
              <a:t>：设置上传文件总量的最大值</a:t>
            </a:r>
          </a:p>
          <a:p>
            <a:pPr lvl="2"/>
            <a:r>
              <a:rPr lang="en-US" altLang="zh-CN" sz="2000" dirty="0" err="1"/>
              <a:t>setHeaderEncoding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java.lang.String</a:t>
            </a:r>
            <a:r>
              <a:rPr lang="en-US" altLang="zh-CN" sz="2000" dirty="0"/>
              <a:t> encoding) </a:t>
            </a:r>
            <a:r>
              <a:rPr lang="zh-CN" altLang="en-US" sz="2000" dirty="0"/>
              <a:t>：设置编码格式</a:t>
            </a:r>
          </a:p>
        </p:txBody>
      </p:sp>
    </p:spTree>
    <p:extLst>
      <p:ext uri="{BB962C8B-B14F-4D97-AF65-F5344CB8AC3E}">
        <p14:creationId xmlns:p14="http://schemas.microsoft.com/office/powerpoint/2010/main" val="1085015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用户头像上传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FileItem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FileItem</a:t>
            </a:r>
            <a:r>
              <a:rPr lang="zh-CN" altLang="en-US" dirty="0" smtClean="0"/>
              <a:t>代表每一个上传的文件，其常用方法有：</a:t>
            </a:r>
            <a:endParaRPr lang="en-US" altLang="zh-CN" dirty="0" smtClean="0"/>
          </a:p>
          <a:p>
            <a:pPr lvl="2"/>
            <a:r>
              <a:rPr lang="en-US" altLang="zh-CN" sz="2000" dirty="0"/>
              <a:t>1. 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isFormField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isFormField</a:t>
            </a:r>
            <a:r>
              <a:rPr lang="zh-CN" altLang="en-US" sz="2000" dirty="0"/>
              <a:t>方法用于判断</a:t>
            </a:r>
            <a:r>
              <a:rPr lang="en-US" altLang="zh-CN" sz="2000" dirty="0" err="1"/>
              <a:t>FileItem</a:t>
            </a:r>
            <a:r>
              <a:rPr lang="zh-CN" altLang="en-US" sz="2000" dirty="0"/>
              <a:t>类对象封装的数据是一个普通文本表单字段，还是一个文件表单字段</a:t>
            </a:r>
          </a:p>
          <a:p>
            <a:pPr lvl="2"/>
            <a:r>
              <a:rPr lang="en-US" altLang="zh-CN" sz="2000" dirty="0"/>
              <a:t>2.  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getName</a:t>
            </a:r>
            <a:r>
              <a:rPr lang="zh-CN" altLang="en-US" sz="2000" dirty="0"/>
              <a:t>方法用于获得文件上传字段中的文件名</a:t>
            </a:r>
          </a:p>
          <a:p>
            <a:pPr lvl="2"/>
            <a:r>
              <a:rPr lang="en-US" altLang="zh-CN" sz="2000" dirty="0"/>
              <a:t>3.  String </a:t>
            </a:r>
            <a:r>
              <a:rPr lang="en-US" altLang="zh-CN" sz="2000" dirty="0" err="1"/>
              <a:t>getFieldName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getFieldName</a:t>
            </a:r>
            <a:r>
              <a:rPr lang="zh-CN" altLang="en-US" sz="2000" dirty="0"/>
              <a:t>方法用于返回表单标签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属性的值</a:t>
            </a:r>
          </a:p>
          <a:p>
            <a:pPr lvl="2"/>
            <a:r>
              <a:rPr lang="en-US" altLang="zh-CN" sz="2000" dirty="0"/>
              <a:t>4.  void write(File file)</a:t>
            </a:r>
            <a:r>
              <a:rPr lang="zh-CN" altLang="en-US" sz="2000" dirty="0"/>
              <a:t>：</a:t>
            </a:r>
            <a:r>
              <a:rPr lang="en-US" altLang="zh-CN" sz="2000" dirty="0"/>
              <a:t>write</a:t>
            </a:r>
            <a:r>
              <a:rPr lang="zh-CN" altLang="en-US" sz="2000" dirty="0"/>
              <a:t>方法用于将</a:t>
            </a:r>
            <a:r>
              <a:rPr lang="en-US" altLang="zh-CN" sz="2000" dirty="0" err="1"/>
              <a:t>FileItem</a:t>
            </a:r>
            <a:r>
              <a:rPr lang="zh-CN" altLang="en-US" sz="2000" dirty="0"/>
              <a:t>对象中保存的主体内容保存到某个指定的文件中</a:t>
            </a:r>
          </a:p>
          <a:p>
            <a:pPr lvl="2"/>
            <a:r>
              <a:rPr lang="en-US" altLang="zh-CN" sz="2000" dirty="0"/>
              <a:t>5.  void delete()</a:t>
            </a:r>
            <a:r>
              <a:rPr lang="zh-CN" altLang="en-US" sz="2000" dirty="0"/>
              <a:t>：</a:t>
            </a:r>
            <a:r>
              <a:rPr lang="en-US" altLang="zh-CN" sz="2000" dirty="0"/>
              <a:t>delete</a:t>
            </a:r>
            <a:r>
              <a:rPr lang="zh-CN" altLang="en-US" sz="2000" dirty="0"/>
              <a:t>方法将删除该临时文件</a:t>
            </a:r>
          </a:p>
        </p:txBody>
      </p:sp>
    </p:spTree>
    <p:extLst>
      <p:ext uri="{BB962C8B-B14F-4D97-AF65-F5344CB8AC3E}">
        <p14:creationId xmlns:p14="http://schemas.microsoft.com/office/powerpoint/2010/main" val="273507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文件上传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 err="1"/>
              <a:t>enctype</a:t>
            </a:r>
            <a:r>
              <a:rPr lang="zh-CN" altLang="en-US" dirty="0"/>
              <a:t>属性设置为什么？</a:t>
            </a:r>
          </a:p>
          <a:p>
            <a:r>
              <a:rPr lang="zh-CN" altLang="en-US" dirty="0"/>
              <a:t>文件上传</a:t>
            </a:r>
            <a:r>
              <a:rPr lang="en-US" altLang="zh-CN" dirty="0"/>
              <a:t>form</a:t>
            </a:r>
            <a:r>
              <a:rPr lang="zh-CN" altLang="en-US" dirty="0"/>
              <a:t>的控件类型是什么？</a:t>
            </a:r>
          </a:p>
        </p:txBody>
      </p:sp>
    </p:spTree>
    <p:extLst>
      <p:ext uri="{BB962C8B-B14F-4D97-AF65-F5344CB8AC3E}">
        <p14:creationId xmlns:p14="http://schemas.microsoft.com/office/powerpoint/2010/main" val="202702834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用户头像上传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完成头像上传及显示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2276872"/>
            <a:ext cx="7026969" cy="331236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String </a:t>
            </a:r>
            <a:r>
              <a:rPr lang="en-US" altLang="zh-CN" sz="1600" dirty="0" err="1">
                <a:latin typeface="+mn-lt"/>
                <a:ea typeface="+mn-ea"/>
              </a:rPr>
              <a:t>fileName</a:t>
            </a:r>
            <a:r>
              <a:rPr lang="en-US" altLang="zh-CN" sz="1600" dirty="0">
                <a:latin typeface="+mn-lt"/>
                <a:ea typeface="+mn-ea"/>
              </a:rPr>
              <a:t> = </a:t>
            </a:r>
            <a:r>
              <a:rPr lang="en-US" altLang="zh-CN" sz="1600" dirty="0" err="1">
                <a:latin typeface="+mn-lt"/>
                <a:ea typeface="+mn-ea"/>
              </a:rPr>
              <a:t>item.getName</a:t>
            </a:r>
            <a:r>
              <a:rPr lang="en-US" altLang="zh-CN" sz="16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if (</a:t>
            </a:r>
            <a:r>
              <a:rPr lang="en-US" altLang="zh-CN" sz="1600" dirty="0" err="1">
                <a:latin typeface="+mn-lt"/>
                <a:ea typeface="+mn-ea"/>
              </a:rPr>
              <a:t>fileName</a:t>
            </a:r>
            <a:r>
              <a:rPr lang="en-US" altLang="zh-CN" sz="1600" dirty="0">
                <a:latin typeface="+mn-lt"/>
                <a:ea typeface="+mn-ea"/>
              </a:rPr>
              <a:t> != null &amp;&amp; </a:t>
            </a:r>
            <a:r>
              <a:rPr lang="en-US" altLang="zh-CN" sz="1600" dirty="0" err="1">
                <a:latin typeface="+mn-lt"/>
                <a:ea typeface="+mn-ea"/>
              </a:rPr>
              <a:t>fileName.indexOf</a:t>
            </a:r>
            <a:r>
              <a:rPr lang="en-US" altLang="zh-CN" sz="1600" dirty="0">
                <a:latin typeface="+mn-lt"/>
                <a:ea typeface="+mn-ea"/>
              </a:rPr>
              <a:t>(".") != -1)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String name = new Date().</a:t>
            </a:r>
            <a:r>
              <a:rPr lang="en-US" altLang="zh-CN" sz="1600" dirty="0" err="1">
                <a:latin typeface="+mn-lt"/>
                <a:ea typeface="+mn-ea"/>
              </a:rPr>
              <a:t>getTime</a:t>
            </a:r>
            <a:r>
              <a:rPr lang="en-US" altLang="zh-CN" sz="1600" dirty="0">
                <a:latin typeface="+mn-lt"/>
                <a:ea typeface="+mn-ea"/>
              </a:rPr>
              <a:t>() + "." + </a:t>
            </a:r>
            <a:r>
              <a:rPr lang="en-US" altLang="zh-CN" sz="1600" dirty="0" err="1">
                <a:latin typeface="+mn-lt"/>
                <a:ea typeface="+mn-ea"/>
              </a:rPr>
              <a:t>fileName.substring</a:t>
            </a:r>
            <a:r>
              <a:rPr lang="en-US" altLang="zh-CN" sz="1600" dirty="0">
                <a:latin typeface="+mn-lt"/>
                <a:ea typeface="+mn-ea"/>
              </a:rPr>
              <a:t>(</a:t>
            </a:r>
            <a:r>
              <a:rPr lang="en-US" altLang="zh-CN" sz="1600" dirty="0" err="1">
                <a:latin typeface="+mn-lt"/>
                <a:ea typeface="+mn-ea"/>
              </a:rPr>
              <a:t>fileName.indexOf</a:t>
            </a:r>
            <a:r>
              <a:rPr lang="en-US" altLang="zh-CN" sz="1600" dirty="0">
                <a:latin typeface="+mn-lt"/>
                <a:ea typeface="+mn-ea"/>
              </a:rPr>
              <a:t>(".") + 1);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File </a:t>
            </a:r>
            <a:r>
              <a:rPr lang="en-US" altLang="zh-CN" sz="1600" dirty="0" err="1">
                <a:latin typeface="+mn-lt"/>
                <a:ea typeface="+mn-ea"/>
              </a:rPr>
              <a:t>fullFile</a:t>
            </a:r>
            <a:r>
              <a:rPr lang="en-US" altLang="zh-CN" sz="1600" dirty="0">
                <a:latin typeface="+mn-lt"/>
                <a:ea typeface="+mn-ea"/>
              </a:rPr>
              <a:t> = new </a:t>
            </a:r>
            <a:r>
              <a:rPr lang="en-US" altLang="zh-CN" sz="1600" dirty="0" smtClean="0">
                <a:latin typeface="+mn-lt"/>
                <a:ea typeface="+mn-ea"/>
              </a:rPr>
              <a:t>  File(</a:t>
            </a:r>
            <a:r>
              <a:rPr lang="en-US" altLang="zh-CN" sz="1600" dirty="0" err="1" smtClean="0">
                <a:latin typeface="+mn-lt"/>
                <a:ea typeface="+mn-ea"/>
              </a:rPr>
              <a:t>getServletContext</a:t>
            </a:r>
            <a:r>
              <a:rPr lang="en-US" altLang="zh-CN" sz="1600" dirty="0">
                <a:latin typeface="+mn-lt"/>
                <a:ea typeface="+mn-ea"/>
              </a:rPr>
              <a:t>().</a:t>
            </a:r>
            <a:r>
              <a:rPr lang="en-US" altLang="zh-CN" sz="1600" dirty="0" err="1">
                <a:latin typeface="+mn-lt"/>
                <a:ea typeface="+mn-ea"/>
              </a:rPr>
              <a:t>getRealPath</a:t>
            </a:r>
            <a:r>
              <a:rPr lang="en-US" altLang="zh-CN" sz="1600" dirty="0">
                <a:latin typeface="+mn-lt"/>
                <a:ea typeface="+mn-ea"/>
              </a:rPr>
              <a:t>("/images/photo/"), name);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one.setImagePath</a:t>
            </a:r>
            <a:r>
              <a:rPr lang="en-US" altLang="zh-CN" sz="1600" dirty="0">
                <a:latin typeface="+mn-lt"/>
                <a:ea typeface="+mn-ea"/>
              </a:rPr>
              <a:t>(name);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en-US" altLang="zh-CN" sz="1600" dirty="0" err="1">
                <a:latin typeface="+mn-lt"/>
                <a:ea typeface="+mn-ea"/>
              </a:rPr>
              <a:t>item.write</a:t>
            </a:r>
            <a:r>
              <a:rPr lang="en-US" altLang="zh-CN" sz="1600" dirty="0">
                <a:latin typeface="+mn-lt"/>
                <a:ea typeface="+mn-ea"/>
              </a:rPr>
              <a:t>(</a:t>
            </a:r>
            <a:r>
              <a:rPr lang="en-US" altLang="zh-CN" sz="1600" dirty="0" err="1">
                <a:latin typeface="+mn-lt"/>
                <a:ea typeface="+mn-ea"/>
              </a:rPr>
              <a:t>fullFile</a:t>
            </a:r>
            <a:r>
              <a:rPr lang="en-US" altLang="zh-CN" sz="1600" dirty="0">
                <a:latin typeface="+mn-lt"/>
                <a:ea typeface="+mn-ea"/>
              </a:rPr>
              <a:t>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</a:rPr>
              <a:t>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600" dirty="0" err="1">
                <a:latin typeface="+mn-lt"/>
                <a:ea typeface="+mn-ea"/>
              </a:rPr>
              <a:t>item.delete</a:t>
            </a:r>
            <a:r>
              <a:rPr lang="en-US" altLang="zh-CN" sz="1600" dirty="0">
                <a:latin typeface="+mn-lt"/>
                <a:ea typeface="+mn-ea"/>
              </a:rPr>
              <a:t>();</a:t>
            </a:r>
            <a:endParaRPr lang="en-US" altLang="en-US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9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用户名是否重复（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/>
              <a:t>1 Ajax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响应</a:t>
            </a:r>
            <a:r>
              <a:rPr lang="zh-CN" altLang="en-US" dirty="0"/>
              <a:t>文本的处理</a:t>
            </a:r>
          </a:p>
        </p:txBody>
      </p:sp>
    </p:spTree>
    <p:extLst>
      <p:ext uri="{BB962C8B-B14F-4D97-AF65-F5344CB8AC3E}">
        <p14:creationId xmlns:p14="http://schemas.microsoft.com/office/powerpoint/2010/main" val="2477938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Ajax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是</a:t>
            </a:r>
            <a:r>
              <a:rPr lang="en-US" altLang="zh-CN" dirty="0"/>
              <a:t>Asynchronous JavaScript And XML</a:t>
            </a:r>
            <a:r>
              <a:rPr lang="zh-CN" altLang="en-US" dirty="0"/>
              <a:t>的缩写</a:t>
            </a:r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的功能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DOM</a:t>
            </a:r>
            <a:r>
              <a:rPr lang="zh-CN" altLang="en-US" dirty="0"/>
              <a:t>实现动态显示和交互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XHTML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标准化呈现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XSLT</a:t>
            </a:r>
            <a:r>
              <a:rPr lang="zh-CN" altLang="en-US" dirty="0"/>
              <a:t>进行数据交换与处理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XMLHttpRequest</a:t>
            </a:r>
            <a:r>
              <a:rPr lang="zh-CN" altLang="en-US" dirty="0"/>
              <a:t>进行异步数据读取</a:t>
            </a:r>
          </a:p>
          <a:p>
            <a:pPr lvl="1"/>
            <a:r>
              <a:rPr lang="zh-CN" altLang="en-US" dirty="0"/>
              <a:t>最后用</a:t>
            </a:r>
            <a:r>
              <a:rPr lang="en-US" altLang="zh-CN" dirty="0"/>
              <a:t>JavaScript</a:t>
            </a:r>
            <a:r>
              <a:rPr lang="zh-CN" altLang="en-US" dirty="0"/>
              <a:t>绑定和处理所有数据</a:t>
            </a:r>
          </a:p>
        </p:txBody>
      </p:sp>
    </p:spTree>
    <p:extLst>
      <p:ext uri="{BB962C8B-B14F-4D97-AF65-F5344CB8AC3E}">
        <p14:creationId xmlns:p14="http://schemas.microsoft.com/office/powerpoint/2010/main" val="1948271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容器处理以下的错误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错误</a:t>
            </a:r>
          </a:p>
          <a:p>
            <a:pPr lvl="2"/>
            <a:r>
              <a:rPr lang="zh-CN" altLang="en-US" dirty="0"/>
              <a:t>生成缺省的错误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1"/>
            <a:r>
              <a:rPr lang="en-US" altLang="zh-CN" dirty="0"/>
              <a:t>Servlet</a:t>
            </a:r>
            <a:r>
              <a:rPr lang="zh-CN" altLang="en-US" dirty="0"/>
              <a:t>抛出的异常</a:t>
            </a:r>
          </a:p>
          <a:p>
            <a:pPr lvl="2"/>
            <a:r>
              <a:rPr lang="zh-CN" altLang="en-US" dirty="0"/>
              <a:t>生成缺省的错误页面，</a:t>
            </a:r>
            <a:r>
              <a:rPr lang="en-US" altLang="zh-CN" dirty="0"/>
              <a:t>HTTP</a:t>
            </a:r>
            <a:r>
              <a:rPr lang="zh-CN" altLang="en-US" dirty="0"/>
              <a:t>状态代码设置为</a:t>
            </a:r>
            <a:r>
              <a:rPr lang="en-US" altLang="zh-CN" dirty="0"/>
              <a:t>500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Ajax</a:t>
            </a:r>
            <a:r>
              <a:rPr lang="zh-CN" altLang="en-US" dirty="0"/>
              <a:t>基本原理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应用模型</a:t>
            </a:r>
            <a:r>
              <a:rPr lang="en-US" altLang="zh-CN" dirty="0" smtClean="0"/>
              <a:t>/Ajax Web</a:t>
            </a:r>
            <a:r>
              <a:rPr lang="zh-CN" altLang="en-US" dirty="0" smtClean="0"/>
              <a:t>应用模型</a:t>
            </a:r>
            <a:endParaRPr lang="zh-CN" altLang="en-US" dirty="0"/>
          </a:p>
        </p:txBody>
      </p:sp>
      <p:pic>
        <p:nvPicPr>
          <p:cNvPr id="4" name="Picture 4" descr="ajax-fig1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431" y="1844824"/>
            <a:ext cx="3592587" cy="3952886"/>
          </a:xfrm>
          <a:prstGeom prst="rect">
            <a:avLst/>
          </a:prstGeom>
          <a:noFill/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619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Ajax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同步处理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异步处理</a:t>
            </a:r>
            <a:endParaRPr lang="zh-CN" altLang="en-US" dirty="0"/>
          </a:p>
        </p:txBody>
      </p:sp>
      <p:pic>
        <p:nvPicPr>
          <p:cNvPr id="5" name="Picture 4" descr="ajax-fig2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795" y="1628800"/>
            <a:ext cx="3823860" cy="4201269"/>
          </a:xfrm>
          <a:prstGeom prst="rect">
            <a:avLst/>
          </a:prstGeom>
          <a:noFill/>
          <a:effectLst>
            <a:outerShdw dist="89803" dir="27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617985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Ajax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用户在页面上执行了某个操作，例如鼠标移动、点击某个区域等；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根据用户的操作，页面发出相应的</a:t>
            </a:r>
            <a:r>
              <a:rPr lang="en-US" altLang="zh-CN" dirty="0"/>
              <a:t>DHTML</a:t>
            </a:r>
            <a:r>
              <a:rPr lang="zh-CN" altLang="en-US" dirty="0"/>
              <a:t>事件；</a:t>
            </a:r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调用注册到该</a:t>
            </a:r>
            <a:r>
              <a:rPr lang="en-US" altLang="zh-CN" dirty="0"/>
              <a:t>DHTML</a:t>
            </a:r>
            <a:r>
              <a:rPr lang="zh-CN" altLang="en-US" dirty="0"/>
              <a:t>事件的客户端</a:t>
            </a:r>
            <a:r>
              <a:rPr lang="en-US" altLang="zh-CN" dirty="0"/>
              <a:t>JavaScript</a:t>
            </a:r>
            <a:r>
              <a:rPr lang="zh-CN" altLang="en-US" dirty="0"/>
              <a:t>事件处理函数，其中初始化了一个用以向服务器发送异步请求的</a:t>
            </a:r>
            <a:r>
              <a:rPr lang="en-US" altLang="zh-CN" dirty="0"/>
              <a:t>XMLHttpRequest</a:t>
            </a:r>
            <a:r>
              <a:rPr lang="zh-CN" altLang="en-US" dirty="0"/>
              <a:t>对象，同时指定了一个回调函数，当服务器端的响应返回时，将自动调用该回调函数；</a:t>
            </a:r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服务器收到</a:t>
            </a:r>
            <a:r>
              <a:rPr lang="en-US" altLang="zh-CN" dirty="0"/>
              <a:t>XMLHttpRequest</a:t>
            </a:r>
            <a:r>
              <a:rPr lang="zh-CN" altLang="en-US" dirty="0"/>
              <a:t>对象的请求之后，开始根据请求进行一系列的处理；</a:t>
            </a:r>
          </a:p>
          <a:p>
            <a:pPr lvl="1"/>
            <a:r>
              <a:rPr lang="en-US" altLang="zh-CN" dirty="0"/>
              <a:t>(5) </a:t>
            </a:r>
            <a:r>
              <a:rPr lang="zh-CN" altLang="en-US" dirty="0"/>
              <a:t>处理完毕，服务器返回客户端所需要的数据；</a:t>
            </a:r>
          </a:p>
          <a:p>
            <a:pPr lvl="1"/>
            <a:r>
              <a:rPr lang="en-US" altLang="zh-CN" dirty="0"/>
              <a:t>(6) </a:t>
            </a:r>
            <a:r>
              <a:rPr lang="zh-CN" altLang="en-US" dirty="0"/>
              <a:t>数据到达客户端之后，执行</a:t>
            </a:r>
            <a:r>
              <a:rPr lang="en-US" altLang="zh-CN" dirty="0"/>
              <a:t>JavaScript</a:t>
            </a:r>
            <a:r>
              <a:rPr lang="zh-CN" altLang="en-US" dirty="0"/>
              <a:t>回调函数，并根据返回的数据对用户界面进行更新；</a:t>
            </a:r>
          </a:p>
          <a:p>
            <a:pPr lvl="1"/>
            <a:r>
              <a:rPr lang="en-US" altLang="zh-CN" dirty="0"/>
              <a:t>(7) </a:t>
            </a:r>
            <a:r>
              <a:rPr lang="zh-CN" altLang="en-US" dirty="0"/>
              <a:t>用户看到界面的变化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08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Ajax</a:t>
            </a:r>
            <a:r>
              <a:rPr lang="zh-CN" altLang="en-US" dirty="0"/>
              <a:t>？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的工作原理？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75740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响应文本的处理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XMLHttpRequest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它是</a:t>
            </a:r>
            <a:r>
              <a:rPr lang="en-US" altLang="zh-CN" dirty="0"/>
              <a:t>AJAX</a:t>
            </a:r>
            <a:r>
              <a:rPr lang="zh-CN" altLang="en-US" dirty="0"/>
              <a:t>中处理所有与服务器的通信的对象</a:t>
            </a:r>
          </a:p>
          <a:p>
            <a:pPr lvl="1"/>
            <a:r>
              <a:rPr lang="zh-CN" altLang="en-US" dirty="0"/>
              <a:t>工作流程如下</a:t>
            </a:r>
            <a:r>
              <a:rPr lang="en-US" altLang="zh-CN" dirty="0"/>
              <a:t>: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411413" y="2421731"/>
            <a:ext cx="4248150" cy="3311525"/>
            <a:chOff x="1519" y="1706"/>
            <a:chExt cx="2857" cy="2269"/>
          </a:xfrm>
        </p:grpSpPr>
        <p:sp>
          <p:nvSpPr>
            <p:cNvPr id="5" name="AutoShape 5"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519" y="1706"/>
              <a:ext cx="2404" cy="273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lIns="91404" tIns="45704" rIns="91404" bIns="45704" anchor="ctr"/>
            <a:lstStyle/>
            <a:p>
              <a:pPr>
                <a:defRPr/>
              </a:pPr>
              <a:r>
                <a:rPr lang="zh-CN" altLang="en-US" b="1" dirty="0">
                  <a:latin typeface="+mn-ea"/>
                  <a:ea typeface="+mn-ea"/>
                </a:rPr>
                <a:t>获取请求</a:t>
              </a:r>
              <a:r>
                <a:rPr lang="en-US" altLang="zh-CN" b="1" dirty="0">
                  <a:latin typeface="+mn-ea"/>
                  <a:ea typeface="+mn-ea"/>
                </a:rPr>
                <a:t>,</a:t>
              </a:r>
              <a:r>
                <a:rPr lang="zh-CN" altLang="en-US" b="1" dirty="0">
                  <a:latin typeface="+mn-ea"/>
                  <a:ea typeface="+mn-ea"/>
                </a:rPr>
                <a:t>创建对象</a:t>
              </a:r>
            </a:p>
          </p:txBody>
        </p:sp>
        <p:sp>
          <p:nvSpPr>
            <p:cNvPr id="6" name="AutoShape 6"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519" y="2205"/>
              <a:ext cx="2404" cy="273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lIns="91404" tIns="45704" rIns="91404" bIns="45704" anchor="ctr"/>
            <a:lstStyle/>
            <a:p>
              <a:pPr>
                <a:defRPr/>
              </a:pPr>
              <a:r>
                <a:rPr lang="zh-CN" altLang="en-US" b="1">
                  <a:latin typeface="+mn-ea"/>
                  <a:ea typeface="+mn-ea"/>
                </a:rPr>
                <a:t>建立要连接的 </a:t>
              </a:r>
              <a:r>
                <a:rPr lang="en-US" altLang="zh-CN" b="1">
                  <a:latin typeface="+mn-ea"/>
                  <a:ea typeface="+mn-ea"/>
                </a:rPr>
                <a:t>URL</a:t>
              </a: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" name="AutoShape 7"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519" y="2705"/>
              <a:ext cx="2404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lIns="91404" tIns="45704" rIns="91404" bIns="45704" anchor="ctr"/>
            <a:lstStyle/>
            <a:p>
              <a:pPr>
                <a:defRPr/>
              </a:pPr>
              <a:r>
                <a:rPr lang="zh-CN" altLang="en-US" b="1">
                  <a:latin typeface="+mn-ea"/>
                  <a:ea typeface="+mn-ea"/>
                </a:rPr>
                <a:t>打开到服务器的连接</a:t>
              </a:r>
            </a:p>
          </p:txBody>
        </p:sp>
        <p:sp>
          <p:nvSpPr>
            <p:cNvPr id="8" name="AutoShape 8"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519" y="3203"/>
              <a:ext cx="2404" cy="273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lIns="91404" tIns="45704" rIns="91404" bIns="45704" anchor="ctr"/>
            <a:lstStyle/>
            <a:p>
              <a:pPr>
                <a:defRPr/>
              </a:pPr>
              <a:r>
                <a:rPr lang="zh-CN" altLang="en-US" b="1">
                  <a:latin typeface="+mn-ea"/>
                  <a:ea typeface="+mn-ea"/>
                </a:rPr>
                <a:t>设置回调函数</a:t>
              </a:r>
            </a:p>
          </p:txBody>
        </p:sp>
        <p:sp>
          <p:nvSpPr>
            <p:cNvPr id="9" name="AutoShape 9"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519" y="3702"/>
              <a:ext cx="2404" cy="273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lIns="91404" tIns="45704" rIns="91404" bIns="45704" anchor="ctr"/>
            <a:lstStyle/>
            <a:p>
              <a:pPr>
                <a:defRPr/>
              </a:pPr>
              <a:r>
                <a:rPr lang="zh-CN" altLang="en-US" b="1">
                  <a:latin typeface="+mn-ea"/>
                  <a:ea typeface="+mn-ea"/>
                </a:rPr>
                <a:t>发送请求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150" y="1706"/>
              <a:ext cx="226" cy="2223"/>
            </a:xfrm>
            <a:prstGeom prst="downArrow">
              <a:avLst>
                <a:gd name="adj1" fmla="val 50000"/>
                <a:gd name="adj2" fmla="val 147318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474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</a:t>
            </a:r>
            <a:r>
              <a:rPr lang="zh-CN" altLang="en-US" dirty="0"/>
              <a:t>响应文本的处理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XMLHttpRequest</a:t>
            </a:r>
            <a:r>
              <a:rPr lang="zh-CN" altLang="en-US" dirty="0"/>
              <a:t>对象</a:t>
            </a:r>
            <a:r>
              <a:rPr lang="zh-CN" altLang="en-US" dirty="0" smtClean="0"/>
              <a:t>的常用方法</a:t>
            </a:r>
            <a:r>
              <a:rPr lang="zh-CN" altLang="en-US" dirty="0"/>
              <a:t>和属性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open(</a:t>
            </a:r>
            <a:r>
              <a:rPr lang="en-US" altLang="zh-CN" dirty="0" err="1" smtClean="0"/>
              <a:t>type,url,true</a:t>
            </a:r>
            <a:r>
              <a:rPr lang="en-US" altLang="zh-CN" dirty="0" smtClean="0"/>
              <a:t>/false</a:t>
            </a:r>
            <a:r>
              <a:rPr lang="en-US" altLang="zh-CN" dirty="0"/>
              <a:t>): </a:t>
            </a:r>
            <a:r>
              <a:rPr lang="zh-CN" altLang="en-US" dirty="0"/>
              <a:t>建立到服务器的新请求</a:t>
            </a:r>
          </a:p>
          <a:p>
            <a:pPr lvl="1"/>
            <a:r>
              <a:rPr lang="en-US" altLang="zh-CN" dirty="0"/>
              <a:t>send(para/null): </a:t>
            </a:r>
            <a:r>
              <a:rPr lang="zh-CN" altLang="en-US" dirty="0"/>
              <a:t>向服务器发送请求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bort</a:t>
            </a:r>
            <a:r>
              <a:rPr lang="en-US" altLang="zh-CN" dirty="0"/>
              <a:t>(): </a:t>
            </a:r>
            <a:r>
              <a:rPr lang="zh-CN" altLang="en-US" dirty="0"/>
              <a:t>退出当前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readyState</a:t>
            </a:r>
            <a:r>
              <a:rPr lang="en-US" altLang="zh-CN" dirty="0"/>
              <a:t>: </a:t>
            </a:r>
            <a:r>
              <a:rPr lang="zh-CN" altLang="en-US" dirty="0"/>
              <a:t>提供当前的就绪状态</a:t>
            </a:r>
          </a:p>
          <a:p>
            <a:pPr lvl="1"/>
            <a:r>
              <a:rPr lang="en-US" altLang="zh-CN" dirty="0"/>
              <a:t>status</a:t>
            </a:r>
            <a:r>
              <a:rPr lang="zh-CN" altLang="en-US" dirty="0"/>
              <a:t>：服务器响应的状态代码</a:t>
            </a:r>
          </a:p>
          <a:p>
            <a:pPr lvl="1"/>
            <a:r>
              <a:rPr lang="en-US" altLang="zh-CN" dirty="0" err="1"/>
              <a:t>responseText</a:t>
            </a:r>
            <a:r>
              <a:rPr lang="en-US" altLang="zh-CN" dirty="0"/>
              <a:t>: </a:t>
            </a:r>
            <a:r>
              <a:rPr lang="zh-CN" altLang="en-US" dirty="0"/>
              <a:t>服务器返回的请求响应文本</a:t>
            </a:r>
          </a:p>
          <a:p>
            <a:pPr lvl="1"/>
            <a:r>
              <a:rPr lang="en-US" altLang="zh-CN" dirty="0" err="1"/>
              <a:t>responseXML</a:t>
            </a:r>
            <a:r>
              <a:rPr lang="en-US" altLang="zh-CN" dirty="0"/>
              <a:t>: </a:t>
            </a:r>
            <a:r>
              <a:rPr lang="zh-CN" altLang="en-US" dirty="0"/>
              <a:t>服务器返回的请求响应</a:t>
            </a:r>
            <a:r>
              <a:rPr lang="en-US" altLang="zh-CN" dirty="0"/>
              <a:t>XML</a:t>
            </a:r>
            <a:r>
              <a:rPr lang="zh-CN" altLang="en-US" dirty="0"/>
              <a:t>文本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534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</a:t>
            </a:r>
            <a:r>
              <a:rPr lang="zh-CN" altLang="en-US" dirty="0"/>
              <a:t>响应文本的处理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readyState</a:t>
            </a:r>
            <a:r>
              <a:rPr lang="en-US" altLang="zh-CN" dirty="0"/>
              <a:t> </a:t>
            </a:r>
            <a:r>
              <a:rPr lang="zh-CN" altLang="en-US" dirty="0"/>
              <a:t>属性表明请求的状态。</a:t>
            </a:r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/>
              <a:t>：请求没有发出（在调用 </a:t>
            </a:r>
            <a:r>
              <a:rPr lang="en-US" altLang="zh-CN" dirty="0"/>
              <a:t>open() </a:t>
            </a:r>
            <a:r>
              <a:rPr lang="zh-CN" altLang="en-US" dirty="0"/>
              <a:t>之前）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：请求已经建立但还没有发出（调用 </a:t>
            </a:r>
            <a:r>
              <a:rPr lang="en-US" altLang="zh-CN" dirty="0"/>
              <a:t>send() </a:t>
            </a:r>
            <a:r>
              <a:rPr lang="zh-CN" altLang="en-US" dirty="0"/>
              <a:t>之前）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：请求已经发出正在处理之中（这里通常可以从响应得到内容头部）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：请求已经处理，响应中通常有部分数据可用，但是服务器还没有完成响应</a:t>
            </a:r>
          </a:p>
          <a:p>
            <a:pPr lvl="1"/>
            <a:r>
              <a:rPr lang="en-US" altLang="zh-CN" smtClean="0"/>
              <a:t>4</a:t>
            </a:r>
            <a:r>
              <a:rPr lang="zh-CN" altLang="en-US" dirty="0"/>
              <a:t>：响应已完成，可以访问服务器响应并使用它</a:t>
            </a:r>
          </a:p>
        </p:txBody>
      </p:sp>
    </p:spTree>
    <p:extLst>
      <p:ext uri="{BB962C8B-B14F-4D97-AF65-F5344CB8AC3E}">
        <p14:creationId xmlns:p14="http://schemas.microsoft.com/office/powerpoint/2010/main" val="255909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readyState</a:t>
            </a:r>
            <a:r>
              <a:rPr lang="zh-CN" altLang="en-US" dirty="0"/>
              <a:t>哪个值表示响应已完成？</a:t>
            </a:r>
          </a:p>
        </p:txBody>
      </p:sp>
    </p:spTree>
    <p:extLst>
      <p:ext uri="{BB962C8B-B14F-4D97-AF65-F5344CB8AC3E}">
        <p14:creationId xmlns:p14="http://schemas.microsoft.com/office/powerpoint/2010/main" val="192784515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</a:t>
            </a:r>
            <a:r>
              <a:rPr lang="zh-CN" altLang="en-US" dirty="0"/>
              <a:t>响应文本的处理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9592" y="1556792"/>
            <a:ext cx="7560840" cy="462397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var </a:t>
            </a:r>
            <a:r>
              <a:rPr lang="en-US" altLang="en-US" sz="1400" dirty="0" err="1">
                <a:latin typeface="+mn-lt"/>
                <a:ea typeface="+mn-ea"/>
              </a:rPr>
              <a:t>req</a:t>
            </a:r>
            <a:r>
              <a:rPr lang="en-US" altLang="en-US" sz="1400" dirty="0">
                <a:latin typeface="+mn-lt"/>
                <a:ea typeface="+mn-ea"/>
              </a:rPr>
              <a:t> = false;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function </a:t>
            </a:r>
            <a:r>
              <a:rPr lang="en-US" altLang="en-US" sz="1400" dirty="0" err="1">
                <a:latin typeface="+mn-lt"/>
                <a:ea typeface="+mn-ea"/>
              </a:rPr>
              <a:t>processRequest</a:t>
            </a:r>
            <a:r>
              <a:rPr lang="en-US" altLang="en-US" sz="1400" dirty="0">
                <a:latin typeface="+mn-lt"/>
                <a:ea typeface="+mn-ea"/>
              </a:rPr>
              <a:t>(){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if (</a:t>
            </a:r>
            <a:r>
              <a:rPr lang="en-US" altLang="en-US" sz="1400" dirty="0" err="1">
                <a:latin typeface="+mn-lt"/>
                <a:ea typeface="+mn-ea"/>
              </a:rPr>
              <a:t>window.XMLHttpRequest</a:t>
            </a:r>
            <a:r>
              <a:rPr lang="en-US" altLang="en-US" sz="1400" dirty="0">
                <a:latin typeface="+mn-lt"/>
                <a:ea typeface="+mn-ea"/>
              </a:rPr>
              <a:t>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     </a:t>
            </a:r>
            <a:r>
              <a:rPr lang="en-US" altLang="en-US" sz="1400" dirty="0" err="1">
                <a:latin typeface="+mn-lt"/>
                <a:ea typeface="+mn-ea"/>
              </a:rPr>
              <a:t>req</a:t>
            </a:r>
            <a:r>
              <a:rPr lang="en-US" altLang="en-US" sz="1400" dirty="0">
                <a:latin typeface="+mn-lt"/>
                <a:ea typeface="+mn-ea"/>
              </a:rPr>
              <a:t> = new </a:t>
            </a:r>
            <a:r>
              <a:rPr lang="en-US" altLang="en-US" sz="1400" dirty="0" err="1">
                <a:latin typeface="+mn-lt"/>
                <a:ea typeface="+mn-ea"/>
              </a:rPr>
              <a:t>XMLHttpRequest</a:t>
            </a:r>
            <a:r>
              <a:rPr lang="en-US" altLang="en-US" sz="14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 }else if (</a:t>
            </a:r>
            <a:r>
              <a:rPr lang="en-US" altLang="en-US" sz="1400" dirty="0" err="1">
                <a:latin typeface="+mn-lt"/>
                <a:ea typeface="+mn-ea"/>
              </a:rPr>
              <a:t>window.ActiveXObject</a:t>
            </a:r>
            <a:r>
              <a:rPr lang="en-US" altLang="en-US" sz="1400" dirty="0">
                <a:latin typeface="+mn-lt"/>
                <a:ea typeface="+mn-ea"/>
              </a:rPr>
              <a:t>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     </a:t>
            </a:r>
            <a:r>
              <a:rPr lang="en-US" altLang="en-US" sz="1400" dirty="0" err="1">
                <a:latin typeface="+mn-lt"/>
                <a:ea typeface="+mn-ea"/>
              </a:rPr>
              <a:t>req</a:t>
            </a:r>
            <a:r>
              <a:rPr lang="en-US" altLang="en-US" sz="1400" dirty="0">
                <a:latin typeface="+mn-lt"/>
                <a:ea typeface="+mn-ea"/>
              </a:rPr>
              <a:t> = new </a:t>
            </a:r>
            <a:r>
              <a:rPr lang="en-US" altLang="en-US" sz="1400" dirty="0" err="1">
                <a:latin typeface="+mn-lt"/>
                <a:ea typeface="+mn-ea"/>
              </a:rPr>
              <a:t>ActiveXObject</a:t>
            </a:r>
            <a:r>
              <a:rPr lang="en-US" altLang="en-US" sz="1400" dirty="0">
                <a:latin typeface="+mn-lt"/>
                <a:ea typeface="+mn-ea"/>
              </a:rPr>
              <a:t>("</a:t>
            </a:r>
            <a:r>
              <a:rPr lang="en-US" altLang="en-US" sz="1400" dirty="0" err="1">
                <a:latin typeface="+mn-lt"/>
                <a:ea typeface="+mn-ea"/>
              </a:rPr>
              <a:t>Microsoft.XMLHTTP</a:t>
            </a:r>
            <a:r>
              <a:rPr lang="en-US" altLang="en-US" sz="14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 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 if(</a:t>
            </a:r>
            <a:r>
              <a:rPr lang="en-US" altLang="en-US" sz="1400" dirty="0" err="1">
                <a:latin typeface="+mn-lt"/>
                <a:ea typeface="+mn-ea"/>
              </a:rPr>
              <a:t>req</a:t>
            </a:r>
            <a:r>
              <a:rPr lang="en-US" altLang="en-US" sz="1400" dirty="0">
                <a:latin typeface="+mn-lt"/>
                <a:ea typeface="+mn-ea"/>
              </a:rPr>
              <a:t>){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</a:t>
            </a:r>
            <a:r>
              <a:rPr lang="en-US" altLang="en-US" sz="1400" dirty="0" err="1">
                <a:latin typeface="+mn-lt"/>
                <a:ea typeface="+mn-ea"/>
              </a:rPr>
              <a:t>var</a:t>
            </a:r>
            <a:r>
              <a:rPr lang="en-US" altLang="en-US" sz="1400" dirty="0">
                <a:latin typeface="+mn-lt"/>
                <a:ea typeface="+mn-ea"/>
              </a:rPr>
              <a:t> </a:t>
            </a:r>
            <a:r>
              <a:rPr lang="en-US" altLang="en-US" sz="1400" dirty="0" err="1">
                <a:latin typeface="+mn-lt"/>
                <a:ea typeface="+mn-ea"/>
              </a:rPr>
              <a:t>url</a:t>
            </a:r>
            <a:r>
              <a:rPr lang="en-US" altLang="en-US" sz="1400" dirty="0">
                <a:latin typeface="+mn-lt"/>
                <a:ea typeface="+mn-ea"/>
              </a:rPr>
              <a:t> = "</a:t>
            </a:r>
            <a:r>
              <a:rPr lang="en-US" altLang="en-US" sz="1400" dirty="0" err="1">
                <a:latin typeface="+mn-lt"/>
                <a:ea typeface="+mn-ea"/>
              </a:rPr>
              <a:t>register?action</a:t>
            </a:r>
            <a:r>
              <a:rPr lang="en-US" altLang="en-US" sz="1400" dirty="0">
                <a:latin typeface="+mn-lt"/>
                <a:ea typeface="+mn-ea"/>
              </a:rPr>
              <a:t>=check";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// POST</a:t>
            </a:r>
            <a:r>
              <a:rPr lang="zh-CN" altLang="en-US" sz="1400" dirty="0">
                <a:latin typeface="+mn-lt"/>
                <a:ea typeface="+mn-ea"/>
              </a:rPr>
              <a:t>方式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zh-CN" altLang="en-US" sz="1400" dirty="0">
                <a:latin typeface="+mn-lt"/>
                <a:ea typeface="+mn-ea"/>
              </a:rPr>
              <a:t>        	</a:t>
            </a:r>
            <a:r>
              <a:rPr lang="en-US" altLang="en-US" sz="1400" dirty="0" err="1">
                <a:latin typeface="+mn-lt"/>
                <a:ea typeface="+mn-ea"/>
              </a:rPr>
              <a:t>req.open</a:t>
            </a:r>
            <a:r>
              <a:rPr lang="en-US" altLang="en-US" sz="1400" dirty="0">
                <a:latin typeface="+mn-lt"/>
                <a:ea typeface="+mn-ea"/>
              </a:rPr>
              <a:t>("post", </a:t>
            </a:r>
            <a:r>
              <a:rPr lang="en-US" altLang="en-US" sz="1400" dirty="0" err="1">
                <a:latin typeface="+mn-lt"/>
                <a:ea typeface="+mn-ea"/>
              </a:rPr>
              <a:t>url</a:t>
            </a:r>
            <a:r>
              <a:rPr lang="en-US" altLang="en-US" sz="1400" dirty="0">
                <a:latin typeface="+mn-lt"/>
                <a:ea typeface="+mn-ea"/>
              </a:rPr>
              <a:t>, false);	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zh-CN" altLang="en-US" sz="1400" dirty="0">
                <a:latin typeface="+mn-lt"/>
                <a:ea typeface="+mn-ea"/>
              </a:rPr>
              <a:t>		</a:t>
            </a:r>
            <a:r>
              <a:rPr lang="en-US" altLang="en-US" sz="1400" dirty="0" err="1" smtClean="0">
                <a:latin typeface="+mn-lt"/>
                <a:ea typeface="+mn-ea"/>
              </a:rPr>
              <a:t>req.setRequestHeader</a:t>
            </a:r>
            <a:r>
              <a:rPr lang="en-US" altLang="en-US" sz="1400" dirty="0">
                <a:latin typeface="+mn-lt"/>
                <a:ea typeface="+mn-ea"/>
              </a:rPr>
              <a:t>("Content-</a:t>
            </a:r>
            <a:r>
              <a:rPr lang="en-US" altLang="en-US" sz="1400" dirty="0" err="1">
                <a:latin typeface="+mn-lt"/>
                <a:ea typeface="+mn-ea"/>
              </a:rPr>
              <a:t>Type","application</a:t>
            </a:r>
            <a:r>
              <a:rPr lang="en-US" altLang="en-US" sz="1400" dirty="0">
                <a:latin typeface="+mn-lt"/>
                <a:ea typeface="+mn-ea"/>
              </a:rPr>
              <a:t>/x-www-form-</a:t>
            </a:r>
            <a:r>
              <a:rPr lang="en-US" altLang="en-US" sz="1400" dirty="0" err="1">
                <a:latin typeface="+mn-lt"/>
                <a:ea typeface="+mn-ea"/>
              </a:rPr>
              <a:t>urlencoded</a:t>
            </a:r>
            <a:r>
              <a:rPr lang="en-US" altLang="en-US" sz="14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</a:t>
            </a:r>
            <a:r>
              <a:rPr lang="en-US" altLang="en-US" sz="1400" dirty="0" err="1" smtClean="0">
                <a:latin typeface="+mn-lt"/>
                <a:ea typeface="+mn-ea"/>
              </a:rPr>
              <a:t>req.onreadystatechange</a:t>
            </a:r>
            <a:r>
              <a:rPr lang="en-US" altLang="en-US" sz="1400" dirty="0" smtClean="0">
                <a:latin typeface="+mn-lt"/>
                <a:ea typeface="+mn-ea"/>
              </a:rPr>
              <a:t> </a:t>
            </a:r>
            <a:r>
              <a:rPr lang="en-US" altLang="en-US" sz="1400" dirty="0">
                <a:latin typeface="+mn-lt"/>
                <a:ea typeface="+mn-ea"/>
              </a:rPr>
              <a:t>= </a:t>
            </a:r>
            <a:r>
              <a:rPr lang="en-US" altLang="en-US" sz="1400" dirty="0" err="1">
                <a:latin typeface="+mn-lt"/>
                <a:ea typeface="+mn-ea"/>
              </a:rPr>
              <a:t>updatePage</a:t>
            </a:r>
            <a:r>
              <a:rPr lang="en-US" altLang="en-US" sz="1400" dirty="0" smtClean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 smtClean="0">
                <a:latin typeface="+mn-lt"/>
                <a:ea typeface="+mn-ea"/>
              </a:rPr>
              <a:t>                  </a:t>
            </a:r>
            <a:r>
              <a:rPr lang="en-US" altLang="en-US" sz="1400" dirty="0" err="1" smtClean="0">
                <a:latin typeface="+mn-lt"/>
                <a:ea typeface="+mn-ea"/>
              </a:rPr>
              <a:t>var</a:t>
            </a:r>
            <a:r>
              <a:rPr lang="en-US" altLang="en-US" sz="1400" dirty="0" smtClean="0">
                <a:latin typeface="+mn-lt"/>
                <a:ea typeface="+mn-ea"/>
              </a:rPr>
              <a:t> </a:t>
            </a:r>
            <a:r>
              <a:rPr lang="en-US" altLang="en-US" sz="1400" dirty="0">
                <a:latin typeface="+mn-lt"/>
                <a:ea typeface="+mn-ea"/>
              </a:rPr>
              <a:t>username = 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("username").value;</a:t>
            </a:r>
          </a:p>
          <a:p>
            <a:pPr algn="l">
              <a:spcBef>
                <a:spcPct val="40000"/>
              </a:spcBef>
              <a:buNone/>
            </a:pPr>
            <a:r>
              <a:rPr lang="en-US" altLang="en-US" sz="1400" dirty="0" smtClean="0">
                <a:latin typeface="+mn-lt"/>
                <a:ea typeface="+mn-ea"/>
              </a:rPr>
              <a:t>        </a:t>
            </a:r>
            <a:r>
              <a:rPr lang="en-US" altLang="en-US" sz="1400" dirty="0">
                <a:latin typeface="+mn-lt"/>
                <a:ea typeface="+mn-ea"/>
              </a:rPr>
              <a:t>	</a:t>
            </a:r>
            <a:r>
              <a:rPr lang="en-US" altLang="en-US" sz="1400" dirty="0" err="1" smtClean="0">
                <a:latin typeface="+mn-lt"/>
                <a:ea typeface="+mn-ea"/>
              </a:rPr>
              <a:t>req.send</a:t>
            </a:r>
            <a:r>
              <a:rPr lang="en-US" altLang="en-US" sz="1400" dirty="0">
                <a:latin typeface="+mn-lt"/>
                <a:ea typeface="+mn-ea"/>
              </a:rPr>
              <a:t>("username=" + username);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    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494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</a:t>
            </a:r>
            <a:r>
              <a:rPr lang="zh-CN" altLang="en-US" dirty="0"/>
              <a:t>响应文本的处理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/>
              <a:t>处理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9592" y="1556793"/>
            <a:ext cx="7560840" cy="396044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function </a:t>
            </a:r>
            <a:r>
              <a:rPr lang="en-US" altLang="en-US" sz="1400" dirty="0" err="1">
                <a:latin typeface="+mn-lt"/>
                <a:ea typeface="+mn-ea"/>
              </a:rPr>
              <a:t>updatePage</a:t>
            </a:r>
            <a:r>
              <a:rPr lang="en-US" altLang="en-US" sz="1400" dirty="0">
                <a:latin typeface="+mn-lt"/>
                <a:ea typeface="+mn-ea"/>
              </a:rPr>
              <a:t>(){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if(</a:t>
            </a:r>
            <a:r>
              <a:rPr lang="en-US" altLang="en-US" sz="1400" dirty="0" err="1">
                <a:latin typeface="+mn-lt"/>
                <a:ea typeface="+mn-ea"/>
              </a:rPr>
              <a:t>req.readyState</a:t>
            </a:r>
            <a:r>
              <a:rPr lang="en-US" altLang="en-US" sz="1400" dirty="0">
                <a:latin typeface="+mn-lt"/>
                <a:ea typeface="+mn-ea"/>
              </a:rPr>
              <a:t>==4){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	if(</a:t>
            </a:r>
            <a:r>
              <a:rPr lang="en-US" altLang="en-US" sz="1400" dirty="0" err="1">
                <a:latin typeface="+mn-lt"/>
                <a:ea typeface="+mn-ea"/>
              </a:rPr>
              <a:t>req.status</a:t>
            </a:r>
            <a:r>
              <a:rPr lang="en-US" altLang="en-US" sz="1400" dirty="0">
                <a:latin typeface="+mn-lt"/>
                <a:ea typeface="+mn-ea"/>
              </a:rPr>
              <a:t>==200){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		var res = </a:t>
            </a:r>
            <a:r>
              <a:rPr lang="en-US" altLang="en-US" sz="1400" dirty="0" err="1">
                <a:latin typeface="+mn-lt"/>
                <a:ea typeface="+mn-ea"/>
              </a:rPr>
              <a:t>req.responseText</a:t>
            </a:r>
            <a:r>
              <a:rPr lang="en-US" altLang="en-US" sz="14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		if (res == 1)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			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("res").</a:t>
            </a:r>
            <a:r>
              <a:rPr lang="en-US" altLang="en-US" sz="1400" dirty="0" err="1">
                <a:latin typeface="+mn-lt"/>
                <a:ea typeface="+mn-ea"/>
              </a:rPr>
              <a:t>innerHTML</a:t>
            </a:r>
            <a:r>
              <a:rPr lang="en-US" altLang="en-US" sz="1400" dirty="0">
                <a:latin typeface="+mn-lt"/>
                <a:ea typeface="+mn-ea"/>
              </a:rPr>
              <a:t>="</a:t>
            </a:r>
            <a:r>
              <a:rPr lang="zh-CN" altLang="en-US" sz="1400" dirty="0">
                <a:latin typeface="+mn-lt"/>
                <a:ea typeface="+mn-ea"/>
              </a:rPr>
              <a:t>可以使用</a:t>
            </a:r>
            <a:r>
              <a:rPr lang="en-US" altLang="zh-CN" sz="1400" dirty="0">
                <a:latin typeface="+mn-lt"/>
                <a:ea typeface="+mn-ea"/>
              </a:rPr>
              <a:t>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400" dirty="0">
                <a:latin typeface="+mn-lt"/>
                <a:ea typeface="+mn-ea"/>
              </a:rPr>
              <a:t>			} </a:t>
            </a:r>
            <a:r>
              <a:rPr lang="en-US" altLang="en-US" sz="1400" dirty="0">
                <a:latin typeface="+mn-lt"/>
                <a:ea typeface="+mn-ea"/>
              </a:rPr>
              <a:t>else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			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("res").</a:t>
            </a:r>
            <a:r>
              <a:rPr lang="en-US" altLang="en-US" sz="1400" dirty="0" err="1">
                <a:latin typeface="+mn-lt"/>
                <a:ea typeface="+mn-ea"/>
              </a:rPr>
              <a:t>innerHTML</a:t>
            </a:r>
            <a:r>
              <a:rPr lang="en-US" altLang="en-US" sz="1400" dirty="0">
                <a:latin typeface="+mn-lt"/>
                <a:ea typeface="+mn-ea"/>
              </a:rPr>
              <a:t>="</a:t>
            </a:r>
            <a:r>
              <a:rPr lang="zh-CN" altLang="en-US" sz="1400" dirty="0">
                <a:latin typeface="+mn-lt"/>
                <a:ea typeface="+mn-ea"/>
              </a:rPr>
              <a:t>已经被占用</a:t>
            </a:r>
            <a:r>
              <a:rPr lang="en-US" altLang="zh-CN" sz="1400" dirty="0">
                <a:latin typeface="+mn-lt"/>
                <a:ea typeface="+mn-ea"/>
              </a:rPr>
              <a:t>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zh-CN" sz="1400" dirty="0">
                <a:latin typeface="+mn-lt"/>
                <a:ea typeface="+mn-ea"/>
              </a:rPr>
              <a:t>				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("username").focus();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		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	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	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07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DD</a:t>
            </a:r>
            <a:r>
              <a:rPr lang="zh-CN" altLang="en-US" dirty="0"/>
              <a:t>文件中配置</a:t>
            </a:r>
            <a:r>
              <a:rPr lang="en-US" altLang="zh-CN" dirty="0"/>
              <a:t>HTTP</a:t>
            </a:r>
            <a:r>
              <a:rPr lang="zh-CN" altLang="en-US" dirty="0" smtClean="0"/>
              <a:t>错误处理</a:t>
            </a:r>
            <a:endParaRPr lang="zh-CN" altLang="en-US" dirty="0"/>
          </a:p>
          <a:p>
            <a:r>
              <a:rPr lang="zh-CN" altLang="en-US" dirty="0"/>
              <a:t>示例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&lt;error-page&gt;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    &lt;error-code&gt;404&lt;/error-code&gt;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    &lt;location</a:t>
            </a:r>
            <a:r>
              <a:rPr lang="en-US" altLang="zh-CN" dirty="0" smtClean="0"/>
              <a:t>&gt;/error404.jsp</a:t>
            </a:r>
            <a:r>
              <a:rPr lang="en-US" altLang="zh-CN" dirty="0"/>
              <a:t>&lt;/location&gt;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&lt;/error-page&gt;</a:t>
            </a:r>
          </a:p>
          <a:p>
            <a:endParaRPr lang="en-US" altLang="zh-CN" dirty="0"/>
          </a:p>
          <a:p>
            <a:r>
              <a:rPr lang="zh-CN" altLang="en-US" dirty="0"/>
              <a:t>如果发生</a:t>
            </a:r>
            <a:r>
              <a:rPr lang="en-US" altLang="zh-CN" dirty="0"/>
              <a:t>(error-code)</a:t>
            </a:r>
            <a:r>
              <a:rPr lang="zh-CN" altLang="en-US" dirty="0"/>
              <a:t>指定的</a:t>
            </a:r>
            <a:r>
              <a:rPr lang="en-US" altLang="zh-CN" dirty="0"/>
              <a:t>HTTP</a:t>
            </a:r>
            <a:r>
              <a:rPr lang="zh-CN" altLang="en-US" dirty="0"/>
              <a:t>错误，</a:t>
            </a:r>
            <a:r>
              <a:rPr lang="en-US" altLang="zh-CN" dirty="0"/>
              <a:t>Web</a:t>
            </a:r>
            <a:r>
              <a:rPr lang="zh-CN" altLang="en-US" dirty="0"/>
              <a:t>容器将请求转发给</a:t>
            </a:r>
            <a:r>
              <a:rPr lang="en-US" altLang="zh-CN" dirty="0"/>
              <a:t>(location)</a:t>
            </a:r>
            <a:r>
              <a:rPr lang="zh-CN" altLang="en-US" dirty="0"/>
              <a:t>指定的</a:t>
            </a:r>
            <a:r>
              <a:rPr lang="en-US" altLang="zh-CN" dirty="0"/>
              <a:t>Web</a:t>
            </a:r>
            <a:r>
              <a:rPr lang="zh-CN" altLang="en-US" dirty="0"/>
              <a:t>资源。</a:t>
            </a:r>
          </a:p>
        </p:txBody>
      </p:sp>
    </p:spTree>
    <p:extLst>
      <p:ext uri="{BB962C8B-B14F-4D97-AF65-F5344CB8AC3E}">
        <p14:creationId xmlns:p14="http://schemas.microsoft.com/office/powerpoint/2010/main" val="185372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GET/POST</a:t>
            </a:r>
            <a:r>
              <a:rPr lang="zh-CN" altLang="en-US" dirty="0"/>
              <a:t>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355480616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</a:t>
            </a:r>
            <a:r>
              <a:rPr lang="zh-CN" altLang="en-US" dirty="0"/>
              <a:t>响应文本的处理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在用户注册时，使用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检查用户名是否重复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927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6 </a:t>
            </a:r>
            <a:r>
              <a:rPr lang="zh-CN" altLang="en-US" dirty="0" smtClean="0"/>
              <a:t>管理员查询（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响应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动态显示数据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665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9592" y="1628800"/>
            <a:ext cx="7560840" cy="424847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	var </a:t>
            </a:r>
            <a:r>
              <a:rPr lang="en-US" altLang="en-US" sz="1400" dirty="0" err="1">
                <a:latin typeface="+mn-lt"/>
                <a:ea typeface="+mn-ea"/>
              </a:rPr>
              <a:t>url</a:t>
            </a:r>
            <a:r>
              <a:rPr lang="en-US" altLang="en-US" sz="1400" dirty="0">
                <a:latin typeface="+mn-lt"/>
                <a:ea typeface="+mn-ea"/>
              </a:rPr>
              <a:t> = "&lt;%=</a:t>
            </a:r>
            <a:r>
              <a:rPr lang="en-US" altLang="en-US" sz="1400" dirty="0" err="1">
                <a:latin typeface="+mn-lt"/>
                <a:ea typeface="+mn-ea"/>
              </a:rPr>
              <a:t>request.getContextPath</a:t>
            </a:r>
            <a:r>
              <a:rPr lang="en-US" altLang="en-US" sz="1400" dirty="0">
                <a:latin typeface="+mn-lt"/>
                <a:ea typeface="+mn-ea"/>
              </a:rPr>
              <a:t>() %&gt;/Admin/</a:t>
            </a:r>
            <a:r>
              <a:rPr lang="en-US" altLang="en-US" sz="1400" dirty="0" err="1">
                <a:latin typeface="+mn-lt"/>
                <a:ea typeface="+mn-ea"/>
              </a:rPr>
              <a:t>admin?action</a:t>
            </a:r>
            <a:r>
              <a:rPr lang="en-US" altLang="en-US" sz="1400" dirty="0">
                <a:latin typeface="+mn-lt"/>
                <a:ea typeface="+mn-ea"/>
              </a:rPr>
              <a:t>=list";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// POST</a:t>
            </a:r>
            <a:r>
              <a:rPr lang="zh-CN" altLang="en-US" sz="1400" dirty="0">
                <a:latin typeface="+mn-lt"/>
                <a:ea typeface="+mn-ea"/>
              </a:rPr>
              <a:t>方式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zh-CN" altLang="en-US" sz="1400" dirty="0">
                <a:latin typeface="+mn-lt"/>
                <a:ea typeface="+mn-ea"/>
              </a:rPr>
              <a:t>        	</a:t>
            </a:r>
            <a:r>
              <a:rPr lang="en-US" altLang="en-US" sz="1400" dirty="0" err="1">
                <a:latin typeface="+mn-lt"/>
                <a:ea typeface="+mn-ea"/>
              </a:rPr>
              <a:t>req.open</a:t>
            </a:r>
            <a:r>
              <a:rPr lang="en-US" altLang="en-US" sz="1400" dirty="0">
                <a:latin typeface="+mn-lt"/>
                <a:ea typeface="+mn-ea"/>
              </a:rPr>
              <a:t>("post", </a:t>
            </a:r>
            <a:r>
              <a:rPr lang="en-US" altLang="en-US" sz="1400" dirty="0" err="1">
                <a:latin typeface="+mn-lt"/>
                <a:ea typeface="+mn-ea"/>
              </a:rPr>
              <a:t>url</a:t>
            </a:r>
            <a:r>
              <a:rPr lang="en-US" altLang="en-US" sz="1400" dirty="0">
                <a:latin typeface="+mn-lt"/>
                <a:ea typeface="+mn-ea"/>
              </a:rPr>
              <a:t>, false);	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zh-CN" altLang="en-US" sz="1400" dirty="0">
                <a:latin typeface="+mn-lt"/>
                <a:ea typeface="+mn-ea"/>
              </a:rPr>
              <a:t>		 </a:t>
            </a:r>
            <a:r>
              <a:rPr lang="en-US" altLang="en-US" sz="1400" dirty="0" err="1" smtClean="0">
                <a:latin typeface="+mn-lt"/>
                <a:ea typeface="+mn-ea"/>
              </a:rPr>
              <a:t>req.setRequestHeader</a:t>
            </a:r>
            <a:r>
              <a:rPr lang="en-US" altLang="en-US" sz="1400" dirty="0">
                <a:latin typeface="+mn-lt"/>
                <a:ea typeface="+mn-ea"/>
              </a:rPr>
              <a:t>("Content-</a:t>
            </a:r>
            <a:r>
              <a:rPr lang="en-US" altLang="en-US" sz="1400" dirty="0" err="1">
                <a:latin typeface="+mn-lt"/>
                <a:ea typeface="+mn-ea"/>
              </a:rPr>
              <a:t>Type","application</a:t>
            </a:r>
            <a:r>
              <a:rPr lang="en-US" altLang="en-US" sz="1400" dirty="0">
                <a:latin typeface="+mn-lt"/>
                <a:ea typeface="+mn-ea"/>
              </a:rPr>
              <a:t>/x-www-form-</a:t>
            </a:r>
            <a:r>
              <a:rPr lang="en-US" altLang="en-US" sz="1400" dirty="0" err="1">
                <a:latin typeface="+mn-lt"/>
                <a:ea typeface="+mn-ea"/>
              </a:rPr>
              <a:t>urlencoded</a:t>
            </a:r>
            <a:r>
              <a:rPr lang="en-US" altLang="en-US" sz="1400" dirty="0">
                <a:latin typeface="+mn-lt"/>
                <a:ea typeface="+mn-ea"/>
              </a:rPr>
              <a:t>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 smtClean="0">
                <a:latin typeface="+mn-lt"/>
                <a:ea typeface="+mn-ea"/>
              </a:rPr>
              <a:t>       </a:t>
            </a:r>
            <a:r>
              <a:rPr lang="en-US" altLang="en-US" sz="1400" dirty="0">
                <a:latin typeface="+mn-lt"/>
                <a:ea typeface="+mn-ea"/>
              </a:rPr>
              <a:t>	var </a:t>
            </a:r>
            <a:r>
              <a:rPr lang="en-US" altLang="en-US" sz="1400" dirty="0" err="1">
                <a:latin typeface="+mn-lt"/>
                <a:ea typeface="+mn-ea"/>
              </a:rPr>
              <a:t>realname</a:t>
            </a:r>
            <a:r>
              <a:rPr lang="en-US" altLang="en-US" sz="1400" dirty="0">
                <a:latin typeface="+mn-lt"/>
                <a:ea typeface="+mn-ea"/>
              </a:rPr>
              <a:t> = 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</a:t>
            </a:r>
            <a:r>
              <a:rPr lang="en-US" altLang="en-US" sz="1400" dirty="0" err="1">
                <a:latin typeface="+mn-lt"/>
                <a:ea typeface="+mn-ea"/>
              </a:rPr>
              <a:t>realname</a:t>
            </a:r>
            <a:r>
              <a:rPr lang="en-US" altLang="en-US" sz="1400" dirty="0">
                <a:latin typeface="+mn-lt"/>
                <a:ea typeface="+mn-ea"/>
              </a:rPr>
              <a:t>").value;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var sex = 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</a:t>
            </a:r>
            <a:r>
              <a:rPr lang="en-US" altLang="en-US" sz="1400" dirty="0" err="1">
                <a:latin typeface="+mn-lt"/>
                <a:ea typeface="+mn-ea"/>
              </a:rPr>
              <a:t>realname</a:t>
            </a:r>
            <a:r>
              <a:rPr lang="en-US" altLang="en-US" sz="1400" dirty="0">
                <a:latin typeface="+mn-lt"/>
                <a:ea typeface="+mn-ea"/>
              </a:rPr>
              <a:t>").value;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var </a:t>
            </a:r>
            <a:r>
              <a:rPr lang="en-US" altLang="en-US" sz="1400" dirty="0" err="1">
                <a:latin typeface="+mn-lt"/>
                <a:ea typeface="+mn-ea"/>
              </a:rPr>
              <a:t>certType</a:t>
            </a:r>
            <a:r>
              <a:rPr lang="en-US" altLang="en-US" sz="1400" dirty="0">
                <a:latin typeface="+mn-lt"/>
                <a:ea typeface="+mn-ea"/>
              </a:rPr>
              <a:t> = 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</a:t>
            </a:r>
            <a:r>
              <a:rPr lang="en-US" altLang="en-US" sz="1400" dirty="0" err="1">
                <a:latin typeface="+mn-lt"/>
                <a:ea typeface="+mn-ea"/>
              </a:rPr>
              <a:t>certType</a:t>
            </a:r>
            <a:r>
              <a:rPr lang="en-US" altLang="en-US" sz="1400" dirty="0">
                <a:latin typeface="+mn-lt"/>
                <a:ea typeface="+mn-ea"/>
              </a:rPr>
              <a:t>").value;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var cert = 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("cert").value;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var </a:t>
            </a:r>
            <a:r>
              <a:rPr lang="en-US" altLang="en-US" sz="1400" dirty="0" err="1">
                <a:latin typeface="+mn-lt"/>
                <a:ea typeface="+mn-ea"/>
              </a:rPr>
              <a:t>userType</a:t>
            </a:r>
            <a:r>
              <a:rPr lang="en-US" altLang="en-US" sz="1400" dirty="0">
                <a:latin typeface="+mn-lt"/>
                <a:ea typeface="+mn-ea"/>
              </a:rPr>
              <a:t> = 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</a:t>
            </a:r>
            <a:r>
              <a:rPr lang="en-US" altLang="en-US" sz="1400" dirty="0" err="1">
                <a:latin typeface="+mn-lt"/>
                <a:ea typeface="+mn-ea"/>
              </a:rPr>
              <a:t>userType</a:t>
            </a:r>
            <a:r>
              <a:rPr lang="en-US" altLang="en-US" sz="1400" dirty="0">
                <a:latin typeface="+mn-lt"/>
                <a:ea typeface="+mn-ea"/>
              </a:rPr>
              <a:t>").value;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var </a:t>
            </a:r>
            <a:r>
              <a:rPr lang="en-US" altLang="en-US" sz="1400" dirty="0" err="1">
                <a:latin typeface="+mn-lt"/>
                <a:ea typeface="+mn-ea"/>
              </a:rPr>
              <a:t>pageSize</a:t>
            </a:r>
            <a:r>
              <a:rPr lang="en-US" altLang="en-US" sz="1400" dirty="0">
                <a:latin typeface="+mn-lt"/>
                <a:ea typeface="+mn-ea"/>
              </a:rPr>
              <a:t> = </a:t>
            </a:r>
            <a:r>
              <a:rPr lang="en-US" altLang="en-US" sz="1400" dirty="0" err="1">
                <a:latin typeface="+mn-lt"/>
                <a:ea typeface="+mn-ea"/>
              </a:rPr>
              <a:t>document.getElementById</a:t>
            </a:r>
            <a:r>
              <a:rPr lang="en-US" altLang="en-US" sz="1400" dirty="0">
                <a:latin typeface="+mn-lt"/>
                <a:ea typeface="+mn-ea"/>
              </a:rPr>
              <a:t>("</a:t>
            </a:r>
            <a:r>
              <a:rPr lang="en-US" altLang="en-US" sz="1400" dirty="0" err="1">
                <a:latin typeface="+mn-lt"/>
                <a:ea typeface="+mn-ea"/>
              </a:rPr>
              <a:t>pageSize</a:t>
            </a:r>
            <a:r>
              <a:rPr lang="en-US" altLang="en-US" sz="1400" dirty="0">
                <a:latin typeface="+mn-lt"/>
                <a:ea typeface="+mn-ea"/>
              </a:rPr>
              <a:t>").value</a:t>
            </a:r>
            <a:r>
              <a:rPr lang="en-US" altLang="en-US" sz="1400" dirty="0" smtClean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endParaRPr lang="en-US" altLang="en-US" sz="14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 	</a:t>
            </a:r>
            <a:r>
              <a:rPr lang="en-US" altLang="en-US" sz="1400" dirty="0" err="1" smtClean="0">
                <a:latin typeface="+mn-lt"/>
                <a:ea typeface="+mn-ea"/>
              </a:rPr>
              <a:t>req.onreadystatechange</a:t>
            </a:r>
            <a:r>
              <a:rPr lang="en-US" altLang="en-US" sz="1400" dirty="0" smtClean="0">
                <a:latin typeface="+mn-lt"/>
                <a:ea typeface="+mn-ea"/>
              </a:rPr>
              <a:t> </a:t>
            </a:r>
            <a:r>
              <a:rPr lang="en-US" altLang="en-US" sz="1400" dirty="0">
                <a:latin typeface="+mn-lt"/>
                <a:ea typeface="+mn-ea"/>
              </a:rPr>
              <a:t>= </a:t>
            </a:r>
            <a:r>
              <a:rPr lang="en-US" altLang="en-US" sz="1400" dirty="0" err="1">
                <a:latin typeface="+mn-lt"/>
                <a:ea typeface="+mn-ea"/>
              </a:rPr>
              <a:t>updatePage</a:t>
            </a:r>
            <a:r>
              <a:rPr lang="en-US" altLang="en-US" sz="14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400" dirty="0">
                <a:latin typeface="+mn-lt"/>
                <a:ea typeface="+mn-ea"/>
              </a:rPr>
              <a:t>       	</a:t>
            </a:r>
            <a:r>
              <a:rPr lang="en-US" altLang="en-US" sz="1400" dirty="0" err="1" smtClean="0">
                <a:latin typeface="+mn-lt"/>
                <a:ea typeface="+mn-ea"/>
              </a:rPr>
              <a:t>req.send</a:t>
            </a:r>
            <a:r>
              <a:rPr lang="en-US" altLang="en-US" sz="1400" dirty="0">
                <a:latin typeface="+mn-lt"/>
                <a:ea typeface="+mn-ea"/>
              </a:rPr>
              <a:t>("</a:t>
            </a:r>
            <a:r>
              <a:rPr lang="en-US" altLang="en-US" sz="1400" dirty="0" err="1">
                <a:latin typeface="+mn-lt"/>
                <a:ea typeface="+mn-ea"/>
              </a:rPr>
              <a:t>realname</a:t>
            </a:r>
            <a:r>
              <a:rPr lang="en-US" altLang="en-US" sz="1400" dirty="0">
                <a:latin typeface="+mn-lt"/>
                <a:ea typeface="+mn-ea"/>
              </a:rPr>
              <a:t>=" + </a:t>
            </a:r>
            <a:r>
              <a:rPr lang="en-US" altLang="en-US" sz="1400" dirty="0" err="1">
                <a:latin typeface="+mn-lt"/>
                <a:ea typeface="+mn-ea"/>
              </a:rPr>
              <a:t>realname</a:t>
            </a:r>
            <a:r>
              <a:rPr lang="en-US" altLang="en-US" sz="1400" dirty="0">
                <a:latin typeface="+mn-lt"/>
                <a:ea typeface="+mn-ea"/>
              </a:rPr>
              <a:t> + "&amp;sex=" + sex + "&amp;</a:t>
            </a:r>
            <a:r>
              <a:rPr lang="en-US" altLang="en-US" sz="1400" dirty="0" err="1">
                <a:latin typeface="+mn-lt"/>
                <a:ea typeface="+mn-ea"/>
              </a:rPr>
              <a:t>certType</a:t>
            </a:r>
            <a:r>
              <a:rPr lang="en-US" altLang="en-US" sz="1400" dirty="0">
                <a:latin typeface="+mn-lt"/>
                <a:ea typeface="+mn-ea"/>
              </a:rPr>
              <a:t>=" + </a:t>
            </a:r>
            <a:r>
              <a:rPr lang="en-US" altLang="en-US" sz="1400" dirty="0" err="1">
                <a:latin typeface="+mn-lt"/>
                <a:ea typeface="+mn-ea"/>
              </a:rPr>
              <a:t>certType</a:t>
            </a:r>
            <a:r>
              <a:rPr lang="en-US" altLang="en-US" sz="1400" dirty="0">
                <a:latin typeface="+mn-lt"/>
                <a:ea typeface="+mn-ea"/>
              </a:rPr>
              <a:t> + "&amp;cert=" + cert + "&amp;</a:t>
            </a:r>
            <a:r>
              <a:rPr lang="en-US" altLang="en-US" sz="1400" dirty="0" err="1">
                <a:latin typeface="+mn-lt"/>
                <a:ea typeface="+mn-ea"/>
              </a:rPr>
              <a:t>userType</a:t>
            </a:r>
            <a:r>
              <a:rPr lang="en-US" altLang="en-US" sz="1400" dirty="0">
                <a:latin typeface="+mn-lt"/>
                <a:ea typeface="+mn-ea"/>
              </a:rPr>
              <a:t>=" + </a:t>
            </a:r>
            <a:r>
              <a:rPr lang="en-US" altLang="en-US" sz="1400" dirty="0" err="1">
                <a:latin typeface="+mn-lt"/>
                <a:ea typeface="+mn-ea"/>
              </a:rPr>
              <a:t>userType</a:t>
            </a:r>
            <a:r>
              <a:rPr lang="en-US" altLang="en-US" sz="1400" dirty="0">
                <a:latin typeface="+mn-lt"/>
                <a:ea typeface="+mn-ea"/>
              </a:rPr>
              <a:t> + "&amp;</a:t>
            </a:r>
            <a:r>
              <a:rPr lang="en-US" altLang="en-US" sz="1400" dirty="0" err="1">
                <a:latin typeface="+mn-lt"/>
                <a:ea typeface="+mn-ea"/>
              </a:rPr>
              <a:t>pageSize</a:t>
            </a:r>
            <a:r>
              <a:rPr lang="en-US" altLang="en-US" sz="1400" dirty="0">
                <a:latin typeface="+mn-lt"/>
                <a:ea typeface="+mn-ea"/>
              </a:rPr>
              <a:t>=" + </a:t>
            </a:r>
            <a:r>
              <a:rPr lang="en-US" altLang="en-US" sz="1400" dirty="0" err="1">
                <a:latin typeface="+mn-lt"/>
                <a:ea typeface="+mn-ea"/>
              </a:rPr>
              <a:t>pageSize</a:t>
            </a:r>
            <a:r>
              <a:rPr lang="en-US" altLang="en-US" sz="1400" dirty="0">
                <a:latin typeface="+mn-lt"/>
                <a:ea typeface="+mn-ea"/>
              </a:rPr>
              <a:t> + "&amp;source=0");</a:t>
            </a:r>
          </a:p>
        </p:txBody>
      </p:sp>
    </p:spTree>
    <p:extLst>
      <p:ext uri="{BB962C8B-B14F-4D97-AF65-F5344CB8AC3E}">
        <p14:creationId xmlns:p14="http://schemas.microsoft.com/office/powerpoint/2010/main" val="498034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服务器端生成</a:t>
            </a:r>
            <a:r>
              <a:rPr lang="en-US" altLang="zh-CN" dirty="0" smtClean="0"/>
              <a:t>XML</a:t>
            </a:r>
          </a:p>
          <a:p>
            <a:endParaRPr lang="en-US" altLang="zh-CN" dirty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：可</a:t>
            </a:r>
            <a:r>
              <a:rPr lang="zh-CN" altLang="en-US" dirty="0"/>
              <a:t>扩展标记语言（</a:t>
            </a:r>
            <a:r>
              <a:rPr lang="en-US" altLang="zh-CN" dirty="0" err="1"/>
              <a:t>eXtensible</a:t>
            </a:r>
            <a:r>
              <a:rPr lang="en-US" altLang="zh-CN" dirty="0"/>
              <a:t> Markup Language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/>
              <a:t>是一种类似于</a:t>
            </a:r>
            <a:r>
              <a:rPr lang="en-US" altLang="zh-CN" dirty="0"/>
              <a:t>HTML</a:t>
            </a:r>
            <a:r>
              <a:rPr lang="zh-CN" altLang="en-US" dirty="0"/>
              <a:t>的标记语言 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是</a:t>
            </a:r>
            <a:r>
              <a:rPr lang="zh-CN" altLang="en-US" dirty="0"/>
              <a:t>一种平台无关的表示数据的方法 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的用途</a:t>
            </a:r>
          </a:p>
          <a:p>
            <a:pPr lvl="2"/>
            <a:r>
              <a:rPr lang="en-US" altLang="zh-CN" dirty="0"/>
              <a:t>XML </a:t>
            </a:r>
            <a:r>
              <a:rPr lang="zh-CN" altLang="en-US" dirty="0"/>
              <a:t>把数据从 </a:t>
            </a:r>
            <a:r>
              <a:rPr lang="en-US" altLang="zh-CN" dirty="0"/>
              <a:t>HTML </a:t>
            </a:r>
            <a:r>
              <a:rPr lang="zh-CN" altLang="en-US" dirty="0"/>
              <a:t>分离 </a:t>
            </a:r>
          </a:p>
          <a:p>
            <a:pPr lvl="2"/>
            <a:r>
              <a:rPr lang="en-US" altLang="zh-CN" dirty="0"/>
              <a:t>XML </a:t>
            </a:r>
            <a:r>
              <a:rPr lang="zh-CN" altLang="en-US" dirty="0"/>
              <a:t>简化数据共享</a:t>
            </a:r>
          </a:p>
          <a:p>
            <a:pPr lvl="2"/>
            <a:r>
              <a:rPr lang="en-US" altLang="zh-CN" dirty="0"/>
              <a:t>XML </a:t>
            </a:r>
            <a:r>
              <a:rPr lang="zh-CN" altLang="en-US" dirty="0"/>
              <a:t>简化数据传输</a:t>
            </a:r>
          </a:p>
          <a:p>
            <a:pPr lvl="2"/>
            <a:r>
              <a:rPr lang="en-US" altLang="zh-CN" dirty="0"/>
              <a:t>XML </a:t>
            </a:r>
            <a:r>
              <a:rPr lang="zh-CN" altLang="en-US" dirty="0"/>
              <a:t>简化平台的变更 </a:t>
            </a:r>
          </a:p>
          <a:p>
            <a:pPr lvl="2"/>
            <a:r>
              <a:rPr lang="en-US" altLang="zh-CN" dirty="0" smtClean="0"/>
              <a:t>XML </a:t>
            </a:r>
            <a:r>
              <a:rPr lang="zh-CN" altLang="en-US" dirty="0"/>
              <a:t>用于创建新的 </a:t>
            </a:r>
            <a:r>
              <a:rPr lang="en-US" altLang="zh-CN" dirty="0"/>
              <a:t>Internet </a:t>
            </a:r>
            <a:r>
              <a:rPr lang="zh-CN" altLang="en-US" dirty="0"/>
              <a:t>语言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926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7909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7528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91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</a:t>
            </a:r>
            <a:r>
              <a:rPr lang="en-US" altLang="zh-CN" dirty="0"/>
              <a:t>XML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IE</a:t>
            </a:r>
            <a:r>
              <a:rPr lang="zh-CN" altLang="en-US" dirty="0"/>
              <a:t>可以直接浏览</a:t>
            </a:r>
            <a:r>
              <a:rPr lang="en-US" altLang="zh-CN" dirty="0"/>
              <a:t>XML</a:t>
            </a:r>
            <a:r>
              <a:rPr lang="zh-CN" altLang="en-US" dirty="0" smtClean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使用文本编辑器或专门的</a:t>
            </a:r>
            <a:r>
              <a:rPr lang="en-US" altLang="zh-CN" dirty="0"/>
              <a:t>XML</a:t>
            </a:r>
            <a:r>
              <a:rPr lang="zh-CN" altLang="en-US" dirty="0"/>
              <a:t>编辑器浏览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正确的</a:t>
            </a:r>
            <a:r>
              <a:rPr lang="en-US" altLang="zh-CN" dirty="0"/>
              <a:t>XML</a:t>
            </a:r>
            <a:r>
              <a:rPr lang="zh-CN" altLang="en-US" dirty="0"/>
              <a:t>文档，如果没有任何额外的信息指示如何显示数据的情况下，浏览器一般以树状视图的形式显示</a:t>
            </a:r>
            <a:r>
              <a:rPr lang="en-US" altLang="zh-CN" dirty="0"/>
              <a:t>XML</a:t>
            </a:r>
            <a:r>
              <a:rPr lang="zh-CN" altLang="en-US" dirty="0"/>
              <a:t>数据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是不正确的</a:t>
            </a:r>
            <a:r>
              <a:rPr lang="en-US" altLang="zh-CN" dirty="0"/>
              <a:t>XML</a:t>
            </a:r>
            <a:r>
              <a:rPr lang="zh-CN" altLang="en-US" dirty="0"/>
              <a:t>文档，浏览器会报错</a:t>
            </a:r>
          </a:p>
        </p:txBody>
      </p:sp>
    </p:spTree>
    <p:extLst>
      <p:ext uri="{BB962C8B-B14F-4D97-AF65-F5344CB8AC3E}">
        <p14:creationId xmlns:p14="http://schemas.microsoft.com/office/powerpoint/2010/main" val="229265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用于不同平台之间交换数据</a:t>
            </a:r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固定的标记，允许用户随便发明和创建自己的标记</a:t>
            </a:r>
            <a:r>
              <a:rPr lang="en-US" altLang="zh-CN" dirty="0"/>
              <a:t>——</a:t>
            </a:r>
            <a:r>
              <a:rPr lang="zh-CN" altLang="en-US" dirty="0"/>
              <a:t>可扩展性</a:t>
            </a: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中的标记都是特定的</a:t>
            </a:r>
          </a:p>
          <a:p>
            <a:pPr lvl="1"/>
            <a:r>
              <a:rPr lang="zh-CN" altLang="en-US" dirty="0" smtClean="0"/>
              <a:t>标记</a:t>
            </a:r>
            <a:r>
              <a:rPr lang="zh-CN" altLang="en-US" dirty="0"/>
              <a:t>名称可以使用非英文字符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8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与</a:t>
            </a:r>
            <a:r>
              <a:rPr lang="en-US" altLang="zh-CN" dirty="0"/>
              <a:t>HTML</a:t>
            </a:r>
          </a:p>
          <a:p>
            <a:pPr lvl="1"/>
            <a:r>
              <a:rPr lang="zh-CN" altLang="en-US" dirty="0" smtClean="0"/>
              <a:t>内容</a:t>
            </a:r>
            <a:endParaRPr lang="zh-CN" altLang="en-US" dirty="0"/>
          </a:p>
          <a:p>
            <a:pPr lvl="1"/>
            <a:r>
              <a:rPr lang="zh-CN" altLang="en-US" dirty="0"/>
              <a:t>格式要求</a:t>
            </a:r>
          </a:p>
          <a:p>
            <a:pPr lvl="1"/>
            <a:r>
              <a:rPr lang="zh-CN" altLang="en-US" dirty="0"/>
              <a:t>标记</a:t>
            </a:r>
          </a:p>
          <a:p>
            <a:endParaRPr lang="zh-CN" altLang="en-US" dirty="0"/>
          </a:p>
          <a:p>
            <a:r>
              <a:rPr lang="zh-CN" altLang="en-US" dirty="0"/>
              <a:t>总结：</a:t>
            </a: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用来显示数据，重点是“如何显示数据”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用来描述数据，重点是“数据是什么”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902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XML</a:t>
            </a:r>
            <a:r>
              <a:rPr lang="zh-CN" altLang="en-US" dirty="0"/>
              <a:t>？</a:t>
            </a:r>
          </a:p>
          <a:p>
            <a:r>
              <a:rPr lang="en-US" altLang="zh-CN" dirty="0"/>
              <a:t>XML</a:t>
            </a:r>
            <a:r>
              <a:rPr lang="zh-CN" altLang="en-US" dirty="0"/>
              <a:t>与</a:t>
            </a:r>
            <a:r>
              <a:rPr lang="en-US" altLang="zh-CN" dirty="0"/>
              <a:t>HTML</a:t>
            </a:r>
            <a:r>
              <a:rPr lang="zh-CN" altLang="en-US" dirty="0"/>
              <a:t>的区别是什么？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53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DD</a:t>
            </a:r>
            <a:r>
              <a:rPr lang="zh-CN" altLang="en-US" dirty="0"/>
              <a:t>文件中</a:t>
            </a:r>
            <a:r>
              <a:rPr lang="zh-CN" altLang="en-US" dirty="0" smtClean="0"/>
              <a:t>配置异常处理</a:t>
            </a:r>
            <a:endParaRPr lang="zh-CN" altLang="en-US" dirty="0"/>
          </a:p>
          <a:p>
            <a:r>
              <a:rPr lang="zh-CN" altLang="en-US" dirty="0"/>
              <a:t>示例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&lt;error-page&gt;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 	&lt;exception-type&gt; 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java.lang.Exception</a:t>
            </a:r>
            <a:endParaRPr lang="en-US" altLang="zh-CN" dirty="0"/>
          </a:p>
          <a:p>
            <a:pPr marL="400050" lvl="1" indent="0">
              <a:buFontTx/>
              <a:buNone/>
            </a:pPr>
            <a:r>
              <a:rPr lang="en-US" altLang="zh-CN" dirty="0"/>
              <a:t>     &lt;/exception-type&gt;    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     &lt;location</a:t>
            </a:r>
            <a:r>
              <a:rPr lang="en-US" altLang="zh-CN"/>
              <a:t>&gt;/</a:t>
            </a:r>
            <a:r>
              <a:rPr lang="en-US" altLang="zh-CN" smtClean="0"/>
              <a:t>error500.jsp</a:t>
            </a:r>
            <a:r>
              <a:rPr lang="en-US" altLang="zh-CN" dirty="0"/>
              <a:t>&lt;/location&gt;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&lt;/error-page&gt;</a:t>
            </a:r>
          </a:p>
        </p:txBody>
      </p:sp>
    </p:spTree>
    <p:extLst>
      <p:ext uri="{BB962C8B-B14F-4D97-AF65-F5344CB8AC3E}">
        <p14:creationId xmlns:p14="http://schemas.microsoft.com/office/powerpoint/2010/main" val="324252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81400" y="1484784"/>
            <a:ext cx="5105400" cy="3416300"/>
            <a:chOff x="3581400" y="1981200"/>
            <a:chExt cx="5105400" cy="3416300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1981200"/>
              <a:ext cx="5105400" cy="341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12"/>
            <p:cNvSpPr>
              <a:spLocks/>
            </p:cNvSpPr>
            <p:nvPr/>
          </p:nvSpPr>
          <p:spPr bwMode="auto">
            <a:xfrm>
              <a:off x="3810000" y="2133600"/>
              <a:ext cx="3451225" cy="228600"/>
            </a:xfrm>
            <a:prstGeom prst="borderCallout2">
              <a:avLst>
                <a:gd name="adj1" fmla="val 50000"/>
                <a:gd name="adj2" fmla="val -2208"/>
                <a:gd name="adj3" fmla="val 50000"/>
                <a:gd name="adj4" fmla="val -22449"/>
                <a:gd name="adj5" fmla="val 27778"/>
                <a:gd name="adj6" fmla="val -42731"/>
              </a:avLst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AutoShape 13"/>
            <p:cNvSpPr>
              <a:spLocks/>
            </p:cNvSpPr>
            <p:nvPr/>
          </p:nvSpPr>
          <p:spPr bwMode="auto">
            <a:xfrm>
              <a:off x="3810000" y="2514600"/>
              <a:ext cx="4343400" cy="304800"/>
            </a:xfrm>
            <a:prstGeom prst="borderCallout2">
              <a:avLst>
                <a:gd name="adj1" fmla="val 37500"/>
                <a:gd name="adj2" fmla="val -1755"/>
                <a:gd name="adj3" fmla="val 37500"/>
                <a:gd name="adj4" fmla="val -9245"/>
                <a:gd name="adj5" fmla="val 9375"/>
                <a:gd name="adj6" fmla="val -16741"/>
              </a:avLst>
            </a:prstGeom>
            <a:noFill/>
            <a:ln w="28575">
              <a:solidFill>
                <a:srgbClr val="53C6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14"/>
            <p:cNvSpPr>
              <a:spLocks/>
            </p:cNvSpPr>
            <p:nvPr/>
          </p:nvSpPr>
          <p:spPr bwMode="auto">
            <a:xfrm>
              <a:off x="3810000" y="2971800"/>
              <a:ext cx="3603625" cy="1981200"/>
            </a:xfrm>
            <a:prstGeom prst="borderCallout2">
              <a:avLst>
                <a:gd name="adj1" fmla="val 5769"/>
                <a:gd name="adj2" fmla="val -2116"/>
                <a:gd name="adj3" fmla="val 5769"/>
                <a:gd name="adj4" fmla="val -21278"/>
                <a:gd name="adj5" fmla="val -3204"/>
                <a:gd name="adj6" fmla="val -40486"/>
              </a:avLst>
            </a:prstGeom>
            <a:noFill/>
            <a:ln w="28575">
              <a:solidFill>
                <a:schemeClr val="bg2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文档的基本结构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声明</a:t>
            </a:r>
          </a:p>
          <a:p>
            <a:pPr lvl="1"/>
            <a:r>
              <a:rPr lang="zh-CN" altLang="en-US" dirty="0"/>
              <a:t>处理指示（可选）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516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声明</a:t>
            </a:r>
          </a:p>
          <a:p>
            <a:pPr lvl="1"/>
            <a:r>
              <a:rPr lang="zh-CN" altLang="en-US" dirty="0"/>
              <a:t>每一个</a:t>
            </a:r>
            <a:r>
              <a:rPr lang="en-US" altLang="zh-CN" dirty="0"/>
              <a:t>XML</a:t>
            </a:r>
            <a:r>
              <a:rPr lang="zh-CN" altLang="en-US" dirty="0"/>
              <a:t>文档都以一个</a:t>
            </a:r>
            <a:r>
              <a:rPr lang="en-US" altLang="zh-CN" dirty="0"/>
              <a:t>XML</a:t>
            </a:r>
            <a:r>
              <a:rPr lang="zh-CN" altLang="en-US" dirty="0"/>
              <a:t>声明开始</a:t>
            </a:r>
          </a:p>
          <a:p>
            <a:pPr lvl="1"/>
            <a:r>
              <a:rPr lang="zh-CN" altLang="en-US" dirty="0"/>
              <a:t>表示该文档是一个</a:t>
            </a:r>
            <a:r>
              <a:rPr lang="en-US" altLang="zh-CN" dirty="0"/>
              <a:t>XML</a:t>
            </a:r>
            <a:r>
              <a:rPr lang="zh-CN" altLang="en-US" dirty="0"/>
              <a:t>文档，以及遵循哪个</a:t>
            </a:r>
            <a:r>
              <a:rPr lang="en-US" altLang="zh-CN" dirty="0"/>
              <a:t>XML</a:t>
            </a:r>
            <a:r>
              <a:rPr lang="zh-CN" altLang="en-US" dirty="0"/>
              <a:t>版本的规范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如果在</a:t>
            </a:r>
            <a:r>
              <a:rPr lang="en-US" altLang="zh-CN" dirty="0"/>
              <a:t>XML</a:t>
            </a:r>
            <a:r>
              <a:rPr lang="zh-CN" altLang="en-US" dirty="0"/>
              <a:t>文档中包括声明，则该声明必须是文档的第一个内容。</a:t>
            </a:r>
          </a:p>
          <a:p>
            <a:pPr lvl="1"/>
            <a:r>
              <a:rPr lang="zh-CN" altLang="en-US" dirty="0"/>
              <a:t>声明中必须包含</a:t>
            </a:r>
            <a:r>
              <a:rPr lang="en-US" altLang="zh-CN" dirty="0"/>
              <a:t>version</a:t>
            </a:r>
            <a:r>
              <a:rPr lang="zh-CN" altLang="en-US" dirty="0"/>
              <a:t>属性。</a:t>
            </a:r>
          </a:p>
          <a:p>
            <a:pPr lvl="1"/>
            <a:r>
              <a:rPr lang="zh-CN" altLang="en-US" dirty="0"/>
              <a:t>声明中如果包含所有属性，则排列顺序依次为： </a:t>
            </a:r>
            <a:r>
              <a:rPr lang="en-US" altLang="zh-CN" dirty="0"/>
              <a:t>version</a:t>
            </a:r>
            <a:r>
              <a:rPr lang="zh-CN" altLang="en-US" dirty="0"/>
              <a:t>属性，</a:t>
            </a:r>
            <a:r>
              <a:rPr lang="en-US" altLang="zh-CN" dirty="0"/>
              <a:t>encoding</a:t>
            </a:r>
            <a:r>
              <a:rPr lang="zh-CN" altLang="en-US" dirty="0"/>
              <a:t>属性， </a:t>
            </a:r>
            <a:r>
              <a:rPr lang="en-US" altLang="zh-CN" dirty="0"/>
              <a:t>standalone</a:t>
            </a:r>
            <a:r>
              <a:rPr lang="zh-CN" altLang="en-US" dirty="0"/>
              <a:t>属性，不能颠倒。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声明必须小写（内码声明除外：“</a:t>
            </a:r>
            <a:r>
              <a:rPr lang="en-US" altLang="zh-CN" dirty="0"/>
              <a:t>gb2312”</a:t>
            </a:r>
            <a:r>
              <a:rPr lang="zh-CN" altLang="en-US" dirty="0"/>
              <a:t>和“</a:t>
            </a:r>
            <a:r>
              <a:rPr lang="en-US" altLang="zh-CN" dirty="0"/>
              <a:t>GB2312”</a:t>
            </a:r>
            <a:r>
              <a:rPr lang="zh-CN" altLang="en-US" dirty="0"/>
              <a:t>均可）。</a:t>
            </a:r>
          </a:p>
          <a:p>
            <a:pPr lvl="1"/>
            <a:r>
              <a:rPr lang="zh-CN" altLang="en-US" dirty="0"/>
              <a:t>声明中的属性值（如：“</a:t>
            </a:r>
            <a:r>
              <a:rPr lang="en-US" altLang="zh-CN" dirty="0"/>
              <a:t>gb2312”</a:t>
            </a:r>
            <a:r>
              <a:rPr lang="zh-CN" altLang="en-US" dirty="0"/>
              <a:t>）要用单引号或双引号定界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2348880"/>
            <a:ext cx="6738937" cy="36004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&lt;? xml  version=“1.0”  encoding=“gb2312”  standalone=“yes” ?&gt;</a:t>
            </a:r>
          </a:p>
        </p:txBody>
      </p:sp>
    </p:spTree>
    <p:extLst>
      <p:ext uri="{BB962C8B-B14F-4D97-AF65-F5344CB8AC3E}">
        <p14:creationId xmlns:p14="http://schemas.microsoft.com/office/powerpoint/2010/main" val="131475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文档声明属性</a:t>
            </a:r>
          </a:p>
          <a:p>
            <a:pPr lvl="1"/>
            <a:r>
              <a:rPr lang="en-US" altLang="zh-CN" dirty="0"/>
              <a:t>encoding</a:t>
            </a:r>
            <a:r>
              <a:rPr lang="zh-CN" altLang="en-US" dirty="0"/>
              <a:t>属性（可选的）</a:t>
            </a:r>
          </a:p>
          <a:p>
            <a:pPr lvl="2"/>
            <a:r>
              <a:rPr lang="zh-CN" altLang="en-US" dirty="0"/>
              <a:t>注明</a:t>
            </a:r>
            <a:r>
              <a:rPr lang="en-US" altLang="zh-CN" dirty="0"/>
              <a:t>XML</a:t>
            </a:r>
            <a:r>
              <a:rPr lang="zh-CN" altLang="en-US" dirty="0"/>
              <a:t>文档使用的字符编码方式</a:t>
            </a:r>
          </a:p>
          <a:p>
            <a:pPr lvl="2"/>
            <a:r>
              <a:rPr lang="en-US" altLang="zh-CN" dirty="0"/>
              <a:t>Unicode</a:t>
            </a:r>
            <a:r>
              <a:rPr lang="zh-CN" altLang="en-US" dirty="0"/>
              <a:t>（缺省）</a:t>
            </a:r>
            <a:r>
              <a:rPr lang="en-US" altLang="zh-CN" dirty="0"/>
              <a:t>——UTF-8</a:t>
            </a:r>
            <a:r>
              <a:rPr lang="zh-CN" altLang="en-US" dirty="0"/>
              <a:t>或</a:t>
            </a:r>
            <a:r>
              <a:rPr lang="en-US" altLang="zh-CN" dirty="0"/>
              <a:t>UTF-16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standalone</a:t>
            </a:r>
            <a:r>
              <a:rPr lang="zh-CN" altLang="en-US" dirty="0"/>
              <a:t>属性（可选的）</a:t>
            </a:r>
          </a:p>
          <a:p>
            <a:pPr lvl="2"/>
            <a:r>
              <a:rPr lang="zh-CN" altLang="en-US" dirty="0"/>
              <a:t>说明文档是否是独立的</a:t>
            </a:r>
          </a:p>
          <a:p>
            <a:pPr lvl="2"/>
            <a:r>
              <a:rPr lang="zh-CN" altLang="en-US" dirty="0"/>
              <a:t>该属性取值有两种：</a:t>
            </a:r>
            <a:r>
              <a:rPr lang="en-US" altLang="zh-CN" dirty="0"/>
              <a:t>yes </a:t>
            </a:r>
            <a:r>
              <a:rPr lang="zh-CN" altLang="en-US" dirty="0"/>
              <a:t>或 </a:t>
            </a:r>
            <a:r>
              <a:rPr lang="en-US" altLang="zh-CN" dirty="0"/>
              <a:t>no</a:t>
            </a:r>
          </a:p>
          <a:p>
            <a:pPr lvl="3"/>
            <a:r>
              <a:rPr lang="en-US" altLang="zh-CN" dirty="0"/>
              <a:t>yes</a:t>
            </a:r>
            <a:r>
              <a:rPr lang="zh-CN" altLang="en-US" dirty="0"/>
              <a:t>（缺省）</a:t>
            </a:r>
            <a:r>
              <a:rPr lang="en-US" altLang="zh-CN" dirty="0"/>
              <a:t>——</a:t>
            </a:r>
            <a:r>
              <a:rPr lang="zh-CN" altLang="en-US" dirty="0"/>
              <a:t>该文档没有依赖外面的任何文件而可以独立存在</a:t>
            </a:r>
          </a:p>
          <a:p>
            <a:pPr lvl="3"/>
            <a:r>
              <a:rPr lang="en-US" altLang="zh-CN" dirty="0"/>
              <a:t>no——</a:t>
            </a:r>
            <a:r>
              <a:rPr lang="zh-CN" altLang="en-US" dirty="0"/>
              <a:t>该文档依赖于外面的某个文件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38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声明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206625" y="1988840"/>
            <a:ext cx="46482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092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声明中必须包含的属性是什么？</a:t>
            </a:r>
          </a:p>
          <a:p>
            <a:r>
              <a:rPr lang="zh-CN" altLang="en-US" dirty="0"/>
              <a:t>声明中属性有几个？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22698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的基本组成单位是元素</a:t>
            </a:r>
          </a:p>
          <a:p>
            <a:pPr lvl="1"/>
            <a:r>
              <a:rPr lang="zh-CN" altLang="en-US" dirty="0"/>
              <a:t>元素由标记来定义</a:t>
            </a:r>
          </a:p>
          <a:p>
            <a:pPr lvl="1"/>
            <a:r>
              <a:rPr lang="zh-CN" altLang="en-US" dirty="0"/>
              <a:t>标记包括起始标记</a:t>
            </a:r>
            <a:r>
              <a:rPr lang="en-US" altLang="zh-CN" dirty="0"/>
              <a:t>&lt;&gt;</a:t>
            </a:r>
            <a:r>
              <a:rPr lang="zh-CN" altLang="en-US" dirty="0"/>
              <a:t>和结束标记</a:t>
            </a:r>
            <a:r>
              <a:rPr lang="en-US" altLang="zh-CN" dirty="0"/>
              <a:t>&lt;/&gt;</a:t>
            </a:r>
            <a:r>
              <a:rPr lang="zh-CN" altLang="en-US" dirty="0"/>
              <a:t>，属性要写在起始标记内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中，所有元素必须有结束标记</a:t>
            </a:r>
          </a:p>
          <a:p>
            <a:pPr lvl="1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43000" y="3429000"/>
            <a:ext cx="7654925" cy="2667000"/>
            <a:chOff x="1143000" y="3429000"/>
            <a:chExt cx="7654925" cy="2667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White">
            <a:xfrm>
              <a:off x="1143000" y="4114800"/>
              <a:ext cx="33528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581400"/>
              <a:ext cx="2449513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419600" y="4572000"/>
              <a:ext cx="381000" cy="15240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5181600" y="3886200"/>
              <a:ext cx="2133600" cy="2133600"/>
            </a:xfrm>
            <a:prstGeom prst="borderCallout2">
              <a:avLst>
                <a:gd name="adj1" fmla="val 5356"/>
                <a:gd name="adj2" fmla="val 103569"/>
                <a:gd name="adj3" fmla="val 5356"/>
                <a:gd name="adj4" fmla="val 118824"/>
                <a:gd name="adj5" fmla="val -12278"/>
                <a:gd name="adj6" fmla="val 134153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18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>
              <a:off x="5257800" y="4953000"/>
              <a:ext cx="1981200" cy="914400"/>
            </a:xfrm>
            <a:prstGeom prst="borderCallout2">
              <a:avLst>
                <a:gd name="adj1" fmla="val 12500"/>
                <a:gd name="adj2" fmla="val 103847"/>
                <a:gd name="adj3" fmla="val 12500"/>
                <a:gd name="adj4" fmla="val 126042"/>
                <a:gd name="adj5" fmla="val -136981"/>
                <a:gd name="adj6" fmla="val 148319"/>
              </a:avLst>
            </a:prstGeom>
            <a:noFill/>
            <a:ln w="28575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18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AutoShape 10"/>
            <p:cNvSpPr>
              <a:spLocks/>
            </p:cNvSpPr>
            <p:nvPr/>
          </p:nvSpPr>
          <p:spPr bwMode="auto">
            <a:xfrm>
              <a:off x="5638800" y="4419600"/>
              <a:ext cx="1600200" cy="152400"/>
            </a:xfrm>
            <a:prstGeom prst="borderCallout2">
              <a:avLst>
                <a:gd name="adj1" fmla="val 75000"/>
                <a:gd name="adj2" fmla="val 104764"/>
                <a:gd name="adj3" fmla="val 75000"/>
                <a:gd name="adj4" fmla="val 133236"/>
                <a:gd name="adj5" fmla="val -500000"/>
                <a:gd name="adj6" fmla="val 161806"/>
              </a:avLst>
            </a:prstGeom>
            <a:noFill/>
            <a:ln w="28575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18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153400" y="3429000"/>
              <a:ext cx="644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Arial" panose="020B0604020202020204" pitchFamily="34" charset="0"/>
                </a:rPr>
                <a:t>元素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34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元素内容</a:t>
            </a:r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文本：元素</a:t>
            </a:r>
            <a:r>
              <a:rPr lang="zh-CN" altLang="en-US" dirty="0"/>
              <a:t>内只有简单的文本</a:t>
            </a:r>
          </a:p>
          <a:p>
            <a:pPr lvl="1"/>
            <a:r>
              <a:rPr lang="zh-CN" altLang="en-US" dirty="0" smtClean="0"/>
              <a:t>元素：元素</a:t>
            </a:r>
            <a:r>
              <a:rPr lang="zh-CN" altLang="en-US" dirty="0"/>
              <a:t>内还有元素标记</a:t>
            </a:r>
          </a:p>
          <a:p>
            <a:pPr lvl="1"/>
            <a:r>
              <a:rPr lang="zh-CN" altLang="en-US" dirty="0" smtClean="0"/>
              <a:t>混合：元素</a:t>
            </a:r>
            <a:r>
              <a:rPr lang="zh-CN" altLang="en-US" dirty="0"/>
              <a:t>内有元素标记和文本内容</a:t>
            </a:r>
          </a:p>
          <a:p>
            <a:pPr lvl="1"/>
            <a:r>
              <a:rPr lang="zh-CN" altLang="en-US" dirty="0" smtClean="0"/>
              <a:t>空：元素</a:t>
            </a:r>
            <a:r>
              <a:rPr lang="zh-CN" altLang="en-US" dirty="0"/>
              <a:t>内部没有携带任何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40025" y="3429000"/>
            <a:ext cx="35814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862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元素间的关系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中，各元素之间是相互关联的</a:t>
            </a:r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父子关系联系</a:t>
            </a:r>
          </a:p>
          <a:p>
            <a:pPr lvl="2"/>
            <a:r>
              <a:rPr lang="zh-CN" altLang="en-US" dirty="0"/>
              <a:t>包含在另一个元素中的元素称为子元素，包含子元素的元素称为父元素</a:t>
            </a:r>
          </a:p>
          <a:p>
            <a:pPr lvl="2"/>
            <a:r>
              <a:rPr lang="zh-CN" altLang="en-US" dirty="0"/>
              <a:t>嵌套子元素必须完整地包含在它的父元素中</a:t>
            </a:r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/>
              <a:t>的元素可以重复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969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根元素 </a:t>
            </a:r>
            <a:endParaRPr lang="en-US" altLang="zh-CN" dirty="0" smtClean="0"/>
          </a:p>
          <a:p>
            <a:pPr lvl="1"/>
            <a:r>
              <a:rPr lang="zh-CN" altLang="en-US" dirty="0"/>
              <a:t>没有被嵌套在其他元素内的元素，最高层元素，仅一个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文档中所有元素都是根元素的子孙元素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752600" y="2743200"/>
            <a:ext cx="53340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0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/>
              <a:t>不包含任何内容的元素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444625" y="2528093"/>
            <a:ext cx="6172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16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容器捕获</a:t>
            </a:r>
            <a:r>
              <a:rPr lang="en-US" altLang="zh-CN" dirty="0"/>
              <a:t>Servlet</a:t>
            </a:r>
            <a:r>
              <a:rPr lang="zh-CN" altLang="en-US" dirty="0"/>
              <a:t>中抛出的异常，如果异常类型与</a:t>
            </a:r>
            <a:r>
              <a:rPr lang="en-US" altLang="zh-CN" dirty="0"/>
              <a:t>(exception-type)</a:t>
            </a:r>
            <a:r>
              <a:rPr lang="zh-CN" altLang="en-US" dirty="0"/>
              <a:t>指定的相匹配：</a:t>
            </a:r>
          </a:p>
          <a:p>
            <a:pPr lvl="1"/>
            <a:r>
              <a:rPr lang="zh-CN" altLang="en-US" dirty="0"/>
              <a:t>容器将异常对象及请求的</a:t>
            </a:r>
            <a:r>
              <a:rPr lang="en-US" altLang="zh-CN" dirty="0"/>
              <a:t>URI</a:t>
            </a:r>
            <a:r>
              <a:rPr lang="zh-CN" altLang="en-US" dirty="0"/>
              <a:t>保存在请求对象中，</a:t>
            </a:r>
            <a:r>
              <a:rPr lang="en-US" altLang="zh-CN" dirty="0"/>
              <a:t>key</a:t>
            </a:r>
            <a:r>
              <a:rPr lang="zh-CN" altLang="en-US" dirty="0"/>
              <a:t>值：</a:t>
            </a:r>
          </a:p>
          <a:p>
            <a:pPr marL="857250" lvl="2" indent="0">
              <a:buFontTx/>
              <a:buNone/>
            </a:pPr>
            <a:r>
              <a:rPr lang="zh-CN" altLang="en-US" dirty="0"/>
              <a:t>“</a:t>
            </a:r>
            <a:r>
              <a:rPr lang="en-US" altLang="zh-CN" dirty="0" err="1"/>
              <a:t>javax.servlet.error.exception</a:t>
            </a:r>
            <a:r>
              <a:rPr lang="en-US" altLang="zh-CN" dirty="0"/>
              <a:t>”</a:t>
            </a:r>
          </a:p>
          <a:p>
            <a:pPr marL="857250" lvl="2" indent="0">
              <a:buFontTx/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javax.servlet.error.request_uri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容器将请求转发给（</a:t>
            </a:r>
            <a:r>
              <a:rPr lang="en-US" altLang="zh-CN" dirty="0"/>
              <a:t>location</a:t>
            </a:r>
            <a:r>
              <a:rPr lang="zh-CN" altLang="en-US" dirty="0"/>
              <a:t>）指定的</a:t>
            </a:r>
            <a:r>
              <a:rPr lang="en-US" altLang="zh-CN" dirty="0"/>
              <a:t>Web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236859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标记命名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中，可以使用自己需要的元素来扩展标记语言</a:t>
            </a:r>
          </a:p>
          <a:p>
            <a:pPr lvl="1"/>
            <a:r>
              <a:rPr lang="zh-CN" altLang="en-US" dirty="0" smtClean="0"/>
              <a:t>基本</a:t>
            </a:r>
            <a:r>
              <a:rPr lang="zh-CN" altLang="en-US" dirty="0"/>
              <a:t>规则</a:t>
            </a:r>
          </a:p>
          <a:p>
            <a:pPr lvl="2"/>
            <a:r>
              <a:rPr lang="zh-CN" altLang="en-US" dirty="0"/>
              <a:t>标记名称不能以数字或特殊字符开头</a:t>
            </a:r>
          </a:p>
          <a:p>
            <a:pPr lvl="2"/>
            <a:r>
              <a:rPr lang="zh-CN" altLang="en-US" dirty="0"/>
              <a:t>可以包含字母，数字，下划线等</a:t>
            </a:r>
          </a:p>
          <a:p>
            <a:pPr lvl="2"/>
            <a:r>
              <a:rPr lang="zh-CN" altLang="en-US" dirty="0"/>
              <a:t>不能以字符串“</a:t>
            </a:r>
            <a:r>
              <a:rPr lang="en-US" altLang="zh-CN" dirty="0"/>
              <a:t>XML”</a:t>
            </a:r>
            <a:r>
              <a:rPr lang="zh-CN" altLang="en-US" dirty="0"/>
              <a:t>作为开头</a:t>
            </a:r>
          </a:p>
          <a:p>
            <a:pPr lvl="2"/>
            <a:r>
              <a:rPr lang="zh-CN" altLang="en-US" dirty="0"/>
              <a:t>不能包含空格</a:t>
            </a:r>
          </a:p>
          <a:p>
            <a:pPr lvl="2"/>
            <a:r>
              <a:rPr lang="zh-CN" altLang="en-US" dirty="0"/>
              <a:t>尽量不要包含特殊字符</a:t>
            </a:r>
          </a:p>
          <a:p>
            <a:pPr lvl="2"/>
            <a:r>
              <a:rPr lang="zh-CN" altLang="en-US" dirty="0"/>
              <a:t>区分大小写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54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标记命名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3429000" y="1916832"/>
            <a:ext cx="2286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209800" y="4126632"/>
            <a:ext cx="44196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81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标记命名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/>
              <a:t>标记名称尽量简短</a:t>
            </a:r>
          </a:p>
          <a:p>
            <a:pPr lvl="1"/>
            <a:r>
              <a:rPr lang="zh-CN" altLang="en-US" dirty="0"/>
              <a:t>大小写尽量采用同一标准</a:t>
            </a:r>
          </a:p>
          <a:p>
            <a:pPr lvl="2"/>
            <a:r>
              <a:rPr lang="zh-CN" altLang="en-US" dirty="0"/>
              <a:t>完全用小写字母来书写名称，当名称中包含多个单词时，相互之间用下划线</a:t>
            </a:r>
            <a:r>
              <a:rPr lang="zh-CN" altLang="en-US" dirty="0" smtClean="0"/>
              <a:t>隔开，如</a:t>
            </a:r>
            <a:r>
              <a:rPr lang="en-US" altLang="zh-CN" dirty="0" err="1" smtClean="0"/>
              <a:t>address_book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每个单词的首字母大写，不使用</a:t>
            </a:r>
            <a:r>
              <a:rPr lang="zh-CN" altLang="en-US" dirty="0" smtClean="0"/>
              <a:t>分隔符，如</a:t>
            </a:r>
            <a:r>
              <a:rPr lang="en-US" altLang="zh-CN" dirty="0" err="1" smtClean="0"/>
              <a:t>AddressBook</a:t>
            </a:r>
            <a:endParaRPr lang="en-US" altLang="zh-CN" dirty="0"/>
          </a:p>
          <a:p>
            <a:pPr lvl="1"/>
            <a:r>
              <a:rPr lang="zh-CN" altLang="en-US" dirty="0"/>
              <a:t>可以使用非英文字符</a:t>
            </a:r>
          </a:p>
          <a:p>
            <a:pPr lvl="1"/>
            <a:r>
              <a:rPr lang="zh-CN" altLang="en-US" dirty="0"/>
              <a:t>推荐使用英文字符</a:t>
            </a:r>
            <a:r>
              <a:rPr lang="en-US" altLang="zh-CN" dirty="0"/>
              <a:t>+</a:t>
            </a:r>
            <a:r>
              <a:rPr lang="zh-CN" altLang="en-US" dirty="0"/>
              <a:t>数字来命名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809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属性是元素的可选组成部分，其作用是对元素及内容的附加信息进行描述。标记中可以包含任意多个属性。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中，属性值一定要用双引号或者单引号引起来，否则将被视为错误，推荐先使用双引号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属性区分大小写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819400" y="2438400"/>
            <a:ext cx="2895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828800" y="4495800"/>
            <a:ext cx="54229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36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属性也可以被改为使用子元素来描述</a:t>
            </a:r>
          </a:p>
          <a:p>
            <a:pPr lvl="1"/>
            <a:r>
              <a:rPr lang="zh-CN" altLang="en-US" dirty="0"/>
              <a:t>属性与子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</a:t>
            </a:r>
            <a:r>
              <a:rPr lang="zh-CN" altLang="en-US" dirty="0"/>
              <a:t>避免使用属性，推荐使用子元素描述数据</a:t>
            </a:r>
          </a:p>
          <a:p>
            <a:pPr lvl="2"/>
            <a:r>
              <a:rPr lang="zh-CN" altLang="en-US" dirty="0"/>
              <a:t>属性不能包含多个值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300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CDATA &amp; </a:t>
            </a:r>
            <a:r>
              <a:rPr lang="en-US" altLang="zh-CN" dirty="0" smtClean="0"/>
              <a:t>PCDATA</a:t>
            </a:r>
          </a:p>
          <a:p>
            <a:pPr lvl="1"/>
            <a:endParaRPr lang="zh-CN" altLang="en-US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733800" y="1752600"/>
            <a:ext cx="790575" cy="1976438"/>
            <a:chOff x="2304" y="1344"/>
            <a:chExt cx="498" cy="1245"/>
          </a:xfrm>
        </p:grpSpPr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2425" y="1344"/>
              <a:ext cx="233" cy="25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7"/>
                <a:gd name="T94" fmla="*/ 0 h 292"/>
                <a:gd name="T95" fmla="*/ 267 w 267"/>
                <a:gd name="T96" fmla="*/ 292 h 29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>
              <a:off x="2304" y="1625"/>
              <a:ext cx="498" cy="96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73"/>
                <a:gd name="T160" fmla="*/ 0 h 1111"/>
                <a:gd name="T161" fmla="*/ 573 w 573"/>
                <a:gd name="T162" fmla="*/ 1111 h 1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724400" y="1752600"/>
            <a:ext cx="790575" cy="1976438"/>
            <a:chOff x="2880" y="1344"/>
            <a:chExt cx="498" cy="1245"/>
          </a:xfrm>
        </p:grpSpPr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3001" y="1344"/>
              <a:ext cx="233" cy="25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7"/>
                <a:gd name="T94" fmla="*/ 0 h 292"/>
                <a:gd name="T95" fmla="*/ 267 w 267"/>
                <a:gd name="T96" fmla="*/ 292 h 29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2880" y="1625"/>
              <a:ext cx="498" cy="96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73"/>
                <a:gd name="T160" fmla="*/ 0 h 1111"/>
                <a:gd name="T161" fmla="*/ 573 w 573"/>
                <a:gd name="T162" fmla="*/ 1111 h 1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90600" y="2438400"/>
            <a:ext cx="7162800" cy="2486025"/>
            <a:chOff x="990600" y="2438400"/>
            <a:chExt cx="7162800" cy="2486025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gray">
            <a:xfrm>
              <a:off x="4800600" y="2438400"/>
              <a:ext cx="3352800" cy="2286000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990600" y="2438400"/>
              <a:ext cx="3352800" cy="2286000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folHlink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gray">
            <a:xfrm>
              <a:off x="1066800" y="2667000"/>
              <a:ext cx="2743200" cy="22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CC"/>
                  </a:solidFill>
                  <a:ea typeface="宋体" panose="02010600030101010101" pitchFamily="2" charset="-122"/>
                </a:rPr>
                <a:t>CDATA (</a:t>
              </a:r>
              <a:r>
                <a:rPr lang="en-US" altLang="zh-CN" sz="18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Character Data)     — </a:t>
              </a:r>
              <a:r>
                <a:rPr lang="zh-CN" altLang="en-US" sz="1800" dirty="0">
                  <a:solidFill>
                    <a:srgbClr val="0000CC"/>
                  </a:solidFill>
                  <a:latin typeface="Arial" panose="020B0604020202020204" pitchFamily="34" charset="0"/>
                </a:rPr>
                <a:t>字符数据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20000"/>
                </a:lnSpc>
                <a:buClr>
                  <a:srgbClr val="53C6FF"/>
                </a:buClr>
                <a:buFont typeface="Wingdings" panose="05000000000000000000" pitchFamily="2" charset="2"/>
                <a:buChar char="ü"/>
              </a:pP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1700" dirty="0">
                  <a:latin typeface="Arial" panose="020B0604020202020204" pitchFamily="34" charset="0"/>
                </a:rPr>
                <a:t>不想被解析程序解析的   一片原始数据区</a:t>
              </a:r>
            </a:p>
            <a:p>
              <a:pPr>
                <a:buClrTx/>
                <a:buSzTx/>
                <a:buFontTx/>
                <a:buNone/>
              </a:pPr>
              <a:endParaRPr lang="zh-CN" altLang="en-US" sz="1700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  <a:p>
              <a:pPr>
                <a:buClrTx/>
                <a:buSzTx/>
                <a:buFontTx/>
                <a:buNone/>
              </a:pP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gray">
            <a:xfrm>
              <a:off x="5148064" y="2590800"/>
              <a:ext cx="2929136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PCDATA (Parsed Character Data)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CC"/>
                  </a:solidFill>
                  <a:latin typeface="Arial" panose="020B0604020202020204" pitchFamily="34" charset="0"/>
                </a:rPr>
                <a:t> — </a:t>
              </a:r>
              <a:r>
                <a:rPr lang="zh-CN" altLang="en-US" sz="1800" dirty="0">
                  <a:solidFill>
                    <a:srgbClr val="0000CC"/>
                  </a:solidFill>
                  <a:latin typeface="Arial" panose="020B0604020202020204" pitchFamily="34" charset="0"/>
                </a:rPr>
                <a:t>解析数据</a:t>
              </a:r>
            </a:p>
            <a:p>
              <a:pPr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  <a:p>
              <a:pPr eaLnBrk="1" hangingPunct="1">
                <a:buClr>
                  <a:srgbClr val="53C6FF"/>
                </a:buClr>
                <a:buFont typeface="Wingdings" panose="05000000000000000000" pitchFamily="2" charset="2"/>
                <a:buChar char="ü"/>
              </a:pP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1700" dirty="0">
                  <a:latin typeface="黑体" panose="02010609060101010101" pitchFamily="49" charset="-122"/>
                </a:rPr>
                <a:t>由</a:t>
              </a:r>
              <a:r>
                <a:rPr lang="en-US" altLang="zh-CN" sz="1700" dirty="0"/>
                <a:t>XML</a:t>
              </a:r>
              <a:r>
                <a:rPr lang="zh-CN" altLang="en-US" sz="1700" dirty="0">
                  <a:latin typeface="黑体" panose="02010609060101010101" pitchFamily="49" charset="-122"/>
                </a:rPr>
                <a:t>解析器解析的内容，当作一般的文字资料来解读</a:t>
              </a:r>
            </a:p>
            <a:p>
              <a:pPr>
                <a:buClrTx/>
                <a:buSzTx/>
                <a:buFontTx/>
                <a:buNone/>
              </a:pPr>
              <a:endParaRPr lang="en-US" altLang="zh-CN" sz="1800" dirty="0">
                <a:solidFill>
                  <a:srgbClr val="0000CC"/>
                </a:solidFill>
                <a:latin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178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/>
              <a:t>注释的内容会被程序忽略而不做解释和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注意：</a:t>
            </a:r>
          </a:p>
          <a:p>
            <a:pPr lvl="2"/>
            <a:r>
              <a:rPr lang="zh-CN" altLang="en-US" dirty="0"/>
              <a:t>不要把注释放在</a:t>
            </a:r>
            <a:r>
              <a:rPr lang="en-US" altLang="zh-CN" dirty="0"/>
              <a:t>XML</a:t>
            </a:r>
            <a:r>
              <a:rPr lang="zh-CN" altLang="en-US" dirty="0"/>
              <a:t>的声明之前</a:t>
            </a:r>
          </a:p>
          <a:p>
            <a:pPr lvl="2"/>
            <a:r>
              <a:rPr lang="zh-CN" altLang="en-US" dirty="0"/>
              <a:t>注释不能嵌套使用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5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注意</a:t>
            </a:r>
            <a:r>
              <a:rPr lang="zh-CN" altLang="en-US" dirty="0" smtClean="0"/>
              <a:t>事项</a:t>
            </a:r>
            <a:endParaRPr lang="en-US" altLang="zh-CN" dirty="0" smtClean="0"/>
          </a:p>
          <a:p>
            <a:pPr lvl="1"/>
            <a:r>
              <a:rPr lang="zh-CN" altLang="en-US" dirty="0"/>
              <a:t>文档包含一个或多个元素且至少包含一个元素。</a:t>
            </a:r>
          </a:p>
          <a:p>
            <a:pPr lvl="1"/>
            <a:r>
              <a:rPr lang="zh-CN" altLang="en-US" dirty="0"/>
              <a:t>文档中只存在一个称为根的元素，该元素无任何部分出现在其他元素中。</a:t>
            </a:r>
          </a:p>
          <a:p>
            <a:pPr lvl="1"/>
            <a:r>
              <a:rPr lang="zh-CN" altLang="en-US" dirty="0"/>
              <a:t>以起始标签和结束标签为界的其他各元素必须严格嵌套。</a:t>
            </a:r>
          </a:p>
          <a:p>
            <a:pPr lvl="1"/>
            <a:r>
              <a:rPr lang="zh-CN" altLang="en-US" dirty="0"/>
              <a:t>元素必须正确关闭。</a:t>
            </a:r>
          </a:p>
          <a:p>
            <a:pPr lvl="1"/>
            <a:r>
              <a:rPr lang="zh-CN" altLang="en-US" dirty="0"/>
              <a:t>属性值必须加引号。</a:t>
            </a:r>
          </a:p>
          <a:p>
            <a:pPr lvl="1"/>
            <a:r>
              <a:rPr lang="zh-CN" altLang="en-US" dirty="0"/>
              <a:t>区分大小写。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058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元素的注意事项是什么？</a:t>
            </a:r>
          </a:p>
        </p:txBody>
      </p:sp>
    </p:spTree>
    <p:extLst>
      <p:ext uri="{BB962C8B-B14F-4D97-AF65-F5344CB8AC3E}">
        <p14:creationId xmlns:p14="http://schemas.microsoft.com/office/powerpoint/2010/main" val="3471862688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响应</a:t>
            </a:r>
            <a:r>
              <a:rPr lang="en-US" altLang="zh-CN" dirty="0"/>
              <a:t>XML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zh-CN" altLang="en-US" dirty="0" smtClean="0"/>
              <a:t>端</a:t>
            </a:r>
            <a:r>
              <a:rPr lang="zh-CN" altLang="en-US" dirty="0"/>
              <a:t>生成</a:t>
            </a:r>
            <a:r>
              <a:rPr lang="en-US" altLang="zh-CN" dirty="0" smtClean="0"/>
              <a:t>XML</a:t>
            </a:r>
            <a:endParaRPr lang="en-US" altLang="zh-CN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1613333"/>
            <a:ext cx="6738937" cy="440805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 err="1">
                <a:latin typeface="+mn-lt"/>
                <a:ea typeface="+mn-ea"/>
              </a:rPr>
              <a:t>StringBuffer</a:t>
            </a:r>
            <a:r>
              <a:rPr lang="en-US" altLang="en-US" sz="1200" dirty="0">
                <a:latin typeface="+mn-lt"/>
                <a:ea typeface="+mn-ea"/>
              </a:rPr>
              <a:t> xml = new </a:t>
            </a:r>
            <a:r>
              <a:rPr lang="en-US" altLang="en-US" sz="1200" dirty="0" err="1">
                <a:latin typeface="+mn-lt"/>
                <a:ea typeface="+mn-ea"/>
              </a:rPr>
              <a:t>StringBuffer</a:t>
            </a:r>
            <a:r>
              <a:rPr lang="en-US" altLang="en-US" sz="1200" dirty="0">
                <a:latin typeface="+mn-lt"/>
                <a:ea typeface="+mn-ea"/>
              </a:rPr>
              <a:t>();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("&lt;?xml version=\"1.0\" encoding=\"UTF-8\"?&gt;");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("&lt;res&gt;");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</a:t>
            </a:r>
            <a:r>
              <a:rPr lang="en-US" altLang="en-US" sz="1200" dirty="0" err="1">
                <a:latin typeface="+mn-lt"/>
                <a:ea typeface="+mn-ea"/>
              </a:rPr>
              <a:t>pageCount</a:t>
            </a:r>
            <a:r>
              <a:rPr lang="en-US" altLang="en-US" sz="1200" dirty="0">
                <a:latin typeface="+mn-lt"/>
                <a:ea typeface="+mn-ea"/>
              </a:rPr>
              <a:t>&gt;" + </a:t>
            </a:r>
            <a:r>
              <a:rPr lang="en-US" altLang="en-US" sz="1200" dirty="0" err="1">
                <a:latin typeface="+mn-lt"/>
                <a:ea typeface="+mn-ea"/>
              </a:rPr>
              <a:t>pageCount</a:t>
            </a:r>
            <a:r>
              <a:rPr lang="en-US" altLang="en-US" sz="1200" dirty="0">
                <a:latin typeface="+mn-lt"/>
                <a:ea typeface="+mn-ea"/>
              </a:rPr>
              <a:t> + "&lt;/</a:t>
            </a:r>
            <a:r>
              <a:rPr lang="en-US" altLang="en-US" sz="1200" dirty="0" err="1">
                <a:latin typeface="+mn-lt"/>
                <a:ea typeface="+mn-ea"/>
              </a:rPr>
              <a:t>pageCount</a:t>
            </a:r>
            <a:r>
              <a:rPr lang="en-US" altLang="en-US" sz="1200" dirty="0">
                <a:latin typeface="+mn-lt"/>
                <a:ea typeface="+mn-ea"/>
              </a:rPr>
              <a:t>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("&lt;list&gt;");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for (User u: list)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("&lt;user&gt;");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("&lt;id&gt;" + </a:t>
            </a:r>
            <a:r>
              <a:rPr lang="en-US" altLang="en-US" sz="1200" dirty="0" err="1">
                <a:latin typeface="+mn-lt"/>
                <a:ea typeface="+mn-ea"/>
              </a:rPr>
              <a:t>u.getId</a:t>
            </a:r>
            <a:r>
              <a:rPr lang="en-US" altLang="en-US" sz="1200" dirty="0">
                <a:latin typeface="+mn-lt"/>
                <a:ea typeface="+mn-ea"/>
              </a:rPr>
              <a:t>() + "&lt;/id&gt;");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</a:t>
            </a:r>
            <a:r>
              <a:rPr lang="en-US" altLang="en-US" sz="1200" dirty="0" err="1">
                <a:latin typeface="+mn-lt"/>
                <a:ea typeface="+mn-ea"/>
              </a:rPr>
              <a:t>realname</a:t>
            </a:r>
            <a:r>
              <a:rPr lang="en-US" altLang="en-US" sz="1200" dirty="0">
                <a:latin typeface="+mn-lt"/>
                <a:ea typeface="+mn-ea"/>
              </a:rPr>
              <a:t>&gt;" + </a:t>
            </a:r>
            <a:r>
              <a:rPr lang="en-US" altLang="en-US" sz="1200" dirty="0" err="1">
                <a:latin typeface="+mn-lt"/>
                <a:ea typeface="+mn-ea"/>
              </a:rPr>
              <a:t>u.getRealname</a:t>
            </a:r>
            <a:r>
              <a:rPr lang="en-US" altLang="en-US" sz="1200" dirty="0">
                <a:latin typeface="+mn-lt"/>
                <a:ea typeface="+mn-ea"/>
              </a:rPr>
              <a:t>() + "&lt;/</a:t>
            </a:r>
            <a:r>
              <a:rPr lang="en-US" altLang="en-US" sz="1200" dirty="0" err="1">
                <a:latin typeface="+mn-lt"/>
                <a:ea typeface="+mn-ea"/>
              </a:rPr>
              <a:t>realname</a:t>
            </a:r>
            <a:r>
              <a:rPr lang="en-US" altLang="en-US" sz="1200" dirty="0">
                <a:latin typeface="+mn-lt"/>
                <a:ea typeface="+mn-ea"/>
              </a:rPr>
              <a:t>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("&lt;sex&gt;" + ("1".equals(</a:t>
            </a:r>
            <a:r>
              <a:rPr lang="en-US" altLang="en-US" sz="1200" dirty="0" err="1">
                <a:latin typeface="+mn-lt"/>
                <a:ea typeface="+mn-ea"/>
              </a:rPr>
              <a:t>u.getSex</a:t>
            </a:r>
            <a:r>
              <a:rPr lang="en-US" altLang="en-US" sz="1200" dirty="0">
                <a:latin typeface="+mn-lt"/>
                <a:ea typeface="+mn-ea"/>
              </a:rPr>
              <a:t>()) ? "</a:t>
            </a:r>
            <a:r>
              <a:rPr lang="zh-CN" altLang="en-US" sz="1200" dirty="0">
                <a:latin typeface="+mn-lt"/>
                <a:ea typeface="+mn-ea"/>
              </a:rPr>
              <a:t>男</a:t>
            </a:r>
            <a:r>
              <a:rPr lang="en-US" altLang="zh-CN" sz="1200" dirty="0">
                <a:latin typeface="+mn-lt"/>
                <a:ea typeface="+mn-ea"/>
              </a:rPr>
              <a:t>" : "</a:t>
            </a:r>
            <a:r>
              <a:rPr lang="zh-CN" altLang="en-US" sz="1200" dirty="0">
                <a:latin typeface="+mn-lt"/>
                <a:ea typeface="+mn-ea"/>
              </a:rPr>
              <a:t>女</a:t>
            </a:r>
            <a:r>
              <a:rPr lang="en-US" altLang="zh-CN" sz="1200" dirty="0">
                <a:latin typeface="+mn-lt"/>
                <a:ea typeface="+mn-ea"/>
              </a:rPr>
              <a:t>")  + "&lt;/</a:t>
            </a:r>
            <a:r>
              <a:rPr lang="en-US" altLang="en-US" sz="1200" dirty="0">
                <a:latin typeface="+mn-lt"/>
                <a:ea typeface="+mn-ea"/>
              </a:rPr>
              <a:t>sex&gt;");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</a:t>
            </a:r>
            <a:r>
              <a:rPr lang="en-US" altLang="en-US" sz="1200" dirty="0" err="1">
                <a:latin typeface="+mn-lt"/>
                <a:ea typeface="+mn-ea"/>
              </a:rPr>
              <a:t>certType</a:t>
            </a:r>
            <a:r>
              <a:rPr lang="en-US" altLang="en-US" sz="1200" dirty="0">
                <a:latin typeface="+mn-lt"/>
                <a:ea typeface="+mn-ea"/>
              </a:rPr>
              <a:t>&gt;" + </a:t>
            </a:r>
            <a:r>
              <a:rPr lang="en-US" altLang="en-US" sz="1200" dirty="0" err="1">
                <a:latin typeface="+mn-lt"/>
                <a:ea typeface="+mn-ea"/>
              </a:rPr>
              <a:t>u.getCertType</a:t>
            </a:r>
            <a:r>
              <a:rPr lang="en-US" altLang="en-US" sz="1200" dirty="0">
                <a:latin typeface="+mn-lt"/>
                <a:ea typeface="+mn-ea"/>
              </a:rPr>
              <a:t>().</a:t>
            </a:r>
            <a:r>
              <a:rPr lang="en-US" altLang="en-US" sz="1200" dirty="0" err="1">
                <a:latin typeface="+mn-lt"/>
                <a:ea typeface="+mn-ea"/>
              </a:rPr>
              <a:t>getContent</a:t>
            </a:r>
            <a:r>
              <a:rPr lang="en-US" altLang="en-US" sz="1200" dirty="0">
                <a:latin typeface="+mn-lt"/>
                <a:ea typeface="+mn-ea"/>
              </a:rPr>
              <a:t>() + "&lt;/</a:t>
            </a:r>
            <a:r>
              <a:rPr lang="en-US" altLang="en-US" sz="1200" dirty="0" err="1">
                <a:latin typeface="+mn-lt"/>
                <a:ea typeface="+mn-ea"/>
              </a:rPr>
              <a:t>certType</a:t>
            </a:r>
            <a:r>
              <a:rPr lang="en-US" altLang="en-US" sz="1200" dirty="0">
                <a:latin typeface="+mn-lt"/>
                <a:ea typeface="+mn-ea"/>
              </a:rPr>
              <a:t>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("&lt;cert&gt;" + </a:t>
            </a:r>
            <a:r>
              <a:rPr lang="en-US" altLang="en-US" sz="1200" dirty="0" err="1">
                <a:latin typeface="+mn-lt"/>
                <a:ea typeface="+mn-ea"/>
              </a:rPr>
              <a:t>u.getCert</a:t>
            </a:r>
            <a:r>
              <a:rPr lang="en-US" altLang="en-US" sz="1200" dirty="0">
                <a:latin typeface="+mn-lt"/>
                <a:ea typeface="+mn-ea"/>
              </a:rPr>
              <a:t>() + "&lt;/cert&gt;");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</a:t>
            </a:r>
            <a:r>
              <a:rPr lang="en-US" altLang="en-US" sz="1200" dirty="0" err="1">
                <a:latin typeface="+mn-lt"/>
                <a:ea typeface="+mn-ea"/>
              </a:rPr>
              <a:t>userType</a:t>
            </a:r>
            <a:r>
              <a:rPr lang="en-US" altLang="en-US" sz="1200" dirty="0">
                <a:latin typeface="+mn-lt"/>
                <a:ea typeface="+mn-ea"/>
              </a:rPr>
              <a:t>&gt;" + </a:t>
            </a:r>
            <a:r>
              <a:rPr lang="en-US" altLang="en-US" sz="1200" dirty="0" err="1">
                <a:latin typeface="+mn-lt"/>
                <a:ea typeface="+mn-ea"/>
              </a:rPr>
              <a:t>u.getUserType</a:t>
            </a:r>
            <a:r>
              <a:rPr lang="en-US" altLang="en-US" sz="1200" dirty="0">
                <a:latin typeface="+mn-lt"/>
                <a:ea typeface="+mn-ea"/>
              </a:rPr>
              <a:t>().</a:t>
            </a:r>
            <a:r>
              <a:rPr lang="en-US" altLang="en-US" sz="1200" dirty="0" err="1">
                <a:latin typeface="+mn-lt"/>
                <a:ea typeface="+mn-ea"/>
              </a:rPr>
              <a:t>getContent</a:t>
            </a:r>
            <a:r>
              <a:rPr lang="en-US" altLang="en-US" sz="1200" dirty="0">
                <a:latin typeface="+mn-lt"/>
                <a:ea typeface="+mn-ea"/>
              </a:rPr>
              <a:t>() + "&lt;/</a:t>
            </a:r>
            <a:r>
              <a:rPr lang="en-US" altLang="en-US" sz="1200" dirty="0" err="1">
                <a:latin typeface="+mn-lt"/>
                <a:ea typeface="+mn-ea"/>
              </a:rPr>
              <a:t>userType</a:t>
            </a:r>
            <a:r>
              <a:rPr lang="en-US" altLang="en-US" sz="1200" dirty="0">
                <a:latin typeface="+mn-lt"/>
                <a:ea typeface="+mn-ea"/>
              </a:rPr>
              <a:t>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	</a:t>
            </a: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("&lt;/user&gt;");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>
                <a:latin typeface="+mn-lt"/>
                <a:ea typeface="+mn-ea"/>
              </a:rPr>
              <a:t>}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("&lt;/list&gt;");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200" dirty="0" err="1">
                <a:latin typeface="+mn-lt"/>
                <a:ea typeface="+mn-ea"/>
              </a:rPr>
              <a:t>xml.append</a:t>
            </a:r>
            <a:r>
              <a:rPr lang="en-US" altLang="en-US" sz="1200" dirty="0">
                <a:latin typeface="+mn-lt"/>
                <a:ea typeface="+mn-ea"/>
              </a:rPr>
              <a:t>("&lt;/res&gt;");</a:t>
            </a:r>
          </a:p>
        </p:txBody>
      </p:sp>
    </p:spTree>
    <p:extLst>
      <p:ext uri="{BB962C8B-B14F-4D97-AF65-F5344CB8AC3E}">
        <p14:creationId xmlns:p14="http://schemas.microsoft.com/office/powerpoint/2010/main" val="3013069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web.xml</a:t>
            </a:r>
            <a:r>
              <a:rPr lang="zh-CN" altLang="en-US" dirty="0"/>
              <a:t>中如何配置异常处理？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web.xml</a:t>
            </a:r>
            <a:r>
              <a:rPr lang="zh-CN" altLang="en-US" dirty="0"/>
              <a:t>中如何配置</a:t>
            </a:r>
            <a:r>
              <a:rPr lang="en-US" altLang="zh-CN" dirty="0"/>
              <a:t>HTTP</a:t>
            </a:r>
            <a:r>
              <a:rPr lang="zh-CN" altLang="en-US" dirty="0"/>
              <a:t>错误处理？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522861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客户端解析</a:t>
            </a:r>
            <a:r>
              <a:rPr lang="en-US" altLang="zh-CN" dirty="0" smtClean="0"/>
              <a:t>XML</a:t>
            </a:r>
          </a:p>
          <a:p>
            <a:pPr lvl="1"/>
            <a:r>
              <a:rPr lang="en-US" altLang="zh-CN" dirty="0"/>
              <a:t>DOM (Document Object Model </a:t>
            </a:r>
            <a:r>
              <a:rPr lang="zh-CN" altLang="en-US" dirty="0"/>
              <a:t>文档对象模型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W3C DOM</a:t>
            </a:r>
            <a:r>
              <a:rPr lang="zh-CN" altLang="en-US" dirty="0"/>
              <a:t>的基本目标是提供一个标准的、跨平台的（更确切地说是跨语言的）编程接口，可以广泛用于多种环境。使用</a:t>
            </a:r>
            <a:r>
              <a:rPr lang="en-US" altLang="zh-CN" dirty="0"/>
              <a:t>DOM</a:t>
            </a:r>
            <a:r>
              <a:rPr lang="zh-CN" altLang="en-US" dirty="0"/>
              <a:t>可以动态创建或修改文档的结构或内容、添加或删除文档的元素、并浏览整个文档结构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DOM</a:t>
            </a:r>
            <a:r>
              <a:rPr lang="zh-CN" altLang="en-US" dirty="0"/>
              <a:t>一般把文档的逻辑结构描述成</a:t>
            </a:r>
            <a:r>
              <a:rPr lang="zh-CN" altLang="en-US" dirty="0" smtClean="0"/>
              <a:t>树，因此会一次性读入整个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2960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客户端解析</a:t>
            </a:r>
            <a:r>
              <a:rPr lang="en-US" altLang="zh-CN" dirty="0" smtClean="0"/>
              <a:t>XML</a:t>
            </a:r>
          </a:p>
          <a:p>
            <a:pPr lvl="1"/>
            <a:r>
              <a:rPr lang="en-US" altLang="zh-CN" dirty="0" smtClean="0"/>
              <a:t>SAX</a:t>
            </a:r>
          </a:p>
          <a:p>
            <a:pPr lvl="2"/>
            <a:r>
              <a:rPr lang="en-US" altLang="zh-CN" dirty="0"/>
              <a:t>SAX</a:t>
            </a:r>
            <a:r>
              <a:rPr lang="zh-CN" altLang="en-US" dirty="0"/>
              <a:t>解析的利用事件进行处理可以处理很大的文档，并且不必立即将整个文档读入内存。</a:t>
            </a:r>
            <a:r>
              <a:rPr lang="en-US" altLang="zh-CN" dirty="0"/>
              <a:t>SAX</a:t>
            </a:r>
            <a:r>
              <a:rPr lang="zh-CN" altLang="en-US" dirty="0"/>
              <a:t>事件包括：文档事件（通知程序一个</a:t>
            </a:r>
            <a:r>
              <a:rPr lang="en-US" altLang="zh-CN" dirty="0"/>
              <a:t>XML</a:t>
            </a:r>
            <a:r>
              <a:rPr lang="zh-CN" altLang="en-US" dirty="0"/>
              <a:t>文档的开始和结束）、元素事件（通知程序每个元素的开始和结束）、字符事件（通知程序在元素之间找到的任何字符数据，包括文本、实体和</a:t>
            </a:r>
            <a:r>
              <a:rPr lang="en-US" altLang="zh-CN" dirty="0"/>
              <a:t>CDATA</a:t>
            </a:r>
            <a:r>
              <a:rPr lang="zh-CN" altLang="en-US" dirty="0"/>
              <a:t>段），还有不常见的事件：命名空间、实体和实体声明、可忽略的空白、处理指令。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603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endParaRPr lang="zh-CN" altLang="en-US" dirty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处理</a:t>
            </a:r>
            <a:r>
              <a:rPr lang="en-US" altLang="zh-CN" dirty="0"/>
              <a:t>XML</a:t>
            </a:r>
            <a:r>
              <a:rPr lang="zh-CN" altLang="en-US" dirty="0"/>
              <a:t>文档的基础是</a:t>
            </a:r>
            <a:r>
              <a:rPr lang="en-US" altLang="zh-CN" dirty="0"/>
              <a:t>DOM</a:t>
            </a:r>
            <a:r>
              <a:rPr lang="zh-CN" altLang="en-US" dirty="0"/>
              <a:t>树形结构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DOM API</a:t>
            </a:r>
            <a:r>
              <a:rPr lang="zh-CN" altLang="en-US" dirty="0"/>
              <a:t>中定义了关于</a:t>
            </a:r>
            <a:r>
              <a:rPr lang="en-US" altLang="zh-CN" dirty="0"/>
              <a:t>DOM</a:t>
            </a:r>
            <a:r>
              <a:rPr lang="zh-CN" altLang="en-US" dirty="0"/>
              <a:t>的属性、方法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DOM API</a:t>
            </a:r>
            <a:r>
              <a:rPr lang="zh-CN" altLang="en-US" dirty="0"/>
              <a:t>可以实现对</a:t>
            </a:r>
            <a:r>
              <a:rPr lang="en-US" altLang="zh-CN" dirty="0"/>
              <a:t>XML</a:t>
            </a:r>
            <a:r>
              <a:rPr lang="zh-CN" altLang="en-US" dirty="0"/>
              <a:t>文档的访问、创建、修改、删除等操作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JavaScript</a:t>
            </a:r>
            <a:r>
              <a:rPr lang="zh-CN" altLang="en-US" dirty="0"/>
              <a:t>处理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r>
              <a:rPr lang="en-US" altLang="zh-CN" dirty="0"/>
              <a:t>,</a:t>
            </a:r>
            <a:r>
              <a:rPr lang="zh-CN" altLang="en-US" dirty="0"/>
              <a:t>是</a:t>
            </a:r>
            <a:r>
              <a:rPr lang="en-US" altLang="zh-CN" dirty="0"/>
              <a:t>Ajax (Asynchronous JavaScript and XML)</a:t>
            </a:r>
            <a:r>
              <a:rPr lang="zh-CN" altLang="en-US" dirty="0"/>
              <a:t>技术的核心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537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解析</a:t>
            </a:r>
            <a:r>
              <a:rPr lang="en-US" altLang="zh-CN" dirty="0"/>
              <a:t>XML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05000" y="2670175"/>
            <a:ext cx="2057400" cy="3273425"/>
            <a:chOff x="2208" y="1296"/>
            <a:chExt cx="1365" cy="254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gray">
            <a:xfrm>
              <a:off x="2763" y="1355"/>
              <a:ext cx="22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ea typeface="宋体" panose="02010600030101010101" pitchFamily="2" charset="-122"/>
                </a:rPr>
                <a:t>1</a:t>
              </a:r>
              <a:endParaRPr lang="en-US" altLang="zh-CN" sz="18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2258" y="1776"/>
              <a:ext cx="1294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chemeClr val="tx2"/>
                  </a:solidFill>
                </a:rPr>
                <a:t>1</a:t>
              </a:r>
              <a:r>
                <a:rPr lang="zh-CN" altLang="en-US" sz="1600" dirty="0">
                  <a:solidFill>
                    <a:schemeClr val="tx2"/>
                  </a:solidFill>
                </a:rPr>
                <a:t>、创建</a:t>
              </a:r>
              <a:r>
                <a:rPr lang="en-US" altLang="zh-CN" sz="1600" dirty="0">
                  <a:solidFill>
                    <a:schemeClr val="tx2"/>
                  </a:solidFill>
                </a:rPr>
                <a:t>XML DOM</a:t>
              </a:r>
              <a:r>
                <a:rPr lang="zh-CN" altLang="en-US" sz="1600" dirty="0">
                  <a:solidFill>
                    <a:schemeClr val="tx2"/>
                  </a:solidFill>
                </a:rPr>
                <a:t>文档对象</a:t>
              </a:r>
            </a:p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chemeClr val="tx2"/>
                  </a:solidFill>
                </a:rPr>
                <a:t>2</a:t>
              </a:r>
              <a:r>
                <a:rPr lang="zh-CN" altLang="en-US" sz="1600" dirty="0">
                  <a:solidFill>
                    <a:schemeClr val="tx2"/>
                  </a:solidFill>
                </a:rPr>
                <a:t>、载入</a:t>
              </a:r>
              <a:r>
                <a:rPr lang="en-US" altLang="zh-CN" sz="1600" dirty="0">
                  <a:solidFill>
                    <a:schemeClr val="tx2"/>
                  </a:solidFill>
                </a:rPr>
                <a:t>XML</a:t>
              </a:r>
              <a:r>
                <a:rPr lang="zh-CN" altLang="en-US" sz="1600" dirty="0">
                  <a:solidFill>
                    <a:schemeClr val="tx2"/>
                  </a:solidFill>
                </a:rPr>
                <a:t>文档数据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876800" y="2670175"/>
            <a:ext cx="2057400" cy="3197225"/>
            <a:chOff x="3692" y="1296"/>
            <a:chExt cx="1367" cy="2542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2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2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2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777777"/>
                  </a:buClr>
                  <a:buSzPct val="85000"/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Text Box 29"/>
            <p:cNvSpPr txBox="1">
              <a:spLocks noChangeArrowheads="1"/>
            </p:cNvSpPr>
            <p:nvPr/>
          </p:nvSpPr>
          <p:spPr bwMode="gray">
            <a:xfrm>
              <a:off x="4251" y="1355"/>
              <a:ext cx="2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ea typeface="宋体" panose="02010600030101010101" pitchFamily="2" charset="-122"/>
                </a:rPr>
                <a:t>2</a:t>
              </a:r>
              <a:endParaRPr lang="en-US" altLang="zh-CN" sz="18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chemeClr val="tx2"/>
                  </a:solidFill>
                </a:rPr>
                <a:t>3</a:t>
              </a:r>
              <a:r>
                <a:rPr lang="zh-CN" altLang="en-US" sz="1600" dirty="0">
                  <a:solidFill>
                    <a:schemeClr val="tx2"/>
                  </a:solidFill>
                </a:rPr>
                <a:t>、以上完成后，使用</a:t>
              </a:r>
              <a:r>
                <a:rPr lang="en-US" altLang="zh-CN" sz="1600" dirty="0" err="1">
                  <a:solidFill>
                    <a:schemeClr val="tx2"/>
                  </a:solidFill>
                </a:rPr>
                <a:t>javascript</a:t>
              </a:r>
              <a:r>
                <a:rPr lang="zh-CN" altLang="en-US" sz="1600" dirty="0">
                  <a:solidFill>
                    <a:schemeClr val="tx2"/>
                  </a:solidFill>
                </a:rPr>
                <a:t>中关于</a:t>
              </a:r>
              <a:r>
                <a:rPr lang="en-US" altLang="zh-CN" sz="1600" dirty="0">
                  <a:solidFill>
                    <a:schemeClr val="tx2"/>
                  </a:solidFill>
                </a:rPr>
                <a:t>XML DOM</a:t>
              </a:r>
              <a:r>
                <a:rPr lang="zh-CN" altLang="en-US" sz="1600" dirty="0">
                  <a:solidFill>
                    <a:schemeClr val="tx2"/>
                  </a:solidFill>
                </a:rPr>
                <a:t>的相应属性和方法完成对</a:t>
              </a:r>
              <a:r>
                <a:rPr lang="en-US" altLang="zh-CN" sz="1600" dirty="0">
                  <a:solidFill>
                    <a:schemeClr val="tx2"/>
                  </a:solidFill>
                </a:rPr>
                <a:t>XML</a:t>
              </a:r>
              <a:r>
                <a:rPr lang="zh-CN" altLang="en-US" sz="1600" dirty="0">
                  <a:solidFill>
                    <a:schemeClr val="tx2"/>
                  </a:solidFill>
                </a:rPr>
                <a:t>文档的操作</a:t>
              </a:r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088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</a:t>
            </a:r>
            <a:r>
              <a:rPr lang="zh-CN" altLang="en-US" dirty="0"/>
              <a:t>浏览器对</a:t>
            </a:r>
            <a:r>
              <a:rPr lang="en-US" altLang="zh-CN" dirty="0"/>
              <a:t>XML</a:t>
            </a:r>
            <a:r>
              <a:rPr lang="zh-CN" altLang="en-US" dirty="0"/>
              <a:t>支持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IE </a:t>
            </a:r>
            <a:r>
              <a:rPr lang="zh-CN" altLang="en-US" dirty="0"/>
              <a:t>浏览器中，</a:t>
            </a:r>
            <a:r>
              <a:rPr lang="en-US" altLang="zh-CN" dirty="0" err="1"/>
              <a:t>MicroSoft</a:t>
            </a:r>
            <a:r>
              <a:rPr lang="zh-CN" altLang="en-US" dirty="0"/>
              <a:t>用</a:t>
            </a:r>
            <a:r>
              <a:rPr lang="en-US" altLang="zh-CN" dirty="0"/>
              <a:t>ActiveX</a:t>
            </a:r>
            <a:r>
              <a:rPr lang="zh-CN" altLang="en-US" dirty="0"/>
              <a:t>插件中的</a:t>
            </a:r>
            <a:r>
              <a:rPr lang="en-US" altLang="zh-CN" dirty="0"/>
              <a:t>MSXML</a:t>
            </a:r>
            <a:r>
              <a:rPr lang="zh-CN" altLang="en-US" dirty="0"/>
              <a:t>库实现对</a:t>
            </a:r>
            <a:r>
              <a:rPr lang="en-US" altLang="zh-CN" dirty="0"/>
              <a:t>XML</a:t>
            </a:r>
            <a:r>
              <a:rPr lang="zh-CN" altLang="en-US" dirty="0"/>
              <a:t>的</a:t>
            </a:r>
            <a:r>
              <a:rPr lang="zh-CN" altLang="en-US" dirty="0" smtClean="0"/>
              <a:t>支持，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  </a:t>
            </a:r>
            <a:r>
              <a:rPr lang="en-US" altLang="zh-CN" dirty="0" err="1"/>
              <a:t>xmlDom</a:t>
            </a:r>
            <a:r>
              <a:rPr lang="en-US" altLang="zh-CN" dirty="0"/>
              <a:t> = new </a:t>
            </a:r>
            <a:r>
              <a:rPr lang="en-US" altLang="zh-CN" dirty="0" err="1"/>
              <a:t>ActiveXObject</a:t>
            </a:r>
            <a:r>
              <a:rPr lang="en-US" altLang="zh-CN" dirty="0"/>
              <a:t>(</a:t>
            </a:r>
            <a:r>
              <a:rPr lang="en-US" altLang="zh-CN" dirty="0" err="1"/>
              <a:t>aVersion</a:t>
            </a:r>
            <a:r>
              <a:rPr lang="en-US" altLang="zh-CN" dirty="0"/>
              <a:t>); —  </a:t>
            </a:r>
            <a:r>
              <a:rPr lang="zh-CN" altLang="en-US" dirty="0"/>
              <a:t>创建</a:t>
            </a:r>
            <a:r>
              <a:rPr lang="en-US" altLang="zh-CN" dirty="0"/>
              <a:t>XML</a:t>
            </a:r>
            <a:r>
              <a:rPr lang="zh-CN" altLang="en-US" dirty="0" smtClean="0"/>
              <a:t>对象，其中</a:t>
            </a:r>
            <a:r>
              <a:rPr lang="zh-CN" altLang="en-US" dirty="0"/>
              <a:t>， </a:t>
            </a:r>
            <a:r>
              <a:rPr lang="en-US" altLang="zh-CN" dirty="0" err="1"/>
              <a:t>aVersion</a:t>
            </a:r>
            <a:r>
              <a:rPr lang="zh-CN" altLang="en-US" dirty="0"/>
              <a:t>的取值有六个</a:t>
            </a:r>
          </a:p>
          <a:p>
            <a:pPr marL="857250" lvl="2" indent="0">
              <a:buNone/>
            </a:pPr>
            <a:r>
              <a:rPr lang="en-US" altLang="zh-CN" dirty="0" err="1"/>
              <a:t>Microsoft.XmlDom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MSXML2.DOMDocument</a:t>
            </a:r>
          </a:p>
          <a:p>
            <a:pPr marL="857250" lvl="2" indent="0">
              <a:buNone/>
            </a:pPr>
            <a:r>
              <a:rPr lang="en-US" altLang="zh-CN" dirty="0"/>
              <a:t>MSXML2.DOMDocument3.0</a:t>
            </a:r>
          </a:p>
          <a:p>
            <a:pPr marL="857250" lvl="2" indent="0">
              <a:buNone/>
            </a:pPr>
            <a:r>
              <a:rPr lang="en-US" altLang="zh-CN" dirty="0"/>
              <a:t>MSXML2.DOMDocument4.0</a:t>
            </a:r>
          </a:p>
          <a:p>
            <a:pPr marL="857250" lvl="2" indent="0">
              <a:buNone/>
            </a:pPr>
            <a:r>
              <a:rPr lang="en-US" altLang="zh-CN" dirty="0"/>
              <a:t>MSXML2.DOMDocument5.0</a:t>
            </a:r>
          </a:p>
          <a:p>
            <a:pPr marL="857250" lvl="2" indent="0">
              <a:buNone/>
            </a:pPr>
            <a:r>
              <a:rPr lang="en-US" altLang="zh-CN" dirty="0"/>
              <a:t>MSXML2.DOMDocument6.0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786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</a:t>
            </a:r>
            <a:r>
              <a:rPr lang="zh-CN" altLang="en-US" dirty="0"/>
              <a:t>浏览器对</a:t>
            </a:r>
            <a:r>
              <a:rPr lang="en-US" altLang="zh-CN" dirty="0"/>
              <a:t>XML</a:t>
            </a:r>
            <a:r>
              <a:rPr lang="zh-CN" altLang="en-US" dirty="0"/>
              <a:t>支持</a:t>
            </a:r>
          </a:p>
          <a:p>
            <a:pPr lvl="1"/>
            <a:r>
              <a:rPr lang="en-US" altLang="zh-CN" dirty="0"/>
              <a:t>IE</a:t>
            </a:r>
            <a:r>
              <a:rPr lang="zh-CN" altLang="en-US" dirty="0"/>
              <a:t>支持两种载入</a:t>
            </a:r>
            <a:r>
              <a:rPr lang="en-US" altLang="zh-CN" dirty="0"/>
              <a:t>XML</a:t>
            </a:r>
            <a:r>
              <a:rPr lang="zh-CN" altLang="en-US" dirty="0"/>
              <a:t>文档的方法：</a:t>
            </a:r>
            <a:r>
              <a:rPr lang="en-US" altLang="zh-CN" dirty="0"/>
              <a:t>load( ) </a:t>
            </a:r>
            <a:r>
              <a:rPr lang="zh-CN" altLang="en-US" dirty="0"/>
              <a:t>和 </a:t>
            </a:r>
            <a:r>
              <a:rPr lang="en-US" altLang="zh-CN" dirty="0" err="1"/>
              <a:t>loadXML</a:t>
            </a:r>
            <a:r>
              <a:rPr lang="en-US" altLang="zh-CN" dirty="0"/>
              <a:t>( )</a:t>
            </a:r>
          </a:p>
          <a:p>
            <a:pPr lvl="1"/>
            <a:r>
              <a:rPr lang="en-US" altLang="zh-CN" dirty="0"/>
              <a:t>var  </a:t>
            </a:r>
            <a:r>
              <a:rPr lang="en-US" altLang="zh-CN" dirty="0" err="1"/>
              <a:t>xmlDoc</a:t>
            </a:r>
            <a:r>
              <a:rPr lang="en-US" altLang="zh-CN" dirty="0"/>
              <a:t> = </a:t>
            </a:r>
            <a:r>
              <a:rPr lang="en-US" altLang="zh-CN" dirty="0" err="1"/>
              <a:t>xmlDom.load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 —  </a:t>
            </a:r>
            <a:r>
              <a:rPr lang="zh-CN" altLang="en-US" dirty="0"/>
              <a:t>采用异步方式载入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xmlDom.async</a:t>
            </a:r>
            <a:r>
              <a:rPr lang="en-US" altLang="zh-CN" dirty="0"/>
              <a:t> = </a:t>
            </a:r>
            <a:r>
              <a:rPr lang="en-US" altLang="zh-CN" dirty="0" smtClean="0"/>
              <a:t>false;</a:t>
            </a:r>
            <a:endParaRPr lang="en-US" altLang="zh-CN" dirty="0"/>
          </a:p>
          <a:p>
            <a:pPr lvl="1"/>
            <a:r>
              <a:rPr lang="en-US" altLang="zh-CN" dirty="0" smtClean="0"/>
              <a:t>var </a:t>
            </a:r>
            <a:r>
              <a:rPr lang="en-US" altLang="zh-CN" dirty="0" err="1"/>
              <a:t>xmlDoc</a:t>
            </a:r>
            <a:r>
              <a:rPr lang="en-US" altLang="zh-CN" dirty="0"/>
              <a:t> = </a:t>
            </a:r>
            <a:r>
              <a:rPr lang="en-US" altLang="zh-CN" dirty="0" err="1"/>
              <a:t>xmlDom.load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  — </a:t>
            </a:r>
            <a:r>
              <a:rPr lang="zh-CN" altLang="en-US" dirty="0"/>
              <a:t>采用同步方式载入</a:t>
            </a:r>
            <a:r>
              <a:rPr lang="en-US" altLang="zh-CN" dirty="0"/>
              <a:t>XML</a:t>
            </a:r>
            <a:r>
              <a:rPr lang="zh-CN" altLang="en-US" dirty="0"/>
              <a:t>文档数据</a:t>
            </a:r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zh-CN" altLang="en-US" dirty="0"/>
              <a:t>是</a:t>
            </a:r>
            <a:r>
              <a:rPr lang="en-US" altLang="zh-CN" dirty="0"/>
              <a:t>XML</a:t>
            </a:r>
            <a:r>
              <a:rPr lang="zh-CN" altLang="en-US" dirty="0"/>
              <a:t>的文档的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var </a:t>
            </a:r>
            <a:r>
              <a:rPr lang="en-US" altLang="zh-CN" dirty="0" err="1"/>
              <a:t>xmlDoc</a:t>
            </a:r>
            <a:r>
              <a:rPr lang="en-US" altLang="zh-CN" dirty="0"/>
              <a:t> = </a:t>
            </a:r>
            <a:r>
              <a:rPr lang="en-US" altLang="zh-CN" dirty="0" err="1"/>
              <a:t>xmlDom.loadXML</a:t>
            </a:r>
            <a:r>
              <a:rPr lang="en-US" altLang="zh-CN" dirty="0"/>
              <a:t>(</a:t>
            </a:r>
            <a:r>
              <a:rPr lang="en-US" altLang="zh-CN" dirty="0" err="1"/>
              <a:t>sXml</a:t>
            </a:r>
            <a:r>
              <a:rPr lang="en-US" altLang="zh-CN" dirty="0"/>
              <a:t>); — </a:t>
            </a:r>
            <a:r>
              <a:rPr lang="zh-CN" altLang="en-US" dirty="0"/>
              <a:t>从字符串载入</a:t>
            </a:r>
            <a:r>
              <a:rPr lang="en-US" altLang="zh-CN" dirty="0"/>
              <a:t>XML</a:t>
            </a:r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其中，</a:t>
            </a:r>
            <a:r>
              <a:rPr lang="en-US" altLang="zh-CN" dirty="0" err="1"/>
              <a:t>sXml</a:t>
            </a:r>
            <a:r>
              <a:rPr lang="zh-CN" altLang="en-US" dirty="0"/>
              <a:t>是一个符合</a:t>
            </a:r>
            <a:r>
              <a:rPr lang="en-US" altLang="zh-CN" dirty="0"/>
              <a:t>XML</a:t>
            </a:r>
            <a:r>
              <a:rPr lang="zh-CN" altLang="en-US" dirty="0"/>
              <a:t>格式的正确的字符串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591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</a:t>
            </a:r>
            <a:r>
              <a:rPr lang="zh-CN" altLang="en-US" dirty="0"/>
              <a:t>浏览器对</a:t>
            </a:r>
            <a:r>
              <a:rPr lang="en-US" altLang="zh-CN" dirty="0"/>
              <a:t>XML</a:t>
            </a:r>
            <a:r>
              <a:rPr lang="zh-CN" altLang="en-US" dirty="0"/>
              <a:t>支持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1613333"/>
            <a:ext cx="6738937" cy="10955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var  </a:t>
            </a:r>
            <a:r>
              <a:rPr lang="en-US" altLang="en-US" sz="1600" dirty="0" err="1">
                <a:latin typeface="+mn-lt"/>
                <a:ea typeface="+mn-ea"/>
              </a:rPr>
              <a:t>xmlDom</a:t>
            </a:r>
            <a:r>
              <a:rPr lang="en-US" altLang="en-US" sz="1600" dirty="0">
                <a:latin typeface="+mn-lt"/>
                <a:ea typeface="+mn-ea"/>
              </a:rPr>
              <a:t> = new </a:t>
            </a:r>
            <a:r>
              <a:rPr lang="en-US" altLang="en-US" sz="1600" dirty="0" err="1" smtClean="0">
                <a:latin typeface="+mn-lt"/>
                <a:ea typeface="+mn-ea"/>
              </a:rPr>
              <a:t>Active</a:t>
            </a:r>
            <a:r>
              <a:rPr lang="en-US" altLang="zh-CN" sz="1600" dirty="0" err="1" smtClean="0">
                <a:latin typeface="+mn-lt"/>
                <a:ea typeface="+mn-ea"/>
              </a:rPr>
              <a:t>X</a:t>
            </a:r>
            <a:r>
              <a:rPr lang="en-US" altLang="en-US" sz="1600" dirty="0" err="1" smtClean="0">
                <a:latin typeface="+mn-lt"/>
                <a:ea typeface="+mn-ea"/>
              </a:rPr>
              <a:t>Object</a:t>
            </a:r>
            <a:r>
              <a:rPr lang="en-US" altLang="en-US" sz="1600" dirty="0">
                <a:latin typeface="+mn-lt"/>
                <a:ea typeface="+mn-ea"/>
              </a:rPr>
              <a:t>(“MSXML2.DOMDocumet6.0”); </a:t>
            </a:r>
            <a:endParaRPr lang="zh-CN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var  </a:t>
            </a:r>
            <a:r>
              <a:rPr lang="en-US" altLang="en-US" sz="1600" dirty="0" err="1">
                <a:latin typeface="+mn-lt"/>
                <a:ea typeface="+mn-ea"/>
              </a:rPr>
              <a:t>xmlDoc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xmlDom.load</a:t>
            </a:r>
            <a:r>
              <a:rPr lang="en-US" altLang="en-US" sz="1600" dirty="0">
                <a:latin typeface="+mn-lt"/>
                <a:ea typeface="+mn-ea"/>
              </a:rPr>
              <a:t>(“test.xml”); //</a:t>
            </a:r>
            <a:r>
              <a:rPr lang="zh-CN" altLang="en-US" sz="1600" dirty="0">
                <a:latin typeface="+mn-lt"/>
                <a:ea typeface="+mn-ea"/>
              </a:rPr>
              <a:t>装载</a:t>
            </a:r>
            <a:r>
              <a:rPr lang="en-US" altLang="en-US" sz="1600" dirty="0">
                <a:latin typeface="+mn-lt"/>
                <a:ea typeface="+mn-ea"/>
              </a:rPr>
              <a:t>xml</a:t>
            </a:r>
            <a:r>
              <a:rPr lang="zh-CN" altLang="en-US" sz="1600" dirty="0">
                <a:latin typeface="+mn-lt"/>
                <a:ea typeface="+mn-ea"/>
              </a:rPr>
              <a:t>文档数据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21813" y="3196539"/>
            <a:ext cx="6738937" cy="16006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var  </a:t>
            </a:r>
            <a:r>
              <a:rPr lang="en-US" altLang="en-US" sz="1600" dirty="0" err="1">
                <a:latin typeface="+mn-lt"/>
                <a:ea typeface="+mn-ea"/>
              </a:rPr>
              <a:t>xmlDom</a:t>
            </a:r>
            <a:r>
              <a:rPr lang="en-US" altLang="en-US" sz="1600" dirty="0">
                <a:latin typeface="+mn-lt"/>
                <a:ea typeface="+mn-ea"/>
              </a:rPr>
              <a:t> = new </a:t>
            </a:r>
            <a:r>
              <a:rPr lang="en-US" altLang="en-US" sz="1600" dirty="0" err="1">
                <a:latin typeface="+mn-lt"/>
                <a:ea typeface="+mn-ea"/>
              </a:rPr>
              <a:t>ActiveObject</a:t>
            </a:r>
            <a:r>
              <a:rPr lang="en-US" altLang="en-US" sz="1600" dirty="0">
                <a:latin typeface="+mn-lt"/>
                <a:ea typeface="+mn-ea"/>
              </a:rPr>
              <a:t>(“MSXML2.DOMDocumet6.0”); </a:t>
            </a:r>
            <a:endParaRPr lang="en-US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var  </a:t>
            </a:r>
            <a:r>
              <a:rPr lang="en-US" altLang="en-US" sz="1600" dirty="0" err="1">
                <a:latin typeface="+mn-lt"/>
                <a:ea typeface="+mn-ea"/>
              </a:rPr>
              <a:t>sXml</a:t>
            </a:r>
            <a:r>
              <a:rPr lang="en-US" altLang="en-US" sz="1600" dirty="0">
                <a:latin typeface="+mn-lt"/>
                <a:ea typeface="+mn-ea"/>
              </a:rPr>
              <a:t> = “&lt;root&gt;&lt;person&gt;&lt;name&gt;</a:t>
            </a:r>
            <a:r>
              <a:rPr lang="en-US" altLang="en-US" sz="1600" dirty="0" err="1">
                <a:latin typeface="+mn-lt"/>
                <a:ea typeface="+mn-ea"/>
              </a:rPr>
              <a:t>Jemery</a:t>
            </a:r>
            <a:r>
              <a:rPr lang="en-US" altLang="en-US" sz="1600" dirty="0">
                <a:latin typeface="+mn-lt"/>
                <a:ea typeface="+mn-ea"/>
              </a:rPr>
              <a:t> </a:t>
            </a:r>
            <a:r>
              <a:rPr lang="en-US" altLang="en-US" sz="1600" dirty="0" err="1">
                <a:latin typeface="+mn-lt"/>
                <a:ea typeface="+mn-ea"/>
              </a:rPr>
              <a:t>McPeak</a:t>
            </a:r>
            <a:r>
              <a:rPr lang="en-US" altLang="en-US" sz="1600" dirty="0">
                <a:latin typeface="+mn-lt"/>
                <a:ea typeface="+mn-ea"/>
              </a:rPr>
              <a:t>&lt;/name&gt;&lt;/person&gt;&lt;/root&gt;”; </a:t>
            </a:r>
            <a:endParaRPr lang="en-US" altLang="en-US" sz="1600" dirty="0" smtClean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smtClean="0">
                <a:latin typeface="+mn-lt"/>
                <a:ea typeface="+mn-ea"/>
              </a:rPr>
              <a:t>var  </a:t>
            </a:r>
            <a:r>
              <a:rPr lang="en-US" altLang="en-US" sz="1600" dirty="0" err="1">
                <a:latin typeface="+mn-lt"/>
                <a:ea typeface="+mn-ea"/>
              </a:rPr>
              <a:t>xmlDoc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xmlDom.loadXML</a:t>
            </a:r>
            <a:r>
              <a:rPr lang="en-US" altLang="en-US" sz="1600" dirty="0">
                <a:latin typeface="+mn-lt"/>
                <a:ea typeface="+mn-ea"/>
              </a:rPr>
              <a:t>(</a:t>
            </a:r>
            <a:r>
              <a:rPr lang="en-US" altLang="en-US" sz="1600" dirty="0" err="1">
                <a:latin typeface="+mn-lt"/>
                <a:ea typeface="+mn-ea"/>
              </a:rPr>
              <a:t>sXml</a:t>
            </a:r>
            <a:r>
              <a:rPr lang="en-US" altLang="en-US" sz="1600" dirty="0">
                <a:latin typeface="+mn-lt"/>
                <a:ea typeface="+mn-ea"/>
              </a:rPr>
              <a:t>); //</a:t>
            </a:r>
            <a:r>
              <a:rPr lang="zh-CN" altLang="en-US" sz="1600" dirty="0">
                <a:latin typeface="+mn-lt"/>
                <a:ea typeface="+mn-ea"/>
              </a:rPr>
              <a:t>装载</a:t>
            </a:r>
            <a:r>
              <a:rPr lang="en-US" altLang="en-US" sz="1600" dirty="0">
                <a:latin typeface="+mn-lt"/>
                <a:ea typeface="+mn-ea"/>
              </a:rPr>
              <a:t>xml</a:t>
            </a:r>
            <a:r>
              <a:rPr lang="zh-CN" altLang="en-US" sz="1600" dirty="0">
                <a:latin typeface="+mn-lt"/>
                <a:ea typeface="+mn-ea"/>
              </a:rPr>
              <a:t>文档数据</a:t>
            </a:r>
          </a:p>
        </p:txBody>
      </p:sp>
    </p:spTree>
    <p:extLst>
      <p:ext uri="{BB962C8B-B14F-4D97-AF65-F5344CB8AC3E}">
        <p14:creationId xmlns:p14="http://schemas.microsoft.com/office/powerpoint/2010/main" val="229360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FireFox</a:t>
            </a:r>
            <a:r>
              <a:rPr lang="zh-CN" altLang="en-US" dirty="0"/>
              <a:t>浏览器对</a:t>
            </a:r>
            <a:r>
              <a:rPr lang="en-US" altLang="zh-CN" dirty="0"/>
              <a:t>XML</a:t>
            </a:r>
            <a:r>
              <a:rPr lang="zh-CN" altLang="en-US" dirty="0"/>
              <a:t>支持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FireFox</a:t>
            </a:r>
            <a:r>
              <a:rPr lang="en-US" altLang="zh-CN" dirty="0"/>
              <a:t> </a:t>
            </a:r>
            <a:r>
              <a:rPr lang="zh-CN" altLang="en-US" dirty="0"/>
              <a:t>浏览器中，需要调用</a:t>
            </a:r>
            <a:r>
              <a:rPr lang="en-US" altLang="zh-CN" dirty="0" err="1"/>
              <a:t>document.implementation</a:t>
            </a:r>
            <a:r>
              <a:rPr lang="zh-CN" altLang="en-US" dirty="0"/>
              <a:t>对象的</a:t>
            </a:r>
            <a:r>
              <a:rPr lang="en-US" altLang="zh-CN" dirty="0" err="1"/>
              <a:t>createDocument</a:t>
            </a:r>
            <a:r>
              <a:rPr lang="en-US" altLang="zh-CN" dirty="0"/>
              <a:t>()</a:t>
            </a:r>
            <a:r>
              <a:rPr lang="zh-CN" altLang="en-US" dirty="0"/>
              <a:t>方法创建一个</a:t>
            </a:r>
            <a:r>
              <a:rPr lang="en-US" altLang="zh-CN" dirty="0"/>
              <a:t>XML DOM</a:t>
            </a:r>
            <a:r>
              <a:rPr lang="zh-CN" altLang="en-US" dirty="0"/>
              <a:t>文档对象</a:t>
            </a:r>
          </a:p>
          <a:p>
            <a:pPr lvl="1"/>
            <a:r>
              <a:rPr lang="en-US" altLang="zh-CN" dirty="0" err="1"/>
              <a:t>createDocument</a:t>
            </a:r>
            <a:r>
              <a:rPr lang="en-US" altLang="zh-CN" dirty="0"/>
              <a:t>(arg1,arg2,arg3)</a:t>
            </a:r>
            <a:r>
              <a:rPr lang="zh-CN" altLang="en-US" dirty="0"/>
              <a:t>方法有三个参数，其中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arg1 — </a:t>
            </a:r>
            <a:r>
              <a:rPr lang="zh-CN" altLang="en-US" dirty="0"/>
              <a:t>包含文档所使用的命名空间的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arg2 — </a:t>
            </a:r>
            <a:r>
              <a:rPr lang="zh-CN" altLang="en-US" dirty="0"/>
              <a:t>包含文档根元素名称的字符串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arg3 — </a:t>
            </a:r>
            <a:r>
              <a:rPr lang="zh-CN" altLang="en-US" dirty="0"/>
              <a:t>要创建的文档类型，若要创建空的</a:t>
            </a:r>
            <a:r>
              <a:rPr lang="en-US" altLang="zh-CN" dirty="0"/>
              <a:t>DOM</a:t>
            </a:r>
            <a:r>
              <a:rPr lang="zh-CN" altLang="en-US" dirty="0"/>
              <a:t>文档其取值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376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FireFox</a:t>
            </a:r>
            <a:r>
              <a:rPr lang="zh-CN" altLang="en-US" dirty="0"/>
              <a:t>浏览器对</a:t>
            </a:r>
            <a:r>
              <a:rPr lang="en-US" altLang="zh-CN" dirty="0"/>
              <a:t>XML</a:t>
            </a:r>
            <a:r>
              <a:rPr lang="zh-CN" altLang="en-US" dirty="0"/>
              <a:t>支持</a:t>
            </a:r>
          </a:p>
          <a:p>
            <a:pPr lvl="1"/>
            <a:r>
              <a:rPr lang="en-US" altLang="zh-CN" dirty="0" err="1"/>
              <a:t>FireFox</a:t>
            </a:r>
            <a:r>
              <a:rPr lang="zh-CN" altLang="en-US" dirty="0"/>
              <a:t>只支持</a:t>
            </a:r>
            <a:r>
              <a:rPr lang="en-US" altLang="zh-CN" dirty="0"/>
              <a:t>load( ) </a:t>
            </a:r>
            <a:r>
              <a:rPr lang="zh-CN" altLang="en-US" dirty="0"/>
              <a:t>方法来载入</a:t>
            </a:r>
            <a:r>
              <a:rPr lang="en-US" altLang="zh-CN" dirty="0"/>
              <a:t>XML</a:t>
            </a:r>
            <a:r>
              <a:rPr lang="zh-CN" altLang="en-US" dirty="0"/>
              <a:t>文档数据</a:t>
            </a:r>
          </a:p>
          <a:p>
            <a:pPr lvl="1"/>
            <a:r>
              <a:rPr lang="en-US" altLang="zh-CN" dirty="0"/>
              <a:t>var  </a:t>
            </a:r>
            <a:r>
              <a:rPr lang="en-US" altLang="zh-CN" dirty="0" err="1"/>
              <a:t>xmlDoc</a:t>
            </a:r>
            <a:r>
              <a:rPr lang="en-US" altLang="zh-CN" dirty="0"/>
              <a:t> = </a:t>
            </a:r>
            <a:r>
              <a:rPr lang="en-US" altLang="zh-CN" dirty="0" err="1"/>
              <a:t>xmlDom.load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 —  </a:t>
            </a:r>
            <a:r>
              <a:rPr lang="zh-CN" altLang="en-US" dirty="0"/>
              <a:t>采用异步方式载入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xmlDom.async</a:t>
            </a:r>
            <a:r>
              <a:rPr lang="en-US" altLang="zh-CN" dirty="0"/>
              <a:t> = </a:t>
            </a:r>
            <a:r>
              <a:rPr lang="en-US" altLang="zh-CN" dirty="0" smtClean="0"/>
              <a:t>false;</a:t>
            </a:r>
          </a:p>
          <a:p>
            <a:pPr lvl="1"/>
            <a:r>
              <a:rPr lang="en-US" altLang="zh-CN" dirty="0" smtClean="0"/>
              <a:t>var </a:t>
            </a:r>
            <a:r>
              <a:rPr lang="en-US" altLang="zh-CN" dirty="0" err="1"/>
              <a:t>xmlDoc</a:t>
            </a:r>
            <a:r>
              <a:rPr lang="en-US" altLang="zh-CN" dirty="0"/>
              <a:t> = </a:t>
            </a:r>
            <a:r>
              <a:rPr lang="en-US" altLang="zh-CN" dirty="0" err="1"/>
              <a:t>xmlDom.load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  — </a:t>
            </a:r>
            <a:r>
              <a:rPr lang="zh-CN" altLang="en-US" dirty="0"/>
              <a:t>采用同步方式载入</a:t>
            </a:r>
            <a:r>
              <a:rPr lang="en-US" altLang="zh-CN" dirty="0"/>
              <a:t>XML</a:t>
            </a:r>
            <a:r>
              <a:rPr lang="zh-CN" altLang="en-US" dirty="0"/>
              <a:t>文档数据</a:t>
            </a:r>
          </a:p>
          <a:p>
            <a:pPr lvl="1"/>
            <a:r>
              <a:rPr lang="zh-CN" altLang="en-US" dirty="0" smtClean="0"/>
              <a:t>其中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zh-CN" altLang="en-US" dirty="0"/>
              <a:t>是</a:t>
            </a:r>
            <a:r>
              <a:rPr lang="en-US" altLang="zh-CN" dirty="0"/>
              <a:t>XML</a:t>
            </a:r>
            <a:r>
              <a:rPr lang="zh-CN" altLang="en-US" dirty="0"/>
              <a:t>的文档的路径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682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FireFox</a:t>
            </a:r>
            <a:r>
              <a:rPr lang="zh-CN" altLang="en-US" dirty="0"/>
              <a:t>浏览器对</a:t>
            </a:r>
            <a:r>
              <a:rPr lang="en-US" altLang="zh-CN" dirty="0"/>
              <a:t>XML</a:t>
            </a:r>
            <a:r>
              <a:rPr lang="zh-CN" altLang="en-US" dirty="0"/>
              <a:t>支持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1757349"/>
            <a:ext cx="6738937" cy="138361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 smtClean="0">
                <a:latin typeface="+mn-lt"/>
                <a:ea typeface="+mn-ea"/>
              </a:rPr>
              <a:t>xmlDom</a:t>
            </a:r>
            <a:r>
              <a:rPr lang="en-US" altLang="en-US" sz="1600" dirty="0" smtClean="0">
                <a:latin typeface="+mn-lt"/>
                <a:ea typeface="+mn-ea"/>
              </a:rPr>
              <a:t>=</a:t>
            </a:r>
            <a:r>
              <a:rPr lang="en-US" altLang="en-US" sz="1600" dirty="0" err="1" smtClean="0">
                <a:latin typeface="+mn-lt"/>
                <a:ea typeface="+mn-ea"/>
              </a:rPr>
              <a:t>document.implementation.createDocument</a:t>
            </a:r>
            <a:r>
              <a:rPr lang="en-US" altLang="en-US" sz="1600" dirty="0">
                <a:latin typeface="+mn-lt"/>
                <a:ea typeface="+mn-ea"/>
              </a:rPr>
              <a:t>("","",null);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 err="1" smtClean="0">
                <a:latin typeface="+mn-lt"/>
                <a:ea typeface="+mn-ea"/>
              </a:rPr>
              <a:t>xmlDom.async</a:t>
            </a:r>
            <a:r>
              <a:rPr lang="en-US" altLang="en-US" sz="1600" dirty="0" smtClean="0">
                <a:latin typeface="+mn-lt"/>
                <a:ea typeface="+mn-ea"/>
              </a:rPr>
              <a:t> </a:t>
            </a:r>
            <a:r>
              <a:rPr lang="en-US" altLang="en-US" sz="1600" dirty="0">
                <a:latin typeface="+mn-lt"/>
                <a:ea typeface="+mn-ea"/>
              </a:rPr>
              <a:t>= </a:t>
            </a:r>
            <a:r>
              <a:rPr lang="en-US" altLang="en-US" sz="1600" dirty="0" smtClean="0">
                <a:latin typeface="+mn-lt"/>
                <a:ea typeface="+mn-ea"/>
              </a:rPr>
              <a:t>false;</a:t>
            </a:r>
            <a:endParaRPr lang="zh-CN" altLang="en-US" sz="1600" dirty="0">
              <a:latin typeface="+mn-lt"/>
              <a:ea typeface="+mn-ea"/>
            </a:endParaRP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var  </a:t>
            </a:r>
            <a:r>
              <a:rPr lang="en-US" altLang="en-US" sz="1600" dirty="0" err="1">
                <a:latin typeface="+mn-lt"/>
                <a:ea typeface="+mn-ea"/>
              </a:rPr>
              <a:t>xmlDoc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xmlDom.load</a:t>
            </a:r>
            <a:r>
              <a:rPr lang="en-US" altLang="en-US" sz="1600" dirty="0">
                <a:latin typeface="+mn-lt"/>
                <a:ea typeface="+mn-ea"/>
              </a:rPr>
              <a:t>(“test.xml”); //</a:t>
            </a:r>
            <a:r>
              <a:rPr lang="zh-CN" altLang="en-US" sz="1600" dirty="0">
                <a:latin typeface="+mn-lt"/>
                <a:ea typeface="+mn-ea"/>
              </a:rPr>
              <a:t>装载</a:t>
            </a:r>
            <a:r>
              <a:rPr lang="en-US" altLang="en-US" sz="1600" dirty="0">
                <a:latin typeface="+mn-lt"/>
                <a:ea typeface="+mn-ea"/>
              </a:rPr>
              <a:t>xml</a:t>
            </a:r>
            <a:r>
              <a:rPr lang="zh-CN" altLang="en-US" sz="1600" dirty="0">
                <a:latin typeface="+mn-lt"/>
                <a:ea typeface="+mn-ea"/>
              </a:rPr>
              <a:t>文档数据</a:t>
            </a:r>
          </a:p>
        </p:txBody>
      </p:sp>
    </p:spTree>
    <p:extLst>
      <p:ext uri="{BB962C8B-B14F-4D97-AF65-F5344CB8AC3E}">
        <p14:creationId xmlns:p14="http://schemas.microsoft.com/office/powerpoint/2010/main" val="1478415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 </a:t>
            </a:r>
            <a:r>
              <a:rPr lang="en-US" altLang="zh-CN" dirty="0"/>
              <a:t>Web</a:t>
            </a:r>
            <a:r>
              <a:rPr lang="zh-CN" altLang="en-US" dirty="0"/>
              <a:t>容器的错误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en-US" altLang="zh-CN" dirty="0"/>
              <a:t>web.xml</a:t>
            </a:r>
            <a:r>
              <a:rPr lang="zh-CN" altLang="en-US" dirty="0"/>
              <a:t>中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错误处理与异常处理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435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DOM </a:t>
            </a:r>
            <a:r>
              <a:rPr lang="zh-CN" altLang="en-US" dirty="0"/>
              <a:t>节点对象的属性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Group 138"/>
          <p:cNvGraphicFramePr>
            <a:graphicFrameLocks/>
          </p:cNvGraphicFramePr>
          <p:nvPr/>
        </p:nvGraphicFramePr>
        <p:xfrm>
          <a:off x="533400" y="1589088"/>
          <a:ext cx="8305800" cy="428307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4800600"/>
              </a:tblGrid>
              <a:tr h="350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属性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类型</a:t>
                      </a: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返回类型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说明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String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当前节点的名字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nodeValue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String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当前节点的值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nodeType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Number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当前节点的类型常量值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attributes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NameNodeMap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包含了代表一个元素的属性的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Attr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对象；仅用于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Element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节点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firstChild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指向当前节点的第一个子节点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lastChild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指向当前节点的最后一个子节点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childNodes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NodeList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所有子节点的列表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previousSibling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指向前一个兄弟节点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nextSibling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指向后一个兄弟节点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documentElement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指向当前文档的根元素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该属性只有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Doucment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对象有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ownerDocument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Document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指向这个节点所属的文档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471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DOM </a:t>
            </a:r>
            <a:r>
              <a:rPr lang="zh-CN" altLang="en-US" dirty="0"/>
              <a:t>节点对象的属性</a:t>
            </a:r>
          </a:p>
          <a:p>
            <a:pPr lvl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200" y="1752600"/>
            <a:ext cx="7239000" cy="3603625"/>
            <a:chOff x="838200" y="1752600"/>
            <a:chExt cx="7239000" cy="3603625"/>
          </a:xfrm>
        </p:grpSpPr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752600"/>
              <a:ext cx="7239000" cy="360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267200" y="2667000"/>
              <a:ext cx="38100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143000" y="2784475"/>
              <a:ext cx="9667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>
                  <a:solidFill>
                    <a:srgbClr val="FF3300"/>
                  </a:solidFill>
                </a:rPr>
                <a:t>firstChild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00563" y="2362200"/>
              <a:ext cx="18240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b="1">
                  <a:solidFill>
                    <a:srgbClr val="0000CC"/>
                  </a:solidFill>
                </a:rPr>
                <a:t> </a:t>
              </a:r>
              <a:r>
                <a:rPr lang="en-US" altLang="zh-CN" sz="1700">
                  <a:solidFill>
                    <a:srgbClr val="FF3300"/>
                  </a:solidFill>
                </a:rPr>
                <a:t>documentElement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4343400" y="2830513"/>
              <a:ext cx="920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>
                  <a:solidFill>
                    <a:srgbClr val="FF3300"/>
                  </a:solidFill>
                </a:rPr>
                <a:t>lastChild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2133600" y="2895600"/>
              <a:ext cx="30480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886200" y="2895600"/>
              <a:ext cx="457200" cy="1524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048000" y="3276600"/>
              <a:ext cx="38100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2705100" y="2830513"/>
              <a:ext cx="1123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>
                  <a:solidFill>
                    <a:srgbClr val="FF3300"/>
                  </a:solidFill>
                </a:rPr>
                <a:t>nextSibling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88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DOM </a:t>
            </a:r>
            <a:r>
              <a:rPr lang="en-US" altLang="zh-CN" dirty="0">
                <a:solidFill>
                  <a:srgbClr val="FF0000"/>
                </a:solidFill>
              </a:rPr>
              <a:t>Document</a:t>
            </a:r>
            <a:r>
              <a:rPr lang="zh-CN" altLang="en-US" dirty="0"/>
              <a:t>对象的方法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Group 39"/>
          <p:cNvGraphicFramePr>
            <a:graphicFrameLocks/>
          </p:cNvGraphicFramePr>
          <p:nvPr/>
        </p:nvGraphicFramePr>
        <p:xfrm>
          <a:off x="762000" y="1857375"/>
          <a:ext cx="7696200" cy="3022600"/>
        </p:xfrm>
        <a:graphic>
          <a:graphicData uri="http://schemas.openxmlformats.org/drawingml/2006/table">
            <a:tbl>
              <a:tblPr/>
              <a:tblGrid>
                <a:gridCol w="3544888"/>
                <a:gridCol w="1131887"/>
                <a:gridCol w="3019425"/>
              </a:tblGrid>
              <a:tr h="38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返回类型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说明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</a:tr>
              <a:tr h="457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createElement(tagname)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创建标签名为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tagname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的元素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createTextNode(text)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创建包含文本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text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的文本节点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0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createAttribute(attrname)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创建一个名为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attrname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的属性节点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createDocumentFragment()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创建文档碎片节点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createProcessingInstruction(target,data)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创建包含给定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target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data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PI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节点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16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DOM 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/>
              <a:t> 对象的方法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606408"/>
              </p:ext>
            </p:extLst>
          </p:nvPr>
        </p:nvGraphicFramePr>
        <p:xfrm>
          <a:off x="533400" y="1866900"/>
          <a:ext cx="8153400" cy="3170237"/>
        </p:xfrm>
        <a:graphic>
          <a:graphicData uri="http://schemas.openxmlformats.org/drawingml/2006/table">
            <a:tbl>
              <a:tblPr/>
              <a:tblGrid>
                <a:gridCol w="3276600"/>
                <a:gridCol w="1371600"/>
                <a:gridCol w="3505200"/>
              </a:tblGrid>
              <a:tr h="3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返回类型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说明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</a:tr>
              <a:tr h="60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getElementsByTagName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tagname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NodeList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返回一个包含所有标签名为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tagname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NodeList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getNamedItem(attrname)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NodeList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返回属性名为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attrname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的节点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0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getAttribute(attrname)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String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返回属性名为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attrname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的节点的该属性的属性值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setAttribute(attrname,newvalue)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将属性名为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attrname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的节点的该属性的属性值设为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newvalue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0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setAttributeNode(AttrNode)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AttrNode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添加到某个节点的属性节点列表的尾部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080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DOM 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/>
              <a:t> 对象的方法</a:t>
            </a:r>
          </a:p>
        </p:txBody>
      </p:sp>
      <p:graphicFrame>
        <p:nvGraphicFramePr>
          <p:cNvPr id="4" name="Group 84"/>
          <p:cNvGraphicFramePr>
            <a:graphicFrameLocks/>
          </p:cNvGraphicFramePr>
          <p:nvPr/>
        </p:nvGraphicFramePr>
        <p:xfrm>
          <a:off x="685800" y="2057400"/>
          <a:ext cx="7772400" cy="2824163"/>
        </p:xfrm>
        <a:graphic>
          <a:graphicData uri="http://schemas.openxmlformats.org/drawingml/2006/table">
            <a:tbl>
              <a:tblPr/>
              <a:tblGrid>
                <a:gridCol w="3429000"/>
                <a:gridCol w="1295400"/>
                <a:gridCol w="3048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返回类型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C0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appendChild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(Node)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将给定节点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添加到某个节点的子节点列表的尾部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removeChild(Node)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删除节点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Node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，并将这个节点作为返回值返回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replaceChild(newNode,oldNode)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把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oldNode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节点替换成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newNode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insertBefore(newNode,oldNode)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newNode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节点插入到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oldNode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节点之前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349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动态显示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完成响应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的解析并显示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1829357"/>
            <a:ext cx="6738937" cy="390389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var </a:t>
            </a:r>
            <a:r>
              <a:rPr lang="en-US" altLang="en-US" sz="1600" dirty="0" err="1">
                <a:latin typeface="+mn-lt"/>
                <a:ea typeface="+mn-ea"/>
              </a:rPr>
              <a:t>xmlDoc</a:t>
            </a:r>
            <a:r>
              <a:rPr lang="en-US" altLang="en-US" sz="1600" dirty="0">
                <a:latin typeface="+mn-lt"/>
                <a:ea typeface="+mn-ea"/>
              </a:rPr>
              <a:t> = </a:t>
            </a:r>
            <a:r>
              <a:rPr lang="en-US" altLang="en-US" sz="1600" dirty="0" err="1">
                <a:latin typeface="+mn-lt"/>
                <a:ea typeface="+mn-ea"/>
              </a:rPr>
              <a:t>req.responseXML.documentElement</a:t>
            </a:r>
            <a:r>
              <a:rPr lang="en-US" altLang="en-US" sz="16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var user = </a:t>
            </a:r>
            <a:r>
              <a:rPr lang="en-US" altLang="en-US" sz="1600" dirty="0" err="1">
                <a:latin typeface="+mn-lt"/>
                <a:ea typeface="+mn-ea"/>
              </a:rPr>
              <a:t>xmlDoc.getElementsByTagName</a:t>
            </a:r>
            <a:r>
              <a:rPr lang="en-US" altLang="en-US" sz="1600" dirty="0">
                <a:latin typeface="+mn-lt"/>
                <a:ea typeface="+mn-ea"/>
              </a:rPr>
              <a:t>("user");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for (var 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 = 0; 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 &lt; </a:t>
            </a:r>
            <a:r>
              <a:rPr lang="en-US" altLang="en-US" sz="1600" dirty="0" err="1">
                <a:latin typeface="+mn-lt"/>
                <a:ea typeface="+mn-ea"/>
              </a:rPr>
              <a:t>user.length</a:t>
            </a:r>
            <a:r>
              <a:rPr lang="en-US" altLang="en-US" sz="1600" dirty="0">
                <a:latin typeface="+mn-lt"/>
                <a:ea typeface="+mn-ea"/>
              </a:rPr>
              <a:t>; 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++) {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	var id = user[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].</a:t>
            </a:r>
            <a:r>
              <a:rPr lang="en-US" altLang="en-US" sz="1600" dirty="0" err="1">
                <a:latin typeface="+mn-lt"/>
                <a:ea typeface="+mn-ea"/>
              </a:rPr>
              <a:t>childNodes</a:t>
            </a:r>
            <a:r>
              <a:rPr lang="en-US" altLang="en-US" sz="1600" dirty="0">
                <a:latin typeface="+mn-lt"/>
                <a:ea typeface="+mn-ea"/>
              </a:rPr>
              <a:t>[0].</a:t>
            </a:r>
            <a:r>
              <a:rPr lang="en-US" altLang="en-US" sz="1600" dirty="0" err="1">
                <a:latin typeface="+mn-lt"/>
                <a:ea typeface="+mn-ea"/>
              </a:rPr>
              <a:t>firstChild.nodeValue</a:t>
            </a:r>
            <a:r>
              <a:rPr lang="en-US" altLang="en-US" sz="16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	var </a:t>
            </a:r>
            <a:r>
              <a:rPr lang="en-US" altLang="en-US" sz="1600" dirty="0" err="1">
                <a:latin typeface="+mn-lt"/>
                <a:ea typeface="+mn-ea"/>
              </a:rPr>
              <a:t>realname</a:t>
            </a:r>
            <a:r>
              <a:rPr lang="en-US" altLang="en-US" sz="1600" dirty="0">
                <a:latin typeface="+mn-lt"/>
                <a:ea typeface="+mn-ea"/>
              </a:rPr>
              <a:t> = user[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].</a:t>
            </a:r>
            <a:r>
              <a:rPr lang="en-US" altLang="en-US" sz="1600" dirty="0" err="1">
                <a:latin typeface="+mn-lt"/>
                <a:ea typeface="+mn-ea"/>
              </a:rPr>
              <a:t>childNodes</a:t>
            </a:r>
            <a:r>
              <a:rPr lang="en-US" altLang="en-US" sz="1600" dirty="0">
                <a:latin typeface="+mn-lt"/>
                <a:ea typeface="+mn-ea"/>
              </a:rPr>
              <a:t>[1].</a:t>
            </a:r>
            <a:r>
              <a:rPr lang="en-US" altLang="en-US" sz="1600" dirty="0" err="1">
                <a:latin typeface="+mn-lt"/>
                <a:ea typeface="+mn-ea"/>
              </a:rPr>
              <a:t>firstChild.nodeValue</a:t>
            </a:r>
            <a:r>
              <a:rPr lang="en-US" altLang="en-US" sz="16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	var sex = user[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].</a:t>
            </a:r>
            <a:r>
              <a:rPr lang="en-US" altLang="en-US" sz="1600" dirty="0" err="1">
                <a:latin typeface="+mn-lt"/>
                <a:ea typeface="+mn-ea"/>
              </a:rPr>
              <a:t>childNodes</a:t>
            </a:r>
            <a:r>
              <a:rPr lang="en-US" altLang="en-US" sz="1600" dirty="0">
                <a:latin typeface="+mn-lt"/>
                <a:ea typeface="+mn-ea"/>
              </a:rPr>
              <a:t>[2].</a:t>
            </a:r>
            <a:r>
              <a:rPr lang="en-US" altLang="en-US" sz="1600" dirty="0" err="1">
                <a:latin typeface="+mn-lt"/>
                <a:ea typeface="+mn-ea"/>
              </a:rPr>
              <a:t>firstChild.nodeValue</a:t>
            </a:r>
            <a:r>
              <a:rPr lang="en-US" altLang="en-US" sz="16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	var </a:t>
            </a:r>
            <a:r>
              <a:rPr lang="en-US" altLang="en-US" sz="1600" dirty="0" err="1">
                <a:latin typeface="+mn-lt"/>
                <a:ea typeface="+mn-ea"/>
              </a:rPr>
              <a:t>certType</a:t>
            </a:r>
            <a:r>
              <a:rPr lang="en-US" altLang="en-US" sz="1600" dirty="0">
                <a:latin typeface="+mn-lt"/>
                <a:ea typeface="+mn-ea"/>
              </a:rPr>
              <a:t> = user[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].</a:t>
            </a:r>
            <a:r>
              <a:rPr lang="en-US" altLang="en-US" sz="1600" dirty="0" err="1">
                <a:latin typeface="+mn-lt"/>
                <a:ea typeface="+mn-ea"/>
              </a:rPr>
              <a:t>childNodes</a:t>
            </a:r>
            <a:r>
              <a:rPr lang="en-US" altLang="en-US" sz="1600" dirty="0">
                <a:latin typeface="+mn-lt"/>
                <a:ea typeface="+mn-ea"/>
              </a:rPr>
              <a:t>[3].</a:t>
            </a:r>
            <a:r>
              <a:rPr lang="en-US" altLang="en-US" sz="1600" dirty="0" err="1">
                <a:latin typeface="+mn-lt"/>
                <a:ea typeface="+mn-ea"/>
              </a:rPr>
              <a:t>firstChild.nodeValue</a:t>
            </a:r>
            <a:r>
              <a:rPr lang="en-US" altLang="en-US" sz="16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	var cert = user[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].</a:t>
            </a:r>
            <a:r>
              <a:rPr lang="en-US" altLang="en-US" sz="1600" dirty="0" err="1">
                <a:latin typeface="+mn-lt"/>
                <a:ea typeface="+mn-ea"/>
              </a:rPr>
              <a:t>childNodes</a:t>
            </a:r>
            <a:r>
              <a:rPr lang="en-US" altLang="en-US" sz="1600" dirty="0">
                <a:latin typeface="+mn-lt"/>
                <a:ea typeface="+mn-ea"/>
              </a:rPr>
              <a:t>[4].</a:t>
            </a:r>
            <a:r>
              <a:rPr lang="en-US" altLang="en-US" sz="1600" dirty="0" err="1">
                <a:latin typeface="+mn-lt"/>
                <a:ea typeface="+mn-ea"/>
              </a:rPr>
              <a:t>firstChild.nodeValue</a:t>
            </a:r>
            <a:r>
              <a:rPr lang="en-US" altLang="en-US" sz="16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 	var </a:t>
            </a:r>
            <a:r>
              <a:rPr lang="en-US" altLang="en-US" sz="1600" dirty="0" err="1">
                <a:latin typeface="+mn-lt"/>
                <a:ea typeface="+mn-ea"/>
              </a:rPr>
              <a:t>userType</a:t>
            </a:r>
            <a:r>
              <a:rPr lang="en-US" altLang="en-US" sz="1600" dirty="0">
                <a:latin typeface="+mn-lt"/>
                <a:ea typeface="+mn-ea"/>
              </a:rPr>
              <a:t> = user[</a:t>
            </a:r>
            <a:r>
              <a:rPr lang="en-US" altLang="en-US" sz="1600" dirty="0" err="1">
                <a:latin typeface="+mn-lt"/>
                <a:ea typeface="+mn-ea"/>
              </a:rPr>
              <a:t>i</a:t>
            </a:r>
            <a:r>
              <a:rPr lang="en-US" altLang="en-US" sz="1600" dirty="0">
                <a:latin typeface="+mn-lt"/>
                <a:ea typeface="+mn-ea"/>
              </a:rPr>
              <a:t>].</a:t>
            </a:r>
            <a:r>
              <a:rPr lang="en-US" altLang="en-US" sz="1600" dirty="0" err="1">
                <a:latin typeface="+mn-lt"/>
                <a:ea typeface="+mn-ea"/>
              </a:rPr>
              <a:t>childNodes</a:t>
            </a:r>
            <a:r>
              <a:rPr lang="en-US" altLang="en-US" sz="1600" dirty="0">
                <a:latin typeface="+mn-lt"/>
                <a:ea typeface="+mn-ea"/>
              </a:rPr>
              <a:t>[5].</a:t>
            </a:r>
            <a:r>
              <a:rPr lang="en-US" altLang="en-US" sz="1600" dirty="0" err="1">
                <a:latin typeface="+mn-lt"/>
                <a:ea typeface="+mn-ea"/>
              </a:rPr>
              <a:t>firstChild.nodeValue</a:t>
            </a:r>
            <a:r>
              <a:rPr lang="en-US" altLang="en-US" sz="1600" dirty="0">
                <a:latin typeface="+mn-lt"/>
                <a:ea typeface="+mn-ea"/>
              </a:rPr>
              <a:t>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...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34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7 </a:t>
            </a:r>
            <a:r>
              <a:rPr lang="zh-CN" altLang="en-US" dirty="0" smtClean="0"/>
              <a:t>用户</a:t>
            </a:r>
            <a:r>
              <a:rPr lang="zh-CN" altLang="en-US" dirty="0"/>
              <a:t>访问</a:t>
            </a:r>
            <a:r>
              <a:rPr lang="en-US" altLang="zh-CN" dirty="0"/>
              <a:t>IP</a:t>
            </a:r>
            <a:r>
              <a:rPr lang="zh-CN" altLang="en-US" dirty="0"/>
              <a:t>地址统计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JFreeChart</a:t>
            </a:r>
            <a:endParaRPr lang="en-US" altLang="zh-CN" dirty="0" smtClean="0"/>
          </a:p>
          <a:p>
            <a:pPr lvl="1"/>
            <a:r>
              <a:rPr lang="en-US" altLang="zh-CN" dirty="0" err="1"/>
              <a:t>JFreeChart</a:t>
            </a:r>
            <a:r>
              <a:rPr lang="zh-CN" altLang="en-US" dirty="0"/>
              <a:t>是</a:t>
            </a:r>
            <a:r>
              <a:rPr lang="en-US" altLang="zh-CN" dirty="0" err="1"/>
              <a:t>JFreeChart</a:t>
            </a:r>
            <a:r>
              <a:rPr lang="zh-CN" altLang="en-US" dirty="0"/>
              <a:t>公司在开源网站</a:t>
            </a:r>
            <a:r>
              <a:rPr lang="en-US" altLang="zh-CN" dirty="0"/>
              <a:t>SourceForge.net</a:t>
            </a:r>
            <a:r>
              <a:rPr lang="zh-CN" altLang="en-US" dirty="0"/>
              <a:t>上的一个项目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JFreeChart</a:t>
            </a:r>
            <a:r>
              <a:rPr lang="zh-CN" altLang="en-US" dirty="0"/>
              <a:t>目前是最好的</a:t>
            </a:r>
            <a:r>
              <a:rPr lang="en-US" altLang="zh-CN" dirty="0"/>
              <a:t>java</a:t>
            </a:r>
            <a:r>
              <a:rPr lang="zh-CN" altLang="en-US" dirty="0"/>
              <a:t>图形解决方案，基本能够解决目前的图形方面的需求，主要包括  饼图</a:t>
            </a:r>
            <a:r>
              <a:rPr lang="en-US" altLang="zh-CN" dirty="0"/>
              <a:t>(</a:t>
            </a:r>
            <a:r>
              <a:rPr lang="zh-CN" altLang="en-US" dirty="0"/>
              <a:t>二维和三维</a:t>
            </a:r>
            <a:r>
              <a:rPr lang="en-US" altLang="zh-CN" dirty="0"/>
              <a:t>) , </a:t>
            </a:r>
            <a:r>
              <a:rPr lang="zh-CN" altLang="en-US" dirty="0"/>
              <a:t>柱状图 </a:t>
            </a:r>
            <a:r>
              <a:rPr lang="en-US" altLang="zh-CN" dirty="0"/>
              <a:t>(</a:t>
            </a:r>
            <a:r>
              <a:rPr lang="zh-CN" altLang="en-US" dirty="0"/>
              <a:t>水平</a:t>
            </a:r>
            <a:r>
              <a:rPr lang="en-US" altLang="zh-CN" dirty="0"/>
              <a:t>,</a:t>
            </a:r>
            <a:r>
              <a:rPr lang="zh-CN" altLang="en-US" dirty="0"/>
              <a:t>垂直</a:t>
            </a:r>
            <a:r>
              <a:rPr lang="en-US" altLang="zh-CN" dirty="0"/>
              <a:t>),</a:t>
            </a:r>
            <a:r>
              <a:rPr lang="zh-CN" altLang="en-US" dirty="0"/>
              <a:t>线图</a:t>
            </a:r>
            <a:r>
              <a:rPr lang="en-US" altLang="zh-CN" dirty="0"/>
              <a:t>,</a:t>
            </a:r>
            <a:r>
              <a:rPr lang="zh-CN" altLang="en-US" dirty="0"/>
              <a:t>点图</a:t>
            </a:r>
            <a:r>
              <a:rPr lang="en-US" altLang="zh-CN" dirty="0"/>
              <a:t>,</a:t>
            </a:r>
            <a:r>
              <a:rPr lang="zh-CN" altLang="en-US" dirty="0"/>
              <a:t>时间变化图</a:t>
            </a:r>
            <a:r>
              <a:rPr lang="en-US" altLang="zh-CN" dirty="0"/>
              <a:t>,</a:t>
            </a:r>
            <a:r>
              <a:rPr lang="zh-CN" altLang="en-US" dirty="0"/>
              <a:t>甘特图</a:t>
            </a:r>
            <a:r>
              <a:rPr lang="en-US" altLang="zh-CN" dirty="0"/>
              <a:t>, </a:t>
            </a:r>
            <a:r>
              <a:rPr lang="zh-CN" altLang="en-US" dirty="0"/>
              <a:t>股票行情图</a:t>
            </a:r>
            <a:r>
              <a:rPr lang="en-US" altLang="zh-CN" dirty="0"/>
              <a:t>,</a:t>
            </a:r>
            <a:r>
              <a:rPr lang="zh-CN" altLang="en-US" dirty="0"/>
              <a:t>混和图</a:t>
            </a:r>
            <a:r>
              <a:rPr lang="en-US" altLang="zh-CN" dirty="0"/>
              <a:t>, </a:t>
            </a:r>
            <a:r>
              <a:rPr lang="zh-CN" altLang="en-US" dirty="0"/>
              <a:t>温度计图</a:t>
            </a:r>
            <a:r>
              <a:rPr lang="en-US" altLang="zh-CN" dirty="0"/>
              <a:t>, </a:t>
            </a:r>
            <a:r>
              <a:rPr lang="zh-CN" altLang="en-US" dirty="0"/>
              <a:t>刻度图等常用商用图表，图形可以导出成</a:t>
            </a:r>
            <a:r>
              <a:rPr lang="en-US" altLang="zh-CN" dirty="0"/>
              <a:t>PNG</a:t>
            </a:r>
            <a:r>
              <a:rPr lang="zh-CN" altLang="en-US" dirty="0"/>
              <a:t>和</a:t>
            </a:r>
            <a:r>
              <a:rPr lang="en-US" altLang="zh-CN" dirty="0"/>
              <a:t>JPEG</a:t>
            </a:r>
            <a:r>
              <a:rPr lang="zh-CN" altLang="en-US" dirty="0"/>
              <a:t>格式，同时还可以与</a:t>
            </a:r>
            <a:r>
              <a:rPr lang="en-US" altLang="zh-CN" dirty="0"/>
              <a:t>PDF</a:t>
            </a:r>
            <a:r>
              <a:rPr lang="zh-CN" altLang="en-US" dirty="0"/>
              <a:t>和</a:t>
            </a:r>
            <a:r>
              <a:rPr lang="en-US" altLang="zh-CN" dirty="0"/>
              <a:t>EXCEL</a:t>
            </a:r>
            <a:r>
              <a:rPr lang="zh-CN" altLang="en-US" dirty="0"/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423729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 </a:t>
            </a:r>
            <a:r>
              <a:rPr lang="zh-CN" altLang="en-US" dirty="0"/>
              <a:t>用户访问</a:t>
            </a:r>
            <a:r>
              <a:rPr lang="en-US" altLang="zh-CN" dirty="0"/>
              <a:t>IP</a:t>
            </a:r>
            <a:r>
              <a:rPr lang="zh-CN" altLang="en-US" dirty="0"/>
              <a:t>地址统计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核心类</a:t>
            </a:r>
            <a:endParaRPr lang="en-US" altLang="zh-CN" dirty="0" smtClean="0"/>
          </a:p>
          <a:p>
            <a:pPr lvl="1"/>
            <a:r>
              <a:rPr lang="en-US" altLang="zh-CN" dirty="0" err="1"/>
              <a:t>org.jfree.chart.JFreeChart</a:t>
            </a:r>
            <a:r>
              <a:rPr lang="zh-CN" altLang="en-US" dirty="0"/>
              <a:t>：图表对象，任何类型的图表的最终表现形式都是在该对象进行一些属性的定制。</a:t>
            </a:r>
            <a:r>
              <a:rPr lang="en-US" altLang="zh-CN" dirty="0" err="1"/>
              <a:t>JFreeChart</a:t>
            </a:r>
            <a:r>
              <a:rPr lang="zh-CN" altLang="en-US" dirty="0"/>
              <a:t>引擎本身提供了一个工厂类用于创建不同类型的图表对象</a:t>
            </a:r>
          </a:p>
          <a:p>
            <a:pPr lvl="1"/>
            <a:r>
              <a:rPr lang="en-US" altLang="zh-CN" dirty="0" err="1"/>
              <a:t>org.jfree.data.category.XXXDataSet</a:t>
            </a:r>
            <a:r>
              <a:rPr lang="en-US" altLang="zh-CN" dirty="0"/>
              <a:t>:</a:t>
            </a:r>
            <a:r>
              <a:rPr lang="zh-CN" altLang="en-US" dirty="0"/>
              <a:t>数据集对象，用于提供显示图表所用的数据。根据不同类型的图表对应着很多类型的数据集对象类</a:t>
            </a:r>
          </a:p>
          <a:p>
            <a:pPr lvl="1"/>
            <a:r>
              <a:rPr lang="en-US" altLang="zh-CN" dirty="0" err="1"/>
              <a:t>org.jfree.chart.plot.XXXPlot</a:t>
            </a:r>
            <a:r>
              <a:rPr lang="zh-CN" altLang="en-US" dirty="0"/>
              <a:t>：图表区域对象，基本上这个对象决定着什么样式的图表，创建该对象的时候需要</a:t>
            </a:r>
            <a:r>
              <a:rPr lang="en-US" altLang="zh-CN" dirty="0"/>
              <a:t>Axis</a:t>
            </a:r>
            <a:r>
              <a:rPr lang="zh-CN" altLang="en-US" dirty="0"/>
              <a:t>、</a:t>
            </a:r>
            <a:r>
              <a:rPr lang="en-US" altLang="zh-CN" dirty="0"/>
              <a:t>Renderer</a:t>
            </a:r>
            <a:r>
              <a:rPr lang="zh-CN" altLang="en-US" dirty="0"/>
              <a:t>以及数据集对象的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037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 </a:t>
            </a:r>
            <a:r>
              <a:rPr lang="zh-CN" altLang="en-US" dirty="0"/>
              <a:t>用户访问</a:t>
            </a:r>
            <a:r>
              <a:rPr lang="en-US" altLang="zh-CN" dirty="0"/>
              <a:t>IP</a:t>
            </a:r>
            <a:r>
              <a:rPr lang="zh-CN" altLang="en-US" dirty="0"/>
              <a:t>地址统计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org.jfree.chart.axis.XXXAxis</a:t>
            </a:r>
            <a:r>
              <a:rPr lang="zh-CN" altLang="en-US" dirty="0"/>
              <a:t>：用于处理图表的两个轴：纵轴和横轴</a:t>
            </a:r>
          </a:p>
          <a:p>
            <a:pPr lvl="1"/>
            <a:r>
              <a:rPr lang="en-US" altLang="zh-CN" dirty="0" err="1"/>
              <a:t>org.jfree.chart.render.XXXRender</a:t>
            </a:r>
            <a:r>
              <a:rPr lang="zh-CN" altLang="en-US" dirty="0"/>
              <a:t>：负责如何显示一个图表对象</a:t>
            </a:r>
          </a:p>
          <a:p>
            <a:pPr lvl="1"/>
            <a:r>
              <a:rPr lang="en-US" altLang="zh-CN" dirty="0" err="1"/>
              <a:t>org.jfree.chart.urls.XXXURLGenerator</a:t>
            </a:r>
            <a:r>
              <a:rPr lang="en-US" altLang="zh-CN" dirty="0"/>
              <a:t>:</a:t>
            </a:r>
            <a:r>
              <a:rPr lang="zh-CN" altLang="en-US" dirty="0"/>
              <a:t>用于生成</a:t>
            </a:r>
            <a:r>
              <a:rPr lang="en-US" altLang="zh-CN" dirty="0"/>
              <a:t>Web</a:t>
            </a:r>
            <a:r>
              <a:rPr lang="zh-CN" altLang="en-US" dirty="0"/>
              <a:t>图表中每个项目的鼠标点击链接</a:t>
            </a:r>
          </a:p>
          <a:p>
            <a:pPr lvl="1"/>
            <a:r>
              <a:rPr lang="en-US" altLang="zh-CN" dirty="0" err="1"/>
              <a:t>XXXXXToolTipGenerator</a:t>
            </a:r>
            <a:r>
              <a:rPr lang="en-US" altLang="zh-CN" dirty="0"/>
              <a:t>:</a:t>
            </a:r>
            <a:r>
              <a:rPr lang="zh-CN" altLang="en-US" dirty="0"/>
              <a:t>用于生成图象的帮助提示，不同类型图表对应不同类型的工具提示类</a:t>
            </a:r>
          </a:p>
        </p:txBody>
      </p:sp>
    </p:spTree>
    <p:extLst>
      <p:ext uri="{BB962C8B-B14F-4D97-AF65-F5344CB8AC3E}">
        <p14:creationId xmlns:p14="http://schemas.microsoft.com/office/powerpoint/2010/main" val="2470923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 </a:t>
            </a:r>
            <a:r>
              <a:rPr lang="zh-CN" altLang="en-US" dirty="0"/>
              <a:t>用户访问</a:t>
            </a:r>
            <a:r>
              <a:rPr lang="en-US" altLang="zh-CN" dirty="0"/>
              <a:t>IP</a:t>
            </a:r>
            <a:r>
              <a:rPr lang="zh-CN" altLang="en-US" dirty="0"/>
              <a:t>地址统计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1640" y="1829357"/>
            <a:ext cx="6738937" cy="28957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&lt;servlet&gt;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&lt;servlet-name&gt;</a:t>
            </a:r>
            <a:r>
              <a:rPr lang="en-US" altLang="en-US" sz="1600" dirty="0" err="1">
                <a:latin typeface="+mn-lt"/>
                <a:ea typeface="+mn-ea"/>
              </a:rPr>
              <a:t>DisplayChart</a:t>
            </a:r>
            <a:r>
              <a:rPr lang="en-US" altLang="en-US" sz="1600" dirty="0">
                <a:latin typeface="+mn-lt"/>
                <a:ea typeface="+mn-ea"/>
              </a:rPr>
              <a:t>&lt;/servlet-name&gt;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&lt;servlet-class&gt;</a:t>
            </a:r>
            <a:r>
              <a:rPr lang="en-US" altLang="en-US" sz="1600" dirty="0" err="1">
                <a:latin typeface="+mn-lt"/>
                <a:ea typeface="+mn-ea"/>
              </a:rPr>
              <a:t>org.jfree.chart.servlet.DisplayChart</a:t>
            </a:r>
            <a:r>
              <a:rPr lang="en-US" altLang="en-US" sz="1600" dirty="0">
                <a:latin typeface="+mn-lt"/>
                <a:ea typeface="+mn-ea"/>
              </a:rPr>
              <a:t>&lt;/servlet-class&gt;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&lt;/servlet&gt;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&lt;servlet-mapping&gt;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&lt;servlet-name&gt;</a:t>
            </a:r>
            <a:r>
              <a:rPr lang="en-US" altLang="en-US" sz="1600" dirty="0" err="1">
                <a:latin typeface="+mn-lt"/>
                <a:ea typeface="+mn-ea"/>
              </a:rPr>
              <a:t>DisplayChart</a:t>
            </a:r>
            <a:r>
              <a:rPr lang="en-US" altLang="en-US" sz="1600" dirty="0">
                <a:latin typeface="+mn-lt"/>
                <a:ea typeface="+mn-ea"/>
              </a:rPr>
              <a:t>&lt;/servlet-name&gt;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	&lt;</a:t>
            </a:r>
            <a:r>
              <a:rPr lang="en-US" altLang="en-US" sz="1600" dirty="0" err="1">
                <a:latin typeface="+mn-lt"/>
                <a:ea typeface="+mn-ea"/>
              </a:rPr>
              <a:t>url</a:t>
            </a:r>
            <a:r>
              <a:rPr lang="en-US" altLang="en-US" sz="1600" dirty="0">
                <a:latin typeface="+mn-lt"/>
                <a:ea typeface="+mn-ea"/>
              </a:rPr>
              <a:t>-pattern&gt;/Admin/</a:t>
            </a:r>
            <a:r>
              <a:rPr lang="en-US" altLang="en-US" sz="1600" dirty="0" err="1">
                <a:latin typeface="+mn-lt"/>
                <a:ea typeface="+mn-ea"/>
              </a:rPr>
              <a:t>DisplayChart</a:t>
            </a:r>
            <a:r>
              <a:rPr lang="en-US" altLang="en-US" sz="1600" dirty="0">
                <a:latin typeface="+mn-lt"/>
                <a:ea typeface="+mn-ea"/>
              </a:rPr>
              <a:t>&lt;/</a:t>
            </a:r>
            <a:r>
              <a:rPr lang="en-US" altLang="en-US" sz="1600" dirty="0" err="1">
                <a:latin typeface="+mn-lt"/>
                <a:ea typeface="+mn-ea"/>
              </a:rPr>
              <a:t>url</a:t>
            </a:r>
            <a:r>
              <a:rPr lang="en-US" altLang="en-US" sz="1600" dirty="0">
                <a:latin typeface="+mn-lt"/>
                <a:ea typeface="+mn-ea"/>
              </a:rPr>
              <a:t>-pattern&gt;</a:t>
            </a:r>
          </a:p>
          <a:p>
            <a:pPr algn="l" eaLnBrk="1" hangingPunct="1">
              <a:spcBef>
                <a:spcPct val="40000"/>
              </a:spcBef>
              <a:buFontTx/>
              <a:buNone/>
            </a:pPr>
            <a:r>
              <a:rPr lang="en-US" altLang="en-US" sz="1600" dirty="0">
                <a:latin typeface="+mn-lt"/>
                <a:ea typeface="+mn-ea"/>
              </a:rPr>
              <a:t>&lt;/servlet-mapping&gt; </a:t>
            </a:r>
          </a:p>
        </p:txBody>
      </p:sp>
    </p:spTree>
    <p:extLst>
      <p:ext uri="{BB962C8B-B14F-4D97-AF65-F5344CB8AC3E}">
        <p14:creationId xmlns:p14="http://schemas.microsoft.com/office/powerpoint/2010/main" val="681943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8983</TotalTime>
  <Words>4850</Words>
  <Application>Microsoft Office PowerPoint</Application>
  <PresentationFormat>全屏显示(4:3)</PresentationFormat>
  <Paragraphs>804</Paragraphs>
  <Slides>103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2" baseType="lpstr">
      <vt:lpstr>Gulim</vt:lpstr>
      <vt:lpstr>黑体</vt:lpstr>
      <vt:lpstr>华文细黑</vt:lpstr>
      <vt:lpstr>宋体</vt:lpstr>
      <vt:lpstr>微软雅黑</vt:lpstr>
      <vt:lpstr>Arial</vt:lpstr>
      <vt:lpstr>Times New Roman</vt:lpstr>
      <vt:lpstr>Wingdings</vt:lpstr>
      <vt:lpstr>4_默认设计模板</vt:lpstr>
      <vt:lpstr>PowerPoint 演示文稿</vt:lpstr>
      <vt:lpstr>任务内容</vt:lpstr>
      <vt:lpstr>任务内容</vt:lpstr>
      <vt:lpstr>任务1 Web容器的错误处理</vt:lpstr>
      <vt:lpstr>任务1 Web容器的错误处理</vt:lpstr>
      <vt:lpstr>任务1 Web容器的错误处理</vt:lpstr>
      <vt:lpstr>任务1 Web容器的错误处理</vt:lpstr>
      <vt:lpstr>问题交流</vt:lpstr>
      <vt:lpstr>任务1 Web容器的错误处理</vt:lpstr>
      <vt:lpstr>任务1 Web容器的错误处理</vt:lpstr>
      <vt:lpstr>任务1 Web容器的错误处理</vt:lpstr>
      <vt:lpstr>任务1 Web容器的错误处理</vt:lpstr>
      <vt:lpstr>问题交流</vt:lpstr>
      <vt:lpstr>任务2 统一设置编码</vt:lpstr>
      <vt:lpstr>任务2 统一设置编码</vt:lpstr>
      <vt:lpstr>任务2 统一设置编码</vt:lpstr>
      <vt:lpstr>任务2 统一设置编码</vt:lpstr>
      <vt:lpstr>任务2 统一设置编码</vt:lpstr>
      <vt:lpstr>问题交流</vt:lpstr>
      <vt:lpstr>任务2 统一设置编码</vt:lpstr>
      <vt:lpstr>任务2 统一设置编码</vt:lpstr>
      <vt:lpstr>任务2 统一设置编码</vt:lpstr>
      <vt:lpstr>任务2 统一设置编码</vt:lpstr>
      <vt:lpstr>任务2 统一设置编码</vt:lpstr>
      <vt:lpstr>问题交流</vt:lpstr>
      <vt:lpstr>任务2 统一设置编码</vt:lpstr>
      <vt:lpstr>任务3 访问权限验证</vt:lpstr>
      <vt:lpstr>问题交流</vt:lpstr>
      <vt:lpstr>任务3 访问权限验证</vt:lpstr>
      <vt:lpstr>任务4 用户头像上传</vt:lpstr>
      <vt:lpstr>任务4 用户头像上传</vt:lpstr>
      <vt:lpstr>任务4 用户头像上传</vt:lpstr>
      <vt:lpstr>任务4 用户头像上传</vt:lpstr>
      <vt:lpstr>任务4 用户头像上传</vt:lpstr>
      <vt:lpstr>任务4 用户头像上传</vt:lpstr>
      <vt:lpstr>问题交流</vt:lpstr>
      <vt:lpstr>任务4 用户头像上传</vt:lpstr>
      <vt:lpstr>任务5 用户名是否重复（Ajax）</vt:lpstr>
      <vt:lpstr>步骤1 Ajax基本原理</vt:lpstr>
      <vt:lpstr>步骤1 Ajax基本原理</vt:lpstr>
      <vt:lpstr>步骤1 Ajax基本原理</vt:lpstr>
      <vt:lpstr>步骤1 Ajax基本原理</vt:lpstr>
      <vt:lpstr>问题交流</vt:lpstr>
      <vt:lpstr>步骤2 响应文本的处理</vt:lpstr>
      <vt:lpstr>步骤2 响应文本的处理</vt:lpstr>
      <vt:lpstr>步骤2 响应文本的处理</vt:lpstr>
      <vt:lpstr>问题交流</vt:lpstr>
      <vt:lpstr>步骤2 响应文本的处理</vt:lpstr>
      <vt:lpstr>步骤2 响应文本的处理</vt:lpstr>
      <vt:lpstr>问题交流</vt:lpstr>
      <vt:lpstr>步骤2 响应文本的处理</vt:lpstr>
      <vt:lpstr>任务6 管理员查询（Ajax）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问题交流</vt:lpstr>
      <vt:lpstr>步骤1 响应XML的处理</vt:lpstr>
      <vt:lpstr>步骤1 响应XML的处理</vt:lpstr>
      <vt:lpstr>步骤1 响应XML的处理</vt:lpstr>
      <vt:lpstr>步骤1 响应XML的处理</vt:lpstr>
      <vt:lpstr>问题交流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步骤1 响应XML的处理</vt:lpstr>
      <vt:lpstr>问题交流</vt:lpstr>
      <vt:lpstr>步骤1 响应XML的处理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步骤2 动态显示数据</vt:lpstr>
      <vt:lpstr>任务7 用户访问IP地址统计</vt:lpstr>
      <vt:lpstr>任务7 用户访问IP地址统计</vt:lpstr>
      <vt:lpstr>任务7 用户访问IP地址统计</vt:lpstr>
      <vt:lpstr>任务7 用户访问IP地址统计</vt:lpstr>
      <vt:lpstr>任务7 用户访问IP地址统计</vt:lpstr>
      <vt:lpstr>任务7 用户访问IP地址统计</vt:lpstr>
      <vt:lpstr>任务重点总结</vt:lpstr>
      <vt:lpstr>课后项目任务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sungy</cp:lastModifiedBy>
  <cp:revision>1387</cp:revision>
  <dcterms:created xsi:type="dcterms:W3CDTF">2004-04-25T08:53:43Z</dcterms:created>
  <dcterms:modified xsi:type="dcterms:W3CDTF">2015-10-23T02:31:36Z</dcterms:modified>
</cp:coreProperties>
</file>